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91"/>
  </p:notesMasterIdLst>
  <p:handoutMasterIdLst>
    <p:handoutMasterId r:id="rId92"/>
  </p:handoutMasterIdLst>
  <p:sldIdLst>
    <p:sldId id="256" r:id="rId2"/>
    <p:sldId id="2441" r:id="rId3"/>
    <p:sldId id="2782" r:id="rId4"/>
    <p:sldId id="2712" r:id="rId5"/>
    <p:sldId id="2713" r:id="rId6"/>
    <p:sldId id="2714" r:id="rId7"/>
    <p:sldId id="2700" r:id="rId8"/>
    <p:sldId id="2715" r:id="rId9"/>
    <p:sldId id="2704" r:id="rId10"/>
    <p:sldId id="2706" r:id="rId11"/>
    <p:sldId id="2711" r:id="rId12"/>
    <p:sldId id="2707" r:id="rId13"/>
    <p:sldId id="2709" r:id="rId14"/>
    <p:sldId id="2710" r:id="rId15"/>
    <p:sldId id="2786" r:id="rId16"/>
    <p:sldId id="2716" r:id="rId17"/>
    <p:sldId id="2717" r:id="rId18"/>
    <p:sldId id="2708" r:id="rId19"/>
    <p:sldId id="2791" r:id="rId20"/>
    <p:sldId id="2788" r:id="rId21"/>
    <p:sldId id="2718" r:id="rId22"/>
    <p:sldId id="2790" r:id="rId23"/>
    <p:sldId id="2802" r:id="rId24"/>
    <p:sldId id="2697" r:id="rId25"/>
    <p:sldId id="1893" r:id="rId26"/>
    <p:sldId id="2701" r:id="rId27"/>
    <p:sldId id="2050" r:id="rId28"/>
    <p:sldId id="2137" r:id="rId29"/>
    <p:sldId id="2138" r:id="rId30"/>
    <p:sldId id="2139" r:id="rId31"/>
    <p:sldId id="2140" r:id="rId32"/>
    <p:sldId id="2720" r:id="rId33"/>
    <p:sldId id="2721" r:id="rId34"/>
    <p:sldId id="2554" r:id="rId35"/>
    <p:sldId id="2555" r:id="rId36"/>
    <p:sldId id="2723" r:id="rId37"/>
    <p:sldId id="2730" r:id="rId38"/>
    <p:sldId id="2728" r:id="rId39"/>
    <p:sldId id="1943" r:id="rId40"/>
    <p:sldId id="2475" r:id="rId41"/>
    <p:sldId id="2726" r:id="rId42"/>
    <p:sldId id="2731" r:id="rId43"/>
    <p:sldId id="2722" r:id="rId44"/>
    <p:sldId id="1667" r:id="rId45"/>
    <p:sldId id="1668" r:id="rId46"/>
    <p:sldId id="2058" r:id="rId47"/>
    <p:sldId id="2749" r:id="rId48"/>
    <p:sldId id="2750" r:id="rId49"/>
    <p:sldId id="2059" r:id="rId50"/>
    <p:sldId id="2751" r:id="rId51"/>
    <p:sldId id="2777" r:id="rId52"/>
    <p:sldId id="2740" r:id="rId53"/>
    <p:sldId id="2741" r:id="rId54"/>
    <p:sldId id="2742" r:id="rId55"/>
    <p:sldId id="2778" r:id="rId56"/>
    <p:sldId id="2745" r:id="rId57"/>
    <p:sldId id="2747" r:id="rId58"/>
    <p:sldId id="2748" r:id="rId59"/>
    <p:sldId id="2794" r:id="rId60"/>
    <p:sldId id="2795" r:id="rId61"/>
    <p:sldId id="2796" r:id="rId62"/>
    <p:sldId id="2797" r:id="rId63"/>
    <p:sldId id="2798" r:id="rId64"/>
    <p:sldId id="2799" r:id="rId65"/>
    <p:sldId id="916" r:id="rId66"/>
    <p:sldId id="2476" r:id="rId67"/>
    <p:sldId id="2477" r:id="rId68"/>
    <p:sldId id="917" r:id="rId69"/>
    <p:sldId id="1021" r:id="rId70"/>
    <p:sldId id="2229" r:id="rId71"/>
    <p:sldId id="2353" r:id="rId72"/>
    <p:sldId id="2541" r:id="rId73"/>
    <p:sldId id="2784" r:id="rId74"/>
    <p:sldId id="2783" r:id="rId75"/>
    <p:sldId id="2785" r:id="rId76"/>
    <p:sldId id="2698" r:id="rId77"/>
    <p:sldId id="2442" r:id="rId78"/>
    <p:sldId id="2443" r:id="rId79"/>
    <p:sldId id="2444" r:id="rId80"/>
    <p:sldId id="2445" r:id="rId81"/>
    <p:sldId id="2446" r:id="rId82"/>
    <p:sldId id="2447" r:id="rId83"/>
    <p:sldId id="2448" r:id="rId84"/>
    <p:sldId id="2449" r:id="rId85"/>
    <p:sldId id="2450" r:id="rId86"/>
    <p:sldId id="2803" r:id="rId87"/>
    <p:sldId id="2804" r:id="rId88"/>
    <p:sldId id="2805" r:id="rId89"/>
    <p:sldId id="2806" r:id="rId90"/>
  </p:sldIdLst>
  <p:sldSz cx="9144000" cy="6858000" type="screen4x3"/>
  <p:notesSz cx="6858000" cy="9144000"/>
  <p:embeddedFontLst>
    <p:embeddedFont>
      <p:font typeface="Arial Rounded MT Bold" panose="020F0704030504030204" pitchFamily="34" charset="0"/>
      <p:regular r:id="rId93"/>
    </p:embeddedFont>
    <p:embeddedFont>
      <p:font typeface="Cambria Math" panose="02040503050406030204" pitchFamily="18" charset="0"/>
      <p:regular r:id="rId94"/>
    </p:embeddedFont>
    <p:embeddedFont>
      <p:font typeface="Comic Sans MS" panose="030F0702030302020204" pitchFamily="66" charset="0"/>
      <p:regular r:id="rId95"/>
      <p:bold r:id="rId96"/>
      <p:italic r:id="rId97"/>
      <p:boldItalic r:id="rId98"/>
    </p:embeddedFont>
    <p:embeddedFont>
      <p:font typeface="Script MT Bold" panose="03040602040607080904" pitchFamily="66" charset="0"/>
      <p:bold r:id="rId99"/>
    </p:embeddedFont>
  </p:embeddedFontLst>
  <p:custShowLst>
    <p:custShow name="3101" id="0">
      <p:sldLst>
        <p:sld r:id="rId2"/>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Edmonds" initials="JE" lastIdx="3" clrIdx="0">
    <p:extLst>
      <p:ext uri="{19B8F6BF-5375-455C-9EA6-DF929625EA0E}">
        <p15:presenceInfo xmlns:p15="http://schemas.microsoft.com/office/powerpoint/2012/main" userId="a8785b683ef20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5C5CFF"/>
    <a:srgbClr val="66FF33"/>
    <a:srgbClr val="FFFFFF"/>
    <a:srgbClr val="00B050"/>
    <a:srgbClr val="4D0201"/>
    <a:srgbClr val="97CA00"/>
    <a:srgbClr val="000066"/>
    <a:srgbClr val="00FF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571" autoAdjust="0"/>
  </p:normalViewPr>
  <p:slideViewPr>
    <p:cSldViewPr snapToObjects="1">
      <p:cViewPr varScale="1">
        <p:scale>
          <a:sx n="72" d="100"/>
          <a:sy n="72" d="100"/>
        </p:scale>
        <p:origin x="186" y="54"/>
      </p:cViewPr>
      <p:guideLst>
        <p:guide orient="horz" pos="2064"/>
        <p:guide pos="268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6774866E-726D-4FE5-A019-A02FBAFE3706}"/>
    <pc:docChg chg="custSel addSld delSld modSld">
      <pc:chgData name="Jeff Edmonds" userId="a8785b683ef20e23" providerId="LiveId" clId="{6774866E-726D-4FE5-A019-A02FBAFE3706}" dt="2021-11-29T20:58:12.047" v="45" actId="1038"/>
      <pc:docMkLst>
        <pc:docMk/>
      </pc:docMkLst>
      <pc:sldChg chg="modSp">
        <pc:chgData name="Jeff Edmonds" userId="a8785b683ef20e23" providerId="LiveId" clId="{6774866E-726D-4FE5-A019-A02FBAFE3706}" dt="2021-11-17T23:07:42.018" v="5" actId="313"/>
        <pc:sldMkLst>
          <pc:docMk/>
          <pc:sldMk cId="2765067756" sldId="2791"/>
        </pc:sldMkLst>
        <pc:spChg chg="mod">
          <ac:chgData name="Jeff Edmonds" userId="a8785b683ef20e23" providerId="LiveId" clId="{6774866E-726D-4FE5-A019-A02FBAFE3706}" dt="2021-11-17T23:07:42.018" v="5" actId="313"/>
          <ac:spMkLst>
            <pc:docMk/>
            <pc:sldMk cId="2765067756" sldId="2791"/>
            <ac:spMk id="123" creationId="{FB129C52-6C68-4E9F-BDC0-91E801916DEE}"/>
          </ac:spMkLst>
        </pc:spChg>
      </pc:sldChg>
      <pc:sldChg chg="del">
        <pc:chgData name="Jeff Edmonds" userId="a8785b683ef20e23" providerId="LiveId" clId="{6774866E-726D-4FE5-A019-A02FBAFE3706}" dt="2021-11-29T20:54:15.135" v="8" actId="47"/>
        <pc:sldMkLst>
          <pc:docMk/>
          <pc:sldMk cId="1987693867" sldId="2793"/>
        </pc:sldMkLst>
      </pc:sldChg>
      <pc:sldChg chg="modSp">
        <pc:chgData name="Jeff Edmonds" userId="a8785b683ef20e23" providerId="LiveId" clId="{6774866E-726D-4FE5-A019-A02FBAFE3706}" dt="2021-11-17T23:07:46.638" v="7" actId="313"/>
        <pc:sldMkLst>
          <pc:docMk/>
          <pc:sldMk cId="3299300487" sldId="2796"/>
        </pc:sldMkLst>
        <pc:spChg chg="mod">
          <ac:chgData name="Jeff Edmonds" userId="a8785b683ef20e23" providerId="LiveId" clId="{6774866E-726D-4FE5-A019-A02FBAFE3706}" dt="2021-11-17T23:07:46.638" v="7" actId="313"/>
          <ac:spMkLst>
            <pc:docMk/>
            <pc:sldMk cId="3299300487" sldId="2796"/>
            <ac:spMk id="34" creationId="{464F5160-CD65-4C79-89D1-01C3AD4B41B9}"/>
          </ac:spMkLst>
        </pc:spChg>
      </pc:sldChg>
      <pc:sldChg chg="del">
        <pc:chgData name="Jeff Edmonds" userId="a8785b683ef20e23" providerId="LiveId" clId="{6774866E-726D-4FE5-A019-A02FBAFE3706}" dt="2021-11-29T20:54:50.396" v="9" actId="47"/>
        <pc:sldMkLst>
          <pc:docMk/>
          <pc:sldMk cId="988361501" sldId="2800"/>
        </pc:sldMkLst>
      </pc:sldChg>
      <pc:sldChg chg="addSp delSp modSp add mod">
        <pc:chgData name="Jeff Edmonds" userId="a8785b683ef20e23" providerId="LiveId" clId="{6774866E-726D-4FE5-A019-A02FBAFE3706}" dt="2021-11-29T20:58:12.047" v="45" actId="1038"/>
        <pc:sldMkLst>
          <pc:docMk/>
          <pc:sldMk cId="788962189" sldId="2802"/>
        </pc:sldMkLst>
        <pc:spChg chg="del">
          <ac:chgData name="Jeff Edmonds" userId="a8785b683ef20e23" providerId="LiveId" clId="{6774866E-726D-4FE5-A019-A02FBAFE3706}" dt="2021-11-29T20:55:59.383" v="11" actId="478"/>
          <ac:spMkLst>
            <pc:docMk/>
            <pc:sldMk cId="788962189" sldId="2802"/>
            <ac:spMk id="2" creationId="{00339A80-9432-4DB9-BFA0-7944B7423042}"/>
          </ac:spMkLst>
        </pc:spChg>
        <pc:spChg chg="mod">
          <ac:chgData name="Jeff Edmonds" userId="a8785b683ef20e23" providerId="LiveId" clId="{6774866E-726D-4FE5-A019-A02FBAFE3706}" dt="2021-11-29T20:58:02.248" v="41" actId="1038"/>
          <ac:spMkLst>
            <pc:docMk/>
            <pc:sldMk cId="788962189" sldId="2802"/>
            <ac:spMk id="3" creationId="{8AAA1F0E-AC47-42A9-B3A8-7963964E2EE4}"/>
          </ac:spMkLst>
        </pc:spChg>
        <pc:spChg chg="add mod">
          <ac:chgData name="Jeff Edmonds" userId="a8785b683ef20e23" providerId="LiveId" clId="{6774866E-726D-4FE5-A019-A02FBAFE3706}" dt="2021-11-29T20:56:01.775" v="12"/>
          <ac:spMkLst>
            <pc:docMk/>
            <pc:sldMk cId="788962189" sldId="2802"/>
            <ac:spMk id="4" creationId="{48EBF5EB-BE25-44EB-B454-C15828AE84E4}"/>
          </ac:spMkLst>
        </pc:spChg>
        <pc:spChg chg="add del">
          <ac:chgData name="Jeff Edmonds" userId="a8785b683ef20e23" providerId="LiveId" clId="{6774866E-726D-4FE5-A019-A02FBAFE3706}" dt="2021-11-29T20:56:42.537" v="14" actId="478"/>
          <ac:spMkLst>
            <pc:docMk/>
            <pc:sldMk cId="788962189" sldId="2802"/>
            <ac:spMk id="5" creationId="{B3BCFE00-E93F-4864-986B-41BC09878A9F}"/>
          </ac:spMkLst>
        </pc:spChg>
        <pc:spChg chg="add del">
          <ac:chgData name="Jeff Edmonds" userId="a8785b683ef20e23" providerId="LiveId" clId="{6774866E-726D-4FE5-A019-A02FBAFE3706}" dt="2021-11-29T20:56:55.357" v="16" actId="478"/>
          <ac:spMkLst>
            <pc:docMk/>
            <pc:sldMk cId="788962189" sldId="2802"/>
            <ac:spMk id="6" creationId="{0CC943A4-A795-4463-83E6-9A3F9B29A858}"/>
          </ac:spMkLst>
        </pc:spChg>
        <pc:picChg chg="add mod">
          <ac:chgData name="Jeff Edmonds" userId="a8785b683ef20e23" providerId="LiveId" clId="{6774866E-726D-4FE5-A019-A02FBAFE3706}" dt="2021-11-29T20:58:12.047" v="45" actId="1038"/>
          <ac:picMkLst>
            <pc:docMk/>
            <pc:sldMk cId="788962189" sldId="2802"/>
            <ac:picMk id="8" creationId="{C7776FBF-A1E8-4039-8C91-262B2410787A}"/>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1-20T10:18:31.425" idx="3">
    <p:pos x="3456" y="2949"/>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1T18:05:06.170" idx="1">
    <p:pos x="3656" y="1552"/>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18A97647-36F9-4770-B35E-CD4F1CD86F67}" type="slidenum">
              <a:rPr lang="en-US"/>
              <a:pPr>
                <a:defRPr/>
              </a:pPr>
              <a:t>‹#›</a:t>
            </a:fld>
            <a:endParaRPr lang="en-US"/>
          </a:p>
        </p:txBody>
      </p:sp>
    </p:spTree>
    <p:extLst>
      <p:ext uri="{BB962C8B-B14F-4D97-AF65-F5344CB8AC3E}">
        <p14:creationId xmlns:p14="http://schemas.microsoft.com/office/powerpoint/2010/main" val="195610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endParaRPr lang="en-US"/>
          </a:p>
        </p:txBody>
      </p:sp>
      <p:sp>
        <p:nvSpPr>
          <p:cNvPr id="275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Arial Rounded MT Bold"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Arial Rounded MT Bold" pitchFamily="34" charset="0"/>
                <a:cs typeface="+mn-cs"/>
              </a:defRPr>
            </a:lvl1pPr>
          </a:lstStyle>
          <a:p>
            <a:pPr>
              <a:defRPr/>
            </a:pPr>
            <a:fld id="{26069D8C-3095-4804-889C-41D256C97096}" type="slidenum">
              <a:rPr lang="en-US"/>
              <a:pPr>
                <a:defRPr/>
              </a:pPr>
              <a:t>‹#›</a:t>
            </a:fld>
            <a:endParaRPr lang="en-US"/>
          </a:p>
        </p:txBody>
      </p:sp>
    </p:spTree>
    <p:extLst>
      <p:ext uri="{BB962C8B-B14F-4D97-AF65-F5344CB8AC3E}">
        <p14:creationId xmlns:p14="http://schemas.microsoft.com/office/powerpoint/2010/main" val="306559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4*1.5hrs -</a:t>
            </a:r>
            <a:r>
              <a:rPr lang="en-CA" baseline="0" dirty="0"/>
              <a:t>  not Example …, not unsupervised.</a:t>
            </a:r>
            <a:endParaRPr lang="en-CA" dirty="0"/>
          </a:p>
        </p:txBody>
      </p:sp>
      <p:sp>
        <p:nvSpPr>
          <p:cNvPr id="4" name="Slide Number Placeholder 3"/>
          <p:cNvSpPr>
            <a:spLocks noGrp="1"/>
          </p:cNvSpPr>
          <p:nvPr>
            <p:ph type="sldNum" sz="quarter" idx="10"/>
          </p:nvPr>
        </p:nvSpPr>
        <p:spPr/>
        <p:txBody>
          <a:bodyPr/>
          <a:lstStyle/>
          <a:p>
            <a:pPr>
              <a:defRPr/>
            </a:pPr>
            <a:fld id="{26069D8C-3095-4804-889C-41D256C97096}" type="slidenum">
              <a:rPr lang="en-US" smtClean="0"/>
              <a:pPr>
                <a:defRPr/>
              </a:pPr>
              <a:t>1</a:t>
            </a:fld>
            <a:endParaRPr lang="en-US" dirty="0"/>
          </a:p>
        </p:txBody>
      </p:sp>
    </p:spTree>
    <p:extLst>
      <p:ext uri="{BB962C8B-B14F-4D97-AF65-F5344CB8AC3E}">
        <p14:creationId xmlns:p14="http://schemas.microsoft.com/office/powerpoint/2010/main" val="201023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55990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8220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8697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677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98659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07179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8239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97792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1604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3656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84910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03968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94661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85994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450061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3419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82980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67706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069640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011475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4082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53153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06613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defRPr/>
            </a:pPr>
            <a:fld id="{0FEFBEB6-BE36-4058-A532-00AD6B6599B0}" type="slidenum">
              <a:rPr lang="en-US" altLang="en-US" sz="1200" smtClean="0">
                <a:latin typeface="Arial Rounded MT Bold" pitchFamily="34" charset="0"/>
              </a:rPr>
              <a:pPr algn="r">
                <a:defRPr/>
              </a:pPr>
              <a:t>76</a:t>
            </a:fld>
            <a:endParaRPr lang="en-US" altLang="en-US" sz="1200">
              <a:latin typeface="Arial Rounded MT Bold" pitchFamily="34" charset="0"/>
            </a:endParaRPr>
          </a:p>
        </p:txBody>
      </p:sp>
      <p:sp>
        <p:nvSpPr>
          <p:cNvPr id="276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B5CAA8A-8F52-4F92-BD77-7DBD246E07BE}" type="slidenum">
              <a:rPr lang="en-CA" altLang="en-US"/>
              <a:pPr algn="r" eaLnBrk="1" hangingPunct="1">
                <a:spcBef>
                  <a:spcPct val="0"/>
                </a:spcBef>
              </a:pPr>
              <a:t>76</a:t>
            </a:fld>
            <a:endParaRPr lang="en-CA" altLang="en-US"/>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CA" altLang="en-US"/>
          </a:p>
        </p:txBody>
      </p:sp>
    </p:spTree>
    <p:extLst>
      <p:ext uri="{BB962C8B-B14F-4D97-AF65-F5344CB8AC3E}">
        <p14:creationId xmlns:p14="http://schemas.microsoft.com/office/powerpoint/2010/main" val="93554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7019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38846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41559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02583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3120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069D8C-3095-4804-889C-41D256C97096}"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68350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88F3AFB3-81B6-4DB3-A8E8-6EE130C9DA67}" type="datetime1">
              <a:rPr lang="en-US"/>
              <a:pPr>
                <a:defRPr/>
              </a:pPr>
              <a:t>3/6/2023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4796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0C90EBE3-E8D5-4AE4-96EF-75E2AD5BACEF}" type="datetime1">
              <a:rPr lang="en-US"/>
              <a:pPr>
                <a:defRPr/>
              </a:pPr>
              <a:t>3/6/2023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09654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14A67245-10B0-4774-A5A8-7E94C642E23D}" type="datetime1">
              <a:rPr lang="en-US"/>
              <a:pPr>
                <a:defRPr/>
              </a:pPr>
              <a:t>3/6/2023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428672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C07E630-F10C-42AF-A8AE-E90637828FBE}" type="datetime1">
              <a:rPr lang="en-US"/>
              <a:pPr>
                <a:defRPr/>
              </a:pPr>
              <a:t>3/6/2023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79618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8A0B952-309D-4615-BB25-86FB6ECACB41}" type="datetime1">
              <a:rPr lang="en-US"/>
              <a:pPr>
                <a:defRPr/>
              </a:pPr>
              <a:t>3/6/2023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72997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1F6D5902-B2B3-4336-AC88-AAA3AB148E30}" type="datetime1">
              <a:rPr lang="en-US"/>
              <a:pPr>
                <a:defRPr/>
              </a:pPr>
              <a:t>3/6/2023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83855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DEB7DE0D-0F9D-434A-B416-0745F6699870}" type="datetime1">
              <a:rPr lang="en-US"/>
              <a:pPr>
                <a:defRPr/>
              </a:pPr>
              <a:t>3/6/2023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55249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9F8D5A7F-99CE-4ECB-A9AA-9873C4547AA4}" type="datetime1">
              <a:rPr lang="en-US"/>
              <a:pPr>
                <a:defRPr/>
              </a:pPr>
              <a:t>3/6/2023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9596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963665-939F-4305-8944-CA33E5785F40}" type="datetime1">
              <a:rPr lang="en-US"/>
              <a:pPr>
                <a:defRPr/>
              </a:pPr>
              <a:t>3/6/2023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60259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367AC4-AD64-4B76-B625-D2A4C009C2D1}" type="datetime1">
              <a:rPr lang="en-US"/>
              <a:pPr>
                <a:defRPr/>
              </a:pPr>
              <a:t>3/6/2023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143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6FC55F-3AE1-4AD9-9A53-CCD2A7BD4EA6}" type="datetime1">
              <a:rPr lang="en-US"/>
              <a:pPr>
                <a:defRPr/>
              </a:pPr>
              <a:t>3/6/2023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9811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3BCA6842-D50D-4A22-BE27-BE39F21A9E9D}" type="datetime1">
              <a:rPr lang="en-US"/>
              <a:pPr>
                <a:defRPr/>
              </a:pPr>
              <a:t>3/6/2023</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oleObject" Target="../embeddings/oleObject2.bin"/><Relationship Id="rId18" Type="http://schemas.openxmlformats.org/officeDocument/2006/relationships/image" Target="../media/image6.jpg"/><Relationship Id="rId3" Type="http://schemas.openxmlformats.org/officeDocument/2006/relationships/oleObject" Target="../embeddings/oleObject1.bin"/><Relationship Id="rId7" Type="http://schemas.openxmlformats.org/officeDocument/2006/relationships/slide" Target="slide24.xml"/><Relationship Id="rId12" Type="http://schemas.openxmlformats.org/officeDocument/2006/relationships/slide" Target="slide73.xm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65.xml"/><Relationship Id="rId5" Type="http://schemas.openxmlformats.org/officeDocument/2006/relationships/slide" Target="slide3.xml"/><Relationship Id="rId15" Type="http://schemas.openxmlformats.org/officeDocument/2006/relationships/image" Target="../media/image3.jpeg"/><Relationship Id="rId10" Type="http://schemas.openxmlformats.org/officeDocument/2006/relationships/slide" Target="slide56.xml"/><Relationship Id="rId4" Type="http://schemas.openxmlformats.org/officeDocument/2006/relationships/image" Target="../media/image1.wmf"/><Relationship Id="rId9" Type="http://schemas.openxmlformats.org/officeDocument/2006/relationships/slide" Target="slide44.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jakevdp.github.io/PythonDataScienceHandbook/04.12-three-dimensional-plotting.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10" Type="http://schemas.openxmlformats.org/officeDocument/2006/relationships/image" Target="../media/image5.png"/><Relationship Id="rId4" Type="http://schemas.openxmlformats.org/officeDocument/2006/relationships/image" Target="../media/image63.png"/><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2.jpeg"/><Relationship Id="rId7"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2.jpeg"/><Relationship Id="rId7"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9.jpeg"/></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610.png"/><Relationship Id="rId7" Type="http://schemas.openxmlformats.org/officeDocument/2006/relationships/image" Target="../media/image6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40.png"/><Relationship Id="rId5" Type="http://schemas.openxmlformats.org/officeDocument/2006/relationships/image" Target="../media/image630.png"/><Relationship Id="rId4" Type="http://schemas.openxmlformats.org/officeDocument/2006/relationships/image" Target="../media/image620.png"/><Relationship Id="rId9" Type="http://schemas.openxmlformats.org/officeDocument/2006/relationships/image" Target="../media/image660.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40.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20.png"/></Relationships>
</file>

<file path=ppt/slides/_rels/slide3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40.png"/><Relationship Id="rId7" Type="http://schemas.openxmlformats.org/officeDocument/2006/relationships/image" Target="../media/image39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380.pn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40.png"/><Relationship Id="rId7"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2.png"/><Relationship Id="rId4" Type="http://schemas.openxmlformats.org/officeDocument/2006/relationships/image" Target="../media/image380.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5.png"/><Relationship Id="rId4" Type="http://schemas.openxmlformats.org/officeDocument/2006/relationships/image" Target="../media/image750.png"/></Relationships>
</file>

<file path=ppt/slides/_rels/slide4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8" Type="http://schemas.openxmlformats.org/officeDocument/2006/relationships/image" Target="../media/image840.png"/><Relationship Id="rId3" Type="http://schemas.openxmlformats.org/officeDocument/2006/relationships/image" Target="../media/image85.jpeg"/><Relationship Id="rId7" Type="http://schemas.openxmlformats.org/officeDocument/2006/relationships/image" Target="../media/image8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20.png"/><Relationship Id="rId11" Type="http://schemas.openxmlformats.org/officeDocument/2006/relationships/image" Target="../media/image87.jpeg"/><Relationship Id="rId5" Type="http://schemas.openxmlformats.org/officeDocument/2006/relationships/image" Target="../media/image810.png"/><Relationship Id="rId10" Type="http://schemas.openxmlformats.org/officeDocument/2006/relationships/image" Target="../media/image77.jpeg"/><Relationship Id="rId4" Type="http://schemas.openxmlformats.org/officeDocument/2006/relationships/image" Target="../media/image800.png"/><Relationship Id="rId9" Type="http://schemas.openxmlformats.org/officeDocument/2006/relationships/image" Target="../media/image86.jpeg"/></Relationships>
</file>

<file path=ppt/slides/_rels/slide4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jpeg"/><Relationship Id="rId7" Type="http://schemas.openxmlformats.org/officeDocument/2006/relationships/image" Target="../media/image8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20.png"/><Relationship Id="rId5" Type="http://schemas.openxmlformats.org/officeDocument/2006/relationships/image" Target="../media/image810.png"/><Relationship Id="rId4" Type="http://schemas.openxmlformats.org/officeDocument/2006/relationships/image" Target="../media/image800.png"/></Relationships>
</file>

<file path=ppt/slides/_rels/slide4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jpeg"/><Relationship Id="rId3" Type="http://schemas.openxmlformats.org/officeDocument/2006/relationships/image" Target="../media/image85.jpeg"/><Relationship Id="rId7" Type="http://schemas.openxmlformats.org/officeDocument/2006/relationships/image" Target="../media/image89.png"/><Relationship Id="rId12" Type="http://schemas.openxmlformats.org/officeDocument/2006/relationships/image" Target="../media/image9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80.png"/><Relationship Id="rId11" Type="http://schemas.openxmlformats.org/officeDocument/2006/relationships/image" Target="../media/image69.jpeg"/><Relationship Id="rId5" Type="http://schemas.openxmlformats.org/officeDocument/2006/relationships/image" Target="../media/image870.png"/><Relationship Id="rId10" Type="http://schemas.openxmlformats.org/officeDocument/2006/relationships/image" Target="../media/image93.png"/><Relationship Id="rId4" Type="http://schemas.openxmlformats.org/officeDocument/2006/relationships/image" Target="../media/image91.png"/><Relationship Id="rId9" Type="http://schemas.openxmlformats.org/officeDocument/2006/relationships/image" Target="../media/image92.jpeg"/></Relationships>
</file>

<file path=ppt/slides/_rels/slide4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91.png"/></Relationships>
</file>

<file path=ppt/slides/_rels/slide4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jpeg"/><Relationship Id="rId7" Type="http://schemas.openxmlformats.org/officeDocument/2006/relationships/image" Target="../media/image83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20.png"/><Relationship Id="rId5" Type="http://schemas.openxmlformats.org/officeDocument/2006/relationships/image" Target="../media/image810.png"/><Relationship Id="rId4" Type="http://schemas.openxmlformats.org/officeDocument/2006/relationships/image" Target="../media/image80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0.png"/><Relationship Id="rId4" Type="http://schemas.openxmlformats.org/officeDocument/2006/relationships/image" Target="../media/image85.jpeg"/><Relationship Id="rId9" Type="http://schemas.openxmlformats.org/officeDocument/2006/relationships/image" Target="../media/image97.png"/></Relationships>
</file>

<file path=ppt/slides/_rels/slide5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5.jpeg"/><Relationship Id="rId7"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0.png"/><Relationship Id="rId9" Type="http://schemas.openxmlformats.org/officeDocument/2006/relationships/image" Target="../media/image98.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5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100.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5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100.jpe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9.png"/><Relationship Id="rId7" Type="http://schemas.openxmlformats.org/officeDocument/2006/relationships/image" Target="../media/image5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100.jpeg"/><Relationship Id="rId4" Type="http://schemas.openxmlformats.org/officeDocument/2006/relationships/image" Target="../media/image5.png"/><Relationship Id="rId9" Type="http://schemas.openxmlformats.org/officeDocument/2006/relationships/image" Target="../media/image101.png"/></Relationships>
</file>

<file path=ppt/slides/_rels/slide55.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99.png"/><Relationship Id="rId7" Type="http://schemas.openxmlformats.org/officeDocument/2006/relationships/image" Target="../media/image5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100.jpe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5.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0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3" Type="http://schemas.openxmlformats.org/officeDocument/2006/relationships/image" Target="../media/image730.png"/><Relationship Id="rId7" Type="http://schemas.openxmlformats.org/officeDocument/2006/relationships/image" Target="../media/image77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61.png"/><Relationship Id="rId5" Type="http://schemas.openxmlformats.org/officeDocument/2006/relationships/image" Target="../media/image751.png"/><Relationship Id="rId4" Type="http://schemas.openxmlformats.org/officeDocument/2006/relationships/image" Target="../media/image125.png"/></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60.png"/><Relationship Id="rId5" Type="http://schemas.openxmlformats.org/officeDocument/2006/relationships/image" Target="../media/image2551.png"/><Relationship Id="rId4" Type="http://schemas.openxmlformats.org/officeDocument/2006/relationships/image" Target="../media/image2540.png"/></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264.png"/><Relationship Id="rId4" Type="http://schemas.openxmlformats.org/officeDocument/2006/relationships/image" Target="../media/image26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4"/>
          <p:cNvGraphicFramePr>
            <a:graphicFrameLocks noChangeAspect="1"/>
          </p:cNvGraphicFramePr>
          <p:nvPr>
            <p:extLst>
              <p:ext uri="{D42A27DB-BD31-4B8C-83A1-F6EECF244321}">
                <p14:modId xmlns:p14="http://schemas.microsoft.com/office/powerpoint/2010/main" val="997278461"/>
              </p:ext>
            </p:extLst>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63"/>
          <p:cNvSpPr>
            <a:spLocks noChangeArrowheads="1"/>
          </p:cNvSpPr>
          <p:nvPr/>
        </p:nvSpPr>
        <p:spPr bwMode="auto">
          <a:xfrm>
            <a:off x="-457200" y="-76200"/>
            <a:ext cx="40386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mn-cs"/>
              </a:rPr>
              <a:t>Machine </a:t>
            </a:r>
            <a:br>
              <a:rPr lang="en-US" sz="3600" b="1" dirty="0">
                <a:solidFill>
                  <a:schemeClr val="tx2"/>
                </a:solidFill>
                <a:effectLst>
                  <a:outerShdw blurRad="38100" dist="38100" dir="2700000" algn="tl">
                    <a:srgbClr val="000000"/>
                  </a:outerShdw>
                </a:effectLst>
                <a:cs typeface="+mn-cs"/>
              </a:rPr>
            </a:br>
            <a:r>
              <a:rPr lang="en-US" sz="3600" b="1" dirty="0">
                <a:solidFill>
                  <a:schemeClr val="tx2"/>
                </a:solidFill>
                <a:effectLst>
                  <a:outerShdw blurRad="38100" dist="38100" dir="2700000" algn="tl">
                    <a:srgbClr val="000000"/>
                  </a:outerShdw>
                </a:effectLst>
                <a:cs typeface="+mn-cs"/>
              </a:rPr>
              <a:t>Learning</a:t>
            </a:r>
          </a:p>
        </p:txBody>
      </p:sp>
      <p:sp>
        <p:nvSpPr>
          <p:cNvPr id="12" name="Text Box 14">
            <a:extLst>
              <a:ext uri="{FF2B5EF4-FFF2-40B4-BE49-F238E27FC236}">
                <a16:creationId xmlns:a16="http://schemas.microsoft.com/office/drawing/2014/main" id="{FBCCFEA4-C5ED-4817-B567-AD5744904A40}"/>
              </a:ext>
            </a:extLst>
          </p:cNvPr>
          <p:cNvSpPr txBox="1">
            <a:spLocks noChangeArrowheads="1"/>
          </p:cNvSpPr>
          <p:nvPr/>
        </p:nvSpPr>
        <p:spPr bwMode="auto">
          <a:xfrm>
            <a:off x="867020" y="1929348"/>
            <a:ext cx="5906700" cy="2554545"/>
          </a:xfrm>
          <a:prstGeom prst="rect">
            <a:avLst/>
          </a:prstGeom>
          <a:noFill/>
          <a:ln w="38100" cap="sq">
            <a:noFill/>
            <a:miter lim="800000"/>
            <a:headEnd/>
            <a:tailEnd/>
          </a:ln>
          <a:effectLst/>
        </p:spPr>
        <p:txBody>
          <a:bodyPr wrap="square" lIns="274320" rIns="274320">
            <a:spAutoFit/>
          </a:bodyPr>
          <a:lstStyle/>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5" action="ppaction://hlinksldjump"/>
              </a:rPr>
              <a:t>Colaboratory</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6" action="ppaction://hlinksldjump"/>
              </a:rPr>
              <a:t>Python</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7" action="ppaction://hlinksldjump"/>
              </a:rPr>
              <a:t>Machine Learning: Overview</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8" action="ppaction://hlinksldjump"/>
              </a:rPr>
              <a:t>Recognizing Digits I/O</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9" action="ppaction://hlinksldjump"/>
              </a:rPr>
              <a:t>Neural Networks</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0" action="ppaction://hlinksldjump"/>
              </a:rPr>
              <a:t>Learning</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1" action="ppaction://hlinksldjump"/>
              </a:rPr>
              <a:t>"Probability" and Error</a:t>
            </a:r>
            <a:endParaRPr lang="en-US" sz="2000" dirty="0">
              <a:effectLst>
                <a:outerShdw blurRad="38100" dist="38100" dir="2700000" algn="tl">
                  <a:srgbClr val="000000"/>
                </a:outerShdw>
              </a:effectLst>
            </a:endParaRPr>
          </a:p>
          <a:p>
            <a:pPr marL="342900" indent="-342900" eaLnBrk="0" hangingPunct="0">
              <a:buFont typeface="Arial" panose="020B0604020202020204" pitchFamily="34" charset="0"/>
              <a:buChar char="•"/>
              <a:defRPr/>
            </a:pPr>
            <a:r>
              <a:rPr lang="en-US" sz="2000" dirty="0">
                <a:effectLst>
                  <a:outerShdw blurRad="38100" dist="38100" dir="2700000" algn="tl">
                    <a:srgbClr val="000000"/>
                  </a:outerShdw>
                </a:effectLst>
                <a:hlinkClick r:id="rId12" action="ppaction://hlinksldjump"/>
              </a:rPr>
              <a:t>Test/Homework</a:t>
            </a:r>
            <a:endParaRPr lang="en-US" sz="2000" dirty="0">
              <a:effectLst>
                <a:outerShdw blurRad="38100" dist="38100" dir="2700000" algn="tl">
                  <a:srgbClr val="000000"/>
                </a:outerShdw>
              </a:effectLst>
            </a:endParaRPr>
          </a:p>
        </p:txBody>
      </p:sp>
      <p:graphicFrame>
        <p:nvGraphicFramePr>
          <p:cNvPr id="17" name="Object 4">
            <a:extLst>
              <a:ext uri="{FF2B5EF4-FFF2-40B4-BE49-F238E27FC236}">
                <a16:creationId xmlns:a16="http://schemas.microsoft.com/office/drawing/2014/main" id="{6BBB7B61-F9D2-4A49-B794-8BBE0558589D}"/>
              </a:ext>
            </a:extLst>
          </p:cNvPr>
          <p:cNvGraphicFramePr>
            <a:graphicFrameLocks noChangeAspect="1"/>
          </p:cNvGraphicFramePr>
          <p:nvPr>
            <p:extLst>
              <p:ext uri="{D42A27DB-BD31-4B8C-83A1-F6EECF244321}">
                <p14:modId xmlns:p14="http://schemas.microsoft.com/office/powerpoint/2010/main" val="302410214"/>
              </p:ext>
            </p:extLst>
          </p:nvPr>
        </p:nvGraphicFramePr>
        <p:xfrm>
          <a:off x="3752850" y="2635250"/>
          <a:ext cx="112713" cy="214313"/>
        </p:xfrm>
        <a:graphic>
          <a:graphicData uri="http://schemas.openxmlformats.org/presentationml/2006/ole">
            <mc:AlternateContent xmlns:mc="http://schemas.openxmlformats.org/markup-compatibility/2006">
              <mc:Choice xmlns:v="urn:schemas-microsoft-com:vml" Requires="v">
                <p:oleObj name="Equation" r:id="rId13" imgW="114151" imgH="215619" progId="Equation.3">
                  <p:embed/>
                </p:oleObj>
              </mc:Choice>
              <mc:Fallback>
                <p:oleObj name="Equation" r:id="rId13" imgW="114151" imgH="215619" progId="Equation.3">
                  <p:embed/>
                  <p:pic>
                    <p:nvPicPr>
                      <p:cNvPr id="17" name="Object 4">
                        <a:extLst>
                          <a:ext uri="{FF2B5EF4-FFF2-40B4-BE49-F238E27FC236}">
                            <a16:creationId xmlns:a16="http://schemas.microsoft.com/office/drawing/2014/main" id="{6BBB7B61-F9D2-4A49-B794-8BBE05585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26352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 name="Picture 8" descr="https://resources.inbenta.com/finger%20me%20AI.png">
            <a:extLst>
              <a:ext uri="{FF2B5EF4-FFF2-40B4-BE49-F238E27FC236}">
                <a16:creationId xmlns:a16="http://schemas.microsoft.com/office/drawing/2014/main" id="{6EC35158-BB96-4732-B608-11AF2F8E88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3101" y="3463979"/>
            <a:ext cx="3397858" cy="153142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F16701C2-9345-4080-B268-D4C83EA60E89}"/>
              </a:ext>
            </a:extLst>
          </p:cNvPr>
          <p:cNvSpPr>
            <a:spLocks noGrp="1" noChangeArrowheads="1"/>
          </p:cNvSpPr>
          <p:nvPr>
            <p:ph type="subTitle" idx="1"/>
          </p:nvPr>
        </p:nvSpPr>
        <p:spPr>
          <a:xfrm>
            <a:off x="4122046" y="5924681"/>
            <a:ext cx="3124200" cy="609600"/>
          </a:xfrm>
        </p:spPr>
        <p:txBody>
          <a:bodyPr/>
          <a:lstStyle/>
          <a:p>
            <a:pPr>
              <a:defRPr/>
            </a:pPr>
            <a:r>
              <a:rPr lang="en-US" sz="2400" b="1" dirty="0">
                <a:solidFill>
                  <a:schemeClr val="tx2"/>
                </a:solidFill>
              </a:rPr>
              <a:t>Jeff Edmonds</a:t>
            </a:r>
          </a:p>
        </p:txBody>
      </p:sp>
      <p:sp>
        <p:nvSpPr>
          <p:cNvPr id="20" name="Rectangle 19">
            <a:extLst>
              <a:ext uri="{FF2B5EF4-FFF2-40B4-BE49-F238E27FC236}">
                <a16:creationId xmlns:a16="http://schemas.microsoft.com/office/drawing/2014/main" id="{ABE7E209-2521-4EFB-931A-771A26C8685B}"/>
              </a:ext>
            </a:extLst>
          </p:cNvPr>
          <p:cNvSpPr/>
          <p:nvPr/>
        </p:nvSpPr>
        <p:spPr>
          <a:xfrm>
            <a:off x="3899263" y="6298483"/>
            <a:ext cx="4800600" cy="400110"/>
          </a:xfrm>
          <a:prstGeom prst="rect">
            <a:avLst/>
          </a:prstGeom>
        </p:spPr>
        <p:txBody>
          <a:bodyPr wrap="square">
            <a:spAutoFit/>
          </a:bodyPr>
          <a:lstStyle/>
          <a:p>
            <a:r>
              <a:rPr lang="en-CA" sz="2000" dirty="0"/>
              <a:t>www.eecs.yorku.ca/~jeff/courses</a:t>
            </a:r>
          </a:p>
        </p:txBody>
      </p:sp>
      <p:pic>
        <p:nvPicPr>
          <p:cNvPr id="21" name="Picture 809" descr="Image may contain: 1 person, indoor">
            <a:extLst>
              <a:ext uri="{FF2B5EF4-FFF2-40B4-BE49-F238E27FC236}">
                <a16:creationId xmlns:a16="http://schemas.microsoft.com/office/drawing/2014/main" id="{3CCE305C-F61F-4B98-A6E2-76D71EC8A302}"/>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8062"/>
          <a:stretch/>
        </p:blipFill>
        <p:spPr bwMode="auto">
          <a:xfrm>
            <a:off x="830524" y="4968703"/>
            <a:ext cx="2288291" cy="18130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0" descr="Related image">
            <a:extLst>
              <a:ext uri="{FF2B5EF4-FFF2-40B4-BE49-F238E27FC236}">
                <a16:creationId xmlns:a16="http://schemas.microsoft.com/office/drawing/2014/main" id="{5F14E7AF-8544-4E23-A9FD-360896F8905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65919" y="1888130"/>
            <a:ext cx="2284166" cy="151872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974A530-EBF2-4C90-8C05-65F78AFD5797}"/>
              </a:ext>
            </a:extLst>
          </p:cNvPr>
          <p:cNvGrpSpPr/>
          <p:nvPr/>
        </p:nvGrpSpPr>
        <p:grpSpPr>
          <a:xfrm>
            <a:off x="6329243" y="353587"/>
            <a:ext cx="2783838" cy="1518728"/>
            <a:chOff x="5029200" y="2819400"/>
            <a:chExt cx="3410537" cy="1295400"/>
          </a:xfrm>
        </p:grpSpPr>
        <p:sp>
          <p:nvSpPr>
            <p:cNvPr id="24" name="Rectangle 23">
              <a:extLst>
                <a:ext uri="{FF2B5EF4-FFF2-40B4-BE49-F238E27FC236}">
                  <a16:creationId xmlns:a16="http://schemas.microsoft.com/office/drawing/2014/main" id="{C583CE2B-6D77-49B8-9BAC-707DE7031206}"/>
                </a:ext>
              </a:extLst>
            </p:cNvPr>
            <p:cNvSpPr/>
            <p:nvPr/>
          </p:nvSpPr>
          <p:spPr>
            <a:xfrm>
              <a:off x="5139516" y="2891689"/>
              <a:ext cx="3155589" cy="1209412"/>
            </a:xfrm>
            <a:prstGeom prst="rect">
              <a:avLst/>
            </a:prstGeom>
            <a:solidFill>
              <a:schemeClr val="tx1"/>
            </a:solidFill>
            <a:ln>
              <a:noFill/>
            </a:ln>
          </p:spPr>
          <p:txBody>
            <a:bodyPr wrap="square" rtlCol="0" anchor="ctr">
              <a:spAutoFit/>
            </a:bodyPr>
            <a:lstStyle/>
            <a:p>
              <a:pPr algn="l"/>
              <a:endParaRPr lang="en-CA" sz="2400" dirty="0"/>
            </a:p>
          </p:txBody>
        </p:sp>
        <p:pic>
          <p:nvPicPr>
            <p:cNvPr id="25" name="Picture 6" descr="Image result for convolutional neural network">
              <a:extLst>
                <a:ext uri="{FF2B5EF4-FFF2-40B4-BE49-F238E27FC236}">
                  <a16:creationId xmlns:a16="http://schemas.microsoft.com/office/drawing/2014/main" id="{9D4CF2BF-4BD5-489C-871F-A9E3947E2E9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Text&#10;&#10;Description automatically generated">
            <a:extLst>
              <a:ext uri="{FF2B5EF4-FFF2-40B4-BE49-F238E27FC236}">
                <a16:creationId xmlns:a16="http://schemas.microsoft.com/office/drawing/2014/main" id="{CF82D540-114A-4EB9-A627-2DADF6C2E8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80898" y="5057966"/>
            <a:ext cx="5143500" cy="850900"/>
          </a:xfrm>
          <a:prstGeom prst="rect">
            <a:avLst/>
          </a:prstGeom>
        </p:spPr>
      </p:pic>
      <p:sp>
        <p:nvSpPr>
          <p:cNvPr id="16" name="Rectangle 63">
            <a:extLst>
              <a:ext uri="{FF2B5EF4-FFF2-40B4-BE49-F238E27FC236}">
                <a16:creationId xmlns:a16="http://schemas.microsoft.com/office/drawing/2014/main" id="{0AE73FD1-45D0-4E3B-9C97-2DAECF448C8A}"/>
              </a:ext>
            </a:extLst>
          </p:cNvPr>
          <p:cNvSpPr>
            <a:spLocks noChangeArrowheads="1"/>
          </p:cNvSpPr>
          <p:nvPr/>
        </p:nvSpPr>
        <p:spPr bwMode="auto">
          <a:xfrm>
            <a:off x="2908300" y="0"/>
            <a:ext cx="3200400" cy="1601543"/>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a:t>
            </a:r>
          </a:p>
          <a:p>
            <a:pPr algn="ctr" eaLnBrk="0" hangingPunct="0">
              <a:defRPr/>
            </a:pPr>
            <a:r>
              <a:rPr lang="en-US" sz="3200" b="1" dirty="0">
                <a:solidFill>
                  <a:schemeClr val="tx2"/>
                </a:solidFill>
                <a:cs typeface="Times New Roman" panose="02020603050405020304" pitchFamily="18" charset="0"/>
              </a:rPr>
              <a:t>in Python</a:t>
            </a:r>
            <a:br>
              <a:rPr lang="en-US" sz="3200" b="1" dirty="0">
                <a:solidFill>
                  <a:schemeClr val="tx2"/>
                </a:solidFill>
                <a:cs typeface="Times New Roman" panose="02020603050405020304" pitchFamily="18" charset="0"/>
              </a:rPr>
            </a:br>
            <a:r>
              <a:rPr lang="en-US" sz="3200" b="1" dirty="0">
                <a:solidFill>
                  <a:schemeClr val="tx2"/>
                </a:solidFill>
                <a:cs typeface="Times New Roman" panose="02020603050405020304" pitchFamily="18" charset="0"/>
              </a:rPr>
              <a:t>(Google)</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grpSp>
        <p:nvGrpSpPr>
          <p:cNvPr id="14" name="Group 13">
            <a:extLst>
              <a:ext uri="{FF2B5EF4-FFF2-40B4-BE49-F238E27FC236}">
                <a16:creationId xmlns:a16="http://schemas.microsoft.com/office/drawing/2014/main" id="{DDD6FDC1-4CB4-46A0-B450-B897400ADF5D}"/>
              </a:ext>
            </a:extLst>
          </p:cNvPr>
          <p:cNvGrpSpPr/>
          <p:nvPr/>
        </p:nvGrpSpPr>
        <p:grpSpPr>
          <a:xfrm>
            <a:off x="152400" y="717843"/>
            <a:ext cx="5401885" cy="6686423"/>
            <a:chOff x="152400" y="717843"/>
            <a:chExt cx="5401885" cy="6686423"/>
          </a:xfrm>
        </p:grpSpPr>
        <p:pic>
          <p:nvPicPr>
            <p:cNvPr id="10" name="Picture 9">
              <a:extLst>
                <a:ext uri="{FF2B5EF4-FFF2-40B4-BE49-F238E27FC236}">
                  <a16:creationId xmlns:a16="http://schemas.microsoft.com/office/drawing/2014/main" id="{84152AD3-946E-45F8-8400-96DEE2D1624E}"/>
                </a:ext>
              </a:extLst>
            </p:cNvPr>
            <p:cNvPicPr>
              <a:picLocks noChangeAspect="1"/>
            </p:cNvPicPr>
            <p:nvPr/>
          </p:nvPicPr>
          <p:blipFill>
            <a:blip r:embed="rId2"/>
            <a:stretch>
              <a:fillRect/>
            </a:stretch>
          </p:blipFill>
          <p:spPr>
            <a:xfrm>
              <a:off x="152400" y="830679"/>
              <a:ext cx="3390900" cy="6573587"/>
            </a:xfrm>
            <a:prstGeom prst="rect">
              <a:avLst/>
            </a:prstGeom>
          </p:spPr>
        </p:pic>
        <p:pic>
          <p:nvPicPr>
            <p:cNvPr id="13" name="Picture 12">
              <a:extLst>
                <a:ext uri="{FF2B5EF4-FFF2-40B4-BE49-F238E27FC236}">
                  <a16:creationId xmlns:a16="http://schemas.microsoft.com/office/drawing/2014/main" id="{E2B3AA80-5F31-4667-B8D4-880B5D991630}"/>
                </a:ext>
              </a:extLst>
            </p:cNvPr>
            <p:cNvPicPr>
              <a:picLocks noChangeAspect="1"/>
            </p:cNvPicPr>
            <p:nvPr/>
          </p:nvPicPr>
          <p:blipFill>
            <a:blip r:embed="rId3"/>
            <a:stretch>
              <a:fillRect/>
            </a:stretch>
          </p:blipFill>
          <p:spPr>
            <a:xfrm>
              <a:off x="3429000" y="717843"/>
              <a:ext cx="2125285" cy="3320757"/>
            </a:xfrm>
            <a:prstGeom prst="rect">
              <a:avLst/>
            </a:prstGeom>
          </p:spPr>
        </p:pic>
      </p:grpSp>
    </p:spTree>
    <p:extLst>
      <p:ext uri="{BB962C8B-B14F-4D97-AF65-F5344CB8AC3E}">
        <p14:creationId xmlns:p14="http://schemas.microsoft.com/office/powerpoint/2010/main" val="16522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730D4E-C967-4806-A9AB-2061C32D7FEB}"/>
              </a:ext>
            </a:extLst>
          </p:cNvPr>
          <p:cNvPicPr>
            <a:picLocks noChangeAspect="1"/>
          </p:cNvPicPr>
          <p:nvPr/>
        </p:nvPicPr>
        <p:blipFill>
          <a:blip r:embed="rId2"/>
          <a:stretch>
            <a:fillRect/>
          </a:stretch>
        </p:blipFill>
        <p:spPr>
          <a:xfrm>
            <a:off x="3329350" y="1524000"/>
            <a:ext cx="3276600" cy="3619500"/>
          </a:xfrm>
          <a:prstGeom prst="rect">
            <a:avLst/>
          </a:prstGeom>
        </p:spPr>
      </p:pic>
      <p:cxnSp>
        <p:nvCxnSpPr>
          <p:cNvPr id="13" name="Straight Arrow Connector 12">
            <a:extLst>
              <a:ext uri="{FF2B5EF4-FFF2-40B4-BE49-F238E27FC236}">
                <a16:creationId xmlns:a16="http://schemas.microsoft.com/office/drawing/2014/main" id="{E6153D5C-B6CF-4072-86EB-B970A4EC82EB}"/>
              </a:ext>
            </a:extLst>
          </p:cNvPr>
          <p:cNvCxnSpPr>
            <a:cxnSpLocks/>
          </p:cNvCxnSpPr>
          <p:nvPr/>
        </p:nvCxnSpPr>
        <p:spPr bwMode="auto">
          <a:xfrm flipV="1">
            <a:off x="2947920" y="2505121"/>
            <a:ext cx="984774" cy="438398"/>
          </a:xfrm>
          <a:prstGeom prst="straightConnector1">
            <a:avLst/>
          </a:prstGeom>
          <a:noFill/>
          <a:ln w="38100" cap="sq"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A80C6CAD-E8BC-409B-92A5-FC750E47A607}"/>
              </a:ext>
            </a:extLst>
          </p:cNvPr>
          <p:cNvSpPr txBox="1"/>
          <p:nvPr/>
        </p:nvSpPr>
        <p:spPr bwMode="auto">
          <a:xfrm>
            <a:off x="1371600" y="2700639"/>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Indentation </a:t>
            </a:r>
            <a:br>
              <a:rPr lang="en-US" sz="2400" dirty="0"/>
            </a:br>
            <a:r>
              <a:rPr lang="en-US" sz="2400" dirty="0"/>
              <a:t>   maters</a:t>
            </a:r>
          </a:p>
        </p:txBody>
      </p:sp>
      <p:cxnSp>
        <p:nvCxnSpPr>
          <p:cNvPr id="17" name="Straight Arrow Connector 16">
            <a:extLst>
              <a:ext uri="{FF2B5EF4-FFF2-40B4-BE49-F238E27FC236}">
                <a16:creationId xmlns:a16="http://schemas.microsoft.com/office/drawing/2014/main" id="{139C5470-00B2-45CC-9AB6-8A4D02A81A01}"/>
              </a:ext>
            </a:extLst>
          </p:cNvPr>
          <p:cNvCxnSpPr>
            <a:cxnSpLocks/>
          </p:cNvCxnSpPr>
          <p:nvPr/>
        </p:nvCxnSpPr>
        <p:spPr bwMode="auto">
          <a:xfrm>
            <a:off x="2947920" y="2943519"/>
            <a:ext cx="1106400" cy="1443499"/>
          </a:xfrm>
          <a:prstGeom prst="straightConnector1">
            <a:avLst/>
          </a:prstGeom>
          <a:noFill/>
          <a:ln w="38100" cap="sq" cmpd="sng" algn="ctr">
            <a:solidFill>
              <a:schemeClr val="tx1"/>
            </a:solidFill>
            <a:prstDash val="solid"/>
            <a:round/>
            <a:headEnd type="none" w="med" len="med"/>
            <a:tailEnd type="triangle"/>
          </a:ln>
          <a:effectLst/>
        </p:spPr>
      </p:cxnSp>
      <p:sp>
        <p:nvSpPr>
          <p:cNvPr id="16" name="Rectangle 63">
            <a:extLst>
              <a:ext uri="{FF2B5EF4-FFF2-40B4-BE49-F238E27FC236}">
                <a16:creationId xmlns:a16="http://schemas.microsoft.com/office/drawing/2014/main" id="{C116462D-20DB-4A15-B401-3E799763E1D7}"/>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0802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958979-BC5C-4A4E-8043-BAEA62C925BE}"/>
              </a:ext>
            </a:extLst>
          </p:cNvPr>
          <p:cNvPicPr>
            <a:picLocks noChangeAspect="1"/>
          </p:cNvPicPr>
          <p:nvPr/>
        </p:nvPicPr>
        <p:blipFill>
          <a:blip r:embed="rId2"/>
          <a:stretch>
            <a:fillRect/>
          </a:stretch>
        </p:blipFill>
        <p:spPr>
          <a:xfrm>
            <a:off x="2082424" y="836696"/>
            <a:ext cx="5080376" cy="5868904"/>
          </a:xfrm>
          <a:prstGeom prst="rect">
            <a:avLst/>
          </a:prstGeom>
        </p:spPr>
      </p:pic>
      <p:sp>
        <p:nvSpPr>
          <p:cNvPr id="11" name="Oval 10">
            <a:extLst>
              <a:ext uri="{FF2B5EF4-FFF2-40B4-BE49-F238E27FC236}">
                <a16:creationId xmlns:a16="http://schemas.microsoft.com/office/drawing/2014/main" id="{A10BA221-79FF-42F8-9545-F27880CE85F9}"/>
              </a:ext>
            </a:extLst>
          </p:cNvPr>
          <p:cNvSpPr/>
          <p:nvPr/>
        </p:nvSpPr>
        <p:spPr>
          <a:xfrm>
            <a:off x="2407972" y="1303068"/>
            <a:ext cx="731520" cy="1188720"/>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2" name="Oval 11">
            <a:extLst>
              <a:ext uri="{FF2B5EF4-FFF2-40B4-BE49-F238E27FC236}">
                <a16:creationId xmlns:a16="http://schemas.microsoft.com/office/drawing/2014/main" id="{2D89DB69-0DBD-4C14-B8F6-4E0DCD0B0E11}"/>
              </a:ext>
            </a:extLst>
          </p:cNvPr>
          <p:cNvSpPr/>
          <p:nvPr/>
        </p:nvSpPr>
        <p:spPr>
          <a:xfrm>
            <a:off x="2711128" y="3279784"/>
            <a:ext cx="2331720" cy="655320"/>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4" name="Oval 13">
            <a:extLst>
              <a:ext uri="{FF2B5EF4-FFF2-40B4-BE49-F238E27FC236}">
                <a16:creationId xmlns:a16="http://schemas.microsoft.com/office/drawing/2014/main" id="{F1EC3ED8-4D23-48FE-83AF-F2DF729706F5}"/>
              </a:ext>
            </a:extLst>
          </p:cNvPr>
          <p:cNvSpPr/>
          <p:nvPr/>
        </p:nvSpPr>
        <p:spPr>
          <a:xfrm>
            <a:off x="2743200" y="5297444"/>
            <a:ext cx="2209800" cy="458500"/>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5" name="Oval 14">
            <a:extLst>
              <a:ext uri="{FF2B5EF4-FFF2-40B4-BE49-F238E27FC236}">
                <a16:creationId xmlns:a16="http://schemas.microsoft.com/office/drawing/2014/main" id="{F7558446-52B5-483C-8DD4-DF9146CE44F5}"/>
              </a:ext>
            </a:extLst>
          </p:cNvPr>
          <p:cNvSpPr/>
          <p:nvPr/>
        </p:nvSpPr>
        <p:spPr>
          <a:xfrm>
            <a:off x="3581400" y="1351136"/>
            <a:ext cx="381000" cy="346872"/>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16" name="Oval 15">
            <a:extLst>
              <a:ext uri="{FF2B5EF4-FFF2-40B4-BE49-F238E27FC236}">
                <a16:creationId xmlns:a16="http://schemas.microsoft.com/office/drawing/2014/main" id="{50087C71-A7C5-4715-84B0-AFCEBE860DB9}"/>
              </a:ext>
            </a:extLst>
          </p:cNvPr>
          <p:cNvSpPr/>
          <p:nvPr/>
        </p:nvSpPr>
        <p:spPr>
          <a:xfrm>
            <a:off x="3303896" y="1107744"/>
            <a:ext cx="381000" cy="346872"/>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25" name="Rectangle 63">
            <a:extLst>
              <a:ext uri="{FF2B5EF4-FFF2-40B4-BE49-F238E27FC236}">
                <a16:creationId xmlns:a16="http://schemas.microsoft.com/office/drawing/2014/main" id="{5690290C-7F40-42D1-9EA3-8E96926D43E0}"/>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19302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F7620C0-B510-48B8-8719-09058AE77D73}"/>
              </a:ext>
            </a:extLst>
          </p:cNvPr>
          <p:cNvPicPr>
            <a:picLocks noChangeAspect="1"/>
          </p:cNvPicPr>
          <p:nvPr/>
        </p:nvPicPr>
        <p:blipFill>
          <a:blip r:embed="rId2"/>
          <a:stretch>
            <a:fillRect/>
          </a:stretch>
        </p:blipFill>
        <p:spPr>
          <a:xfrm>
            <a:off x="3284012" y="1004248"/>
            <a:ext cx="5066301" cy="5466273"/>
          </a:xfrm>
          <a:prstGeom prst="rect">
            <a:avLst/>
          </a:prstGeom>
        </p:spPr>
      </p:pic>
      <p:sp>
        <p:nvSpPr>
          <p:cNvPr id="24" name="TextBox 23">
            <a:extLst>
              <a:ext uri="{FF2B5EF4-FFF2-40B4-BE49-F238E27FC236}">
                <a16:creationId xmlns:a16="http://schemas.microsoft.com/office/drawing/2014/main" id="{A80C6CAD-E8BC-409B-92A5-FC750E47A607}"/>
              </a:ext>
            </a:extLst>
          </p:cNvPr>
          <p:cNvSpPr txBox="1"/>
          <p:nvPr/>
        </p:nvSpPr>
        <p:spPr bwMode="auto">
          <a:xfrm>
            <a:off x="990600" y="1462235"/>
            <a:ext cx="297976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Define a List</a:t>
            </a:r>
          </a:p>
          <a:p>
            <a:r>
              <a:rPr lang="en-US" sz="2400" dirty="0"/>
              <a:t>Index </a:t>
            </a:r>
            <a:r>
              <a:rPr lang="en-US" sz="2400" dirty="0">
                <a:solidFill>
                  <a:srgbClr val="FFC000"/>
                </a:solidFill>
              </a:rPr>
              <a:t>0 .. n-1</a:t>
            </a:r>
          </a:p>
          <a:p>
            <a:endParaRPr lang="en-US" sz="2400" dirty="0"/>
          </a:p>
          <a:p>
            <a:endParaRPr lang="en-US" sz="2400" dirty="0"/>
          </a:p>
          <a:p>
            <a:endParaRPr lang="en-US" sz="2400" dirty="0"/>
          </a:p>
          <a:p>
            <a:r>
              <a:rPr lang="en-US" sz="1800" dirty="0"/>
              <a:t>  </a:t>
            </a:r>
          </a:p>
          <a:p>
            <a:r>
              <a:rPr lang="en-US" sz="2400" dirty="0"/>
              <a:t>List of List</a:t>
            </a:r>
          </a:p>
          <a:p>
            <a:endParaRPr lang="en-US" sz="2400" dirty="0"/>
          </a:p>
          <a:p>
            <a:r>
              <a:rPr lang="en-US" sz="2000" dirty="0"/>
              <a:t>  </a:t>
            </a:r>
          </a:p>
          <a:p>
            <a:r>
              <a:rPr lang="en-US" sz="2000" dirty="0"/>
              <a:t>   </a:t>
            </a:r>
          </a:p>
          <a:p>
            <a:r>
              <a:rPr lang="en-US" sz="2400" dirty="0"/>
              <a:t>Index from end</a:t>
            </a:r>
          </a:p>
        </p:txBody>
      </p:sp>
      <p:cxnSp>
        <p:nvCxnSpPr>
          <p:cNvPr id="25" name="Straight Arrow Connector 24">
            <a:extLst>
              <a:ext uri="{FF2B5EF4-FFF2-40B4-BE49-F238E27FC236}">
                <a16:creationId xmlns:a16="http://schemas.microsoft.com/office/drawing/2014/main" id="{E7F135E0-BEDB-476B-AE6D-9ABC28005609}"/>
              </a:ext>
            </a:extLst>
          </p:cNvPr>
          <p:cNvCxnSpPr>
            <a:cxnSpLocks/>
          </p:cNvCxnSpPr>
          <p:nvPr/>
        </p:nvCxnSpPr>
        <p:spPr bwMode="auto">
          <a:xfrm>
            <a:off x="2891050" y="1711906"/>
            <a:ext cx="1079310" cy="0"/>
          </a:xfrm>
          <a:prstGeom prst="straightConnector1">
            <a:avLst/>
          </a:prstGeom>
          <a:noFill/>
          <a:ln w="38100" cap="sq"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F8F0C20-D06F-4CA9-AB11-D71A05A84F81}"/>
              </a:ext>
            </a:extLst>
          </p:cNvPr>
          <p:cNvSpPr txBox="1"/>
          <p:nvPr/>
        </p:nvSpPr>
        <p:spPr bwMode="auto">
          <a:xfrm>
            <a:off x="5554640" y="1175984"/>
            <a:ext cx="2141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C000"/>
                </a:solidFill>
              </a:rPr>
              <a:t>0       1          2</a:t>
            </a:r>
          </a:p>
        </p:txBody>
      </p:sp>
      <p:sp>
        <p:nvSpPr>
          <p:cNvPr id="23" name="TextBox 22">
            <a:extLst>
              <a:ext uri="{FF2B5EF4-FFF2-40B4-BE49-F238E27FC236}">
                <a16:creationId xmlns:a16="http://schemas.microsoft.com/office/drawing/2014/main" id="{E3FC2DE3-C471-44E4-BAB7-ECDBD1F25815}"/>
              </a:ext>
            </a:extLst>
          </p:cNvPr>
          <p:cNvSpPr txBox="1"/>
          <p:nvPr/>
        </p:nvSpPr>
        <p:spPr bwMode="auto">
          <a:xfrm>
            <a:off x="5445456" y="838200"/>
            <a:ext cx="2533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C000"/>
                </a:solidFill>
              </a:rPr>
              <a:t>-3      -2         -1</a:t>
            </a:r>
          </a:p>
        </p:txBody>
      </p:sp>
      <p:sp>
        <p:nvSpPr>
          <p:cNvPr id="29" name="TextBox 28">
            <a:extLst>
              <a:ext uri="{FF2B5EF4-FFF2-40B4-BE49-F238E27FC236}">
                <a16:creationId xmlns:a16="http://schemas.microsoft.com/office/drawing/2014/main" id="{4AB4DAD5-CE56-4BCC-A61F-2CC9FB4EFC3D}"/>
              </a:ext>
            </a:extLst>
          </p:cNvPr>
          <p:cNvSpPr txBox="1"/>
          <p:nvPr/>
        </p:nvSpPr>
        <p:spPr bwMode="auto">
          <a:xfrm>
            <a:off x="6844352" y="1739638"/>
            <a:ext cx="2141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C000"/>
                </a:solidFill>
              </a:rPr>
              <a:t>0</a:t>
            </a:r>
            <a:r>
              <a:rPr lang="en-US" sz="1600" dirty="0">
                <a:solidFill>
                  <a:srgbClr val="FFC000"/>
                </a:solidFill>
              </a:rPr>
              <a:t>  </a:t>
            </a:r>
            <a:r>
              <a:rPr lang="en-US" sz="2400" dirty="0">
                <a:solidFill>
                  <a:srgbClr val="FFC000"/>
                </a:solidFill>
              </a:rPr>
              <a:t>1 2</a:t>
            </a:r>
          </a:p>
        </p:txBody>
      </p:sp>
      <p:cxnSp>
        <p:nvCxnSpPr>
          <p:cNvPr id="31" name="Straight Arrow Connector 30">
            <a:extLst>
              <a:ext uri="{FF2B5EF4-FFF2-40B4-BE49-F238E27FC236}">
                <a16:creationId xmlns:a16="http://schemas.microsoft.com/office/drawing/2014/main" id="{48C3DA00-3ED5-4F06-B2C5-C88D1888BF52}"/>
              </a:ext>
            </a:extLst>
          </p:cNvPr>
          <p:cNvCxnSpPr>
            <a:cxnSpLocks/>
          </p:cNvCxnSpPr>
          <p:nvPr/>
        </p:nvCxnSpPr>
        <p:spPr bwMode="auto">
          <a:xfrm flipV="1">
            <a:off x="5799823" y="1462235"/>
            <a:ext cx="1451221" cy="2254066"/>
          </a:xfrm>
          <a:prstGeom prst="straightConnector1">
            <a:avLst/>
          </a:prstGeom>
          <a:noFill/>
          <a:ln w="38100" cap="sq"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D2CAC172-EE2D-4D9B-A29A-A4264B64C754}"/>
              </a:ext>
            </a:extLst>
          </p:cNvPr>
          <p:cNvCxnSpPr>
            <a:cxnSpLocks/>
          </p:cNvCxnSpPr>
          <p:nvPr/>
        </p:nvCxnSpPr>
        <p:spPr bwMode="auto">
          <a:xfrm flipV="1">
            <a:off x="6099087" y="2035255"/>
            <a:ext cx="1151957" cy="1665661"/>
          </a:xfrm>
          <a:prstGeom prst="straightConnector1">
            <a:avLst/>
          </a:prstGeom>
          <a:noFill/>
          <a:ln w="38100" cap="sq" cmpd="sng" algn="ctr">
            <a:solidFill>
              <a:schemeClr val="tx1"/>
            </a:solidFill>
            <a:prstDash val="solid"/>
            <a:round/>
            <a:headEnd type="none" w="med" len="med"/>
            <a:tailEnd type="triangle"/>
          </a:ln>
          <a:effectLst/>
        </p:spPr>
      </p:cxnSp>
      <p:sp>
        <p:nvSpPr>
          <p:cNvPr id="54" name="Rectangle 63">
            <a:extLst>
              <a:ext uri="{FF2B5EF4-FFF2-40B4-BE49-F238E27FC236}">
                <a16:creationId xmlns:a16="http://schemas.microsoft.com/office/drawing/2014/main" id="{7336EDC7-D037-48B5-BBB7-E8F549E8A1B7}"/>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6925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 calcmode="lin" valueType="num">
                                      <p:cBhvr additive="base">
                                        <p:cTn id="21"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additive="base">
                                        <p:cTn id="2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
                                            <p:txEl>
                                              <p:pRg st="6" end="6"/>
                                            </p:txEl>
                                          </p:spTgt>
                                        </p:tgtEl>
                                        <p:attrNameLst>
                                          <p:attrName>style.visibility</p:attrName>
                                        </p:attrNameLst>
                                      </p:cBhvr>
                                      <p:to>
                                        <p:strVal val="visible"/>
                                      </p:to>
                                    </p:set>
                                    <p:anim calcmode="lin" valueType="num">
                                      <p:cBhvr additive="base">
                                        <p:cTn id="33"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additive="base">
                                        <p:cTn id="37"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4">
                                            <p:txEl>
                                              <p:pRg st="10" end="10"/>
                                            </p:txEl>
                                          </p:spTgt>
                                        </p:tgtEl>
                                        <p:attrNameLst>
                                          <p:attrName>style.visibility</p:attrName>
                                        </p:attrNameLst>
                                      </p:cBhvr>
                                      <p:to>
                                        <p:strVal val="visible"/>
                                      </p:to>
                                    </p:set>
                                    <p:anim calcmode="lin" valueType="num">
                                      <p:cBhvr additive="base">
                                        <p:cTn id="51" dur="500" fill="hold"/>
                                        <p:tgtEl>
                                          <p:spTgt spid="24">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ppt_y"/>
                                          </p:val>
                                        </p:tav>
                                        <p:tav tm="100000">
                                          <p:val>
                                            <p:strVal val="#ppt_y"/>
                                          </p:val>
                                        </p:tav>
                                      </p:tavLst>
                                    </p:anim>
                                  </p:childTnLst>
                                </p:cTn>
                              </p:par>
                              <p:par>
                                <p:cTn id="57" presetID="1" presetClass="exit" presetSubtype="0" fill="hold" nodeType="with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2">
                                            <p:txEl>
                                              <p:pRg st="0" end="0"/>
                                            </p:txEl>
                                          </p:spTgt>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CC8BB-B5F6-46E3-A38A-156D53DE8A64}"/>
              </a:ext>
            </a:extLst>
          </p:cNvPr>
          <p:cNvPicPr>
            <a:picLocks noChangeAspect="1"/>
          </p:cNvPicPr>
          <p:nvPr/>
        </p:nvPicPr>
        <p:blipFill>
          <a:blip r:embed="rId2"/>
          <a:stretch>
            <a:fillRect/>
          </a:stretch>
        </p:blipFill>
        <p:spPr>
          <a:xfrm>
            <a:off x="64887" y="2299648"/>
            <a:ext cx="8980413" cy="1577453"/>
          </a:xfrm>
          <a:prstGeom prst="rect">
            <a:avLst/>
          </a:prstGeom>
        </p:spPr>
      </p:pic>
      <p:pic>
        <p:nvPicPr>
          <p:cNvPr id="17" name="Picture 16">
            <a:extLst>
              <a:ext uri="{FF2B5EF4-FFF2-40B4-BE49-F238E27FC236}">
                <a16:creationId xmlns:a16="http://schemas.microsoft.com/office/drawing/2014/main" id="{379EA1DB-41F9-4732-A8E5-36C2B33761E8}"/>
              </a:ext>
            </a:extLst>
          </p:cNvPr>
          <p:cNvPicPr>
            <a:picLocks noChangeAspect="1"/>
          </p:cNvPicPr>
          <p:nvPr/>
        </p:nvPicPr>
        <p:blipFill rotWithShape="1">
          <a:blip r:embed="rId3"/>
          <a:srcRect b="83522"/>
          <a:stretch/>
        </p:blipFill>
        <p:spPr>
          <a:xfrm>
            <a:off x="3284012" y="1004248"/>
            <a:ext cx="5066301" cy="900752"/>
          </a:xfrm>
          <a:prstGeom prst="rect">
            <a:avLst/>
          </a:prstGeom>
        </p:spPr>
      </p:pic>
      <p:sp>
        <p:nvSpPr>
          <p:cNvPr id="18" name="TextBox 17">
            <a:extLst>
              <a:ext uri="{FF2B5EF4-FFF2-40B4-BE49-F238E27FC236}">
                <a16:creationId xmlns:a16="http://schemas.microsoft.com/office/drawing/2014/main" id="{62B4FCB8-0C3C-414F-8F52-D93B2DF317FA}"/>
              </a:ext>
            </a:extLst>
          </p:cNvPr>
          <p:cNvSpPr txBox="1"/>
          <p:nvPr/>
        </p:nvSpPr>
        <p:spPr bwMode="auto">
          <a:xfrm>
            <a:off x="1699741" y="4259472"/>
            <a:ext cx="45401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Object Oriented Programing</a:t>
            </a:r>
          </a:p>
          <a:p>
            <a:r>
              <a:rPr lang="en-US" sz="2400" dirty="0"/>
              <a:t>   Object</a:t>
            </a:r>
          </a:p>
          <a:p>
            <a:r>
              <a:rPr lang="en-US" sz="2400" dirty="0"/>
              <a:t>   Data in object</a:t>
            </a:r>
          </a:p>
          <a:p>
            <a:r>
              <a:rPr lang="en-US" sz="2400" dirty="0"/>
              <a:t>   Method/Procedure in object</a:t>
            </a:r>
          </a:p>
        </p:txBody>
      </p:sp>
      <p:cxnSp>
        <p:nvCxnSpPr>
          <p:cNvPr id="19" name="Straight Arrow Connector 18">
            <a:extLst>
              <a:ext uri="{FF2B5EF4-FFF2-40B4-BE49-F238E27FC236}">
                <a16:creationId xmlns:a16="http://schemas.microsoft.com/office/drawing/2014/main" id="{C031151D-B9C8-4A15-BDED-DF4D72C60A64}"/>
              </a:ext>
            </a:extLst>
          </p:cNvPr>
          <p:cNvCxnSpPr>
            <a:cxnSpLocks/>
          </p:cNvCxnSpPr>
          <p:nvPr/>
        </p:nvCxnSpPr>
        <p:spPr bwMode="auto">
          <a:xfrm flipV="1">
            <a:off x="2895600" y="1842449"/>
            <a:ext cx="1600200" cy="2958151"/>
          </a:xfrm>
          <a:prstGeom prst="straightConnector1">
            <a:avLst/>
          </a:prstGeom>
          <a:noFill/>
          <a:ln w="38100" cap="sq"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0236410-B921-4C61-91C3-3CE985943407}"/>
              </a:ext>
            </a:extLst>
          </p:cNvPr>
          <p:cNvCxnSpPr>
            <a:cxnSpLocks/>
          </p:cNvCxnSpPr>
          <p:nvPr/>
        </p:nvCxnSpPr>
        <p:spPr bwMode="auto">
          <a:xfrm flipV="1">
            <a:off x="3810000" y="1905000"/>
            <a:ext cx="2620432" cy="3317545"/>
          </a:xfrm>
          <a:prstGeom prst="straightConnector1">
            <a:avLst/>
          </a:prstGeom>
          <a:noFill/>
          <a:ln w="38100" cap="sq"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29B4D3E-C08D-4FA0-BC04-0AC80C519FC6}"/>
              </a:ext>
            </a:extLst>
          </p:cNvPr>
          <p:cNvCxnSpPr>
            <a:cxnSpLocks/>
          </p:cNvCxnSpPr>
          <p:nvPr/>
        </p:nvCxnSpPr>
        <p:spPr bwMode="auto">
          <a:xfrm flipH="1" flipV="1">
            <a:off x="1759696" y="2971800"/>
            <a:ext cx="953874" cy="2492993"/>
          </a:xfrm>
          <a:prstGeom prst="straightConnector1">
            <a:avLst/>
          </a:prstGeom>
          <a:noFill/>
          <a:ln w="38100" cap="sq" cmpd="sng" algn="ctr">
            <a:solidFill>
              <a:schemeClr val="tx1"/>
            </a:solidFill>
            <a:prstDash val="solid"/>
            <a:round/>
            <a:headEnd type="none" w="med" len="med"/>
            <a:tailEnd type="triangle"/>
          </a:ln>
          <a:effectLst/>
        </p:spPr>
      </p:cxnSp>
      <p:sp>
        <p:nvSpPr>
          <p:cNvPr id="30" name="Oval 29">
            <a:extLst>
              <a:ext uri="{FF2B5EF4-FFF2-40B4-BE49-F238E27FC236}">
                <a16:creationId xmlns:a16="http://schemas.microsoft.com/office/drawing/2014/main" id="{DFABE7F4-ED94-463D-AEE9-5D8813EB41A5}"/>
              </a:ext>
            </a:extLst>
          </p:cNvPr>
          <p:cNvSpPr/>
          <p:nvPr/>
        </p:nvSpPr>
        <p:spPr>
          <a:xfrm>
            <a:off x="2590800" y="2466942"/>
            <a:ext cx="4468504" cy="379754"/>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2" name="Oval 31">
            <a:extLst>
              <a:ext uri="{FF2B5EF4-FFF2-40B4-BE49-F238E27FC236}">
                <a16:creationId xmlns:a16="http://schemas.microsoft.com/office/drawing/2014/main" id="{6135F8B0-DA95-4CA7-B268-2FD57F71E326}"/>
              </a:ext>
            </a:extLst>
          </p:cNvPr>
          <p:cNvSpPr/>
          <p:nvPr/>
        </p:nvSpPr>
        <p:spPr>
          <a:xfrm>
            <a:off x="549320" y="2703502"/>
            <a:ext cx="3565480" cy="379754"/>
          </a:xfrm>
          <a:prstGeom prst="ellipse">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11" name="Straight Connector 10">
            <a:extLst>
              <a:ext uri="{FF2B5EF4-FFF2-40B4-BE49-F238E27FC236}">
                <a16:creationId xmlns:a16="http://schemas.microsoft.com/office/drawing/2014/main" id="{AF03A784-BE3C-4445-B926-0D67127908DC}"/>
              </a:ext>
            </a:extLst>
          </p:cNvPr>
          <p:cNvCxnSpPr/>
          <p:nvPr/>
        </p:nvCxnSpPr>
        <p:spPr bwMode="auto">
          <a:xfrm>
            <a:off x="685800" y="3733800"/>
            <a:ext cx="2209800" cy="0"/>
          </a:xfrm>
          <a:prstGeom prst="line">
            <a:avLst/>
          </a:prstGeom>
          <a:noFill/>
          <a:ln w="38100" cap="sq" cmpd="sng" algn="ctr">
            <a:solidFill>
              <a:srgbClr val="FF00FF"/>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275AFCAF-6915-4341-ACF5-5EABECC315F1}"/>
              </a:ext>
            </a:extLst>
          </p:cNvPr>
          <p:cNvCxnSpPr>
            <a:cxnSpLocks/>
          </p:cNvCxnSpPr>
          <p:nvPr/>
        </p:nvCxnSpPr>
        <p:spPr bwMode="auto">
          <a:xfrm>
            <a:off x="3173104" y="3720152"/>
            <a:ext cx="3684896" cy="0"/>
          </a:xfrm>
          <a:prstGeom prst="line">
            <a:avLst/>
          </a:prstGeom>
          <a:noFill/>
          <a:ln w="38100" cap="sq" cmpd="sng" algn="ctr">
            <a:solidFill>
              <a:schemeClr val="hlink"/>
            </a:solidFill>
            <a:prstDash val="solid"/>
            <a:round/>
            <a:headEnd type="none" w="med" len="med"/>
            <a:tailEnd type="none" w="med" len="med"/>
          </a:ln>
          <a:effectLst/>
        </p:spPr>
      </p:cxnSp>
      <p:sp>
        <p:nvSpPr>
          <p:cNvPr id="37" name="Oval 36">
            <a:extLst>
              <a:ext uri="{FF2B5EF4-FFF2-40B4-BE49-F238E27FC236}">
                <a16:creationId xmlns:a16="http://schemas.microsoft.com/office/drawing/2014/main" id="{D6E234C6-85CC-4EB2-A496-C863906C9B0D}"/>
              </a:ext>
            </a:extLst>
          </p:cNvPr>
          <p:cNvSpPr/>
          <p:nvPr/>
        </p:nvSpPr>
        <p:spPr>
          <a:xfrm>
            <a:off x="1570632" y="2438400"/>
            <a:ext cx="953874" cy="379754"/>
          </a:xfrm>
          <a:prstGeom prst="ellipse">
            <a:avLst/>
          </a:prstGeom>
          <a:ln w="25400">
            <a:solidFill>
              <a:srgbClr val="FF00FF"/>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39" name="Straight Connector 38">
            <a:extLst>
              <a:ext uri="{FF2B5EF4-FFF2-40B4-BE49-F238E27FC236}">
                <a16:creationId xmlns:a16="http://schemas.microsoft.com/office/drawing/2014/main" id="{BD838569-AFE8-4561-A78D-987349AE9C35}"/>
              </a:ext>
            </a:extLst>
          </p:cNvPr>
          <p:cNvCxnSpPr>
            <a:cxnSpLocks/>
          </p:cNvCxnSpPr>
          <p:nvPr/>
        </p:nvCxnSpPr>
        <p:spPr bwMode="auto">
          <a:xfrm>
            <a:off x="7051344" y="3720152"/>
            <a:ext cx="1635456" cy="0"/>
          </a:xfrm>
          <a:prstGeom prst="line">
            <a:avLst/>
          </a:prstGeom>
          <a:noFill/>
          <a:ln w="38100" cap="sq" cmpd="sng" algn="ctr">
            <a:solidFill>
              <a:srgbClr val="66FF3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9165103B-F96D-44F6-BD01-057E2508333F}"/>
              </a:ext>
            </a:extLst>
          </p:cNvPr>
          <p:cNvCxnSpPr>
            <a:cxnSpLocks/>
          </p:cNvCxnSpPr>
          <p:nvPr/>
        </p:nvCxnSpPr>
        <p:spPr bwMode="auto">
          <a:xfrm>
            <a:off x="5257800" y="1851548"/>
            <a:ext cx="2487304" cy="0"/>
          </a:xfrm>
          <a:prstGeom prst="line">
            <a:avLst/>
          </a:prstGeom>
          <a:noFill/>
          <a:ln w="38100" cap="sq" cmpd="sng" algn="ctr">
            <a:solidFill>
              <a:srgbClr val="FF00FF"/>
            </a:solidFill>
            <a:prstDash val="solid"/>
            <a:round/>
            <a:headEnd type="none" w="med" len="med"/>
            <a:tailEnd type="none" w="med" len="med"/>
          </a:ln>
          <a:effectLst/>
        </p:spPr>
      </p:cxnSp>
      <p:sp>
        <p:nvSpPr>
          <p:cNvPr id="49" name="Rectangle 63">
            <a:extLst>
              <a:ext uri="{FF2B5EF4-FFF2-40B4-BE49-F238E27FC236}">
                <a16:creationId xmlns:a16="http://schemas.microsoft.com/office/drawing/2014/main" id="{CFD06134-56D6-426C-9E49-759D3D022698}"/>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5848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 calcmode="lin" valueType="num">
                                      <p:cBhvr additive="base">
                                        <p:cTn id="5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8">
                                            <p:txEl>
                                              <p:pRg st="0" end="0"/>
                                            </p:txEl>
                                          </p:spTgt>
                                        </p:tgtEl>
                                        <p:attrNameLst>
                                          <p:attrName>ppt_y</p:attrName>
                                        </p:attrNameLst>
                                      </p:cBhvr>
                                      <p:tavLst>
                                        <p:tav tm="0">
                                          <p:val>
                                            <p:strVal val="#ppt_y"/>
                                          </p:val>
                                        </p:tav>
                                        <p:tav tm="100000">
                                          <p:val>
                                            <p:strVal val="#ppt_y"/>
                                          </p:val>
                                        </p:tav>
                                      </p:tavLst>
                                    </p:anim>
                                  </p:childTnLst>
                                </p:cTn>
                              </p:par>
                              <p:par>
                                <p:cTn id="59" presetID="1" presetClass="exit" presetSubtype="0" fill="hold" grpId="1"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 calcmode="lin" valueType="num">
                                      <p:cBhvr additive="base">
                                        <p:cTn id="67"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8">
                                            <p:txEl>
                                              <p:pRg st="1" end="1"/>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8">
                                            <p:txEl>
                                              <p:pRg st="2" end="2"/>
                                            </p:txEl>
                                          </p:spTgt>
                                        </p:tgtEl>
                                        <p:attrNameLst>
                                          <p:attrName>style.visibility</p:attrName>
                                        </p:attrNameLst>
                                      </p:cBhvr>
                                      <p:to>
                                        <p:strVal val="visible"/>
                                      </p:to>
                                    </p:set>
                                    <p:anim calcmode="lin" valueType="num">
                                      <p:cBhvr additive="base">
                                        <p:cTn id="77"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8">
                                            <p:txEl>
                                              <p:pRg st="2" end="2"/>
                                            </p:txEl>
                                          </p:spTgt>
                                        </p:tgtEl>
                                        <p:attrNameLst>
                                          <p:attrName>ppt_y</p:attrName>
                                        </p:attrNameLst>
                                      </p:cBhvr>
                                      <p:tavLst>
                                        <p:tav tm="0">
                                          <p:val>
                                            <p:strVal val="#ppt_y"/>
                                          </p:val>
                                        </p:tav>
                                        <p:tav tm="100000">
                                          <p:val>
                                            <p:strVal val="#ppt_y"/>
                                          </p:val>
                                        </p:tav>
                                      </p:tavLst>
                                    </p:anim>
                                  </p:childTnLst>
                                </p:cTn>
                              </p:par>
                              <p:par>
                                <p:cTn id="79" presetID="1" presetClass="exit" presetSubtype="0" fill="hold" nodeType="with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2" presetClass="entr" presetSubtype="8"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18">
                                            <p:txEl>
                                              <p:pRg st="3" end="3"/>
                                            </p:txEl>
                                          </p:spTgt>
                                        </p:tgtEl>
                                        <p:attrNameLst>
                                          <p:attrName>style.visibility</p:attrName>
                                        </p:attrNameLst>
                                      </p:cBhvr>
                                      <p:to>
                                        <p:strVal val="visible"/>
                                      </p:to>
                                    </p:set>
                                    <p:anim calcmode="lin" valueType="num">
                                      <p:cBhvr additive="base">
                                        <p:cTn id="89"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8">
                                            <p:txEl>
                                              <p:pRg st="3" end="3"/>
                                            </p:txEl>
                                          </p:spTgt>
                                        </p:tgtEl>
                                        <p:attrNameLst>
                                          <p:attrName>ppt_y</p:attrName>
                                        </p:attrNameLst>
                                      </p:cBhvr>
                                      <p:tavLst>
                                        <p:tav tm="0">
                                          <p:val>
                                            <p:strVal val="#ppt_y"/>
                                          </p:val>
                                        </p:tav>
                                        <p:tav tm="100000">
                                          <p:val>
                                            <p:strVal val="#ppt_y"/>
                                          </p:val>
                                        </p:tav>
                                      </p:tavLst>
                                    </p:anim>
                                  </p:childTnLst>
                                </p:cTn>
                              </p:par>
                              <p:par>
                                <p:cTn id="91" presetID="1" presetClass="exit" presetSubtype="0" fill="hold" nodeType="withEffect">
                                  <p:stCondLst>
                                    <p:cond delay="0"/>
                                  </p:stCondLst>
                                  <p:childTnLst>
                                    <p:set>
                                      <p:cBhvr>
                                        <p:cTn id="92" dur="1" fill="hold">
                                          <p:stCondLst>
                                            <p:cond delay="0"/>
                                          </p:stCondLst>
                                        </p:cTn>
                                        <p:tgtEl>
                                          <p:spTgt spid="26"/>
                                        </p:tgtEl>
                                        <p:attrNameLst>
                                          <p:attrName>style.visibility</p:attrName>
                                        </p:attrNameLst>
                                      </p:cBhvr>
                                      <p:to>
                                        <p:strVal val="hidden"/>
                                      </p:to>
                                    </p:set>
                                  </p:childTnLst>
                                </p:cTn>
                              </p:par>
                              <p:par>
                                <p:cTn id="93" presetID="2" presetClass="entr" presetSubtype="8"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0-#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37" grpId="0" animBg="1"/>
      <p:bldP spid="3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80C6CAD-E8BC-409B-92A5-FC750E47A607}"/>
              </a:ext>
            </a:extLst>
          </p:cNvPr>
          <p:cNvSpPr txBox="1"/>
          <p:nvPr/>
        </p:nvSpPr>
        <p:spPr bwMode="auto">
          <a:xfrm>
            <a:off x="685800" y="3601135"/>
            <a:ext cx="800053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This is the same as a list of lists, except</a:t>
            </a:r>
          </a:p>
          <a:p>
            <a:pPr marL="342900" indent="-342900">
              <a:buFont typeface="Arial" panose="020B0604020202020204" pitchFamily="34" charset="0"/>
              <a:buChar char="•"/>
            </a:pPr>
            <a:r>
              <a:rPr lang="en-US" sz="2400" dirty="0"/>
              <a:t>Each row and column of the matrix need to be the same size</a:t>
            </a:r>
          </a:p>
          <a:p>
            <a:pPr marL="342900" indent="-342900">
              <a:buFont typeface="Arial" panose="020B0604020202020204" pitchFamily="34" charset="0"/>
              <a:buChar char="•"/>
            </a:pPr>
            <a:r>
              <a:rPr lang="en-US" sz="2400" dirty="0"/>
              <a:t>When you first define one, its dimensions need to be fixed. The function zero is useful for doing this.</a:t>
            </a:r>
            <a:br>
              <a:rPr lang="en-US" sz="2400" dirty="0"/>
            </a:br>
            <a:r>
              <a:rPr lang="en-US" dirty="0"/>
              <a:t>X = </a:t>
            </a:r>
            <a:r>
              <a:rPr lang="en-US" dirty="0" err="1"/>
              <a:t>np.zeros</a:t>
            </a:r>
            <a:r>
              <a:rPr lang="en-US" dirty="0"/>
              <a:t>((</a:t>
            </a:r>
            <a:r>
              <a:rPr lang="en-US" dirty="0" err="1"/>
              <a:t>nItems,nDimensions</a:t>
            </a:r>
            <a:r>
              <a:rPr lang="en-US" dirty="0"/>
              <a:t>))</a:t>
            </a:r>
            <a:endParaRPr lang="en-US" sz="2400" dirty="0"/>
          </a:p>
          <a:p>
            <a:pPr marL="342900" indent="-342900">
              <a:buFont typeface="Arial" panose="020B0604020202020204" pitchFamily="34" charset="0"/>
              <a:buChar char="•"/>
            </a:pPr>
            <a:r>
              <a:rPr lang="en-US" sz="2400" dirty="0"/>
              <a:t>The ones I have seen are all real number</a:t>
            </a:r>
          </a:p>
          <a:p>
            <a:pPr marL="342900" indent="-342900">
              <a:buFont typeface="Arial" panose="020B0604020202020204" pitchFamily="34" charset="0"/>
              <a:buChar char="•"/>
            </a:pPr>
            <a:r>
              <a:rPr lang="en-US" sz="2400" dirty="0"/>
              <a:t>The computation time on this is better.</a:t>
            </a:r>
          </a:p>
        </p:txBody>
      </p:sp>
      <p:sp>
        <p:nvSpPr>
          <p:cNvPr id="54" name="Rectangle 63">
            <a:extLst>
              <a:ext uri="{FF2B5EF4-FFF2-40B4-BE49-F238E27FC236}">
                <a16:creationId xmlns:a16="http://schemas.microsoft.com/office/drawing/2014/main" id="{7336EDC7-D037-48B5-BBB7-E8F549E8A1B7}"/>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grpSp>
        <p:nvGrpSpPr>
          <p:cNvPr id="8" name="Group 7">
            <a:extLst>
              <a:ext uri="{FF2B5EF4-FFF2-40B4-BE49-F238E27FC236}">
                <a16:creationId xmlns:a16="http://schemas.microsoft.com/office/drawing/2014/main" id="{CFAC00D4-505B-418A-8A91-4D7D5C897579}"/>
              </a:ext>
            </a:extLst>
          </p:cNvPr>
          <p:cNvGrpSpPr/>
          <p:nvPr/>
        </p:nvGrpSpPr>
        <p:grpSpPr>
          <a:xfrm>
            <a:off x="152400" y="903222"/>
            <a:ext cx="8686800" cy="2678177"/>
            <a:chOff x="838200" y="849254"/>
            <a:chExt cx="4917349" cy="1375138"/>
          </a:xfrm>
        </p:grpSpPr>
        <p:pic>
          <p:nvPicPr>
            <p:cNvPr id="5" name="Picture 4">
              <a:extLst>
                <a:ext uri="{FF2B5EF4-FFF2-40B4-BE49-F238E27FC236}">
                  <a16:creationId xmlns:a16="http://schemas.microsoft.com/office/drawing/2014/main" id="{A5B29762-941A-44A6-B0E6-883F9AADFF71}"/>
                </a:ext>
              </a:extLst>
            </p:cNvPr>
            <p:cNvPicPr>
              <a:picLocks noChangeAspect="1"/>
            </p:cNvPicPr>
            <p:nvPr/>
          </p:nvPicPr>
          <p:blipFill>
            <a:blip r:embed="rId2"/>
            <a:stretch>
              <a:fillRect/>
            </a:stretch>
          </p:blipFill>
          <p:spPr>
            <a:xfrm>
              <a:off x="838200" y="849254"/>
              <a:ext cx="2981325" cy="1362075"/>
            </a:xfrm>
            <a:prstGeom prst="rect">
              <a:avLst/>
            </a:prstGeom>
          </p:spPr>
        </p:pic>
        <p:pic>
          <p:nvPicPr>
            <p:cNvPr id="7" name="Picture 6">
              <a:extLst>
                <a:ext uri="{FF2B5EF4-FFF2-40B4-BE49-F238E27FC236}">
                  <a16:creationId xmlns:a16="http://schemas.microsoft.com/office/drawing/2014/main" id="{9BBAFA6F-7BAB-4E89-8391-821AB649D72C}"/>
                </a:ext>
              </a:extLst>
            </p:cNvPr>
            <p:cNvPicPr>
              <a:picLocks noChangeAspect="1"/>
            </p:cNvPicPr>
            <p:nvPr/>
          </p:nvPicPr>
          <p:blipFill>
            <a:blip r:embed="rId3"/>
            <a:stretch>
              <a:fillRect/>
            </a:stretch>
          </p:blipFill>
          <p:spPr>
            <a:xfrm>
              <a:off x="3793399" y="1262367"/>
              <a:ext cx="1962150" cy="962025"/>
            </a:xfrm>
            <a:prstGeom prst="rect">
              <a:avLst/>
            </a:prstGeom>
          </p:spPr>
        </p:pic>
      </p:grpSp>
    </p:spTree>
    <p:extLst>
      <p:ext uri="{BB962C8B-B14F-4D97-AF65-F5344CB8AC3E}">
        <p14:creationId xmlns:p14="http://schemas.microsoft.com/office/powerpoint/2010/main" val="30153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 calcmode="lin" valueType="num">
                                      <p:cBhvr additive="base">
                                        <p:cTn id="37"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C2ECC-BEE0-4B5A-9266-18F1A19473F0}"/>
              </a:ext>
            </a:extLst>
          </p:cNvPr>
          <p:cNvPicPr>
            <a:picLocks noChangeAspect="1"/>
          </p:cNvPicPr>
          <p:nvPr/>
        </p:nvPicPr>
        <p:blipFill>
          <a:blip r:embed="rId2"/>
          <a:stretch>
            <a:fillRect/>
          </a:stretch>
        </p:blipFill>
        <p:spPr>
          <a:xfrm>
            <a:off x="4655461" y="633883"/>
            <a:ext cx="3802739" cy="6205245"/>
          </a:xfrm>
          <a:prstGeom prst="rect">
            <a:avLst/>
          </a:prstGeom>
        </p:spPr>
      </p:pic>
      <p:sp>
        <p:nvSpPr>
          <p:cNvPr id="18" name="TextBox 17">
            <a:extLst>
              <a:ext uri="{FF2B5EF4-FFF2-40B4-BE49-F238E27FC236}">
                <a16:creationId xmlns:a16="http://schemas.microsoft.com/office/drawing/2014/main" id="{62B4FCB8-0C3C-414F-8F52-D93B2DF317FA}"/>
              </a:ext>
            </a:extLst>
          </p:cNvPr>
          <p:cNvSpPr txBox="1"/>
          <p:nvPr/>
        </p:nvSpPr>
        <p:spPr bwMode="auto">
          <a:xfrm>
            <a:off x="855148" y="744931"/>
            <a:ext cx="454014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Loop for values in some list</a:t>
            </a:r>
          </a:p>
          <a:p>
            <a:r>
              <a:rPr lang="en-US" sz="2400" dirty="0"/>
              <a:t>range = 0..n-1</a:t>
            </a:r>
          </a:p>
          <a:p>
            <a:r>
              <a:rPr lang="en-US" sz="2400" dirty="0"/>
              <a:t>          = i..j-1</a:t>
            </a:r>
          </a:p>
          <a:p>
            <a:r>
              <a:rPr lang="en-US" sz="2400" dirty="0"/>
              <a:t>          in steps of 2</a:t>
            </a:r>
          </a:p>
          <a:p>
            <a:r>
              <a:rPr lang="en-US" sz="2400" dirty="0"/>
              <a:t>          strange list</a:t>
            </a:r>
          </a:p>
          <a:p>
            <a:endParaRPr lang="en-US" sz="2400" dirty="0"/>
          </a:p>
          <a:p>
            <a:r>
              <a:rPr lang="en-US" sz="2400" dirty="0"/>
              <a:t>Print</a:t>
            </a:r>
          </a:p>
          <a:p>
            <a:pPr marL="342900" indent="-342900">
              <a:buFont typeface="Arial" panose="020B0604020202020204" pitchFamily="34" charset="0"/>
              <a:buChar char="•"/>
            </a:pPr>
            <a:r>
              <a:rPr lang="en-US" sz="2400" dirty="0" err="1"/>
              <a:t>i</a:t>
            </a:r>
            <a:endParaRPr lang="en-US" sz="2400" dirty="0"/>
          </a:p>
          <a:p>
            <a:pPr marL="342900" indent="-342900">
              <a:buFont typeface="Arial" panose="020B0604020202020204" pitchFamily="34" charset="0"/>
              <a:buChar char="•"/>
            </a:pPr>
            <a:r>
              <a:rPr lang="en-US" sz="2400" dirty="0"/>
              <a:t>space   </a:t>
            </a:r>
          </a:p>
          <a:p>
            <a:pPr marL="342900" indent="-342900">
              <a:buFont typeface="Arial" panose="020B0604020202020204" pitchFamily="34" charset="0"/>
              <a:buChar char="•"/>
            </a:pPr>
            <a:r>
              <a:rPr lang="en-US" sz="2400" dirty="0"/>
              <a:t>no return line</a:t>
            </a:r>
          </a:p>
          <a:p>
            <a:endParaRPr lang="en-US" sz="2400" dirty="0"/>
          </a:p>
          <a:p>
            <a:r>
              <a:rPr lang="en-US" sz="2400" dirty="0"/>
              <a:t>         </a:t>
            </a:r>
          </a:p>
        </p:txBody>
      </p:sp>
      <p:cxnSp>
        <p:nvCxnSpPr>
          <p:cNvPr id="19" name="Straight Arrow Connector 18">
            <a:extLst>
              <a:ext uri="{FF2B5EF4-FFF2-40B4-BE49-F238E27FC236}">
                <a16:creationId xmlns:a16="http://schemas.microsoft.com/office/drawing/2014/main" id="{C031151D-B9C8-4A15-BDED-DF4D72C60A64}"/>
              </a:ext>
            </a:extLst>
          </p:cNvPr>
          <p:cNvCxnSpPr>
            <a:cxnSpLocks/>
          </p:cNvCxnSpPr>
          <p:nvPr/>
        </p:nvCxnSpPr>
        <p:spPr bwMode="auto">
          <a:xfrm flipV="1">
            <a:off x="4510248" y="990600"/>
            <a:ext cx="754813" cy="1"/>
          </a:xfrm>
          <a:prstGeom prst="straightConnector1">
            <a:avLst/>
          </a:prstGeom>
          <a:noFill/>
          <a:ln w="38100" cap="sq"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A0236410-B921-4C61-91C3-3CE985943407}"/>
              </a:ext>
            </a:extLst>
          </p:cNvPr>
          <p:cNvCxnSpPr>
            <a:cxnSpLocks/>
          </p:cNvCxnSpPr>
          <p:nvPr/>
        </p:nvCxnSpPr>
        <p:spPr bwMode="auto">
          <a:xfrm flipV="1">
            <a:off x="2730881" y="990600"/>
            <a:ext cx="4058180" cy="337784"/>
          </a:xfrm>
          <a:prstGeom prst="straightConnector1">
            <a:avLst/>
          </a:prstGeom>
          <a:noFill/>
          <a:ln w="38100" cap="sq"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DCEAA13E-682E-4665-A141-DB7E891FE889}"/>
              </a:ext>
            </a:extLst>
          </p:cNvPr>
          <p:cNvCxnSpPr>
            <a:cxnSpLocks/>
          </p:cNvCxnSpPr>
          <p:nvPr/>
        </p:nvCxnSpPr>
        <p:spPr bwMode="auto">
          <a:xfrm>
            <a:off x="2075090" y="1451399"/>
            <a:ext cx="3189971" cy="238468"/>
          </a:xfrm>
          <a:prstGeom prst="straightConnector1">
            <a:avLst/>
          </a:prstGeom>
          <a:noFill/>
          <a:ln w="38100" cap="sq"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4D5D2EB8-4FBA-4B75-B90A-ECE51F58913F}"/>
              </a:ext>
            </a:extLst>
          </p:cNvPr>
          <p:cNvCxnSpPr>
            <a:cxnSpLocks/>
          </p:cNvCxnSpPr>
          <p:nvPr/>
        </p:nvCxnSpPr>
        <p:spPr bwMode="auto">
          <a:xfrm>
            <a:off x="2608490" y="1410636"/>
            <a:ext cx="5367171" cy="238468"/>
          </a:xfrm>
          <a:prstGeom prst="straightConnector1">
            <a:avLst/>
          </a:prstGeom>
          <a:noFill/>
          <a:ln w="38100" cap="sq"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6993727-279F-4A3B-99E1-86DE0DB72F07}"/>
              </a:ext>
            </a:extLst>
          </p:cNvPr>
          <p:cNvCxnSpPr>
            <a:cxnSpLocks/>
          </p:cNvCxnSpPr>
          <p:nvPr/>
        </p:nvCxnSpPr>
        <p:spPr bwMode="auto">
          <a:xfrm>
            <a:off x="2044499" y="1860524"/>
            <a:ext cx="3227658" cy="1244372"/>
          </a:xfrm>
          <a:prstGeom prst="straightConnector1">
            <a:avLst/>
          </a:prstGeom>
          <a:noFill/>
          <a:ln w="38100" cap="sq"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2DA73804-953A-4F68-8651-C10FE4219F29}"/>
              </a:ext>
            </a:extLst>
          </p:cNvPr>
          <p:cNvCxnSpPr>
            <a:cxnSpLocks/>
          </p:cNvCxnSpPr>
          <p:nvPr/>
        </p:nvCxnSpPr>
        <p:spPr bwMode="auto">
          <a:xfrm>
            <a:off x="2508213" y="1828800"/>
            <a:ext cx="4357048" cy="1208323"/>
          </a:xfrm>
          <a:prstGeom prst="straightConnector1">
            <a:avLst/>
          </a:prstGeom>
          <a:noFill/>
          <a:ln w="38100" cap="sq"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51F687A6-E023-4322-910B-0CA29CB0D96B}"/>
              </a:ext>
            </a:extLst>
          </p:cNvPr>
          <p:cNvCxnSpPr>
            <a:cxnSpLocks/>
          </p:cNvCxnSpPr>
          <p:nvPr/>
        </p:nvCxnSpPr>
        <p:spPr bwMode="auto">
          <a:xfrm>
            <a:off x="2608490" y="1730630"/>
            <a:ext cx="4180571" cy="620078"/>
          </a:xfrm>
          <a:prstGeom prst="straightConnector1">
            <a:avLst/>
          </a:prstGeom>
          <a:noFill/>
          <a:ln w="38100" cap="sq"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10DE3EDD-FA7B-46F3-8A7B-3E72122A92C2}"/>
              </a:ext>
            </a:extLst>
          </p:cNvPr>
          <p:cNvCxnSpPr>
            <a:cxnSpLocks/>
          </p:cNvCxnSpPr>
          <p:nvPr/>
        </p:nvCxnSpPr>
        <p:spPr bwMode="auto">
          <a:xfrm>
            <a:off x="3207661" y="2221540"/>
            <a:ext cx="4173517" cy="1478889"/>
          </a:xfrm>
          <a:prstGeom prst="straightConnector1">
            <a:avLst/>
          </a:prstGeom>
          <a:noFill/>
          <a:ln w="38100" cap="sq"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411452BE-8DA8-41BF-B06B-70333B460B4F}"/>
              </a:ext>
            </a:extLst>
          </p:cNvPr>
          <p:cNvCxnSpPr>
            <a:cxnSpLocks/>
          </p:cNvCxnSpPr>
          <p:nvPr/>
        </p:nvCxnSpPr>
        <p:spPr bwMode="auto">
          <a:xfrm>
            <a:off x="3207661" y="2221540"/>
            <a:ext cx="2361292" cy="2223371"/>
          </a:xfrm>
          <a:prstGeom prst="straightConnector1">
            <a:avLst/>
          </a:prstGeom>
          <a:noFill/>
          <a:ln w="38100" cap="sq"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064C10B8-8FDF-45B7-8CAE-97BA760B4964}"/>
              </a:ext>
            </a:extLst>
          </p:cNvPr>
          <p:cNvCxnSpPr>
            <a:cxnSpLocks/>
          </p:cNvCxnSpPr>
          <p:nvPr/>
        </p:nvCxnSpPr>
        <p:spPr bwMode="auto">
          <a:xfrm>
            <a:off x="2560416" y="2629963"/>
            <a:ext cx="3787092" cy="2399237"/>
          </a:xfrm>
          <a:prstGeom prst="straightConnector1">
            <a:avLst/>
          </a:prstGeom>
          <a:noFill/>
          <a:ln w="38100" cap="sq" cmpd="sng" algn="ctr">
            <a:solidFill>
              <a:schemeClr val="tx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773CED13-78F6-497A-BBA8-DCE02D2157E3}"/>
              </a:ext>
            </a:extLst>
          </p:cNvPr>
          <p:cNvCxnSpPr>
            <a:cxnSpLocks/>
          </p:cNvCxnSpPr>
          <p:nvPr/>
        </p:nvCxnSpPr>
        <p:spPr bwMode="auto">
          <a:xfrm>
            <a:off x="2560416" y="2628550"/>
            <a:ext cx="2756848" cy="3391250"/>
          </a:xfrm>
          <a:prstGeom prst="straightConnector1">
            <a:avLst/>
          </a:prstGeom>
          <a:noFill/>
          <a:ln w="38100" cap="sq"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D140953D-3A7A-48A4-80BE-62137C580DED}"/>
              </a:ext>
            </a:extLst>
          </p:cNvPr>
          <p:cNvCxnSpPr>
            <a:cxnSpLocks/>
          </p:cNvCxnSpPr>
          <p:nvPr/>
        </p:nvCxnSpPr>
        <p:spPr bwMode="auto">
          <a:xfrm flipV="1">
            <a:off x="1517860" y="1383341"/>
            <a:ext cx="4647890" cy="2145418"/>
          </a:xfrm>
          <a:prstGeom prst="straightConnector1">
            <a:avLst/>
          </a:prstGeom>
          <a:noFill/>
          <a:ln w="38100" cap="sq"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19D04F50-8B5E-4915-9D48-485E0E5D3C32}"/>
              </a:ext>
            </a:extLst>
          </p:cNvPr>
          <p:cNvCxnSpPr>
            <a:cxnSpLocks/>
          </p:cNvCxnSpPr>
          <p:nvPr/>
        </p:nvCxnSpPr>
        <p:spPr bwMode="auto">
          <a:xfrm flipV="1">
            <a:off x="1517613" y="1721124"/>
            <a:ext cx="4175834" cy="1819332"/>
          </a:xfrm>
          <a:prstGeom prst="straightConnector1">
            <a:avLst/>
          </a:prstGeom>
          <a:noFill/>
          <a:ln w="38100" cap="sq"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E8CFA0C3-FD95-4A11-B2E1-83BA4336E191}"/>
              </a:ext>
            </a:extLst>
          </p:cNvPr>
          <p:cNvCxnSpPr>
            <a:cxnSpLocks/>
          </p:cNvCxnSpPr>
          <p:nvPr/>
        </p:nvCxnSpPr>
        <p:spPr bwMode="auto">
          <a:xfrm flipV="1">
            <a:off x="2024027" y="1268443"/>
            <a:ext cx="4605437" cy="2629575"/>
          </a:xfrm>
          <a:prstGeom prst="straightConnector1">
            <a:avLst/>
          </a:prstGeom>
          <a:noFill/>
          <a:ln w="38100" cap="sq" cmpd="sng" algn="ctr">
            <a:solidFill>
              <a:schemeClr val="tx1"/>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C7A0B4D7-C14C-4A20-A70F-883B8623535D}"/>
              </a:ext>
            </a:extLst>
          </p:cNvPr>
          <p:cNvCxnSpPr>
            <a:cxnSpLocks/>
          </p:cNvCxnSpPr>
          <p:nvPr/>
        </p:nvCxnSpPr>
        <p:spPr bwMode="auto">
          <a:xfrm flipV="1">
            <a:off x="2023780" y="1756780"/>
            <a:ext cx="3835224" cy="2152935"/>
          </a:xfrm>
          <a:prstGeom prst="straightConnector1">
            <a:avLst/>
          </a:prstGeom>
          <a:noFill/>
          <a:ln w="38100" cap="sq" cmpd="sng" algn="ctr">
            <a:solidFill>
              <a:schemeClr val="tx1"/>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5FB3987E-1B3F-4004-8026-C6D967123ED6}"/>
              </a:ext>
            </a:extLst>
          </p:cNvPr>
          <p:cNvCxnSpPr>
            <a:cxnSpLocks/>
          </p:cNvCxnSpPr>
          <p:nvPr/>
        </p:nvCxnSpPr>
        <p:spPr bwMode="auto">
          <a:xfrm flipV="1">
            <a:off x="2987331" y="1351617"/>
            <a:ext cx="4319473" cy="2927402"/>
          </a:xfrm>
          <a:prstGeom prst="straightConnector1">
            <a:avLst/>
          </a:prstGeom>
          <a:noFill/>
          <a:ln w="38100" cap="sq"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C22D6C13-0D22-4546-B2DF-67EF26DCF4BA}"/>
              </a:ext>
            </a:extLst>
          </p:cNvPr>
          <p:cNvCxnSpPr>
            <a:cxnSpLocks/>
          </p:cNvCxnSpPr>
          <p:nvPr/>
        </p:nvCxnSpPr>
        <p:spPr bwMode="auto">
          <a:xfrm flipV="1">
            <a:off x="2987084" y="1809222"/>
            <a:ext cx="2984521" cy="2481493"/>
          </a:xfrm>
          <a:prstGeom prst="straightConnector1">
            <a:avLst/>
          </a:prstGeom>
          <a:noFill/>
          <a:ln w="38100" cap="sq" cmpd="sng" algn="ctr">
            <a:solidFill>
              <a:schemeClr val="tx1"/>
            </a:solidFill>
            <a:prstDash val="solid"/>
            <a:round/>
            <a:headEnd type="none" w="med" len="med"/>
            <a:tailEnd type="triangle"/>
          </a:ln>
          <a:effectLst/>
        </p:spPr>
      </p:cxnSp>
      <p:sp>
        <p:nvSpPr>
          <p:cNvPr id="80" name="Rectangle 63">
            <a:extLst>
              <a:ext uri="{FF2B5EF4-FFF2-40B4-BE49-F238E27FC236}">
                <a16:creationId xmlns:a16="http://schemas.microsoft.com/office/drawing/2014/main" id="{92475611-CD04-44EF-BD4F-34B9AC1CDB71}"/>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198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 calcmode="lin" valueType="num">
                                      <p:cBhvr additive="base">
                                        <p:cTn id="41"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8">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8">
                                            <p:txEl>
                                              <p:pRg st="3" end="3"/>
                                            </p:txEl>
                                          </p:spTgt>
                                        </p:tgtEl>
                                        <p:attrNameLst>
                                          <p:attrName>style.visibility</p:attrName>
                                        </p:attrNameLst>
                                      </p:cBhvr>
                                      <p:to>
                                        <p:strVal val="visible"/>
                                      </p:to>
                                    </p:set>
                                    <p:anim calcmode="lin" valueType="num">
                                      <p:cBhvr additive="base">
                                        <p:cTn id="65"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8">
                                            <p:txEl>
                                              <p:pRg st="3" end="3"/>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0-#ppt_w/2"/>
                                          </p:val>
                                        </p:tav>
                                        <p:tav tm="100000">
                                          <p:val>
                                            <p:strVal val="#ppt_x"/>
                                          </p:val>
                                        </p:tav>
                                      </p:tavLst>
                                    </p:anim>
                                    <p:anim calcmode="lin" valueType="num">
                                      <p:cBhvr additive="base">
                                        <p:cTn id="70" dur="500" fill="hold"/>
                                        <p:tgtEl>
                                          <p:spTgt spid="41"/>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0-#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par>
                                <p:cTn id="75" presetID="1" presetClass="exit" presetSubtype="0" fill="hold"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8">
                                            <p:txEl>
                                              <p:pRg st="4" end="4"/>
                                            </p:txEl>
                                          </p:spTgt>
                                        </p:tgtEl>
                                        <p:attrNameLst>
                                          <p:attrName>style.visibility</p:attrName>
                                        </p:attrNameLst>
                                      </p:cBhvr>
                                      <p:to>
                                        <p:strVal val="visible"/>
                                      </p:to>
                                    </p:set>
                                    <p:anim calcmode="lin" valueType="num">
                                      <p:cBhvr additive="base">
                                        <p:cTn id="85" dur="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8">
                                            <p:txEl>
                                              <p:pRg st="4" end="4"/>
                                            </p:txEl>
                                          </p:spTgt>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0-#ppt_w/2"/>
                                          </p:val>
                                        </p:tav>
                                        <p:tav tm="100000">
                                          <p:val>
                                            <p:strVal val="#ppt_x"/>
                                          </p:val>
                                        </p:tav>
                                      </p:tavLst>
                                    </p:anim>
                                    <p:anim calcmode="lin" valueType="num">
                                      <p:cBhvr additive="base">
                                        <p:cTn id="90" dur="500" fill="hold"/>
                                        <p:tgtEl>
                                          <p:spTgt spid="47"/>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par>
                                <p:cTn id="95" presetID="1" presetClass="exit" presetSubtype="0" fill="hold" nodeType="withEffect">
                                  <p:stCondLst>
                                    <p:cond delay="0"/>
                                  </p:stCondLst>
                                  <p:childTnLst>
                                    <p:set>
                                      <p:cBhvr>
                                        <p:cTn id="96" dur="1" fill="hold">
                                          <p:stCondLst>
                                            <p:cond delay="0"/>
                                          </p:stCondLst>
                                        </p:cTn>
                                        <p:tgtEl>
                                          <p:spTgt spid="4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8">
                                            <p:txEl>
                                              <p:pRg st="6" end="6"/>
                                            </p:txEl>
                                          </p:spTgt>
                                        </p:tgtEl>
                                        <p:attrNameLst>
                                          <p:attrName>style.visibility</p:attrName>
                                        </p:attrNameLst>
                                      </p:cBhvr>
                                      <p:to>
                                        <p:strVal val="visible"/>
                                      </p:to>
                                    </p:set>
                                    <p:anim calcmode="lin" valueType="num">
                                      <p:cBhvr additive="base">
                                        <p:cTn id="103" dur="500" fill="hold"/>
                                        <p:tgtEl>
                                          <p:spTgt spid="18">
                                            <p:txEl>
                                              <p:pRg st="6" end="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8">
                                            <p:txEl>
                                              <p:pRg st="6" end="6"/>
                                            </p:txEl>
                                          </p:spTgt>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18">
                                            <p:txEl>
                                              <p:pRg st="7" end="7"/>
                                            </p:txEl>
                                          </p:spTgt>
                                        </p:tgtEl>
                                        <p:attrNameLst>
                                          <p:attrName>style.visibility</p:attrName>
                                        </p:attrNameLst>
                                      </p:cBhvr>
                                      <p:to>
                                        <p:strVal val="visible"/>
                                      </p:to>
                                    </p:set>
                                    <p:anim calcmode="lin" valueType="num">
                                      <p:cBhvr additive="base">
                                        <p:cTn id="107" dur="500" fill="hold"/>
                                        <p:tgtEl>
                                          <p:spTgt spid="18">
                                            <p:txEl>
                                              <p:pRg st="7" end="7"/>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18">
                                            <p:txEl>
                                              <p:pRg st="7" end="7"/>
                                            </p:txEl>
                                          </p:spTgt>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0-#ppt_w/2"/>
                                          </p:val>
                                        </p:tav>
                                        <p:tav tm="100000">
                                          <p:val>
                                            <p:strVal val="#ppt_x"/>
                                          </p:val>
                                        </p:tav>
                                      </p:tavLst>
                                    </p:anim>
                                    <p:anim calcmode="lin" valueType="num">
                                      <p:cBhvr additive="base">
                                        <p:cTn id="112" dur="500" fill="hold"/>
                                        <p:tgtEl>
                                          <p:spTgt spid="55"/>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59"/>
                                        </p:tgtEl>
                                        <p:attrNameLst>
                                          <p:attrName>style.visibility</p:attrName>
                                        </p:attrNameLst>
                                      </p:cBhvr>
                                      <p:to>
                                        <p:strVal val="visible"/>
                                      </p:to>
                                    </p:set>
                                    <p:anim calcmode="lin" valueType="num">
                                      <p:cBhvr additive="base">
                                        <p:cTn id="115" dur="500" fill="hold"/>
                                        <p:tgtEl>
                                          <p:spTgt spid="59"/>
                                        </p:tgtEl>
                                        <p:attrNameLst>
                                          <p:attrName>ppt_x</p:attrName>
                                        </p:attrNameLst>
                                      </p:cBhvr>
                                      <p:tavLst>
                                        <p:tav tm="0">
                                          <p:val>
                                            <p:strVal val="0-#ppt_w/2"/>
                                          </p:val>
                                        </p:tav>
                                        <p:tav tm="100000">
                                          <p:val>
                                            <p:strVal val="#ppt_x"/>
                                          </p:val>
                                        </p:tav>
                                      </p:tavLst>
                                    </p:anim>
                                    <p:anim calcmode="lin" valueType="num">
                                      <p:cBhvr additive="base">
                                        <p:cTn id="116" dur="500" fill="hold"/>
                                        <p:tgtEl>
                                          <p:spTgt spid="59"/>
                                        </p:tgtEl>
                                        <p:attrNameLst>
                                          <p:attrName>ppt_y</p:attrName>
                                        </p:attrNameLst>
                                      </p:cBhvr>
                                      <p:tavLst>
                                        <p:tav tm="0">
                                          <p:val>
                                            <p:strVal val="#ppt_y"/>
                                          </p:val>
                                        </p:tav>
                                        <p:tav tm="100000">
                                          <p:val>
                                            <p:strVal val="#ppt_y"/>
                                          </p:val>
                                        </p:tav>
                                      </p:tavLst>
                                    </p:anim>
                                  </p:childTnLst>
                                </p:cTn>
                              </p:par>
                              <p:par>
                                <p:cTn id="117" presetID="1" presetClass="exit" presetSubtype="0" fill="hold" nodeType="withEffect">
                                  <p:stCondLst>
                                    <p:cond delay="0"/>
                                  </p:stCondLst>
                                  <p:childTnLst>
                                    <p:set>
                                      <p:cBhvr>
                                        <p:cTn id="118" dur="1" fill="hold">
                                          <p:stCondLst>
                                            <p:cond delay="0"/>
                                          </p:stCondLst>
                                        </p:cTn>
                                        <p:tgtEl>
                                          <p:spTgt spid="47"/>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18">
                                            <p:txEl>
                                              <p:pRg st="8" end="8"/>
                                            </p:txEl>
                                          </p:spTgt>
                                        </p:tgtEl>
                                        <p:attrNameLst>
                                          <p:attrName>style.visibility</p:attrName>
                                        </p:attrNameLst>
                                      </p:cBhvr>
                                      <p:to>
                                        <p:strVal val="visible"/>
                                      </p:to>
                                    </p:set>
                                    <p:anim calcmode="lin" valueType="num">
                                      <p:cBhvr additive="base">
                                        <p:cTn id="125" dur="500" fill="hold"/>
                                        <p:tgtEl>
                                          <p:spTgt spid="18">
                                            <p:txEl>
                                              <p:pRg st="8" end="8"/>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18">
                                            <p:txEl>
                                              <p:pRg st="8" end="8"/>
                                            </p:txEl>
                                          </p:spTgt>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61"/>
                                        </p:tgtEl>
                                        <p:attrNameLst>
                                          <p:attrName>style.visibility</p:attrName>
                                        </p:attrNameLst>
                                      </p:cBhvr>
                                      <p:to>
                                        <p:strVal val="visible"/>
                                      </p:to>
                                    </p:set>
                                    <p:anim calcmode="lin" valueType="num">
                                      <p:cBhvr additive="base">
                                        <p:cTn id="129" dur="500" fill="hold"/>
                                        <p:tgtEl>
                                          <p:spTgt spid="61"/>
                                        </p:tgtEl>
                                        <p:attrNameLst>
                                          <p:attrName>ppt_x</p:attrName>
                                        </p:attrNameLst>
                                      </p:cBhvr>
                                      <p:tavLst>
                                        <p:tav tm="0">
                                          <p:val>
                                            <p:strVal val="0-#ppt_w/2"/>
                                          </p:val>
                                        </p:tav>
                                        <p:tav tm="100000">
                                          <p:val>
                                            <p:strVal val="#ppt_x"/>
                                          </p:val>
                                        </p:tav>
                                      </p:tavLst>
                                    </p:anim>
                                    <p:anim calcmode="lin" valueType="num">
                                      <p:cBhvr additive="base">
                                        <p:cTn id="130" dur="500" fill="hold"/>
                                        <p:tgtEl>
                                          <p:spTgt spid="61"/>
                                        </p:tgtEl>
                                        <p:attrNameLst>
                                          <p:attrName>ppt_y</p:attrName>
                                        </p:attrNameLst>
                                      </p:cBhvr>
                                      <p:tavLst>
                                        <p:tav tm="0">
                                          <p:val>
                                            <p:strVal val="#ppt_y"/>
                                          </p:val>
                                        </p:tav>
                                        <p:tav tm="100000">
                                          <p:val>
                                            <p:strVal val="#ppt_y"/>
                                          </p:val>
                                        </p:tav>
                                      </p:tavLst>
                                    </p:anim>
                                  </p:childTnLst>
                                </p:cTn>
                              </p:par>
                              <p:par>
                                <p:cTn id="131" presetID="2" presetClass="entr" presetSubtype="8"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0-#ppt_w/2"/>
                                          </p:val>
                                        </p:tav>
                                        <p:tav tm="100000">
                                          <p:val>
                                            <p:strVal val="#ppt_x"/>
                                          </p:val>
                                        </p:tav>
                                      </p:tavLst>
                                    </p:anim>
                                    <p:anim calcmode="lin" valueType="num">
                                      <p:cBhvr additive="base">
                                        <p:cTn id="134" dur="500" fill="hold"/>
                                        <p:tgtEl>
                                          <p:spTgt spid="62"/>
                                        </p:tgtEl>
                                        <p:attrNameLst>
                                          <p:attrName>ppt_y</p:attrName>
                                        </p:attrNameLst>
                                      </p:cBhvr>
                                      <p:tavLst>
                                        <p:tav tm="0">
                                          <p:val>
                                            <p:strVal val="#ppt_y"/>
                                          </p:val>
                                        </p:tav>
                                        <p:tav tm="100000">
                                          <p:val>
                                            <p:strVal val="#ppt_y"/>
                                          </p:val>
                                        </p:tav>
                                      </p:tavLst>
                                    </p:anim>
                                  </p:childTnLst>
                                </p:cTn>
                              </p:par>
                              <p:par>
                                <p:cTn id="135" presetID="1" presetClass="exit" presetSubtype="0" fill="hold" nodeType="withEffect">
                                  <p:stCondLst>
                                    <p:cond delay="0"/>
                                  </p:stCondLst>
                                  <p:childTnLst>
                                    <p:set>
                                      <p:cBhvr>
                                        <p:cTn id="136" dur="1" fill="hold">
                                          <p:stCondLst>
                                            <p:cond delay="0"/>
                                          </p:stCondLst>
                                        </p:cTn>
                                        <p:tgtEl>
                                          <p:spTgt spid="55"/>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59"/>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nodeType="clickEffect">
                                  <p:stCondLst>
                                    <p:cond delay="0"/>
                                  </p:stCondLst>
                                  <p:childTnLst>
                                    <p:set>
                                      <p:cBhvr>
                                        <p:cTn id="142" dur="1" fill="hold">
                                          <p:stCondLst>
                                            <p:cond delay="0"/>
                                          </p:stCondLst>
                                        </p:cTn>
                                        <p:tgtEl>
                                          <p:spTgt spid="18">
                                            <p:txEl>
                                              <p:pRg st="9" end="9"/>
                                            </p:txEl>
                                          </p:spTgt>
                                        </p:tgtEl>
                                        <p:attrNameLst>
                                          <p:attrName>style.visibility</p:attrName>
                                        </p:attrNameLst>
                                      </p:cBhvr>
                                      <p:to>
                                        <p:strVal val="visible"/>
                                      </p:to>
                                    </p:set>
                                    <p:anim calcmode="lin" valueType="num">
                                      <p:cBhvr additive="base">
                                        <p:cTn id="143" dur="500" fill="hold"/>
                                        <p:tgtEl>
                                          <p:spTgt spid="18">
                                            <p:txEl>
                                              <p:pRg st="9" end="9"/>
                                            </p:txEl>
                                          </p:spTgt>
                                        </p:tgtEl>
                                        <p:attrNameLst>
                                          <p:attrName>ppt_x</p:attrName>
                                        </p:attrNameLst>
                                      </p:cBhvr>
                                      <p:tavLst>
                                        <p:tav tm="0">
                                          <p:val>
                                            <p:strVal val="0-#ppt_w/2"/>
                                          </p:val>
                                        </p:tav>
                                        <p:tav tm="100000">
                                          <p:val>
                                            <p:strVal val="#ppt_x"/>
                                          </p:val>
                                        </p:tav>
                                      </p:tavLst>
                                    </p:anim>
                                    <p:anim calcmode="lin" valueType="num">
                                      <p:cBhvr additive="base">
                                        <p:cTn id="144" dur="500" fill="hold"/>
                                        <p:tgtEl>
                                          <p:spTgt spid="18">
                                            <p:txEl>
                                              <p:pRg st="9" end="9"/>
                                            </p:txEl>
                                          </p:spTgt>
                                        </p:tgtEl>
                                        <p:attrNameLst>
                                          <p:attrName>ppt_y</p:attrName>
                                        </p:attrNameLst>
                                      </p:cBhvr>
                                      <p:tavLst>
                                        <p:tav tm="0">
                                          <p:val>
                                            <p:strVal val="#ppt_y"/>
                                          </p:val>
                                        </p:tav>
                                        <p:tav tm="100000">
                                          <p:val>
                                            <p:strVal val="#ppt_y"/>
                                          </p:val>
                                        </p:tav>
                                      </p:tavLst>
                                    </p:anim>
                                  </p:childTnLst>
                                </p:cTn>
                              </p:par>
                              <p:par>
                                <p:cTn id="145" presetID="2" presetClass="entr" presetSubtype="8" fill="hold" nodeType="withEffect">
                                  <p:stCondLst>
                                    <p:cond delay="0"/>
                                  </p:stCondLst>
                                  <p:childTnLst>
                                    <p:set>
                                      <p:cBhvr>
                                        <p:cTn id="146" dur="1" fill="hold">
                                          <p:stCondLst>
                                            <p:cond delay="0"/>
                                          </p:stCondLst>
                                        </p:cTn>
                                        <p:tgtEl>
                                          <p:spTgt spid="66"/>
                                        </p:tgtEl>
                                        <p:attrNameLst>
                                          <p:attrName>style.visibility</p:attrName>
                                        </p:attrNameLst>
                                      </p:cBhvr>
                                      <p:to>
                                        <p:strVal val="visible"/>
                                      </p:to>
                                    </p:set>
                                    <p:anim calcmode="lin" valueType="num">
                                      <p:cBhvr additive="base">
                                        <p:cTn id="147" dur="500" fill="hold"/>
                                        <p:tgtEl>
                                          <p:spTgt spid="66"/>
                                        </p:tgtEl>
                                        <p:attrNameLst>
                                          <p:attrName>ppt_x</p:attrName>
                                        </p:attrNameLst>
                                      </p:cBhvr>
                                      <p:tavLst>
                                        <p:tav tm="0">
                                          <p:val>
                                            <p:strVal val="0-#ppt_w/2"/>
                                          </p:val>
                                        </p:tav>
                                        <p:tav tm="100000">
                                          <p:val>
                                            <p:strVal val="#ppt_x"/>
                                          </p:val>
                                        </p:tav>
                                      </p:tavLst>
                                    </p:anim>
                                    <p:anim calcmode="lin" valueType="num">
                                      <p:cBhvr additive="base">
                                        <p:cTn id="148" dur="500" fill="hold"/>
                                        <p:tgtEl>
                                          <p:spTgt spid="66"/>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500" fill="hold"/>
                                        <p:tgtEl>
                                          <p:spTgt spid="67"/>
                                        </p:tgtEl>
                                        <p:attrNameLst>
                                          <p:attrName>ppt_x</p:attrName>
                                        </p:attrNameLst>
                                      </p:cBhvr>
                                      <p:tavLst>
                                        <p:tav tm="0">
                                          <p:val>
                                            <p:strVal val="0-#ppt_w/2"/>
                                          </p:val>
                                        </p:tav>
                                        <p:tav tm="100000">
                                          <p:val>
                                            <p:strVal val="#ppt_x"/>
                                          </p:val>
                                        </p:tav>
                                      </p:tavLst>
                                    </p:anim>
                                    <p:anim calcmode="lin" valueType="num">
                                      <p:cBhvr additive="base">
                                        <p:cTn id="152" dur="500" fill="hold"/>
                                        <p:tgtEl>
                                          <p:spTgt spid="67"/>
                                        </p:tgtEl>
                                        <p:attrNameLst>
                                          <p:attrName>ppt_y</p:attrName>
                                        </p:attrNameLst>
                                      </p:cBhvr>
                                      <p:tavLst>
                                        <p:tav tm="0">
                                          <p:val>
                                            <p:strVal val="#ppt_y"/>
                                          </p:val>
                                        </p:tav>
                                        <p:tav tm="100000">
                                          <p:val>
                                            <p:strVal val="#ppt_y"/>
                                          </p:val>
                                        </p:tav>
                                      </p:tavLst>
                                    </p:anim>
                                  </p:childTnLst>
                                </p:cTn>
                              </p:par>
                              <p:par>
                                <p:cTn id="153" presetID="1" presetClass="exit" presetSubtype="0" fill="hold" nodeType="withEffect">
                                  <p:stCondLst>
                                    <p:cond delay="0"/>
                                  </p:stCondLst>
                                  <p:childTnLst>
                                    <p:set>
                                      <p:cBhvr>
                                        <p:cTn id="154" dur="1" fill="hold">
                                          <p:stCondLst>
                                            <p:cond delay="0"/>
                                          </p:stCondLst>
                                        </p:cTn>
                                        <p:tgtEl>
                                          <p:spTgt spid="61"/>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88738-D02E-4BE5-B666-F32EA99314A0}"/>
              </a:ext>
            </a:extLst>
          </p:cNvPr>
          <p:cNvPicPr>
            <a:picLocks noChangeAspect="1"/>
          </p:cNvPicPr>
          <p:nvPr/>
        </p:nvPicPr>
        <p:blipFill>
          <a:blip r:embed="rId2"/>
          <a:stretch>
            <a:fillRect/>
          </a:stretch>
        </p:blipFill>
        <p:spPr>
          <a:xfrm>
            <a:off x="3048000" y="1423219"/>
            <a:ext cx="3048000" cy="4011561"/>
          </a:xfrm>
          <a:prstGeom prst="rect">
            <a:avLst/>
          </a:prstGeom>
        </p:spPr>
      </p:pic>
      <p:sp>
        <p:nvSpPr>
          <p:cNvPr id="27" name="Rectangle 63">
            <a:extLst>
              <a:ext uri="{FF2B5EF4-FFF2-40B4-BE49-F238E27FC236}">
                <a16:creationId xmlns:a16="http://schemas.microsoft.com/office/drawing/2014/main" id="{9F28F10D-5669-4643-AA51-E3302CFF14AB}"/>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008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E84E619-AD22-4BF0-A709-BCF392D61770}"/>
              </a:ext>
            </a:extLst>
          </p:cNvPr>
          <p:cNvPicPr>
            <a:picLocks noChangeAspect="1"/>
          </p:cNvPicPr>
          <p:nvPr/>
        </p:nvPicPr>
        <p:blipFill>
          <a:blip r:embed="rId2"/>
          <a:stretch>
            <a:fillRect/>
          </a:stretch>
        </p:blipFill>
        <p:spPr>
          <a:xfrm>
            <a:off x="2824597" y="1859392"/>
            <a:ext cx="6515097" cy="3351387"/>
          </a:xfrm>
          <a:prstGeom prst="rect">
            <a:avLst/>
          </a:prstGeom>
        </p:spPr>
      </p:pic>
      <p:sp>
        <p:nvSpPr>
          <p:cNvPr id="24" name="TextBox 23">
            <a:extLst>
              <a:ext uri="{FF2B5EF4-FFF2-40B4-BE49-F238E27FC236}">
                <a16:creationId xmlns:a16="http://schemas.microsoft.com/office/drawing/2014/main" id="{A80C6CAD-E8BC-409B-92A5-FC750E47A607}"/>
              </a:ext>
            </a:extLst>
          </p:cNvPr>
          <p:cNvSpPr txBox="1"/>
          <p:nvPr/>
        </p:nvSpPr>
        <p:spPr bwMode="auto">
          <a:xfrm>
            <a:off x="89848" y="2299648"/>
            <a:ext cx="33189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Functions:</a:t>
            </a:r>
          </a:p>
          <a:p>
            <a:pPr lvl="1"/>
            <a:r>
              <a:rPr lang="en-US" sz="2400" dirty="0"/>
              <a:t>Define</a:t>
            </a:r>
          </a:p>
          <a:p>
            <a:pPr lvl="1"/>
            <a:r>
              <a:rPr lang="en-US" sz="2400" dirty="0"/>
              <a:t>Function name</a:t>
            </a:r>
          </a:p>
          <a:p>
            <a:pPr lvl="1"/>
            <a:r>
              <a:rPr lang="en-US" sz="2400" dirty="0"/>
              <a:t>Input</a:t>
            </a:r>
          </a:p>
          <a:p>
            <a:pPr lvl="1"/>
            <a:r>
              <a:rPr lang="en-US" sz="2400" dirty="0"/>
              <a:t>Returns two values</a:t>
            </a:r>
          </a:p>
          <a:p>
            <a:pPr lvl="1"/>
            <a:r>
              <a:rPr lang="en-US" sz="2400" dirty="0"/>
              <a:t>Optional input</a:t>
            </a:r>
          </a:p>
          <a:p>
            <a:pPr lvl="1"/>
            <a:r>
              <a:rPr lang="en-US" sz="2400" dirty="0"/>
              <a:t>   with default value</a:t>
            </a:r>
          </a:p>
        </p:txBody>
      </p:sp>
      <p:cxnSp>
        <p:nvCxnSpPr>
          <p:cNvPr id="36" name="Straight Arrow Connector 35">
            <a:extLst>
              <a:ext uri="{FF2B5EF4-FFF2-40B4-BE49-F238E27FC236}">
                <a16:creationId xmlns:a16="http://schemas.microsoft.com/office/drawing/2014/main" id="{C79F0493-ED8F-4FF6-9A57-65BE5CCEA309}"/>
              </a:ext>
            </a:extLst>
          </p:cNvPr>
          <p:cNvCxnSpPr>
            <a:cxnSpLocks/>
          </p:cNvCxnSpPr>
          <p:nvPr/>
        </p:nvCxnSpPr>
        <p:spPr bwMode="auto">
          <a:xfrm flipV="1">
            <a:off x="1524000" y="2581962"/>
            <a:ext cx="2103209" cy="337876"/>
          </a:xfrm>
          <a:prstGeom prst="straightConnector1">
            <a:avLst/>
          </a:prstGeom>
          <a:noFill/>
          <a:ln w="38100" cap="sq" cmpd="sng" algn="ctr">
            <a:solidFill>
              <a:schemeClr val="tx1"/>
            </a:solidFill>
            <a:prstDash val="solid"/>
            <a:round/>
            <a:headEnd type="none" w="med" len="med"/>
            <a:tailEnd type="triangle"/>
          </a:ln>
          <a:effectLst/>
        </p:spPr>
      </p:cxnSp>
      <p:grpSp>
        <p:nvGrpSpPr>
          <p:cNvPr id="50" name="Group 49">
            <a:extLst>
              <a:ext uri="{FF2B5EF4-FFF2-40B4-BE49-F238E27FC236}">
                <a16:creationId xmlns:a16="http://schemas.microsoft.com/office/drawing/2014/main" id="{34A76A23-641C-4F7B-94A5-85C5B03EC247}"/>
              </a:ext>
            </a:extLst>
          </p:cNvPr>
          <p:cNvGrpSpPr/>
          <p:nvPr/>
        </p:nvGrpSpPr>
        <p:grpSpPr>
          <a:xfrm>
            <a:off x="1371600" y="2636462"/>
            <a:ext cx="4191000" cy="1042511"/>
            <a:chOff x="1371600" y="2636462"/>
            <a:chExt cx="4191000" cy="1042511"/>
          </a:xfrm>
        </p:grpSpPr>
        <p:cxnSp>
          <p:nvCxnSpPr>
            <p:cNvPr id="38" name="Straight Arrow Connector 37">
              <a:extLst>
                <a:ext uri="{FF2B5EF4-FFF2-40B4-BE49-F238E27FC236}">
                  <a16:creationId xmlns:a16="http://schemas.microsoft.com/office/drawing/2014/main" id="{D9F62B47-CDD3-4215-9FD2-D11F4E52F890}"/>
                </a:ext>
              </a:extLst>
            </p:cNvPr>
            <p:cNvCxnSpPr>
              <a:cxnSpLocks/>
            </p:cNvCxnSpPr>
            <p:nvPr/>
          </p:nvCxnSpPr>
          <p:spPr bwMode="auto">
            <a:xfrm flipV="1">
              <a:off x="1371600" y="2636462"/>
              <a:ext cx="4009775" cy="1019448"/>
            </a:xfrm>
            <a:prstGeom prst="straightConnector1">
              <a:avLst/>
            </a:prstGeom>
            <a:noFill/>
            <a:ln w="38100" cap="sq"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4D81C76D-E7FC-42E8-80CC-72007CCC3684}"/>
                </a:ext>
              </a:extLst>
            </p:cNvPr>
            <p:cNvCxnSpPr>
              <a:cxnSpLocks/>
            </p:cNvCxnSpPr>
            <p:nvPr/>
          </p:nvCxnSpPr>
          <p:spPr bwMode="auto">
            <a:xfrm flipV="1">
              <a:off x="1371600" y="3483619"/>
              <a:ext cx="4191000" cy="195354"/>
            </a:xfrm>
            <a:prstGeom prst="straightConnector1">
              <a:avLst/>
            </a:prstGeom>
            <a:noFill/>
            <a:ln w="38100" cap="sq" cmpd="sng" algn="ctr">
              <a:solidFill>
                <a:schemeClr val="tx1"/>
              </a:solidFill>
              <a:prstDash val="solid"/>
              <a:round/>
              <a:headEnd type="none" w="med" len="med"/>
              <a:tailEnd type="triangle"/>
            </a:ln>
            <a:effectLst/>
          </p:spPr>
        </p:cxnSp>
      </p:grpSp>
      <p:grpSp>
        <p:nvGrpSpPr>
          <p:cNvPr id="49" name="Group 48">
            <a:extLst>
              <a:ext uri="{FF2B5EF4-FFF2-40B4-BE49-F238E27FC236}">
                <a16:creationId xmlns:a16="http://schemas.microsoft.com/office/drawing/2014/main" id="{B4EBB26C-C4DC-4031-81CB-8ACFCBA86815}"/>
              </a:ext>
            </a:extLst>
          </p:cNvPr>
          <p:cNvGrpSpPr/>
          <p:nvPr/>
        </p:nvGrpSpPr>
        <p:grpSpPr>
          <a:xfrm>
            <a:off x="2514600" y="2608611"/>
            <a:ext cx="2009901" cy="846560"/>
            <a:chOff x="2514600" y="2608611"/>
            <a:chExt cx="2009901" cy="846560"/>
          </a:xfrm>
        </p:grpSpPr>
        <p:cxnSp>
          <p:nvCxnSpPr>
            <p:cNvPr id="37" name="Straight Arrow Connector 36">
              <a:extLst>
                <a:ext uri="{FF2B5EF4-FFF2-40B4-BE49-F238E27FC236}">
                  <a16:creationId xmlns:a16="http://schemas.microsoft.com/office/drawing/2014/main" id="{F230C000-79CD-4467-8386-141A32E4170D}"/>
                </a:ext>
              </a:extLst>
            </p:cNvPr>
            <p:cNvCxnSpPr>
              <a:cxnSpLocks/>
            </p:cNvCxnSpPr>
            <p:nvPr/>
          </p:nvCxnSpPr>
          <p:spPr bwMode="auto">
            <a:xfrm flipV="1">
              <a:off x="2514600" y="2608611"/>
              <a:ext cx="1676400" cy="655809"/>
            </a:xfrm>
            <a:prstGeom prst="straightConnector1">
              <a:avLst/>
            </a:prstGeom>
            <a:noFill/>
            <a:ln w="38100" cap="sq" cmpd="sng" algn="ctr">
              <a:solidFill>
                <a:schemeClr val="tx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A7C5BC35-F993-4970-B180-DD51F6DE4A29}"/>
                </a:ext>
              </a:extLst>
            </p:cNvPr>
            <p:cNvCxnSpPr>
              <a:cxnSpLocks/>
            </p:cNvCxnSpPr>
            <p:nvPr/>
          </p:nvCxnSpPr>
          <p:spPr bwMode="auto">
            <a:xfrm>
              <a:off x="2514600" y="3263637"/>
              <a:ext cx="2009901" cy="191534"/>
            </a:xfrm>
            <a:prstGeom prst="straightConnector1">
              <a:avLst/>
            </a:prstGeom>
            <a:noFill/>
            <a:ln w="38100" cap="sq" cmpd="sng" algn="ctr">
              <a:solidFill>
                <a:schemeClr val="tx1"/>
              </a:solidFill>
              <a:prstDash val="solid"/>
              <a:round/>
              <a:headEnd type="none" w="med" len="med"/>
              <a:tailEnd type="triangle"/>
            </a:ln>
            <a:effectLst/>
          </p:spPr>
        </p:cxnSp>
      </p:grpSp>
      <p:grpSp>
        <p:nvGrpSpPr>
          <p:cNvPr id="51" name="Group 50">
            <a:extLst>
              <a:ext uri="{FF2B5EF4-FFF2-40B4-BE49-F238E27FC236}">
                <a16:creationId xmlns:a16="http://schemas.microsoft.com/office/drawing/2014/main" id="{E14C5ED2-734C-4661-A078-F0F44E3766CD}"/>
              </a:ext>
            </a:extLst>
          </p:cNvPr>
          <p:cNvGrpSpPr/>
          <p:nvPr/>
        </p:nvGrpSpPr>
        <p:grpSpPr>
          <a:xfrm>
            <a:off x="2467248" y="2636462"/>
            <a:ext cx="5334000" cy="1773342"/>
            <a:chOff x="2487304" y="2244332"/>
            <a:chExt cx="5334000" cy="1773342"/>
          </a:xfrm>
        </p:grpSpPr>
        <p:cxnSp>
          <p:nvCxnSpPr>
            <p:cNvPr id="41" name="Straight Arrow Connector 40">
              <a:extLst>
                <a:ext uri="{FF2B5EF4-FFF2-40B4-BE49-F238E27FC236}">
                  <a16:creationId xmlns:a16="http://schemas.microsoft.com/office/drawing/2014/main" id="{4690AFEF-9068-4ADD-88B5-1BE39FDCB02F}"/>
                </a:ext>
              </a:extLst>
            </p:cNvPr>
            <p:cNvCxnSpPr>
              <a:cxnSpLocks/>
            </p:cNvCxnSpPr>
            <p:nvPr/>
          </p:nvCxnSpPr>
          <p:spPr bwMode="auto">
            <a:xfrm flipV="1">
              <a:off x="2487304" y="2244332"/>
              <a:ext cx="5334000" cy="1773342"/>
            </a:xfrm>
            <a:prstGeom prst="straightConnector1">
              <a:avLst/>
            </a:prstGeom>
            <a:noFill/>
            <a:ln w="38100" cap="sq"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E2424C6D-D390-41E0-9B5E-3DFA23E473DC}"/>
                </a:ext>
              </a:extLst>
            </p:cNvPr>
            <p:cNvCxnSpPr>
              <a:cxnSpLocks/>
            </p:cNvCxnSpPr>
            <p:nvPr/>
          </p:nvCxnSpPr>
          <p:spPr bwMode="auto">
            <a:xfrm flipV="1">
              <a:off x="2514600" y="3766950"/>
              <a:ext cx="4839206" cy="250582"/>
            </a:xfrm>
            <a:prstGeom prst="straightConnector1">
              <a:avLst/>
            </a:prstGeom>
            <a:noFill/>
            <a:ln w="38100" cap="sq" cmpd="sng" algn="ctr">
              <a:solidFill>
                <a:schemeClr val="tx1"/>
              </a:solidFill>
              <a:prstDash val="solid"/>
              <a:round/>
              <a:headEnd type="none" w="med" len="med"/>
              <a:tailEnd type="triangle"/>
            </a:ln>
            <a:effectLst/>
          </p:spPr>
        </p:cxnSp>
      </p:grpSp>
      <p:sp>
        <p:nvSpPr>
          <p:cNvPr id="65" name="Rectangle 63">
            <a:extLst>
              <a:ext uri="{FF2B5EF4-FFF2-40B4-BE49-F238E27FC236}">
                <a16:creationId xmlns:a16="http://schemas.microsoft.com/office/drawing/2014/main" id="{2C6CB211-C785-40C6-8837-F966A69FA047}"/>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grpSp>
        <p:nvGrpSpPr>
          <p:cNvPr id="32" name="Group 31">
            <a:extLst>
              <a:ext uri="{FF2B5EF4-FFF2-40B4-BE49-F238E27FC236}">
                <a16:creationId xmlns:a16="http://schemas.microsoft.com/office/drawing/2014/main" id="{E9AA5148-708A-45B7-B8D1-E426D628D2E5}"/>
              </a:ext>
            </a:extLst>
          </p:cNvPr>
          <p:cNvGrpSpPr/>
          <p:nvPr/>
        </p:nvGrpSpPr>
        <p:grpSpPr>
          <a:xfrm>
            <a:off x="2986065" y="2919838"/>
            <a:ext cx="4459927" cy="1994596"/>
            <a:chOff x="2425369" y="2920520"/>
            <a:chExt cx="4459927" cy="1994596"/>
          </a:xfrm>
        </p:grpSpPr>
        <p:cxnSp>
          <p:nvCxnSpPr>
            <p:cNvPr id="33" name="Straight Arrow Connector 32">
              <a:extLst>
                <a:ext uri="{FF2B5EF4-FFF2-40B4-BE49-F238E27FC236}">
                  <a16:creationId xmlns:a16="http://schemas.microsoft.com/office/drawing/2014/main" id="{5C915A81-31DA-4F92-B811-6C65370F1FD7}"/>
                </a:ext>
              </a:extLst>
            </p:cNvPr>
            <p:cNvCxnSpPr>
              <a:cxnSpLocks/>
            </p:cNvCxnSpPr>
            <p:nvPr/>
          </p:nvCxnSpPr>
          <p:spPr bwMode="auto">
            <a:xfrm flipV="1">
              <a:off x="2487304" y="2920520"/>
              <a:ext cx="2826640" cy="1097154"/>
            </a:xfrm>
            <a:prstGeom prst="straightConnector1">
              <a:avLst/>
            </a:prstGeom>
            <a:noFill/>
            <a:ln w="38100" cap="sq"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37C2C870-16DD-4856-A159-D1410F22D2A9}"/>
                </a:ext>
              </a:extLst>
            </p:cNvPr>
            <p:cNvCxnSpPr>
              <a:cxnSpLocks/>
            </p:cNvCxnSpPr>
            <p:nvPr/>
          </p:nvCxnSpPr>
          <p:spPr bwMode="auto">
            <a:xfrm flipV="1">
              <a:off x="2514600" y="2920520"/>
              <a:ext cx="4370696" cy="1097012"/>
            </a:xfrm>
            <a:prstGeom prst="straightConnector1">
              <a:avLst/>
            </a:prstGeom>
            <a:noFill/>
            <a:ln w="38100" cap="sq"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55670357-4E6D-4E06-82FE-276370DD9A92}"/>
                </a:ext>
              </a:extLst>
            </p:cNvPr>
            <p:cNvCxnSpPr>
              <a:cxnSpLocks/>
            </p:cNvCxnSpPr>
            <p:nvPr/>
          </p:nvCxnSpPr>
          <p:spPr bwMode="auto">
            <a:xfrm flipV="1">
              <a:off x="2438400" y="3564150"/>
              <a:ext cx="813834" cy="481292"/>
            </a:xfrm>
            <a:prstGeom prst="straightConnector1">
              <a:avLst/>
            </a:prstGeom>
            <a:noFill/>
            <a:ln w="38100" cap="sq"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EA825048-4811-446A-A920-938403F141A7}"/>
                </a:ext>
              </a:extLst>
            </p:cNvPr>
            <p:cNvCxnSpPr>
              <a:cxnSpLocks/>
            </p:cNvCxnSpPr>
            <p:nvPr/>
          </p:nvCxnSpPr>
          <p:spPr bwMode="auto">
            <a:xfrm>
              <a:off x="2425369" y="4046877"/>
              <a:ext cx="1982836" cy="868239"/>
            </a:xfrm>
            <a:prstGeom prst="straightConnector1">
              <a:avLst/>
            </a:prstGeom>
            <a:noFill/>
            <a:ln w="38100" cap="sq"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9765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 calcmode="lin" valueType="num">
                                      <p:cBhvr additive="base">
                                        <p:cTn id="17"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0-#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 calcmode="lin" valueType="num">
                                      <p:cBhvr additive="base">
                                        <p:cTn id="27"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anim calcmode="lin" valueType="num">
                                      <p:cBhvr additive="base">
                                        <p:cTn id="39"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0-#ppt_w/2"/>
                                          </p:val>
                                        </p:tav>
                                        <p:tav tm="100000">
                                          <p:val>
                                            <p:strVal val="#ppt_x"/>
                                          </p:val>
                                        </p:tav>
                                      </p:tavLst>
                                    </p:anim>
                                    <p:anim calcmode="lin" valueType="num">
                                      <p:cBhvr additive="base">
                                        <p:cTn id="44" dur="500" fill="hold"/>
                                        <p:tgtEl>
                                          <p:spTgt spid="50"/>
                                        </p:tgtEl>
                                        <p:attrNameLst>
                                          <p:attrName>ppt_y</p:attrName>
                                        </p:attrNameLst>
                                      </p:cBhvr>
                                      <p:tavLst>
                                        <p:tav tm="0">
                                          <p:val>
                                            <p:strVal val="#ppt_y"/>
                                          </p:val>
                                        </p:tav>
                                        <p:tav tm="100000">
                                          <p:val>
                                            <p:strVal val="#ppt_y"/>
                                          </p:val>
                                        </p:tav>
                                      </p:tavLst>
                                    </p:anim>
                                  </p:childTnLst>
                                </p:cTn>
                              </p:par>
                              <p:par>
                                <p:cTn id="45" presetID="1" presetClass="exit" presetSubtype="0" fill="hold"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4">
                                            <p:txEl>
                                              <p:pRg st="4" end="4"/>
                                            </p:txEl>
                                          </p:spTgt>
                                        </p:tgtEl>
                                        <p:attrNameLst>
                                          <p:attrName>style.visibility</p:attrName>
                                        </p:attrNameLst>
                                      </p:cBhvr>
                                      <p:to>
                                        <p:strVal val="visible"/>
                                      </p:to>
                                    </p:set>
                                    <p:anim calcmode="lin" valueType="num">
                                      <p:cBhvr additive="base">
                                        <p:cTn id="51"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4" end="4"/>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par>
                                <p:cTn id="57" presetID="1" presetClass="exit" presetSubtype="0" fill="hold"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4">
                                            <p:txEl>
                                              <p:pRg st="5" end="5"/>
                                            </p:txEl>
                                          </p:spTgt>
                                        </p:tgtEl>
                                        <p:attrNameLst>
                                          <p:attrName>style.visibility</p:attrName>
                                        </p:attrNameLst>
                                      </p:cBhvr>
                                      <p:to>
                                        <p:strVal val="visible"/>
                                      </p:to>
                                    </p:set>
                                    <p:anim calcmode="lin" valueType="num">
                                      <p:cBhvr additive="base">
                                        <p:cTn id="63"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4">
                                            <p:txEl>
                                              <p:pRg st="5" end="5"/>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4">
                                            <p:txEl>
                                              <p:pRg st="6" end="6"/>
                                            </p:txEl>
                                          </p:spTgt>
                                        </p:tgtEl>
                                        <p:attrNameLst>
                                          <p:attrName>style.visibility</p:attrName>
                                        </p:attrNameLst>
                                      </p:cBhvr>
                                      <p:to>
                                        <p:strVal val="visible"/>
                                      </p:to>
                                    </p:set>
                                    <p:anim calcmode="lin" valueType="num">
                                      <p:cBhvr additive="base">
                                        <p:cTn id="67"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4">
                                            <p:txEl>
                                              <p:pRg st="6" end="6"/>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0-#ppt_w/2"/>
                                          </p:val>
                                        </p:tav>
                                        <p:tav tm="100000">
                                          <p:val>
                                            <p:strVal val="#ppt_x"/>
                                          </p:val>
                                        </p:tav>
                                      </p:tavLst>
                                    </p:anim>
                                    <p:anim calcmode="lin" valueType="num">
                                      <p:cBhvr additive="base">
                                        <p:cTn id="72" dur="500" fill="hold"/>
                                        <p:tgtEl>
                                          <p:spTgt spid="51"/>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3">
            <a:extLst>
              <a:ext uri="{FF2B5EF4-FFF2-40B4-BE49-F238E27FC236}">
                <a16:creationId xmlns:a16="http://schemas.microsoft.com/office/drawing/2014/main" id="{2C6CB211-C785-40C6-8837-F966A69FA047}"/>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grpSp>
        <p:nvGrpSpPr>
          <p:cNvPr id="29" name="Group 28">
            <a:extLst>
              <a:ext uri="{FF2B5EF4-FFF2-40B4-BE49-F238E27FC236}">
                <a16:creationId xmlns:a16="http://schemas.microsoft.com/office/drawing/2014/main" id="{A8E3FED4-CC6D-4782-88F7-C8DF5BBEB4FA}"/>
              </a:ext>
            </a:extLst>
          </p:cNvPr>
          <p:cNvGrpSpPr/>
          <p:nvPr/>
        </p:nvGrpSpPr>
        <p:grpSpPr>
          <a:xfrm>
            <a:off x="228600" y="732711"/>
            <a:ext cx="2211642" cy="3382089"/>
            <a:chOff x="228600" y="732711"/>
            <a:chExt cx="2211642" cy="3382089"/>
          </a:xfrm>
        </p:grpSpPr>
        <p:sp>
          <p:nvSpPr>
            <p:cNvPr id="44" name="TextBox 43">
              <a:extLst>
                <a:ext uri="{FF2B5EF4-FFF2-40B4-BE49-F238E27FC236}">
                  <a16:creationId xmlns:a16="http://schemas.microsoft.com/office/drawing/2014/main" id="{FD8014E8-82DD-4499-A959-0F837812279C}"/>
                </a:ext>
              </a:extLst>
            </p:cNvPr>
            <p:cNvSpPr txBox="1"/>
            <p:nvPr/>
          </p:nvSpPr>
          <p:spPr bwMode="auto">
            <a:xfrm>
              <a:off x="254921" y="732711"/>
              <a:ext cx="215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rPr>
                <a:t>Global</a:t>
              </a:r>
              <a:r>
                <a:rPr kumimoji="0" lang="en-US" sz="2000" b="0" i="0" u="none" strike="noStrike" kern="1200" cap="none" spc="0" normalizeH="0" noProof="0" dirty="0">
                  <a:ln>
                    <a:noFill/>
                  </a:ln>
                  <a:solidFill>
                    <a:srgbClr val="FFFFFF"/>
                  </a:solidFill>
                  <a:effectLst/>
                  <a:uLnTx/>
                  <a:uFillTx/>
                  <a:latin typeface="Times New Roman" pitchFamily="18" charset="0"/>
                  <a:ea typeface="+mn-ea"/>
                  <a:cs typeface="Arial" charset="0"/>
                </a:rPr>
                <a:t> variable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noProof="0" dirty="0">
                  <a:ln>
                    <a:noFill/>
                  </a:ln>
                  <a:solidFill>
                    <a:srgbClr val="FFFFFF"/>
                  </a:solidFill>
                  <a:effectLst/>
                  <a:uLnTx/>
                  <a:uFillTx/>
                  <a:latin typeface="Times New Roman" pitchFamily="18" charset="0"/>
                  <a:ea typeface="+mn-ea"/>
                  <a:cs typeface="Arial" charset="0"/>
                </a:rPr>
                <a:t>used locally</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8" name="Picture 17">
              <a:extLst>
                <a:ext uri="{FF2B5EF4-FFF2-40B4-BE49-F238E27FC236}">
                  <a16:creationId xmlns:a16="http://schemas.microsoft.com/office/drawing/2014/main" id="{1C305D94-6D13-43AB-A9F4-83AFD8E18FCE}"/>
                </a:ext>
              </a:extLst>
            </p:cNvPr>
            <p:cNvPicPr>
              <a:picLocks noChangeAspect="1"/>
            </p:cNvPicPr>
            <p:nvPr/>
          </p:nvPicPr>
          <p:blipFill>
            <a:blip r:embed="rId2"/>
            <a:stretch>
              <a:fillRect/>
            </a:stretch>
          </p:blipFill>
          <p:spPr>
            <a:xfrm>
              <a:off x="228600" y="1463665"/>
              <a:ext cx="2211642" cy="2651135"/>
            </a:xfrm>
            <a:prstGeom prst="rect">
              <a:avLst/>
            </a:prstGeom>
          </p:spPr>
        </p:pic>
      </p:grpSp>
      <p:grpSp>
        <p:nvGrpSpPr>
          <p:cNvPr id="30" name="Group 29">
            <a:extLst>
              <a:ext uri="{FF2B5EF4-FFF2-40B4-BE49-F238E27FC236}">
                <a16:creationId xmlns:a16="http://schemas.microsoft.com/office/drawing/2014/main" id="{6F041A29-2FEE-4698-B0AE-65C02FA48DFA}"/>
              </a:ext>
            </a:extLst>
          </p:cNvPr>
          <p:cNvGrpSpPr/>
          <p:nvPr/>
        </p:nvGrpSpPr>
        <p:grpSpPr>
          <a:xfrm>
            <a:off x="2389233" y="722694"/>
            <a:ext cx="2438400" cy="3919240"/>
            <a:chOff x="2389233" y="722694"/>
            <a:chExt cx="2438400" cy="3919240"/>
          </a:xfrm>
        </p:grpSpPr>
        <p:pic>
          <p:nvPicPr>
            <p:cNvPr id="20" name="Picture 19">
              <a:extLst>
                <a:ext uri="{FF2B5EF4-FFF2-40B4-BE49-F238E27FC236}">
                  <a16:creationId xmlns:a16="http://schemas.microsoft.com/office/drawing/2014/main" id="{8CB02267-818C-4092-97F7-CACC1B8A065C}"/>
                </a:ext>
              </a:extLst>
            </p:cNvPr>
            <p:cNvPicPr>
              <a:picLocks noChangeAspect="1"/>
            </p:cNvPicPr>
            <p:nvPr/>
          </p:nvPicPr>
          <p:blipFill>
            <a:blip r:embed="rId3"/>
            <a:stretch>
              <a:fillRect/>
            </a:stretch>
          </p:blipFill>
          <p:spPr>
            <a:xfrm>
              <a:off x="2636883" y="1440597"/>
              <a:ext cx="1943100" cy="3201337"/>
            </a:xfrm>
            <a:prstGeom prst="rect">
              <a:avLst/>
            </a:prstGeom>
          </p:spPr>
        </p:pic>
        <p:sp>
          <p:nvSpPr>
            <p:cNvPr id="47" name="TextBox 46">
              <a:extLst>
                <a:ext uri="{FF2B5EF4-FFF2-40B4-BE49-F238E27FC236}">
                  <a16:creationId xmlns:a16="http://schemas.microsoft.com/office/drawing/2014/main" id="{F0034025-8962-47BD-B6F5-F77BB59EF314}"/>
                </a:ext>
              </a:extLst>
            </p:cNvPr>
            <p:cNvSpPr txBox="1"/>
            <p:nvPr/>
          </p:nvSpPr>
          <p:spPr bwMode="auto">
            <a:xfrm>
              <a:off x="2389233" y="722694"/>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rPr>
                <a:t>Global</a:t>
              </a:r>
              <a:r>
                <a:rPr kumimoji="0" lang="en-US" sz="2000" b="0" i="0" u="none" strike="noStrike" kern="1200" cap="none" spc="0" normalizeH="0" noProof="0" dirty="0">
                  <a:ln>
                    <a:noFill/>
                  </a:ln>
                  <a:solidFill>
                    <a:srgbClr val="FFFFFF"/>
                  </a:solidFill>
                  <a:effectLst/>
                  <a:uLnTx/>
                  <a:uFillTx/>
                </a:rPr>
                <a:t> variable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noProof="0" dirty="0">
                  <a:solidFill>
                    <a:srgbClr val="FFFFFF"/>
                  </a:solidFill>
                </a:rPr>
                <a:t>&amp; </a:t>
              </a:r>
              <a:r>
                <a:rPr kumimoji="0" lang="en-US" sz="2000" b="0" i="0" u="none" strike="noStrike" kern="1200" cap="none" spc="0" normalizeH="0" noProof="0" dirty="0">
                  <a:ln>
                    <a:noFill/>
                  </a:ln>
                  <a:solidFill>
                    <a:srgbClr val="FFFFFF"/>
                  </a:solidFill>
                  <a:effectLst/>
                  <a:uLnTx/>
                  <a:uFillTx/>
                </a:rPr>
                <a:t>locally variable </a:t>
              </a:r>
              <a:endParaRPr kumimoji="0" lang="en-US" sz="2000" b="0" i="0" u="none" strike="noStrike" kern="1200" cap="none" spc="0" normalizeH="0" baseline="0" noProof="0" dirty="0">
                <a:ln>
                  <a:noFill/>
                </a:ln>
                <a:solidFill>
                  <a:srgbClr val="FFFFFF"/>
                </a:solidFill>
                <a:effectLst/>
                <a:uLnTx/>
                <a:uFillTx/>
              </a:endParaRPr>
            </a:p>
          </p:txBody>
        </p:sp>
      </p:grpSp>
      <p:grpSp>
        <p:nvGrpSpPr>
          <p:cNvPr id="31" name="Group 30">
            <a:extLst>
              <a:ext uri="{FF2B5EF4-FFF2-40B4-BE49-F238E27FC236}">
                <a16:creationId xmlns:a16="http://schemas.microsoft.com/office/drawing/2014/main" id="{C7BDE744-92E6-4050-9A5C-6521AEE2D768}"/>
              </a:ext>
            </a:extLst>
          </p:cNvPr>
          <p:cNvGrpSpPr/>
          <p:nvPr/>
        </p:nvGrpSpPr>
        <p:grpSpPr>
          <a:xfrm>
            <a:off x="4483979" y="722694"/>
            <a:ext cx="2438400" cy="4163672"/>
            <a:chOff x="4483979" y="722694"/>
            <a:chExt cx="2438400" cy="4163672"/>
          </a:xfrm>
        </p:grpSpPr>
        <p:pic>
          <p:nvPicPr>
            <p:cNvPr id="23" name="Picture 22">
              <a:extLst>
                <a:ext uri="{FF2B5EF4-FFF2-40B4-BE49-F238E27FC236}">
                  <a16:creationId xmlns:a16="http://schemas.microsoft.com/office/drawing/2014/main" id="{A4EEEE03-B557-4664-99CE-C6771595FF6D}"/>
                </a:ext>
              </a:extLst>
            </p:cNvPr>
            <p:cNvPicPr>
              <a:picLocks noChangeAspect="1"/>
            </p:cNvPicPr>
            <p:nvPr/>
          </p:nvPicPr>
          <p:blipFill>
            <a:blip r:embed="rId4"/>
            <a:stretch>
              <a:fillRect/>
            </a:stretch>
          </p:blipFill>
          <p:spPr>
            <a:xfrm>
              <a:off x="4762500" y="1473231"/>
              <a:ext cx="2001338" cy="3413135"/>
            </a:xfrm>
            <a:prstGeom prst="rect">
              <a:avLst/>
            </a:prstGeom>
          </p:spPr>
        </p:pic>
        <p:sp>
          <p:nvSpPr>
            <p:cNvPr id="48" name="TextBox 47">
              <a:extLst>
                <a:ext uri="{FF2B5EF4-FFF2-40B4-BE49-F238E27FC236}">
                  <a16:creationId xmlns:a16="http://schemas.microsoft.com/office/drawing/2014/main" id="{A9515D35-615A-4298-8ACB-46CF5C6C9AD3}"/>
                </a:ext>
              </a:extLst>
            </p:cNvPr>
            <p:cNvSpPr txBox="1"/>
            <p:nvPr/>
          </p:nvSpPr>
          <p:spPr bwMode="auto">
            <a:xfrm>
              <a:off x="4483979" y="722694"/>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rPr>
                <a:t>Global</a:t>
              </a:r>
              <a:r>
                <a:rPr kumimoji="0" lang="en-US" sz="2000" b="0" i="0" u="none" strike="noStrike" kern="1200" cap="none" spc="0" normalizeH="0" noProof="0" dirty="0">
                  <a:ln>
                    <a:noFill/>
                  </a:ln>
                  <a:solidFill>
                    <a:srgbClr val="FFFFFF"/>
                  </a:solidFill>
                  <a:effectLst/>
                  <a:uLnTx/>
                  <a:uFillTx/>
                </a:rPr>
                <a:t> variable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noProof="0" dirty="0">
                  <a:solidFill>
                    <a:srgbClr val="FFFFFF"/>
                  </a:solidFill>
                </a:rPr>
                <a:t>changed locally</a:t>
              </a:r>
              <a:endParaRPr kumimoji="0" lang="en-US" sz="2000" b="0" i="0" u="none" strike="noStrike" kern="1200" cap="none" spc="0" normalizeH="0" baseline="0" noProof="0" dirty="0">
                <a:ln>
                  <a:noFill/>
                </a:ln>
                <a:solidFill>
                  <a:srgbClr val="FFFFFF"/>
                </a:solidFill>
                <a:effectLst/>
                <a:uLnTx/>
                <a:uFillTx/>
              </a:endParaRPr>
            </a:p>
          </p:txBody>
        </p:sp>
      </p:grpSp>
      <p:grpSp>
        <p:nvGrpSpPr>
          <p:cNvPr id="46" name="Group 45">
            <a:extLst>
              <a:ext uri="{FF2B5EF4-FFF2-40B4-BE49-F238E27FC236}">
                <a16:creationId xmlns:a16="http://schemas.microsoft.com/office/drawing/2014/main" id="{DCAA1923-E173-4295-B90E-DB9D880EA7E1}"/>
              </a:ext>
            </a:extLst>
          </p:cNvPr>
          <p:cNvGrpSpPr/>
          <p:nvPr/>
        </p:nvGrpSpPr>
        <p:grpSpPr>
          <a:xfrm>
            <a:off x="2722937" y="726008"/>
            <a:ext cx="6593785" cy="4692758"/>
            <a:chOff x="2722937" y="726008"/>
            <a:chExt cx="6593785" cy="4692758"/>
          </a:xfrm>
        </p:grpSpPr>
        <p:pic>
          <p:nvPicPr>
            <p:cNvPr id="26" name="Picture 25">
              <a:extLst>
                <a:ext uri="{FF2B5EF4-FFF2-40B4-BE49-F238E27FC236}">
                  <a16:creationId xmlns:a16="http://schemas.microsoft.com/office/drawing/2014/main" id="{66FB4CB2-8768-44FE-8734-37A7E6B3A7B0}"/>
                </a:ext>
              </a:extLst>
            </p:cNvPr>
            <p:cNvPicPr>
              <a:picLocks noChangeAspect="1"/>
            </p:cNvPicPr>
            <p:nvPr/>
          </p:nvPicPr>
          <p:blipFill>
            <a:blip r:embed="rId5"/>
            <a:stretch>
              <a:fillRect/>
            </a:stretch>
          </p:blipFill>
          <p:spPr>
            <a:xfrm>
              <a:off x="6960479" y="1473231"/>
              <a:ext cx="1969287" cy="2422535"/>
            </a:xfrm>
            <a:prstGeom prst="rect">
              <a:avLst/>
            </a:prstGeom>
          </p:spPr>
        </p:pic>
        <p:pic>
          <p:nvPicPr>
            <p:cNvPr id="28" name="Picture 27">
              <a:extLst>
                <a:ext uri="{FF2B5EF4-FFF2-40B4-BE49-F238E27FC236}">
                  <a16:creationId xmlns:a16="http://schemas.microsoft.com/office/drawing/2014/main" id="{9F7CDA50-3F9E-4308-AC84-5D23823E9188}"/>
                </a:ext>
              </a:extLst>
            </p:cNvPr>
            <p:cNvPicPr>
              <a:picLocks noChangeAspect="1"/>
            </p:cNvPicPr>
            <p:nvPr/>
          </p:nvPicPr>
          <p:blipFill>
            <a:blip r:embed="rId6"/>
            <a:stretch>
              <a:fillRect/>
            </a:stretch>
          </p:blipFill>
          <p:spPr>
            <a:xfrm>
              <a:off x="2722937" y="4957101"/>
              <a:ext cx="6206829" cy="461665"/>
            </a:xfrm>
            <a:prstGeom prst="rect">
              <a:avLst/>
            </a:prstGeom>
          </p:spPr>
        </p:pic>
        <p:sp>
          <p:nvSpPr>
            <p:cNvPr id="52" name="TextBox 51">
              <a:extLst>
                <a:ext uri="{FF2B5EF4-FFF2-40B4-BE49-F238E27FC236}">
                  <a16:creationId xmlns:a16="http://schemas.microsoft.com/office/drawing/2014/main" id="{50C1750A-ABFB-4DCF-97AC-A32A575C05F3}"/>
                </a:ext>
              </a:extLst>
            </p:cNvPr>
            <p:cNvSpPr txBox="1"/>
            <p:nvPr/>
          </p:nvSpPr>
          <p:spPr bwMode="auto">
            <a:xfrm>
              <a:off x="6573522" y="726008"/>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rPr>
                <a:t>Flagged as </a:t>
              </a:r>
              <a:r>
                <a:rPr lang="en-US" sz="2000" noProof="0" dirty="0">
                  <a:solidFill>
                    <a:srgbClr val="FFFFFF"/>
                  </a:solidFill>
                </a:rPr>
                <a:t>local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dirty="0">
                  <a:ln>
                    <a:noFill/>
                  </a:ln>
                  <a:solidFill>
                    <a:srgbClr val="FFFFFF"/>
                  </a:solidFill>
                  <a:effectLst/>
                  <a:uLnTx/>
                  <a:uFillTx/>
                </a:rPr>
                <a:t>Can’t use global</a:t>
              </a:r>
              <a:r>
                <a:rPr kumimoji="0" lang="en-US" sz="2000" b="0" i="0" u="none" strike="noStrike" kern="1200" cap="none" spc="0" normalizeH="0" dirty="0">
                  <a:ln>
                    <a:noFill/>
                  </a:ln>
                  <a:solidFill>
                    <a:srgbClr val="FFFFFF"/>
                  </a:solidFill>
                  <a:effectLst/>
                  <a:uLnTx/>
                  <a:uFillTx/>
                </a:rPr>
                <a:t> value.</a:t>
              </a:r>
              <a:endParaRPr kumimoji="0" lang="en-US" sz="2000" b="0" i="0" u="none" strike="noStrike" kern="120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18589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9">
            <a:extLst>
              <a:ext uri="{FF2B5EF4-FFF2-40B4-BE49-F238E27FC236}">
                <a16:creationId xmlns:a16="http://schemas.microsoft.com/office/drawing/2014/main" id="{5A63BF57-F2D8-453C-889F-23B623013C67}"/>
              </a:ext>
            </a:extLst>
          </p:cNvPr>
          <p:cNvGrpSpPr>
            <a:grpSpLocks/>
          </p:cNvGrpSpPr>
          <p:nvPr/>
        </p:nvGrpSpPr>
        <p:grpSpPr bwMode="auto">
          <a:xfrm>
            <a:off x="1740337" y="835526"/>
            <a:ext cx="917591" cy="929993"/>
            <a:chOff x="2065" y="1551"/>
            <a:chExt cx="1628" cy="1988"/>
          </a:xfrm>
        </p:grpSpPr>
        <p:sp>
          <p:nvSpPr>
            <p:cNvPr id="9" name="Freeform 30">
              <a:extLst>
                <a:ext uri="{FF2B5EF4-FFF2-40B4-BE49-F238E27FC236}">
                  <a16:creationId xmlns:a16="http://schemas.microsoft.com/office/drawing/2014/main" id="{A9652887-EDDC-4737-AB9F-CD6B6C26D15F}"/>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1">
              <a:extLst>
                <a:ext uri="{FF2B5EF4-FFF2-40B4-BE49-F238E27FC236}">
                  <a16:creationId xmlns:a16="http://schemas.microsoft.com/office/drawing/2014/main" id="{83A9CAE1-FBB5-495F-9D7B-F973E8D823DD}"/>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2">
              <a:extLst>
                <a:ext uri="{FF2B5EF4-FFF2-40B4-BE49-F238E27FC236}">
                  <a16:creationId xmlns:a16="http://schemas.microsoft.com/office/drawing/2014/main" id="{876A86FA-D000-41A1-9C60-969E438CF6E0}"/>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3">
              <a:extLst>
                <a:ext uri="{FF2B5EF4-FFF2-40B4-BE49-F238E27FC236}">
                  <a16:creationId xmlns:a16="http://schemas.microsoft.com/office/drawing/2014/main" id="{0C3B4581-76ED-4432-B306-80B7361CC36B}"/>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4">
              <a:extLst>
                <a:ext uri="{FF2B5EF4-FFF2-40B4-BE49-F238E27FC236}">
                  <a16:creationId xmlns:a16="http://schemas.microsoft.com/office/drawing/2014/main" id="{2030CFD8-C809-4E77-A25C-30AA52BE2D77}"/>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5">
              <a:extLst>
                <a:ext uri="{FF2B5EF4-FFF2-40B4-BE49-F238E27FC236}">
                  <a16:creationId xmlns:a16="http://schemas.microsoft.com/office/drawing/2014/main" id="{5374CA14-D717-4CBE-BDA1-622F3203AC32}"/>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6">
              <a:extLst>
                <a:ext uri="{FF2B5EF4-FFF2-40B4-BE49-F238E27FC236}">
                  <a16:creationId xmlns:a16="http://schemas.microsoft.com/office/drawing/2014/main" id="{A16B3D4F-9052-4697-8763-990D2B3555B2}"/>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7">
              <a:extLst>
                <a:ext uri="{FF2B5EF4-FFF2-40B4-BE49-F238E27FC236}">
                  <a16:creationId xmlns:a16="http://schemas.microsoft.com/office/drawing/2014/main" id="{74A7E396-B22A-4BA4-91D2-74871A67B2E3}"/>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8">
              <a:extLst>
                <a:ext uri="{FF2B5EF4-FFF2-40B4-BE49-F238E27FC236}">
                  <a16:creationId xmlns:a16="http://schemas.microsoft.com/office/drawing/2014/main" id="{4D85BD41-49D6-4FBC-A7BF-F651AE5D4C4A}"/>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39">
              <a:extLst>
                <a:ext uri="{FF2B5EF4-FFF2-40B4-BE49-F238E27FC236}">
                  <a16:creationId xmlns:a16="http://schemas.microsoft.com/office/drawing/2014/main" id="{90A45D11-A8B1-43CB-90D8-34D36D10A2DC}"/>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0">
              <a:extLst>
                <a:ext uri="{FF2B5EF4-FFF2-40B4-BE49-F238E27FC236}">
                  <a16:creationId xmlns:a16="http://schemas.microsoft.com/office/drawing/2014/main" id="{DEFC61A9-FC37-4B17-8E50-5988BDAFDC46}"/>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1">
              <a:extLst>
                <a:ext uri="{FF2B5EF4-FFF2-40B4-BE49-F238E27FC236}">
                  <a16:creationId xmlns:a16="http://schemas.microsoft.com/office/drawing/2014/main" id="{488381C4-A0AB-4F95-8C34-91556B103B69}"/>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2">
              <a:extLst>
                <a:ext uri="{FF2B5EF4-FFF2-40B4-BE49-F238E27FC236}">
                  <a16:creationId xmlns:a16="http://schemas.microsoft.com/office/drawing/2014/main" id="{A7C4198F-E317-43DC-AF98-4A9B8C56E6A8}"/>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43">
              <a:extLst>
                <a:ext uri="{FF2B5EF4-FFF2-40B4-BE49-F238E27FC236}">
                  <a16:creationId xmlns:a16="http://schemas.microsoft.com/office/drawing/2014/main" id="{EB36AC82-2E57-4FD6-9205-A05AC7A5378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4">
              <a:extLst>
                <a:ext uri="{FF2B5EF4-FFF2-40B4-BE49-F238E27FC236}">
                  <a16:creationId xmlns:a16="http://schemas.microsoft.com/office/drawing/2014/main" id="{EF7AA251-8C28-4F99-88EB-3E09236F7785}"/>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5">
              <a:extLst>
                <a:ext uri="{FF2B5EF4-FFF2-40B4-BE49-F238E27FC236}">
                  <a16:creationId xmlns:a16="http://schemas.microsoft.com/office/drawing/2014/main" id="{507DC6D0-E029-45A9-9AE7-F25493E5137B}"/>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5" name="Freeform 46">
              <a:extLst>
                <a:ext uri="{FF2B5EF4-FFF2-40B4-BE49-F238E27FC236}">
                  <a16:creationId xmlns:a16="http://schemas.microsoft.com/office/drawing/2014/main" id="{8034A997-5649-4566-B72D-8A6B0E355EB4}"/>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6" name="AutoShape 35">
            <a:extLst>
              <a:ext uri="{FF2B5EF4-FFF2-40B4-BE49-F238E27FC236}">
                <a16:creationId xmlns:a16="http://schemas.microsoft.com/office/drawing/2014/main" id="{8735B36D-9A8E-4BC0-BCAC-D97CEEDC11F1}"/>
              </a:ext>
            </a:extLst>
          </p:cNvPr>
          <p:cNvSpPr>
            <a:spLocks noChangeArrowheads="1"/>
          </p:cNvSpPr>
          <p:nvPr/>
        </p:nvSpPr>
        <p:spPr bwMode="auto">
          <a:xfrm>
            <a:off x="2610301" y="673183"/>
            <a:ext cx="4057651" cy="897261"/>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defTabSz="685800" eaLnBrk="1" fontAlgn="auto" hangingPunct="1">
              <a:spcBef>
                <a:spcPct val="0"/>
              </a:spcBef>
              <a:spcAft>
                <a:spcPts val="0"/>
              </a:spcAft>
              <a:buNone/>
            </a:pPr>
            <a:r>
              <a:rPr lang="en-US" altLang="en-US" sz="2400" dirty="0" err="1">
                <a:solidFill>
                  <a:srgbClr val="FFFFFF"/>
                </a:solidFill>
              </a:rPr>
              <a:t>Aaaaah</a:t>
            </a:r>
            <a:r>
              <a:rPr lang="en-US" altLang="en-US" sz="2400" dirty="0">
                <a:solidFill>
                  <a:srgbClr val="FFFFFF"/>
                </a:solidFill>
              </a:rPr>
              <a:t>: I don’t know Python!</a:t>
            </a:r>
            <a:br>
              <a:rPr lang="en-US" altLang="en-US" sz="2400" dirty="0">
                <a:solidFill>
                  <a:srgbClr val="FFFFFF"/>
                </a:solidFill>
              </a:rPr>
            </a:br>
            <a:r>
              <a:rPr lang="en-US" altLang="en-US" sz="2400" dirty="0">
                <a:solidFill>
                  <a:srgbClr val="FFFFFF"/>
                </a:solidFill>
              </a:rPr>
              <a:t> or machine learning!!!</a:t>
            </a:r>
          </a:p>
        </p:txBody>
      </p:sp>
      <p:sp>
        <p:nvSpPr>
          <p:cNvPr id="32" name="AutoShape 35">
            <a:extLst>
              <a:ext uri="{FF2B5EF4-FFF2-40B4-BE49-F238E27FC236}">
                <a16:creationId xmlns:a16="http://schemas.microsoft.com/office/drawing/2014/main" id="{EB0855E3-F4D9-4D76-9531-0354C82E208D}"/>
              </a:ext>
            </a:extLst>
          </p:cNvPr>
          <p:cNvSpPr>
            <a:spLocks noChangeArrowheads="1"/>
          </p:cNvSpPr>
          <p:nvPr/>
        </p:nvSpPr>
        <p:spPr bwMode="auto">
          <a:xfrm>
            <a:off x="903075" y="1761360"/>
            <a:ext cx="7905299" cy="517872"/>
          </a:xfrm>
          <a:prstGeom prst="wedgeRoundRectCallout">
            <a:avLst>
              <a:gd name="adj1" fmla="val -53324"/>
              <a:gd name="adj2" fmla="val -21789"/>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Don’t panic. It is not hard and you don’t need to know much.</a:t>
            </a:r>
          </a:p>
        </p:txBody>
      </p:sp>
      <p:sp>
        <p:nvSpPr>
          <p:cNvPr id="50" name="Rectangle 63">
            <a:extLst>
              <a:ext uri="{FF2B5EF4-FFF2-40B4-BE49-F238E27FC236}">
                <a16:creationId xmlns:a16="http://schemas.microsoft.com/office/drawing/2014/main" id="{14C59584-A09E-45EC-944A-33BF7E8748E3}"/>
              </a:ext>
            </a:extLst>
          </p:cNvPr>
          <p:cNvSpPr>
            <a:spLocks noChangeArrowheads="1"/>
          </p:cNvSpPr>
          <p:nvPr/>
        </p:nvSpPr>
        <p:spPr bwMode="auto">
          <a:xfrm>
            <a:off x="2702256" y="-191589"/>
            <a:ext cx="36199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Test/Homework</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pic>
        <p:nvPicPr>
          <p:cNvPr id="31" name="Picture 30" descr="&lt;strong&gt;Clipart&lt;/strong&gt; - Beautiful Black &lt;strong&gt;Woman&lt;/strong&gt;">
            <a:extLst>
              <a:ext uri="{FF2B5EF4-FFF2-40B4-BE49-F238E27FC236}">
                <a16:creationId xmlns:a16="http://schemas.microsoft.com/office/drawing/2014/main" id="{75E97330-A3DB-4AAD-B7C9-43AC9735F5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1" y="1649644"/>
            <a:ext cx="723850" cy="741304"/>
          </a:xfrm>
          <a:prstGeom prst="rect">
            <a:avLst/>
          </a:prstGeom>
        </p:spPr>
      </p:pic>
    </p:spTree>
    <p:extLst>
      <p:ext uri="{BB962C8B-B14F-4D97-AF65-F5344CB8AC3E}">
        <p14:creationId xmlns:p14="http://schemas.microsoft.com/office/powerpoint/2010/main" val="14765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 calcmode="lin" valueType="num">
                                      <p:cBhvr additive="base">
                                        <p:cTn id="21"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Python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55776F24-F698-42A8-8A1B-9CF4D4ED266B}"/>
              </a:ext>
            </a:extLst>
          </p:cNvPr>
          <p:cNvPicPr>
            <a:picLocks noChangeAspect="1"/>
          </p:cNvPicPr>
          <p:nvPr/>
        </p:nvPicPr>
        <p:blipFill>
          <a:blip r:embed="rId2"/>
          <a:stretch>
            <a:fillRect/>
          </a:stretch>
        </p:blipFill>
        <p:spPr>
          <a:xfrm>
            <a:off x="228600" y="838200"/>
            <a:ext cx="3243875" cy="5648817"/>
          </a:xfrm>
          <a:prstGeom prst="rect">
            <a:avLst/>
          </a:prstGeom>
        </p:spPr>
      </p:pic>
      <p:cxnSp>
        <p:nvCxnSpPr>
          <p:cNvPr id="8" name="Straight Arrow Connector 7">
            <a:extLst>
              <a:ext uri="{FF2B5EF4-FFF2-40B4-BE49-F238E27FC236}">
                <a16:creationId xmlns:a16="http://schemas.microsoft.com/office/drawing/2014/main" id="{D2B7C0C3-9B9E-4CB4-A0F2-C01349B23EC4}"/>
              </a:ext>
            </a:extLst>
          </p:cNvPr>
          <p:cNvCxnSpPr>
            <a:cxnSpLocks/>
          </p:cNvCxnSpPr>
          <p:nvPr/>
        </p:nvCxnSpPr>
        <p:spPr bwMode="auto">
          <a:xfrm flipH="1">
            <a:off x="2667000" y="1860051"/>
            <a:ext cx="1671954" cy="44949"/>
          </a:xfrm>
          <a:prstGeom prst="straightConnector1">
            <a:avLst/>
          </a:prstGeom>
          <a:noFill/>
          <a:ln w="38100" cap="sq"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8DDD4BB3-85BD-4BDE-9326-7DEC86E8F526}"/>
              </a:ext>
            </a:extLst>
          </p:cNvPr>
          <p:cNvSpPr txBox="1"/>
          <p:nvPr/>
        </p:nvSpPr>
        <p:spPr bwMode="auto">
          <a:xfrm>
            <a:off x="4038600" y="1258233"/>
            <a:ext cx="487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Call by value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Function changes a primitive value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It only changes locally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Call by reference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Function changes value in object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Change is permanent</a:t>
            </a:r>
          </a:p>
        </p:txBody>
      </p:sp>
      <p:cxnSp>
        <p:nvCxnSpPr>
          <p:cNvPr id="12" name="Straight Arrow Connector 11">
            <a:extLst>
              <a:ext uri="{FF2B5EF4-FFF2-40B4-BE49-F238E27FC236}">
                <a16:creationId xmlns:a16="http://schemas.microsoft.com/office/drawing/2014/main" id="{CE1B9463-60AC-4DC9-8DC5-BEAC0D01E5EF}"/>
              </a:ext>
            </a:extLst>
          </p:cNvPr>
          <p:cNvCxnSpPr>
            <a:cxnSpLocks/>
          </p:cNvCxnSpPr>
          <p:nvPr/>
        </p:nvCxnSpPr>
        <p:spPr bwMode="auto">
          <a:xfrm flipH="1">
            <a:off x="2590800" y="2209800"/>
            <a:ext cx="1717652" cy="457200"/>
          </a:xfrm>
          <a:prstGeom prst="straightConnector1">
            <a:avLst/>
          </a:prstGeom>
          <a:noFill/>
          <a:ln w="38100" cap="sq"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BA741B2D-5C8B-4494-B7AB-60AC23483840}"/>
              </a:ext>
            </a:extLst>
          </p:cNvPr>
          <p:cNvCxnSpPr>
            <a:cxnSpLocks/>
          </p:cNvCxnSpPr>
          <p:nvPr/>
        </p:nvCxnSpPr>
        <p:spPr bwMode="auto">
          <a:xfrm flipH="1">
            <a:off x="1448912" y="2209800"/>
            <a:ext cx="2859540" cy="3505200"/>
          </a:xfrm>
          <a:prstGeom prst="straightConnector1">
            <a:avLst/>
          </a:prstGeom>
          <a:noFill/>
          <a:ln w="38100" cap="sq"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7330F349-7247-4AF4-B644-652842C5D683}"/>
              </a:ext>
            </a:extLst>
          </p:cNvPr>
          <p:cNvCxnSpPr>
            <a:cxnSpLocks/>
          </p:cNvCxnSpPr>
          <p:nvPr/>
        </p:nvCxnSpPr>
        <p:spPr bwMode="auto">
          <a:xfrm flipH="1">
            <a:off x="3048000" y="2971800"/>
            <a:ext cx="1289842" cy="1280557"/>
          </a:xfrm>
          <a:prstGeom prst="straightConnector1">
            <a:avLst/>
          </a:prstGeom>
          <a:noFill/>
          <a:ln w="38100" cap="sq"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851F46B-C6AF-400A-9C0E-46F2085F7D83}"/>
              </a:ext>
            </a:extLst>
          </p:cNvPr>
          <p:cNvCxnSpPr>
            <a:cxnSpLocks/>
          </p:cNvCxnSpPr>
          <p:nvPr/>
        </p:nvCxnSpPr>
        <p:spPr bwMode="auto">
          <a:xfrm flipH="1">
            <a:off x="2871110" y="3321549"/>
            <a:ext cx="1436230" cy="1692808"/>
          </a:xfrm>
          <a:prstGeom prst="straightConnector1">
            <a:avLst/>
          </a:prstGeom>
          <a:noFill/>
          <a:ln w="38100" cap="sq"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3BFF862F-2841-4583-B6CE-FCE8CD9C9081}"/>
              </a:ext>
            </a:extLst>
          </p:cNvPr>
          <p:cNvCxnSpPr>
            <a:cxnSpLocks/>
          </p:cNvCxnSpPr>
          <p:nvPr/>
        </p:nvCxnSpPr>
        <p:spPr bwMode="auto">
          <a:xfrm flipH="1">
            <a:off x="1419522" y="3321549"/>
            <a:ext cx="2887818" cy="2774451"/>
          </a:xfrm>
          <a:prstGeom prst="straightConnector1">
            <a:avLst/>
          </a:prstGeom>
          <a:noFill/>
          <a:ln w="381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900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additive="base">
                                        <p:cTn id="4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4" end="4"/>
                                            </p:txEl>
                                          </p:spTgt>
                                        </p:tgtEl>
                                        <p:attrNameLst>
                                          <p:attrName>ppt_y</p:attrName>
                                        </p:attrNameLst>
                                      </p:cBhvr>
                                      <p:tavLst>
                                        <p:tav tm="0">
                                          <p:val>
                                            <p:strVal val="#ppt_y"/>
                                          </p:val>
                                        </p:tav>
                                        <p:tav tm="100000">
                                          <p:val>
                                            <p:strVal val="#ppt_y"/>
                                          </p:val>
                                        </p:tav>
                                      </p:tavLst>
                                    </p:anim>
                                  </p:childTnLst>
                                </p:cTn>
                              </p:par>
                              <p:par>
                                <p:cTn id="47" presetID="1" presetClass="exit" presetSubtype="0" fill="hold"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2" presetClass="entr" presetSubtype="8"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
                                            <p:txEl>
                                              <p:pRg st="5" end="5"/>
                                            </p:txEl>
                                          </p:spTgt>
                                        </p:tgtEl>
                                        <p:attrNameLst>
                                          <p:attrName>style.visibility</p:attrName>
                                        </p:attrNameLst>
                                      </p:cBhvr>
                                      <p:to>
                                        <p:strVal val="visible"/>
                                      </p:to>
                                    </p:set>
                                    <p:anim calcmode="lin" valueType="num">
                                      <p:cBhvr additive="base">
                                        <p:cTn id="6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
                                            <p:txEl>
                                              <p:pRg st="5" end="5"/>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0-#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0-#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153632-98F0-4FC4-90E3-161D043E59E3}"/>
              </a:ext>
            </a:extLst>
          </p:cNvPr>
          <p:cNvPicPr>
            <a:picLocks noChangeAspect="1"/>
          </p:cNvPicPr>
          <p:nvPr/>
        </p:nvPicPr>
        <p:blipFill>
          <a:blip r:embed="rId2"/>
          <a:stretch>
            <a:fillRect/>
          </a:stretch>
        </p:blipFill>
        <p:spPr>
          <a:xfrm>
            <a:off x="2665322" y="1302452"/>
            <a:ext cx="6412912" cy="3555546"/>
          </a:xfrm>
          <a:prstGeom prst="rect">
            <a:avLst/>
          </a:prstGeom>
        </p:spPr>
      </p:pic>
      <p:sp>
        <p:nvSpPr>
          <p:cNvPr id="34" name="TextBox 33">
            <a:extLst>
              <a:ext uri="{FF2B5EF4-FFF2-40B4-BE49-F238E27FC236}">
                <a16:creationId xmlns:a16="http://schemas.microsoft.com/office/drawing/2014/main" id="{29A23263-00E4-4BBB-91C3-F4BE740A9E06}"/>
              </a:ext>
            </a:extLst>
          </p:cNvPr>
          <p:cNvSpPr txBox="1"/>
          <p:nvPr/>
        </p:nvSpPr>
        <p:spPr bwMode="auto">
          <a:xfrm>
            <a:off x="89848" y="2299648"/>
            <a:ext cx="33189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Library</a:t>
            </a:r>
          </a:p>
          <a:p>
            <a:r>
              <a:rPr lang="en-US" sz="2400" dirty="0"/>
              <a:t>Method (procedure)</a:t>
            </a:r>
          </a:p>
          <a:p>
            <a:r>
              <a:rPr lang="en-US" sz="2400" dirty="0"/>
              <a:t>Renamed library</a:t>
            </a:r>
          </a:p>
          <a:p>
            <a:r>
              <a:rPr lang="en-US" sz="2400" dirty="0"/>
              <a:t>Method</a:t>
            </a:r>
          </a:p>
          <a:p>
            <a:r>
              <a:rPr lang="en-US" sz="2400" dirty="0" err="1"/>
              <a:t>math.cos</a:t>
            </a:r>
            <a:endParaRPr lang="en-US" sz="2400" dirty="0"/>
          </a:p>
        </p:txBody>
      </p:sp>
      <p:cxnSp>
        <p:nvCxnSpPr>
          <p:cNvPr id="35" name="Straight Arrow Connector 34">
            <a:extLst>
              <a:ext uri="{FF2B5EF4-FFF2-40B4-BE49-F238E27FC236}">
                <a16:creationId xmlns:a16="http://schemas.microsoft.com/office/drawing/2014/main" id="{798BEB88-EA50-49E6-BB9F-76AE993654C2}"/>
              </a:ext>
            </a:extLst>
          </p:cNvPr>
          <p:cNvCxnSpPr>
            <a:cxnSpLocks/>
          </p:cNvCxnSpPr>
          <p:nvPr/>
        </p:nvCxnSpPr>
        <p:spPr bwMode="auto">
          <a:xfrm flipV="1">
            <a:off x="1219200" y="1860524"/>
            <a:ext cx="2667000" cy="658325"/>
          </a:xfrm>
          <a:prstGeom prst="straightConnector1">
            <a:avLst/>
          </a:prstGeom>
          <a:noFill/>
          <a:ln w="38100" cap="sq"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C650AB46-F458-47CE-8578-EE9CC29FEF60}"/>
              </a:ext>
            </a:extLst>
          </p:cNvPr>
          <p:cNvCxnSpPr>
            <a:cxnSpLocks/>
          </p:cNvCxnSpPr>
          <p:nvPr/>
        </p:nvCxnSpPr>
        <p:spPr bwMode="auto">
          <a:xfrm flipV="1">
            <a:off x="1231654" y="2062899"/>
            <a:ext cx="2551047" cy="447288"/>
          </a:xfrm>
          <a:prstGeom prst="straightConnector1">
            <a:avLst/>
          </a:prstGeom>
          <a:noFill/>
          <a:ln w="38100" cap="sq" cmpd="sng" algn="ctr">
            <a:solidFill>
              <a:schemeClr val="tx1"/>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14AD996A-5F29-404F-8CBD-427597F216C8}"/>
              </a:ext>
            </a:extLst>
          </p:cNvPr>
          <p:cNvCxnSpPr>
            <a:cxnSpLocks/>
          </p:cNvCxnSpPr>
          <p:nvPr/>
        </p:nvCxnSpPr>
        <p:spPr bwMode="auto">
          <a:xfrm flipV="1">
            <a:off x="1197993" y="2133600"/>
            <a:ext cx="3374007" cy="744468"/>
          </a:xfrm>
          <a:prstGeom prst="straightConnector1">
            <a:avLst/>
          </a:prstGeom>
          <a:noFill/>
          <a:ln w="38100" cap="sq" cmpd="sng" algn="ctr">
            <a:solidFill>
              <a:schemeClr val="tx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BBD4B06C-B982-4C08-B7F7-3E101DFF4F84}"/>
              </a:ext>
            </a:extLst>
          </p:cNvPr>
          <p:cNvCxnSpPr>
            <a:cxnSpLocks/>
          </p:cNvCxnSpPr>
          <p:nvPr/>
        </p:nvCxnSpPr>
        <p:spPr bwMode="auto">
          <a:xfrm flipV="1">
            <a:off x="1401077" y="2791925"/>
            <a:ext cx="3374007" cy="458377"/>
          </a:xfrm>
          <a:prstGeom prst="straightConnector1">
            <a:avLst/>
          </a:prstGeom>
          <a:noFill/>
          <a:ln w="38100" cap="sq"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347EBADC-B867-41F7-84D6-3121E7EA2837}"/>
              </a:ext>
            </a:extLst>
          </p:cNvPr>
          <p:cNvCxnSpPr>
            <a:cxnSpLocks/>
          </p:cNvCxnSpPr>
          <p:nvPr/>
        </p:nvCxnSpPr>
        <p:spPr bwMode="auto">
          <a:xfrm flipV="1">
            <a:off x="1401077" y="2983101"/>
            <a:ext cx="4583194" cy="267202"/>
          </a:xfrm>
          <a:prstGeom prst="straightConnector1">
            <a:avLst/>
          </a:prstGeom>
          <a:noFill/>
          <a:ln w="38100" cap="sq"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B2205CE9-475E-44B9-837C-E3A371EFBC7C}"/>
              </a:ext>
            </a:extLst>
          </p:cNvPr>
          <p:cNvCxnSpPr>
            <a:cxnSpLocks/>
          </p:cNvCxnSpPr>
          <p:nvPr/>
        </p:nvCxnSpPr>
        <p:spPr bwMode="auto">
          <a:xfrm flipV="1">
            <a:off x="1244354" y="3607698"/>
            <a:ext cx="3530730" cy="49281"/>
          </a:xfrm>
          <a:prstGeom prst="straightConnector1">
            <a:avLst/>
          </a:prstGeom>
          <a:noFill/>
          <a:ln w="38100" cap="sq"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C768DB58-D8E2-4A7F-A6D8-2B37AE276C8A}"/>
              </a:ext>
            </a:extLst>
          </p:cNvPr>
          <p:cNvCxnSpPr>
            <a:cxnSpLocks/>
          </p:cNvCxnSpPr>
          <p:nvPr/>
        </p:nvCxnSpPr>
        <p:spPr bwMode="auto">
          <a:xfrm>
            <a:off x="1244354" y="3656979"/>
            <a:ext cx="5080246" cy="187689"/>
          </a:xfrm>
          <a:prstGeom prst="straightConnector1">
            <a:avLst/>
          </a:prstGeom>
          <a:noFill/>
          <a:ln w="38100" cap="sq" cmpd="sng" algn="ctr">
            <a:solidFill>
              <a:schemeClr val="tx1"/>
            </a:solidFill>
            <a:prstDash val="solid"/>
            <a:round/>
            <a:headEnd type="none" w="med" len="med"/>
            <a:tailEnd type="triangle"/>
          </a:ln>
          <a:effectLst/>
        </p:spPr>
      </p:cxnSp>
      <p:cxnSp>
        <p:nvCxnSpPr>
          <p:cNvPr id="26" name="Straight Connector 25">
            <a:extLst>
              <a:ext uri="{FF2B5EF4-FFF2-40B4-BE49-F238E27FC236}">
                <a16:creationId xmlns:a16="http://schemas.microsoft.com/office/drawing/2014/main" id="{7F14C7E0-1236-4FEA-B23D-357B21E289F5}"/>
              </a:ext>
            </a:extLst>
          </p:cNvPr>
          <p:cNvCxnSpPr/>
          <p:nvPr/>
        </p:nvCxnSpPr>
        <p:spPr bwMode="auto">
          <a:xfrm flipV="1">
            <a:off x="175023" y="4000500"/>
            <a:ext cx="616696" cy="76200"/>
          </a:xfrm>
          <a:prstGeom prst="line">
            <a:avLst/>
          </a:prstGeom>
          <a:noFill/>
          <a:ln w="38100" cap="sq" cmpd="sng" algn="ctr">
            <a:solidFill>
              <a:schemeClr val="hlink"/>
            </a:solidFill>
            <a:prstDash val="solid"/>
            <a:round/>
            <a:headEnd type="none" w="med" len="med"/>
            <a:tailEnd type="none" w="med" len="med"/>
          </a:ln>
          <a:effectLst/>
        </p:spPr>
      </p:cxnSp>
      <p:sp>
        <p:nvSpPr>
          <p:cNvPr id="65" name="Rectangle 63">
            <a:extLst>
              <a:ext uri="{FF2B5EF4-FFF2-40B4-BE49-F238E27FC236}">
                <a16:creationId xmlns:a16="http://schemas.microsoft.com/office/drawing/2014/main" id="{8A85523C-452A-472C-8D69-616B53BC10C3}"/>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Python</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5980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0-#ppt_w/2"/>
                                          </p:val>
                                        </p:tav>
                                        <p:tav tm="100000">
                                          <p:val>
                                            <p:strVal val="#ppt_x"/>
                                          </p:val>
                                        </p:tav>
                                      </p:tavLst>
                                    </p:anim>
                                    <p:anim calcmode="lin" valueType="num">
                                      <p:cBhvr additive="base">
                                        <p:cTn id="2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 calcmode="lin" valueType="num">
                                      <p:cBhvr additive="base">
                                        <p:cTn id="27" dur="500" fill="hold"/>
                                        <p:tgtEl>
                                          <p:spTgt spid="34">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0-#ppt_w/2"/>
                                          </p:val>
                                        </p:tav>
                                        <p:tav tm="100000">
                                          <p:val>
                                            <p:strVal val="#ppt_x"/>
                                          </p:val>
                                        </p:tav>
                                      </p:tavLst>
                                    </p:anim>
                                    <p:anim calcmode="lin" valueType="num">
                                      <p:cBhvr additive="base">
                                        <p:cTn id="32" dur="500" fill="hold"/>
                                        <p:tgtEl>
                                          <p:spTgt spid="55"/>
                                        </p:tgtEl>
                                        <p:attrNameLst>
                                          <p:attrName>ppt_y</p:attrName>
                                        </p:attrNameLst>
                                      </p:cBhvr>
                                      <p:tavLst>
                                        <p:tav tm="0">
                                          <p:val>
                                            <p:strVal val="#ppt_y"/>
                                          </p:val>
                                        </p:tav>
                                        <p:tav tm="100000">
                                          <p:val>
                                            <p:strVal val="#ppt_y"/>
                                          </p:val>
                                        </p:tav>
                                      </p:tavLst>
                                    </p:anim>
                                  </p:childTnLst>
                                </p:cTn>
                              </p:par>
                              <p:par>
                                <p:cTn id="33" presetID="1" presetClass="exit" presetSubtype="0" fill="hold" nodeType="withEffect">
                                  <p:stCondLst>
                                    <p:cond delay="0"/>
                                  </p:stCondLst>
                                  <p:childTnLst>
                                    <p:set>
                                      <p:cBhvr>
                                        <p:cTn id="34" dur="1" fill="hold">
                                          <p:stCondLst>
                                            <p:cond delay="0"/>
                                          </p:stCondLst>
                                        </p:cTn>
                                        <p:tgtEl>
                                          <p:spTgt spid="3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4">
                                            <p:txEl>
                                              <p:pRg st="2" end="2"/>
                                            </p:txEl>
                                          </p:spTgt>
                                        </p:tgtEl>
                                        <p:attrNameLst>
                                          <p:attrName>style.visibility</p:attrName>
                                        </p:attrNameLst>
                                      </p:cBhvr>
                                      <p:to>
                                        <p:strVal val="visible"/>
                                      </p:to>
                                    </p:set>
                                    <p:anim calcmode="lin" valueType="num">
                                      <p:cBhvr additive="base">
                                        <p:cTn id="41"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4">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0-#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34">
                                            <p:txEl>
                                              <p:pRg st="3" end="3"/>
                                            </p:txEl>
                                          </p:spTgt>
                                        </p:tgtEl>
                                        <p:attrNameLst>
                                          <p:attrName>style.visibility</p:attrName>
                                        </p:attrNameLst>
                                      </p:cBhvr>
                                      <p:to>
                                        <p:strVal val="visible"/>
                                      </p:to>
                                    </p:set>
                                    <p:anim calcmode="lin" valueType="num">
                                      <p:cBhvr additive="base">
                                        <p:cTn id="57" dur="500" fill="hold"/>
                                        <p:tgtEl>
                                          <p:spTgt spid="34">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4">
                                            <p:txEl>
                                              <p:pRg st="3" end="3"/>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0-#ppt_w/2"/>
                                          </p:val>
                                        </p:tav>
                                        <p:tav tm="100000">
                                          <p:val>
                                            <p:strVal val="#ppt_x"/>
                                          </p:val>
                                        </p:tav>
                                      </p:tavLst>
                                    </p:anim>
                                    <p:anim calcmode="lin" valueType="num">
                                      <p:cBhvr additive="base">
                                        <p:cTn id="62" dur="500" fill="hold"/>
                                        <p:tgtEl>
                                          <p:spTgt spid="58"/>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fill="hold"/>
                                        <p:tgtEl>
                                          <p:spTgt spid="59"/>
                                        </p:tgtEl>
                                        <p:attrNameLst>
                                          <p:attrName>ppt_x</p:attrName>
                                        </p:attrNameLst>
                                      </p:cBhvr>
                                      <p:tavLst>
                                        <p:tav tm="0">
                                          <p:val>
                                            <p:strVal val="0-#ppt_w/2"/>
                                          </p:val>
                                        </p:tav>
                                        <p:tav tm="100000">
                                          <p:val>
                                            <p:strVal val="#ppt_x"/>
                                          </p:val>
                                        </p:tav>
                                      </p:tavLst>
                                    </p:anim>
                                    <p:anim calcmode="lin" valueType="num">
                                      <p:cBhvr additive="base">
                                        <p:cTn id="66" dur="500" fill="hold"/>
                                        <p:tgtEl>
                                          <p:spTgt spid="59"/>
                                        </p:tgtEl>
                                        <p:attrNameLst>
                                          <p:attrName>ppt_y</p:attrName>
                                        </p:attrNameLst>
                                      </p:cBhvr>
                                      <p:tavLst>
                                        <p:tav tm="0">
                                          <p:val>
                                            <p:strVal val="#ppt_y"/>
                                          </p:val>
                                        </p:tav>
                                        <p:tav tm="100000">
                                          <p:val>
                                            <p:strVal val="#ppt_y"/>
                                          </p:val>
                                        </p:tav>
                                      </p:tavLst>
                                    </p:anim>
                                  </p:childTnLst>
                                </p:cTn>
                              </p:par>
                              <p:par>
                                <p:cTn id="67" presetID="1" presetClass="exit" presetSubtype="0" fill="hold" nodeType="withEffect">
                                  <p:stCondLst>
                                    <p:cond delay="0"/>
                                  </p:stCondLst>
                                  <p:childTnLst>
                                    <p:set>
                                      <p:cBhvr>
                                        <p:cTn id="68" dur="1" fill="hold">
                                          <p:stCondLst>
                                            <p:cond delay="0"/>
                                          </p:stCondLst>
                                        </p:cTn>
                                        <p:tgtEl>
                                          <p:spTgt spid="5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4">
                                            <p:txEl>
                                              <p:pRg st="4" end="4"/>
                                            </p:txEl>
                                          </p:spTgt>
                                        </p:tgtEl>
                                        <p:attrNameLst>
                                          <p:attrName>style.visibility</p:attrName>
                                        </p:attrNameLst>
                                      </p:cBhvr>
                                      <p:to>
                                        <p:strVal val="visible"/>
                                      </p:to>
                                    </p:set>
                                    <p:anim calcmode="lin" valueType="num">
                                      <p:cBhvr additive="base">
                                        <p:cTn id="75" dur="500" fill="hold"/>
                                        <p:tgtEl>
                                          <p:spTgt spid="34">
                                            <p:txEl>
                                              <p:pRg st="4" end="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4">
                                            <p:txEl>
                                              <p:pRg st="4" end="4"/>
                                            </p:txEl>
                                          </p:spTgt>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0-#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par>
                                <p:cTn id="81" presetID="1" presetClass="exit" presetSubtype="0" fill="hold" nodeType="withEffect">
                                  <p:stCondLst>
                                    <p:cond delay="0"/>
                                  </p:stCondLst>
                                  <p:childTnLst>
                                    <p:set>
                                      <p:cBhvr>
                                        <p:cTn id="82" dur="1" fill="hold">
                                          <p:stCondLst>
                                            <p:cond delay="0"/>
                                          </p:stCondLst>
                                        </p:cTn>
                                        <p:tgtEl>
                                          <p:spTgt spid="5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2FB6486-A527-4BC3-81C2-17D054757A2E}"/>
              </a:ext>
            </a:extLst>
          </p:cNvPr>
          <p:cNvGrpSpPr/>
          <p:nvPr/>
        </p:nvGrpSpPr>
        <p:grpSpPr>
          <a:xfrm>
            <a:off x="6638" y="469881"/>
            <a:ext cx="5200156" cy="3416319"/>
            <a:chOff x="6638" y="469881"/>
            <a:chExt cx="5200156" cy="3416319"/>
          </a:xfrm>
        </p:grpSpPr>
        <p:pic>
          <p:nvPicPr>
            <p:cNvPr id="5" name="Picture 4">
              <a:extLst>
                <a:ext uri="{FF2B5EF4-FFF2-40B4-BE49-F238E27FC236}">
                  <a16:creationId xmlns:a16="http://schemas.microsoft.com/office/drawing/2014/main" id="{7DCD670D-4547-47D6-9F67-F2A7C733EADE}"/>
                </a:ext>
              </a:extLst>
            </p:cNvPr>
            <p:cNvPicPr>
              <a:picLocks noChangeAspect="1"/>
            </p:cNvPicPr>
            <p:nvPr/>
          </p:nvPicPr>
          <p:blipFill>
            <a:blip r:embed="rId2"/>
            <a:stretch>
              <a:fillRect/>
            </a:stretch>
          </p:blipFill>
          <p:spPr>
            <a:xfrm>
              <a:off x="6638" y="469881"/>
              <a:ext cx="5200156" cy="3416319"/>
            </a:xfrm>
            <a:prstGeom prst="rect">
              <a:avLst/>
            </a:prstGeom>
          </p:spPr>
        </p:pic>
        <p:pic>
          <p:nvPicPr>
            <p:cNvPr id="37" name="Picture 36">
              <a:extLst>
                <a:ext uri="{FF2B5EF4-FFF2-40B4-BE49-F238E27FC236}">
                  <a16:creationId xmlns:a16="http://schemas.microsoft.com/office/drawing/2014/main" id="{1215DD1B-2E9D-4A14-A2A2-FB2FB8E30696}"/>
                </a:ext>
              </a:extLst>
            </p:cNvPr>
            <p:cNvPicPr>
              <a:picLocks noChangeAspect="1"/>
            </p:cNvPicPr>
            <p:nvPr/>
          </p:nvPicPr>
          <p:blipFill>
            <a:blip r:embed="rId3"/>
            <a:stretch>
              <a:fillRect/>
            </a:stretch>
          </p:blipFill>
          <p:spPr>
            <a:xfrm flipV="1">
              <a:off x="4541860" y="2660985"/>
              <a:ext cx="314325" cy="344672"/>
            </a:xfrm>
            <a:prstGeom prst="rect">
              <a:avLst/>
            </a:prstGeom>
          </p:spPr>
        </p:pic>
      </p:grpSp>
      <p:pic>
        <p:nvPicPr>
          <p:cNvPr id="7" name="Picture 6">
            <a:extLst>
              <a:ext uri="{FF2B5EF4-FFF2-40B4-BE49-F238E27FC236}">
                <a16:creationId xmlns:a16="http://schemas.microsoft.com/office/drawing/2014/main" id="{FA6D8BFB-1D44-418B-9780-B364B9332727}"/>
              </a:ext>
            </a:extLst>
          </p:cNvPr>
          <p:cNvPicPr>
            <a:picLocks noChangeAspect="1"/>
          </p:cNvPicPr>
          <p:nvPr/>
        </p:nvPicPr>
        <p:blipFill>
          <a:blip r:embed="rId4"/>
          <a:stretch>
            <a:fillRect/>
          </a:stretch>
        </p:blipFill>
        <p:spPr>
          <a:xfrm>
            <a:off x="923756" y="3850460"/>
            <a:ext cx="3038644" cy="3018476"/>
          </a:xfrm>
          <a:prstGeom prst="rect">
            <a:avLst/>
          </a:prstGeom>
        </p:spPr>
      </p:pic>
      <p:grpSp>
        <p:nvGrpSpPr>
          <p:cNvPr id="16" name="Group 15">
            <a:extLst>
              <a:ext uri="{FF2B5EF4-FFF2-40B4-BE49-F238E27FC236}">
                <a16:creationId xmlns:a16="http://schemas.microsoft.com/office/drawing/2014/main" id="{6F1A6BA7-5D3A-4DDE-A110-79878B2533FB}"/>
              </a:ext>
            </a:extLst>
          </p:cNvPr>
          <p:cNvGrpSpPr/>
          <p:nvPr/>
        </p:nvGrpSpPr>
        <p:grpSpPr>
          <a:xfrm>
            <a:off x="1733748" y="1326173"/>
            <a:ext cx="2038154" cy="5227027"/>
            <a:chOff x="2668635" y="1308100"/>
            <a:chExt cx="4647404" cy="3648075"/>
          </a:xfrm>
        </p:grpSpPr>
        <p:cxnSp>
          <p:nvCxnSpPr>
            <p:cNvPr id="8" name="Straight Arrow Connector 7">
              <a:extLst>
                <a:ext uri="{FF2B5EF4-FFF2-40B4-BE49-F238E27FC236}">
                  <a16:creationId xmlns:a16="http://schemas.microsoft.com/office/drawing/2014/main" id="{BD10E8D8-7B95-48CC-8426-BE3DD4921192}"/>
                </a:ext>
              </a:extLst>
            </p:cNvPr>
            <p:cNvCxnSpPr>
              <a:cxnSpLocks/>
            </p:cNvCxnSpPr>
            <p:nvPr/>
          </p:nvCxnSpPr>
          <p:spPr bwMode="auto">
            <a:xfrm>
              <a:off x="2668635" y="1308100"/>
              <a:ext cx="737992" cy="3644900"/>
            </a:xfrm>
            <a:prstGeom prst="straightConnector1">
              <a:avLst/>
            </a:prstGeom>
            <a:noFill/>
            <a:ln w="38100" cap="sq" cmpd="sng" algn="ctr">
              <a:solidFill>
                <a:srgbClr val="FF00FF"/>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800137AA-998E-46EA-A0DC-EFB1CAEF2392}"/>
                </a:ext>
              </a:extLst>
            </p:cNvPr>
            <p:cNvCxnSpPr>
              <a:cxnSpLocks/>
            </p:cNvCxnSpPr>
            <p:nvPr/>
          </p:nvCxnSpPr>
          <p:spPr bwMode="auto">
            <a:xfrm>
              <a:off x="3294915" y="1314450"/>
              <a:ext cx="1430786" cy="3632200"/>
            </a:xfrm>
            <a:prstGeom prst="straightConnector1">
              <a:avLst/>
            </a:prstGeom>
            <a:noFill/>
            <a:ln w="38100" cap="sq" cmpd="sng" algn="ctr">
              <a:solidFill>
                <a:srgbClr val="FF00FF"/>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2131E591-1AB4-42BA-8170-EDC88E678B31}"/>
                </a:ext>
              </a:extLst>
            </p:cNvPr>
            <p:cNvCxnSpPr>
              <a:cxnSpLocks/>
            </p:cNvCxnSpPr>
            <p:nvPr/>
          </p:nvCxnSpPr>
          <p:spPr bwMode="auto">
            <a:xfrm>
              <a:off x="3981122" y="1314450"/>
              <a:ext cx="2031779" cy="3632200"/>
            </a:xfrm>
            <a:prstGeom prst="straightConnector1">
              <a:avLst/>
            </a:prstGeom>
            <a:noFill/>
            <a:ln w="38100" cap="sq" cmpd="sng" algn="ctr">
              <a:solidFill>
                <a:srgbClr val="FF00FF"/>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27D66D60-4A90-4340-BCF3-1BE05881C5C7}"/>
                </a:ext>
              </a:extLst>
            </p:cNvPr>
            <p:cNvCxnSpPr>
              <a:cxnSpLocks/>
            </p:cNvCxnSpPr>
            <p:nvPr/>
          </p:nvCxnSpPr>
          <p:spPr bwMode="auto">
            <a:xfrm>
              <a:off x="4622887" y="1314450"/>
              <a:ext cx="2693152" cy="3641725"/>
            </a:xfrm>
            <a:prstGeom prst="straightConnector1">
              <a:avLst/>
            </a:prstGeom>
            <a:noFill/>
            <a:ln w="38100" cap="sq" cmpd="sng" algn="ctr">
              <a:solidFill>
                <a:srgbClr val="FF00FF"/>
              </a:solidFill>
              <a:prstDash val="solid"/>
              <a:round/>
              <a:headEnd type="none" w="med" len="med"/>
              <a:tailEnd type="triangle"/>
            </a:ln>
            <a:effectLst/>
          </p:spPr>
        </p:cxnSp>
      </p:grpSp>
      <p:sp>
        <p:nvSpPr>
          <p:cNvPr id="14" name="Rectangle 63">
            <a:extLst>
              <a:ext uri="{FF2B5EF4-FFF2-40B4-BE49-F238E27FC236}">
                <a16:creationId xmlns:a16="http://schemas.microsoft.com/office/drawing/2014/main" id="{4E8F2771-C84C-446B-9A36-2587049D086D}"/>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Python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grpSp>
        <p:nvGrpSpPr>
          <p:cNvPr id="15" name="Group 14">
            <a:extLst>
              <a:ext uri="{FF2B5EF4-FFF2-40B4-BE49-F238E27FC236}">
                <a16:creationId xmlns:a16="http://schemas.microsoft.com/office/drawing/2014/main" id="{54AB6F76-877D-4D86-8CAF-A256F1F4CCA1}"/>
              </a:ext>
            </a:extLst>
          </p:cNvPr>
          <p:cNvGrpSpPr/>
          <p:nvPr/>
        </p:nvGrpSpPr>
        <p:grpSpPr>
          <a:xfrm>
            <a:off x="1403731" y="1753549"/>
            <a:ext cx="1091818" cy="3544711"/>
            <a:chOff x="3373177" y="1308100"/>
            <a:chExt cx="1189299" cy="3806424"/>
          </a:xfrm>
        </p:grpSpPr>
        <p:cxnSp>
          <p:nvCxnSpPr>
            <p:cNvPr id="17" name="Straight Arrow Connector 16">
              <a:extLst>
                <a:ext uri="{FF2B5EF4-FFF2-40B4-BE49-F238E27FC236}">
                  <a16:creationId xmlns:a16="http://schemas.microsoft.com/office/drawing/2014/main" id="{BB90AAA2-2683-4396-969D-6D4F37AF80EC}"/>
                </a:ext>
              </a:extLst>
            </p:cNvPr>
            <p:cNvCxnSpPr>
              <a:cxnSpLocks/>
            </p:cNvCxnSpPr>
            <p:nvPr/>
          </p:nvCxnSpPr>
          <p:spPr bwMode="auto">
            <a:xfrm flipH="1">
              <a:off x="3373177" y="1308100"/>
              <a:ext cx="328874" cy="3657639"/>
            </a:xfrm>
            <a:prstGeom prst="straightConnector1">
              <a:avLst/>
            </a:prstGeom>
            <a:noFill/>
            <a:ln w="38100" cap="sq" cmpd="sng" algn="ctr">
              <a:solidFill>
                <a:srgbClr val="FF00FF"/>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8CAACB7A-0F1C-4502-A6A8-4711F45E47DF}"/>
                </a:ext>
              </a:extLst>
            </p:cNvPr>
            <p:cNvCxnSpPr>
              <a:cxnSpLocks/>
            </p:cNvCxnSpPr>
            <p:nvPr/>
          </p:nvCxnSpPr>
          <p:spPr bwMode="auto">
            <a:xfrm flipH="1">
              <a:off x="3383286" y="1308100"/>
              <a:ext cx="582289" cy="3806424"/>
            </a:xfrm>
            <a:prstGeom prst="straightConnector1">
              <a:avLst/>
            </a:prstGeom>
            <a:noFill/>
            <a:ln w="38100" cap="sq" cmpd="sng" algn="ctr">
              <a:solidFill>
                <a:srgbClr val="FF00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E2C947D9-9A5E-409E-8797-B3142D435ADE}"/>
                </a:ext>
              </a:extLst>
            </p:cNvPr>
            <p:cNvCxnSpPr>
              <a:cxnSpLocks/>
            </p:cNvCxnSpPr>
            <p:nvPr/>
          </p:nvCxnSpPr>
          <p:spPr bwMode="auto">
            <a:xfrm flipH="1">
              <a:off x="3373177" y="1314450"/>
              <a:ext cx="909898" cy="2611063"/>
            </a:xfrm>
            <a:prstGeom prst="straightConnector1">
              <a:avLst/>
            </a:prstGeom>
            <a:noFill/>
            <a:ln w="38100" cap="sq" cmpd="sng" algn="ctr">
              <a:solidFill>
                <a:srgbClr val="FF00FF"/>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09F34DF-9784-402F-81D9-CC1B1F0856B9}"/>
                </a:ext>
              </a:extLst>
            </p:cNvPr>
            <p:cNvCxnSpPr>
              <a:cxnSpLocks/>
            </p:cNvCxnSpPr>
            <p:nvPr/>
          </p:nvCxnSpPr>
          <p:spPr bwMode="auto">
            <a:xfrm flipH="1">
              <a:off x="3373177" y="1311275"/>
              <a:ext cx="1189299" cy="3085769"/>
            </a:xfrm>
            <a:prstGeom prst="straightConnector1">
              <a:avLst/>
            </a:prstGeom>
            <a:noFill/>
            <a:ln w="38100" cap="sq" cmpd="sng" algn="ctr">
              <a:solidFill>
                <a:srgbClr val="FF00FF"/>
              </a:solidFill>
              <a:prstDash val="solid"/>
              <a:round/>
              <a:headEnd type="none" w="med" len="med"/>
              <a:tailEnd type="triangle"/>
            </a:ln>
            <a:effectLst/>
          </p:spPr>
        </p:cxnSp>
      </p:grpSp>
      <p:cxnSp>
        <p:nvCxnSpPr>
          <p:cNvPr id="22" name="Straight Arrow Connector 21">
            <a:extLst>
              <a:ext uri="{FF2B5EF4-FFF2-40B4-BE49-F238E27FC236}">
                <a16:creationId xmlns:a16="http://schemas.microsoft.com/office/drawing/2014/main" id="{9FA04F76-28B2-4555-95C1-050C3DDBC83F}"/>
              </a:ext>
            </a:extLst>
          </p:cNvPr>
          <p:cNvCxnSpPr>
            <a:cxnSpLocks/>
          </p:cNvCxnSpPr>
          <p:nvPr/>
        </p:nvCxnSpPr>
        <p:spPr bwMode="auto">
          <a:xfrm flipH="1" flipV="1">
            <a:off x="3509647" y="1009169"/>
            <a:ext cx="1976754" cy="165081"/>
          </a:xfrm>
          <a:prstGeom prst="straightConnector1">
            <a:avLst/>
          </a:prstGeom>
          <a:noFill/>
          <a:ln w="38100" cap="sq" cmpd="sng" algn="ctr">
            <a:solidFill>
              <a:schemeClr val="tx1"/>
            </a:solidFill>
            <a:prstDash val="solid"/>
            <a:round/>
            <a:headEnd type="none" w="med" len="med"/>
            <a:tailEnd type="triangle"/>
          </a:ln>
          <a:effectLst/>
        </p:spPr>
      </p:cxnSp>
      <p:sp>
        <p:nvSpPr>
          <p:cNvPr id="23" name="TextBox 22">
            <a:extLst>
              <a:ext uri="{FF2B5EF4-FFF2-40B4-BE49-F238E27FC236}">
                <a16:creationId xmlns:a16="http://schemas.microsoft.com/office/drawing/2014/main" id="{CADECAB4-6412-4F06-A264-3B91AA43CB00}"/>
              </a:ext>
            </a:extLst>
          </p:cNvPr>
          <p:cNvSpPr txBox="1"/>
          <p:nvPr/>
        </p:nvSpPr>
        <p:spPr bwMode="auto">
          <a:xfrm>
            <a:off x="5137258" y="599583"/>
            <a:ext cx="454014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Figures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Make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rPr>
              <a:t>plt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our plotting object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Data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Optional</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Set size of figure</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Add labels</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Add a second plot</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Name of fig</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These could be fig too</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Add point [0,0]</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Suppresses output of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last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uncaptured” code</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But I still get text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 don’t like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Rectangle 2">
            <a:extLst>
              <a:ext uri="{FF2B5EF4-FFF2-40B4-BE49-F238E27FC236}">
                <a16:creationId xmlns:a16="http://schemas.microsoft.com/office/drawing/2014/main" id="{15A23552-D3B6-4ED3-BC07-E15ECD1FCF0F}"/>
              </a:ext>
            </a:extLst>
          </p:cNvPr>
          <p:cNvSpPr/>
          <p:nvPr/>
        </p:nvSpPr>
        <p:spPr>
          <a:xfrm>
            <a:off x="536656" y="1915510"/>
            <a:ext cx="400250" cy="1031544"/>
          </a:xfrm>
          <a:prstGeom prst="rect">
            <a:avLst/>
          </a:prstGeom>
          <a:ln w="25400">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9" name="Straight Arrow Connector 28">
            <a:extLst>
              <a:ext uri="{FF2B5EF4-FFF2-40B4-BE49-F238E27FC236}">
                <a16:creationId xmlns:a16="http://schemas.microsoft.com/office/drawing/2014/main" id="{C68A17EF-1D76-498E-BCD4-F08D406DD67E}"/>
              </a:ext>
            </a:extLst>
          </p:cNvPr>
          <p:cNvCxnSpPr>
            <a:cxnSpLocks/>
          </p:cNvCxnSpPr>
          <p:nvPr/>
        </p:nvCxnSpPr>
        <p:spPr bwMode="auto">
          <a:xfrm flipH="1" flipV="1">
            <a:off x="2652796" y="1318097"/>
            <a:ext cx="2829159" cy="241160"/>
          </a:xfrm>
          <a:prstGeom prst="straightConnector1">
            <a:avLst/>
          </a:prstGeom>
          <a:noFill/>
          <a:ln w="38100" cap="sq"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003C5F0F-BECF-45A9-A90F-B4B0D67B6920}"/>
              </a:ext>
            </a:extLst>
          </p:cNvPr>
          <p:cNvCxnSpPr>
            <a:cxnSpLocks/>
          </p:cNvCxnSpPr>
          <p:nvPr/>
        </p:nvCxnSpPr>
        <p:spPr bwMode="auto">
          <a:xfrm flipH="1" flipV="1">
            <a:off x="3422756" y="1892764"/>
            <a:ext cx="2520846" cy="407780"/>
          </a:xfrm>
          <a:prstGeom prst="straightConnector1">
            <a:avLst/>
          </a:prstGeom>
          <a:noFill/>
          <a:ln w="38100" cap="sq"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2ABA2226-D9DA-44A5-B023-4FB538490508}"/>
              </a:ext>
            </a:extLst>
          </p:cNvPr>
          <p:cNvCxnSpPr>
            <a:cxnSpLocks/>
          </p:cNvCxnSpPr>
          <p:nvPr/>
        </p:nvCxnSpPr>
        <p:spPr bwMode="auto">
          <a:xfrm flipH="1" flipV="1">
            <a:off x="4412066" y="2559870"/>
            <a:ext cx="1569637" cy="107133"/>
          </a:xfrm>
          <a:prstGeom prst="straightConnector1">
            <a:avLst/>
          </a:prstGeom>
          <a:noFill/>
          <a:ln w="38100" cap="sq"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B5E18EC-EEFC-440A-969D-3CA1EA2B03B3}"/>
              </a:ext>
            </a:extLst>
          </p:cNvPr>
          <p:cNvCxnSpPr>
            <a:cxnSpLocks/>
          </p:cNvCxnSpPr>
          <p:nvPr/>
        </p:nvCxnSpPr>
        <p:spPr bwMode="auto">
          <a:xfrm flipH="1" flipV="1">
            <a:off x="2322150" y="3756695"/>
            <a:ext cx="3672223" cy="761604"/>
          </a:xfrm>
          <a:prstGeom prst="straightConnector1">
            <a:avLst/>
          </a:prstGeom>
          <a:noFill/>
          <a:ln w="38100" cap="sq" cmpd="sng" algn="ctr">
            <a:solidFill>
              <a:schemeClr val="tx1"/>
            </a:solidFill>
            <a:prstDash val="solid"/>
            <a:round/>
            <a:headEnd type="none" w="med" len="med"/>
            <a:tailEnd type="triangle"/>
          </a:ln>
          <a:effectLst/>
        </p:spPr>
      </p:cxnSp>
      <p:sp>
        <p:nvSpPr>
          <p:cNvPr id="9" name="Oval 8">
            <a:extLst>
              <a:ext uri="{FF2B5EF4-FFF2-40B4-BE49-F238E27FC236}">
                <a16:creationId xmlns:a16="http://schemas.microsoft.com/office/drawing/2014/main" id="{226A2028-BDE4-4880-9B1B-845C1A091170}"/>
              </a:ext>
            </a:extLst>
          </p:cNvPr>
          <p:cNvSpPr/>
          <p:nvPr/>
        </p:nvSpPr>
        <p:spPr>
          <a:xfrm>
            <a:off x="2060806" y="3579150"/>
            <a:ext cx="250540" cy="304800"/>
          </a:xfrm>
          <a:prstGeom prst="ellipse">
            <a:avLst/>
          </a:prstGeom>
          <a:ln w="25400">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3" name="Straight Arrow Connector 42">
            <a:extLst>
              <a:ext uri="{FF2B5EF4-FFF2-40B4-BE49-F238E27FC236}">
                <a16:creationId xmlns:a16="http://schemas.microsoft.com/office/drawing/2014/main" id="{62D92A83-0DD6-4AFD-B82F-937A7DD63317}"/>
              </a:ext>
            </a:extLst>
          </p:cNvPr>
          <p:cNvCxnSpPr>
            <a:cxnSpLocks/>
          </p:cNvCxnSpPr>
          <p:nvPr/>
        </p:nvCxnSpPr>
        <p:spPr bwMode="auto">
          <a:xfrm flipH="1">
            <a:off x="1388874" y="4148029"/>
            <a:ext cx="4618300" cy="2345163"/>
          </a:xfrm>
          <a:prstGeom prst="straightConnector1">
            <a:avLst/>
          </a:prstGeom>
          <a:noFill/>
          <a:ln w="38100" cap="sq" cmpd="sng" algn="ctr">
            <a:solidFill>
              <a:srgbClr val="FF00FF"/>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1D54D12C-8146-4D03-A026-8C75B354CE26}"/>
              </a:ext>
            </a:extLst>
          </p:cNvPr>
          <p:cNvCxnSpPr>
            <a:cxnSpLocks/>
          </p:cNvCxnSpPr>
          <p:nvPr/>
        </p:nvCxnSpPr>
        <p:spPr bwMode="auto">
          <a:xfrm flipH="1" flipV="1">
            <a:off x="871087" y="1904991"/>
            <a:ext cx="5110615" cy="1486281"/>
          </a:xfrm>
          <a:prstGeom prst="straightConnector1">
            <a:avLst/>
          </a:prstGeom>
          <a:noFill/>
          <a:ln w="38100" cap="sq"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0E80A0B4-FC4C-4019-A71A-AECAFBFCFB5A}"/>
              </a:ext>
            </a:extLst>
          </p:cNvPr>
          <p:cNvCxnSpPr>
            <a:cxnSpLocks/>
          </p:cNvCxnSpPr>
          <p:nvPr/>
        </p:nvCxnSpPr>
        <p:spPr bwMode="auto">
          <a:xfrm flipH="1" flipV="1">
            <a:off x="1413011" y="3019058"/>
            <a:ext cx="4612005" cy="385872"/>
          </a:xfrm>
          <a:prstGeom prst="straightConnector1">
            <a:avLst/>
          </a:prstGeom>
          <a:noFill/>
          <a:ln w="38100" cap="sq" cmpd="sng" algn="ctr">
            <a:solidFill>
              <a:schemeClr val="tx1"/>
            </a:solidFill>
            <a:prstDash val="solid"/>
            <a:round/>
            <a:headEnd type="none" w="med" len="med"/>
            <a:tailEnd type="triangle"/>
          </a:ln>
          <a:effectLst/>
        </p:spPr>
      </p:cxnSp>
      <p:cxnSp>
        <p:nvCxnSpPr>
          <p:cNvPr id="49" name="Straight Arrow Connector 48">
            <a:extLst>
              <a:ext uri="{FF2B5EF4-FFF2-40B4-BE49-F238E27FC236}">
                <a16:creationId xmlns:a16="http://schemas.microsoft.com/office/drawing/2014/main" id="{3BAD54AD-2FD4-4B70-97E7-A08143FBCB56}"/>
              </a:ext>
            </a:extLst>
          </p:cNvPr>
          <p:cNvCxnSpPr>
            <a:cxnSpLocks/>
          </p:cNvCxnSpPr>
          <p:nvPr/>
        </p:nvCxnSpPr>
        <p:spPr bwMode="auto">
          <a:xfrm flipH="1">
            <a:off x="2899580" y="3060495"/>
            <a:ext cx="3082122" cy="97562"/>
          </a:xfrm>
          <a:prstGeom prst="straightConnector1">
            <a:avLst/>
          </a:prstGeom>
          <a:noFill/>
          <a:ln w="38100" cap="sq"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C7B82CFA-37BF-473A-A846-447EFF0106B8}"/>
              </a:ext>
            </a:extLst>
          </p:cNvPr>
          <p:cNvCxnSpPr>
            <a:cxnSpLocks/>
            <a:endCxn id="3" idx="3"/>
          </p:cNvCxnSpPr>
          <p:nvPr/>
        </p:nvCxnSpPr>
        <p:spPr bwMode="auto">
          <a:xfrm flipH="1" flipV="1">
            <a:off x="936906" y="2431282"/>
            <a:ext cx="5163844" cy="1329814"/>
          </a:xfrm>
          <a:prstGeom prst="straightConnector1">
            <a:avLst/>
          </a:prstGeom>
          <a:noFill/>
          <a:ln w="38100" cap="sq" cmpd="sng" algn="ctr">
            <a:solidFill>
              <a:schemeClr val="tx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053B9103-CD53-4C5B-B10D-68D2F3711225}"/>
              </a:ext>
            </a:extLst>
          </p:cNvPr>
          <p:cNvCxnSpPr>
            <a:cxnSpLocks/>
          </p:cNvCxnSpPr>
          <p:nvPr/>
        </p:nvCxnSpPr>
        <p:spPr bwMode="auto">
          <a:xfrm flipH="1" flipV="1">
            <a:off x="2606666" y="3605952"/>
            <a:ext cx="3400508" cy="531546"/>
          </a:xfrm>
          <a:prstGeom prst="straightConnector1">
            <a:avLst/>
          </a:prstGeom>
          <a:noFill/>
          <a:ln w="381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2269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 calcmode="lin" valueType="num">
                                      <p:cBhvr additive="base">
                                        <p:cTn id="21"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3">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3">
                                            <p:txEl>
                                              <p:pRg st="2" end="2"/>
                                            </p:txEl>
                                          </p:spTgt>
                                        </p:tgtEl>
                                        <p:attrNameLst>
                                          <p:attrName>style.visibility</p:attrName>
                                        </p:attrNameLst>
                                      </p:cBhvr>
                                      <p:to>
                                        <p:strVal val="visible"/>
                                      </p:to>
                                    </p:set>
                                    <p:anim calcmode="lin" valueType="num">
                                      <p:cBhvr additive="base">
                                        <p:cTn id="35" dur="500" fill="hold"/>
                                        <p:tgtEl>
                                          <p:spTgt spid="2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1" presetClass="exit" presetSubtype="0" fill="hold"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23">
                                            <p:txEl>
                                              <p:pRg st="3" end="3"/>
                                            </p:txEl>
                                          </p:spTgt>
                                        </p:tgtEl>
                                        <p:attrNameLst>
                                          <p:attrName>style.visibility</p:attrName>
                                        </p:attrNameLst>
                                      </p:cBhvr>
                                      <p:to>
                                        <p:strVal val="visible"/>
                                      </p:to>
                                    </p:set>
                                    <p:anim calcmode="lin" valueType="num">
                                      <p:cBhvr additive="base">
                                        <p:cTn id="63" dur="500" fill="hold"/>
                                        <p:tgtEl>
                                          <p:spTgt spid="23">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3">
                                            <p:txEl>
                                              <p:pRg st="3" end="3"/>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3">
                                            <p:txEl>
                                              <p:pRg st="4" end="4"/>
                                            </p:txEl>
                                          </p:spTgt>
                                        </p:tgtEl>
                                        <p:attrNameLst>
                                          <p:attrName>style.visibility</p:attrName>
                                        </p:attrNameLst>
                                      </p:cBhvr>
                                      <p:to>
                                        <p:strVal val="visible"/>
                                      </p:to>
                                    </p:set>
                                    <p:anim calcmode="lin" valueType="num">
                                      <p:cBhvr additive="base">
                                        <p:cTn id="67" dur="500" fill="hold"/>
                                        <p:tgtEl>
                                          <p:spTgt spid="23">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3">
                                            <p:txEl>
                                              <p:pRg st="4" end="4"/>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23">
                                            <p:txEl>
                                              <p:pRg st="5" end="5"/>
                                            </p:txEl>
                                          </p:spTgt>
                                        </p:tgtEl>
                                        <p:attrNameLst>
                                          <p:attrName>style.visibility</p:attrName>
                                        </p:attrNameLst>
                                      </p:cBhvr>
                                      <p:to>
                                        <p:strVal val="visible"/>
                                      </p:to>
                                    </p:set>
                                    <p:anim calcmode="lin" valueType="num">
                                      <p:cBhvr additive="base">
                                        <p:cTn id="81" dur="500" fill="hold"/>
                                        <p:tgtEl>
                                          <p:spTgt spid="23">
                                            <p:txEl>
                                              <p:pRg st="5" end="5"/>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23">
                                            <p:txEl>
                                              <p:pRg st="5" end="5"/>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1+#ppt_w/2"/>
                                          </p:val>
                                        </p:tav>
                                        <p:tav tm="100000">
                                          <p:val>
                                            <p:strVal val="#ppt_x"/>
                                          </p:val>
                                        </p:tav>
                                      </p:tavLst>
                                    </p:anim>
                                    <p:anim calcmode="lin" valueType="num">
                                      <p:cBhvr additive="base">
                                        <p:cTn id="86" dur="500" fill="hold"/>
                                        <p:tgtEl>
                                          <p:spTgt spid="31"/>
                                        </p:tgtEl>
                                        <p:attrNameLst>
                                          <p:attrName>ppt_y</p:attrName>
                                        </p:attrNameLst>
                                      </p:cBhvr>
                                      <p:tavLst>
                                        <p:tav tm="0">
                                          <p:val>
                                            <p:strVal val="#ppt_y"/>
                                          </p:val>
                                        </p:tav>
                                        <p:tav tm="100000">
                                          <p:val>
                                            <p:strVal val="#ppt_y"/>
                                          </p:val>
                                        </p:tav>
                                      </p:tavLst>
                                    </p:anim>
                                  </p:childTnLst>
                                </p:cTn>
                              </p:par>
                              <p:par>
                                <p:cTn id="87" presetID="1" presetClass="exit" presetSubtype="0" fill="hold" nodeType="withEffect">
                                  <p:stCondLst>
                                    <p:cond delay="0"/>
                                  </p:stCondLst>
                                  <p:childTnLst>
                                    <p:set>
                                      <p:cBhvr>
                                        <p:cTn id="88" dur="1" fill="hold">
                                          <p:stCondLst>
                                            <p:cond delay="0"/>
                                          </p:stCondLst>
                                        </p:cTn>
                                        <p:tgtEl>
                                          <p:spTgt spid="3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23">
                                            <p:txEl>
                                              <p:pRg st="6" end="6"/>
                                            </p:txEl>
                                          </p:spTgt>
                                        </p:tgtEl>
                                        <p:attrNameLst>
                                          <p:attrName>style.visibility</p:attrName>
                                        </p:attrNameLst>
                                      </p:cBhvr>
                                      <p:to>
                                        <p:strVal val="visible"/>
                                      </p:to>
                                    </p:set>
                                    <p:anim calcmode="lin" valueType="num">
                                      <p:cBhvr additive="base">
                                        <p:cTn id="93" dur="500" fill="hold"/>
                                        <p:tgtEl>
                                          <p:spTgt spid="23">
                                            <p:txEl>
                                              <p:pRg st="6" end="6"/>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23">
                                            <p:txEl>
                                              <p:pRg st="6" end="6"/>
                                            </p:txEl>
                                          </p:spTgt>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1+#ppt_w/2"/>
                                          </p:val>
                                        </p:tav>
                                        <p:tav tm="100000">
                                          <p:val>
                                            <p:strVal val="#ppt_x"/>
                                          </p:val>
                                        </p:tav>
                                      </p:tavLst>
                                    </p:anim>
                                    <p:anim calcmode="lin" valueType="num">
                                      <p:cBhvr additive="base">
                                        <p:cTn id="98" dur="500" fill="hold"/>
                                        <p:tgtEl>
                                          <p:spTgt spid="49"/>
                                        </p:tgtEl>
                                        <p:attrNameLst>
                                          <p:attrName>ppt_y</p:attrName>
                                        </p:attrNameLst>
                                      </p:cBhvr>
                                      <p:tavLst>
                                        <p:tav tm="0">
                                          <p:val>
                                            <p:strVal val="#ppt_y"/>
                                          </p:val>
                                        </p:tav>
                                        <p:tav tm="100000">
                                          <p:val>
                                            <p:strVal val="#ppt_y"/>
                                          </p:val>
                                        </p:tav>
                                      </p:tavLst>
                                    </p:anim>
                                  </p:childTnLst>
                                </p:cTn>
                              </p:par>
                              <p:par>
                                <p:cTn id="99" presetID="1" presetClass="exit" presetSubtype="0" fill="hold" nodeType="withEffect">
                                  <p:stCondLst>
                                    <p:cond delay="0"/>
                                  </p:stCondLst>
                                  <p:childTnLst>
                                    <p:set>
                                      <p:cBhvr>
                                        <p:cTn id="100" dur="1" fill="hold">
                                          <p:stCondLst>
                                            <p:cond delay="0"/>
                                          </p:stCondLst>
                                        </p:cTn>
                                        <p:tgtEl>
                                          <p:spTgt spid="3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nodeType="click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 calcmode="lin" valueType="num">
                                      <p:cBhvr additive="base">
                                        <p:cTn id="105" dur="500" fill="hold"/>
                                        <p:tgtEl>
                                          <p:spTgt spid="23">
                                            <p:txEl>
                                              <p:pRg st="7" end="7"/>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23">
                                            <p:txEl>
                                              <p:pRg st="7" end="7"/>
                                            </p:txEl>
                                          </p:spTgt>
                                        </p:tgtEl>
                                        <p:attrNameLst>
                                          <p:attrName>ppt_y</p:attrName>
                                        </p:attrNameLst>
                                      </p:cBhvr>
                                      <p:tavLst>
                                        <p:tav tm="0">
                                          <p:val>
                                            <p:strVal val="#ppt_y"/>
                                          </p:val>
                                        </p:tav>
                                        <p:tav tm="100000">
                                          <p:val>
                                            <p:strVal val="#ppt_y"/>
                                          </p:val>
                                        </p:tav>
                                      </p:tavLst>
                                    </p:anim>
                                  </p:childTnLst>
                                </p:cTn>
                              </p:par>
                              <p:par>
                                <p:cTn id="107" presetID="2" presetClass="entr" presetSubtype="2" fill="hold" nodeType="withEffect">
                                  <p:stCondLst>
                                    <p:cond delay="0"/>
                                  </p:stCondLst>
                                  <p:childTnLst>
                                    <p:set>
                                      <p:cBhvr>
                                        <p:cTn id="108" dur="1" fill="hold">
                                          <p:stCondLst>
                                            <p:cond delay="0"/>
                                          </p:stCondLst>
                                        </p:cTn>
                                        <p:tgtEl>
                                          <p:spTgt spid="23">
                                            <p:txEl>
                                              <p:pRg st="8" end="8"/>
                                            </p:txEl>
                                          </p:spTgt>
                                        </p:tgtEl>
                                        <p:attrNameLst>
                                          <p:attrName>style.visibility</p:attrName>
                                        </p:attrNameLst>
                                      </p:cBhvr>
                                      <p:to>
                                        <p:strVal val="visible"/>
                                      </p:to>
                                    </p:set>
                                    <p:anim calcmode="lin" valueType="num">
                                      <p:cBhvr additive="base">
                                        <p:cTn id="109" dur="500" fill="hold"/>
                                        <p:tgtEl>
                                          <p:spTgt spid="23">
                                            <p:txEl>
                                              <p:pRg st="8" end="8"/>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23">
                                            <p:txEl>
                                              <p:pRg st="8" end="8"/>
                                            </p:txEl>
                                          </p:spTgt>
                                        </p:tgtEl>
                                        <p:attrNameLst>
                                          <p:attrName>ppt_y</p:attrName>
                                        </p:attrNameLst>
                                      </p:cBhvr>
                                      <p:tavLst>
                                        <p:tav tm="0">
                                          <p:val>
                                            <p:strVal val="#ppt_y"/>
                                          </p:val>
                                        </p:tav>
                                        <p:tav tm="100000">
                                          <p:val>
                                            <p:strVal val="#ppt_y"/>
                                          </p:val>
                                        </p:tav>
                                      </p:tavLst>
                                    </p:anim>
                                  </p:childTnLst>
                                </p:cTn>
                              </p:par>
                              <p:par>
                                <p:cTn id="111" presetID="2" presetClass="entr" presetSubtype="2"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additive="base">
                                        <p:cTn id="113" dur="500" fill="hold"/>
                                        <p:tgtEl>
                                          <p:spTgt spid="45"/>
                                        </p:tgtEl>
                                        <p:attrNameLst>
                                          <p:attrName>ppt_x</p:attrName>
                                        </p:attrNameLst>
                                      </p:cBhvr>
                                      <p:tavLst>
                                        <p:tav tm="0">
                                          <p:val>
                                            <p:strVal val="1+#ppt_w/2"/>
                                          </p:val>
                                        </p:tav>
                                        <p:tav tm="100000">
                                          <p:val>
                                            <p:strVal val="#ppt_x"/>
                                          </p:val>
                                        </p:tav>
                                      </p:tavLst>
                                    </p:anim>
                                    <p:anim calcmode="lin" valueType="num">
                                      <p:cBhvr additive="base">
                                        <p:cTn id="114" dur="500" fill="hold"/>
                                        <p:tgtEl>
                                          <p:spTgt spid="45"/>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additive="base">
                                        <p:cTn id="117" dur="500" fill="hold"/>
                                        <p:tgtEl>
                                          <p:spTgt spid="47"/>
                                        </p:tgtEl>
                                        <p:attrNameLst>
                                          <p:attrName>ppt_x</p:attrName>
                                        </p:attrNameLst>
                                      </p:cBhvr>
                                      <p:tavLst>
                                        <p:tav tm="0">
                                          <p:val>
                                            <p:strVal val="1+#ppt_w/2"/>
                                          </p:val>
                                        </p:tav>
                                        <p:tav tm="100000">
                                          <p:val>
                                            <p:strVal val="#ppt_x"/>
                                          </p:val>
                                        </p:tav>
                                      </p:tavLst>
                                    </p:anim>
                                    <p:anim calcmode="lin" valueType="num">
                                      <p:cBhvr additive="base">
                                        <p:cTn id="118" dur="500" fill="hold"/>
                                        <p:tgtEl>
                                          <p:spTgt spid="47"/>
                                        </p:tgtEl>
                                        <p:attrNameLst>
                                          <p:attrName>ppt_y</p:attrName>
                                        </p:attrNameLst>
                                      </p:cBhvr>
                                      <p:tavLst>
                                        <p:tav tm="0">
                                          <p:val>
                                            <p:strVal val="#ppt_y"/>
                                          </p:val>
                                        </p:tav>
                                        <p:tav tm="100000">
                                          <p:val>
                                            <p:strVal val="#ppt_y"/>
                                          </p:val>
                                        </p:tav>
                                      </p:tavLst>
                                    </p:anim>
                                  </p:childTnLst>
                                </p:cTn>
                              </p:par>
                              <p:par>
                                <p:cTn id="119" presetID="2" presetClass="entr" presetSubtype="2" fill="hold" nodeType="with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additive="base">
                                        <p:cTn id="121" dur="500" fill="hold"/>
                                        <p:tgtEl>
                                          <p:spTgt spid="52"/>
                                        </p:tgtEl>
                                        <p:attrNameLst>
                                          <p:attrName>ppt_x</p:attrName>
                                        </p:attrNameLst>
                                      </p:cBhvr>
                                      <p:tavLst>
                                        <p:tav tm="0">
                                          <p:val>
                                            <p:strVal val="1+#ppt_w/2"/>
                                          </p:val>
                                        </p:tav>
                                        <p:tav tm="100000">
                                          <p:val>
                                            <p:strVal val="#ppt_x"/>
                                          </p:val>
                                        </p:tav>
                                      </p:tavLst>
                                    </p:anim>
                                    <p:anim calcmode="lin" valueType="num">
                                      <p:cBhvr additive="base">
                                        <p:cTn id="122" dur="500" fill="hold"/>
                                        <p:tgtEl>
                                          <p:spTgt spid="52"/>
                                        </p:tgtEl>
                                        <p:attrNameLst>
                                          <p:attrName>ppt_y</p:attrName>
                                        </p:attrNameLst>
                                      </p:cBhvr>
                                      <p:tavLst>
                                        <p:tav tm="0">
                                          <p:val>
                                            <p:strVal val="#ppt_y"/>
                                          </p:val>
                                        </p:tav>
                                        <p:tav tm="100000">
                                          <p:val>
                                            <p:strVal val="#ppt_y"/>
                                          </p:val>
                                        </p:tav>
                                      </p:tavLst>
                                    </p:anim>
                                  </p:childTnLst>
                                </p:cTn>
                              </p:par>
                              <p:par>
                                <p:cTn id="123" presetID="1" presetClass="exit" presetSubtype="0" fill="hold" nodeType="withEffect">
                                  <p:stCondLst>
                                    <p:cond delay="0"/>
                                  </p:stCondLst>
                                  <p:childTnLst>
                                    <p:set>
                                      <p:cBhvr>
                                        <p:cTn id="124" dur="1" fill="hold">
                                          <p:stCondLst>
                                            <p:cond delay="0"/>
                                          </p:stCondLst>
                                        </p:cTn>
                                        <p:tgtEl>
                                          <p:spTgt spid="4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nodeType="clickEffect">
                                  <p:stCondLst>
                                    <p:cond delay="0"/>
                                  </p:stCondLst>
                                  <p:childTnLst>
                                    <p:set>
                                      <p:cBhvr>
                                        <p:cTn id="128" dur="1" fill="hold">
                                          <p:stCondLst>
                                            <p:cond delay="0"/>
                                          </p:stCondLst>
                                        </p:cTn>
                                        <p:tgtEl>
                                          <p:spTgt spid="23">
                                            <p:txEl>
                                              <p:pRg st="9" end="9"/>
                                            </p:txEl>
                                          </p:spTgt>
                                        </p:tgtEl>
                                        <p:attrNameLst>
                                          <p:attrName>style.visibility</p:attrName>
                                        </p:attrNameLst>
                                      </p:cBhvr>
                                      <p:to>
                                        <p:strVal val="visible"/>
                                      </p:to>
                                    </p:set>
                                    <p:anim calcmode="lin" valueType="num">
                                      <p:cBhvr additive="base">
                                        <p:cTn id="129" dur="500" fill="hold"/>
                                        <p:tgtEl>
                                          <p:spTgt spid="23">
                                            <p:txEl>
                                              <p:pRg st="9" end="9"/>
                                            </p:tx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23">
                                            <p:txEl>
                                              <p:pRg st="9" end="9"/>
                                            </p:txEl>
                                          </p:spTgt>
                                        </p:tgtEl>
                                        <p:attrNameLst>
                                          <p:attrName>ppt_y</p:attrName>
                                        </p:attrNameLst>
                                      </p:cBhvr>
                                      <p:tavLst>
                                        <p:tav tm="0">
                                          <p:val>
                                            <p:strVal val="#ppt_y"/>
                                          </p:val>
                                        </p:tav>
                                        <p:tav tm="100000">
                                          <p:val>
                                            <p:strVal val="#ppt_y"/>
                                          </p:val>
                                        </p:tav>
                                      </p:tavLst>
                                    </p:anim>
                                  </p:childTnLst>
                                </p:cTn>
                              </p:par>
                              <p:par>
                                <p:cTn id="131" presetID="2" presetClass="entr" presetSubtype="2" fill="hold" nodeType="withEffect">
                                  <p:stCondLst>
                                    <p:cond delay="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500" fill="hold"/>
                                        <p:tgtEl>
                                          <p:spTgt spid="56"/>
                                        </p:tgtEl>
                                        <p:attrNameLst>
                                          <p:attrName>ppt_x</p:attrName>
                                        </p:attrNameLst>
                                      </p:cBhvr>
                                      <p:tavLst>
                                        <p:tav tm="0">
                                          <p:val>
                                            <p:strVal val="1+#ppt_w/2"/>
                                          </p:val>
                                        </p:tav>
                                        <p:tav tm="100000">
                                          <p:val>
                                            <p:strVal val="#ppt_x"/>
                                          </p:val>
                                        </p:tav>
                                      </p:tavLst>
                                    </p:anim>
                                    <p:anim calcmode="lin" valueType="num">
                                      <p:cBhvr additive="base">
                                        <p:cTn id="134" dur="500" fill="hold"/>
                                        <p:tgtEl>
                                          <p:spTgt spid="56"/>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43"/>
                                        </p:tgtEl>
                                        <p:attrNameLst>
                                          <p:attrName>style.visibility</p:attrName>
                                        </p:attrNameLst>
                                      </p:cBhvr>
                                      <p:to>
                                        <p:strVal val="visible"/>
                                      </p:to>
                                    </p:set>
                                    <p:anim calcmode="lin" valueType="num">
                                      <p:cBhvr additive="base">
                                        <p:cTn id="137" dur="500" fill="hold"/>
                                        <p:tgtEl>
                                          <p:spTgt spid="43"/>
                                        </p:tgtEl>
                                        <p:attrNameLst>
                                          <p:attrName>ppt_x</p:attrName>
                                        </p:attrNameLst>
                                      </p:cBhvr>
                                      <p:tavLst>
                                        <p:tav tm="0">
                                          <p:val>
                                            <p:strVal val="1+#ppt_w/2"/>
                                          </p:val>
                                        </p:tav>
                                        <p:tav tm="100000">
                                          <p:val>
                                            <p:strVal val="#ppt_x"/>
                                          </p:val>
                                        </p:tav>
                                      </p:tavLst>
                                    </p:anim>
                                    <p:anim calcmode="lin" valueType="num">
                                      <p:cBhvr additive="base">
                                        <p:cTn id="138" dur="500" fill="hold"/>
                                        <p:tgtEl>
                                          <p:spTgt spid="43"/>
                                        </p:tgtEl>
                                        <p:attrNameLst>
                                          <p:attrName>ppt_y</p:attrName>
                                        </p:attrNameLst>
                                      </p:cBhvr>
                                      <p:tavLst>
                                        <p:tav tm="0">
                                          <p:val>
                                            <p:strVal val="#ppt_y"/>
                                          </p:val>
                                        </p:tav>
                                        <p:tav tm="100000">
                                          <p:val>
                                            <p:strVal val="#ppt_y"/>
                                          </p:val>
                                        </p:tav>
                                      </p:tavLst>
                                    </p:anim>
                                  </p:childTnLst>
                                </p:cTn>
                              </p:par>
                              <p:par>
                                <p:cTn id="139" presetID="1" presetClass="exit" presetSubtype="0" fill="hold" nodeType="withEffect">
                                  <p:stCondLst>
                                    <p:cond delay="0"/>
                                  </p:stCondLst>
                                  <p:childTnLst>
                                    <p:set>
                                      <p:cBhvr>
                                        <p:cTn id="140" dur="1" fill="hold">
                                          <p:stCondLst>
                                            <p:cond delay="0"/>
                                          </p:stCondLst>
                                        </p:cTn>
                                        <p:tgtEl>
                                          <p:spTgt spid="45"/>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7"/>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52"/>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 presetClass="entr" presetSubtype="2" fill="hold" nodeType="clickEffect">
                                  <p:stCondLst>
                                    <p:cond delay="0"/>
                                  </p:stCondLst>
                                  <p:childTnLst>
                                    <p:set>
                                      <p:cBhvr>
                                        <p:cTn id="148" dur="1" fill="hold">
                                          <p:stCondLst>
                                            <p:cond delay="0"/>
                                          </p:stCondLst>
                                        </p:cTn>
                                        <p:tgtEl>
                                          <p:spTgt spid="23">
                                            <p:txEl>
                                              <p:pRg st="10" end="10"/>
                                            </p:txEl>
                                          </p:spTgt>
                                        </p:tgtEl>
                                        <p:attrNameLst>
                                          <p:attrName>style.visibility</p:attrName>
                                        </p:attrNameLst>
                                      </p:cBhvr>
                                      <p:to>
                                        <p:strVal val="visible"/>
                                      </p:to>
                                    </p:set>
                                    <p:anim calcmode="lin" valueType="num">
                                      <p:cBhvr additive="base">
                                        <p:cTn id="149" dur="500" fill="hold"/>
                                        <p:tgtEl>
                                          <p:spTgt spid="23">
                                            <p:txEl>
                                              <p:pRg st="10" end="10"/>
                                            </p:tx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23">
                                            <p:txEl>
                                              <p:pRg st="10" end="10"/>
                                            </p:txEl>
                                          </p:spTgt>
                                        </p:tgtEl>
                                        <p:attrNameLst>
                                          <p:attrName>ppt_y</p:attrName>
                                        </p:attrNameLst>
                                      </p:cBhvr>
                                      <p:tavLst>
                                        <p:tav tm="0">
                                          <p:val>
                                            <p:strVal val="#ppt_y"/>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additive="base">
                                        <p:cTn id="153" dur="500" fill="hold"/>
                                        <p:tgtEl>
                                          <p:spTgt spid="32"/>
                                        </p:tgtEl>
                                        <p:attrNameLst>
                                          <p:attrName>ppt_x</p:attrName>
                                        </p:attrNameLst>
                                      </p:cBhvr>
                                      <p:tavLst>
                                        <p:tav tm="0">
                                          <p:val>
                                            <p:strVal val="1+#ppt_w/2"/>
                                          </p:val>
                                        </p:tav>
                                        <p:tav tm="100000">
                                          <p:val>
                                            <p:strVal val="#ppt_x"/>
                                          </p:val>
                                        </p:tav>
                                      </p:tavLst>
                                    </p:anim>
                                    <p:anim calcmode="lin" valueType="num">
                                      <p:cBhvr additive="base">
                                        <p:cTn id="154" dur="500" fill="hold"/>
                                        <p:tgtEl>
                                          <p:spTgt spid="32"/>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anim calcmode="lin" valueType="num">
                                      <p:cBhvr additive="base">
                                        <p:cTn id="157" dur="500" fill="hold"/>
                                        <p:tgtEl>
                                          <p:spTgt spid="9"/>
                                        </p:tgtEl>
                                        <p:attrNameLst>
                                          <p:attrName>ppt_x</p:attrName>
                                        </p:attrNameLst>
                                      </p:cBhvr>
                                      <p:tavLst>
                                        <p:tav tm="0">
                                          <p:val>
                                            <p:strVal val="1+#ppt_w/2"/>
                                          </p:val>
                                        </p:tav>
                                        <p:tav tm="100000">
                                          <p:val>
                                            <p:strVal val="#ppt_x"/>
                                          </p:val>
                                        </p:tav>
                                      </p:tavLst>
                                    </p:anim>
                                    <p:anim calcmode="lin" valueType="num">
                                      <p:cBhvr additive="base">
                                        <p:cTn id="158" dur="500" fill="hold"/>
                                        <p:tgtEl>
                                          <p:spTgt spid="9"/>
                                        </p:tgtEl>
                                        <p:attrNameLst>
                                          <p:attrName>ppt_y</p:attrName>
                                        </p:attrNameLst>
                                      </p:cBhvr>
                                      <p:tavLst>
                                        <p:tav tm="0">
                                          <p:val>
                                            <p:strVal val="#ppt_y"/>
                                          </p:val>
                                        </p:tav>
                                        <p:tav tm="100000">
                                          <p:val>
                                            <p:strVal val="#ppt_y"/>
                                          </p:val>
                                        </p:tav>
                                      </p:tavLst>
                                    </p:anim>
                                  </p:childTnLst>
                                </p:cTn>
                              </p:par>
                              <p:par>
                                <p:cTn id="159" presetID="1" presetClass="exit" presetSubtype="0" fill="hold" nodeType="withEffect">
                                  <p:stCondLst>
                                    <p:cond delay="0"/>
                                  </p:stCondLst>
                                  <p:childTnLst>
                                    <p:set>
                                      <p:cBhvr>
                                        <p:cTn id="160" dur="1" fill="hold">
                                          <p:stCondLst>
                                            <p:cond delay="0"/>
                                          </p:stCondLst>
                                        </p:cTn>
                                        <p:tgtEl>
                                          <p:spTgt spid="43"/>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56"/>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nodeType="clickEffect">
                                  <p:stCondLst>
                                    <p:cond delay="0"/>
                                  </p:stCondLst>
                                  <p:childTnLst>
                                    <p:set>
                                      <p:cBhvr>
                                        <p:cTn id="166" dur="1" fill="hold">
                                          <p:stCondLst>
                                            <p:cond delay="0"/>
                                          </p:stCondLst>
                                        </p:cTn>
                                        <p:tgtEl>
                                          <p:spTgt spid="23">
                                            <p:txEl>
                                              <p:pRg st="11" end="11"/>
                                            </p:txEl>
                                          </p:spTgt>
                                        </p:tgtEl>
                                        <p:attrNameLst>
                                          <p:attrName>style.visibility</p:attrName>
                                        </p:attrNameLst>
                                      </p:cBhvr>
                                      <p:to>
                                        <p:strVal val="visible"/>
                                      </p:to>
                                    </p:set>
                                    <p:anim calcmode="lin" valueType="num">
                                      <p:cBhvr additive="base">
                                        <p:cTn id="167" dur="500" fill="hold"/>
                                        <p:tgtEl>
                                          <p:spTgt spid="23">
                                            <p:txEl>
                                              <p:pRg st="11" end="11"/>
                                            </p:tx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AA1F0E-AC47-42A9-B3A8-7963964E2EE4}"/>
              </a:ext>
            </a:extLst>
          </p:cNvPr>
          <p:cNvSpPr>
            <a:spLocks noGrp="1"/>
          </p:cNvSpPr>
          <p:nvPr>
            <p:ph idx="1"/>
          </p:nvPr>
        </p:nvSpPr>
        <p:spPr>
          <a:xfrm>
            <a:off x="381000" y="533400"/>
            <a:ext cx="8382000" cy="791172"/>
          </a:xfrm>
        </p:spPr>
        <p:txBody>
          <a:bodyPr/>
          <a:lstStyle/>
          <a:p>
            <a:r>
              <a:rPr lang="en-US" sz="2400" dirty="0">
                <a:hlinkClick r:id="rId2"/>
              </a:rPr>
              <a:t>https://jakevdp.github.io/PythonDataScienceHandbook/04.12-three-dimensional-plotting.html</a:t>
            </a:r>
            <a:endParaRPr lang="en-US" sz="2400" dirty="0"/>
          </a:p>
        </p:txBody>
      </p:sp>
      <p:sp>
        <p:nvSpPr>
          <p:cNvPr id="4" name="Rectangle 63">
            <a:extLst>
              <a:ext uri="{FF2B5EF4-FFF2-40B4-BE49-F238E27FC236}">
                <a16:creationId xmlns:a16="http://schemas.microsoft.com/office/drawing/2014/main" id="{48EBF5EB-BE25-44EB-B454-C15828AE84E4}"/>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Python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7776FBF-A1E8-4039-8C91-262B2410787A}"/>
              </a:ext>
            </a:extLst>
          </p:cNvPr>
          <p:cNvPicPr>
            <a:picLocks noChangeAspect="1"/>
          </p:cNvPicPr>
          <p:nvPr/>
        </p:nvPicPr>
        <p:blipFill>
          <a:blip r:embed="rId3"/>
          <a:stretch>
            <a:fillRect/>
          </a:stretch>
        </p:blipFill>
        <p:spPr>
          <a:xfrm>
            <a:off x="1063650" y="1447799"/>
            <a:ext cx="6937350" cy="5246501"/>
          </a:xfrm>
          <a:prstGeom prst="rect">
            <a:avLst/>
          </a:prstGeom>
        </p:spPr>
      </p:pic>
    </p:spTree>
    <p:extLst>
      <p:ext uri="{BB962C8B-B14F-4D97-AF65-F5344CB8AC3E}">
        <p14:creationId xmlns:p14="http://schemas.microsoft.com/office/powerpoint/2010/main" val="78896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3"/>
          <p:cNvSpPr txBox="1">
            <a:spLocks noChangeArrowheads="1"/>
          </p:cNvSpPr>
          <p:nvPr/>
        </p:nvSpPr>
        <p:spPr bwMode="auto">
          <a:xfrm>
            <a:off x="5257800" y="4584918"/>
            <a:ext cx="3810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Emergent Complexity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And what arises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awe inspiring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2" name="Picture 8" descr="https://resources.inbenta.com/finger%20me%20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4361245"/>
            <a:ext cx="4991101" cy="224951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3B89475-F08F-49FE-80C5-4F1DD787DA08}"/>
              </a:ext>
            </a:extLst>
          </p:cNvPr>
          <p:cNvGrpSpPr/>
          <p:nvPr/>
        </p:nvGrpSpPr>
        <p:grpSpPr>
          <a:xfrm>
            <a:off x="1295400" y="1295400"/>
            <a:ext cx="6884997" cy="2365512"/>
            <a:chOff x="2030402" y="1981200"/>
            <a:chExt cx="6884997" cy="2365512"/>
          </a:xfrm>
        </p:grpSpPr>
        <p:pic>
          <p:nvPicPr>
            <p:cNvPr id="14" name="Picture 2" descr="Image result for and he said it was good">
              <a:extLst>
                <a:ext uri="{FF2B5EF4-FFF2-40B4-BE49-F238E27FC236}">
                  <a16:creationId xmlns:a16="http://schemas.microsoft.com/office/drawing/2014/main" id="{D130B361-2207-412B-A2DE-4602F30F3AB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92" r="4084" b="17727"/>
            <a:stretch/>
          </p:blipFill>
          <p:spPr bwMode="auto">
            <a:xfrm>
              <a:off x="2030402" y="1981200"/>
              <a:ext cx="2590800" cy="23655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33">
              <a:extLst>
                <a:ext uri="{FF2B5EF4-FFF2-40B4-BE49-F238E27FC236}">
                  <a16:creationId xmlns:a16="http://schemas.microsoft.com/office/drawing/2014/main" id="{8DF38A5E-373E-45D9-A210-101A40663923}"/>
                </a:ext>
              </a:extLst>
            </p:cNvPr>
            <p:cNvSpPr txBox="1">
              <a:spLocks noChangeArrowheads="1"/>
            </p:cNvSpPr>
            <p:nvPr/>
          </p:nvSpPr>
          <p:spPr bwMode="auto">
            <a:xfrm>
              <a:off x="3962400" y="2677180"/>
              <a:ext cx="4952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charset="0"/>
                </a:rPr>
                <a:t>I find it oddly spiritual. </a:t>
              </a:r>
            </a:p>
          </p:txBody>
        </p:sp>
      </p:grpSp>
      <p:sp>
        <p:nvSpPr>
          <p:cNvPr id="10" name="Rectangle 63">
            <a:extLst>
              <a:ext uri="{FF2B5EF4-FFF2-40B4-BE49-F238E27FC236}">
                <a16:creationId xmlns:a16="http://schemas.microsoft.com/office/drawing/2014/main" id="{69A61905-846A-4D8E-96BB-D62989D87306}"/>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26994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304800" y="3352800"/>
            <a:ext cx="30480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114300" marR="0" lvl="1" indent="0" algn="ctr" defTabSz="914400" rtl="0" eaLnBrk="1" fontAlgn="base" latinLnBrk="0" hangingPunct="1">
              <a:lnSpc>
                <a:spcPct val="100000"/>
              </a:lnSpc>
              <a:spcBef>
                <a:spcPct val="20000"/>
              </a:spcBef>
              <a:spcAft>
                <a:spcPct val="0"/>
              </a:spcAft>
              <a:buClrTx/>
              <a:buSzTx/>
              <a:buFontTx/>
              <a:buNone/>
              <a:tabLst>
                <a:tab pos="858838" algn="l"/>
              </a:tabLst>
              <a:defRPr/>
            </a:pPr>
            <a:r>
              <a:rPr kumimoji="0" lang="en-CA" altLang="en-US" sz="28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May make the world much </a:t>
            </a:r>
          </a:p>
          <a:p>
            <a:pPr marL="114300" marR="0" lvl="1" indent="0" algn="ctr" defTabSz="914400" rtl="0" eaLnBrk="1" fontAlgn="base" latinLnBrk="0" hangingPunct="1">
              <a:lnSpc>
                <a:spcPct val="100000"/>
              </a:lnSpc>
              <a:spcBef>
                <a:spcPct val="20000"/>
              </a:spcBef>
              <a:spcAft>
                <a:spcPct val="0"/>
              </a:spcAft>
              <a:buClrTx/>
              <a:buSzTx/>
              <a:buFontTx/>
              <a:buNone/>
              <a:tabLst>
                <a:tab pos="858838" algn="l"/>
              </a:tabLst>
              <a:defRPr/>
            </a:pPr>
            <a:r>
              <a:rPr kumimoji="0" lang="en-CA" altLang="en-US" sz="28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better.</a:t>
            </a:r>
            <a:endParaRPr kumimoji="0" lang="tr-TR" altLang="en-US" sz="28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903" y="3171147"/>
            <a:ext cx="4214803" cy="13246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computer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667" y="584163"/>
            <a:ext cx="4360333" cy="24542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mage result for self driving c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33" y="653467"/>
            <a:ext cx="4457700" cy="23156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4428" r="61464"/>
          <a:stretch/>
        </p:blipFill>
        <p:spPr bwMode="auto">
          <a:xfrm>
            <a:off x="2667000" y="3198596"/>
            <a:ext cx="2057400" cy="3458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597784"/>
            <a:ext cx="3128837" cy="20884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5257800"/>
            <a:ext cx="2510297" cy="13483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043" y="4572000"/>
            <a:ext cx="2912533" cy="15502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2891135"/>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Self diving cars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14" name="Rectangle 13"/>
          <p:cNvSpPr/>
          <p:nvPr/>
        </p:nvSpPr>
        <p:spPr>
          <a:xfrm>
            <a:off x="4572000" y="2590800"/>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Image processing</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16" name="Rectangle 15"/>
          <p:cNvSpPr/>
          <p:nvPr/>
        </p:nvSpPr>
        <p:spPr>
          <a:xfrm>
            <a:off x="4660900" y="3043535"/>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Speech processing</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17" name="Rectangle 16"/>
          <p:cNvSpPr/>
          <p:nvPr/>
        </p:nvSpPr>
        <p:spPr>
          <a:xfrm>
            <a:off x="6781800" y="6472535"/>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Medical Experts</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23" name="Rectangle 22"/>
          <p:cNvSpPr/>
          <p:nvPr/>
        </p:nvSpPr>
        <p:spPr>
          <a:xfrm>
            <a:off x="5092700" y="6478885"/>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Legal and</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24" name="Rectangle 23"/>
          <p:cNvSpPr/>
          <p:nvPr/>
        </p:nvSpPr>
        <p:spPr>
          <a:xfrm>
            <a:off x="2438400" y="6472535"/>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Robots</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25" name="Rectangle 24"/>
          <p:cNvSpPr/>
          <p:nvPr/>
        </p:nvSpPr>
        <p:spPr>
          <a:xfrm>
            <a:off x="76200" y="6477000"/>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Art</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pic>
        <p:nvPicPr>
          <p:cNvPr id="12290"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8175" y="5257800"/>
            <a:ext cx="2587625" cy="124206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859304" y="6465811"/>
            <a:ext cx="25908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Financial,</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28" name="Rectangle 63">
            <a:extLst>
              <a:ext uri="{FF2B5EF4-FFF2-40B4-BE49-F238E27FC236}">
                <a16:creationId xmlns:a16="http://schemas.microsoft.com/office/drawing/2014/main" id="{FA3A82E7-C2C9-486C-943C-9C16AE25C748}"/>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6956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44"/>
                                        </p:tgtEl>
                                        <p:attrNameLst>
                                          <p:attrName>style.visibility</p:attrName>
                                        </p:attrNameLst>
                                      </p:cBhvr>
                                      <p:to>
                                        <p:strVal val="visible"/>
                                      </p:to>
                                    </p:set>
                                    <p:anim calcmode="lin" valueType="num">
                                      <p:cBhvr additive="base">
                                        <p:cTn id="43" dur="500" fill="hold"/>
                                        <p:tgtEl>
                                          <p:spTgt spid="10244"/>
                                        </p:tgtEl>
                                        <p:attrNameLst>
                                          <p:attrName>ppt_x</p:attrName>
                                        </p:attrNameLst>
                                      </p:cBhvr>
                                      <p:tavLst>
                                        <p:tav tm="0">
                                          <p:val>
                                            <p:strVal val="#ppt_x"/>
                                          </p:val>
                                        </p:tav>
                                        <p:tav tm="100000">
                                          <p:val>
                                            <p:strVal val="#ppt_x"/>
                                          </p:val>
                                        </p:tav>
                                      </p:tavLst>
                                    </p:anim>
                                    <p:anim calcmode="lin" valueType="num">
                                      <p:cBhvr additive="base">
                                        <p:cTn id="44" dur="500" fill="hold"/>
                                        <p:tgtEl>
                                          <p:spTgt spid="102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290"/>
                                        </p:tgtEl>
                                        <p:attrNameLst>
                                          <p:attrName>style.visibility</p:attrName>
                                        </p:attrNameLst>
                                      </p:cBhvr>
                                      <p:to>
                                        <p:strVal val="visible"/>
                                      </p:to>
                                    </p:set>
                                    <p:anim calcmode="lin" valueType="num">
                                      <p:cBhvr additive="base">
                                        <p:cTn id="51" dur="500" fill="hold"/>
                                        <p:tgtEl>
                                          <p:spTgt spid="12290"/>
                                        </p:tgtEl>
                                        <p:attrNameLst>
                                          <p:attrName>ppt_x</p:attrName>
                                        </p:attrNameLst>
                                      </p:cBhvr>
                                      <p:tavLst>
                                        <p:tav tm="0">
                                          <p:val>
                                            <p:strVal val="#ppt_x"/>
                                          </p:val>
                                        </p:tav>
                                        <p:tav tm="100000">
                                          <p:val>
                                            <p:strVal val="#ppt_x"/>
                                          </p:val>
                                        </p:tav>
                                      </p:tavLst>
                                    </p:anim>
                                    <p:anim calcmode="lin" valueType="num">
                                      <p:cBhvr additive="base">
                                        <p:cTn id="52" dur="500" fill="hold"/>
                                        <p:tgtEl>
                                          <p:spTgt spid="1229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4" grpId="0"/>
      <p:bldP spid="16" grpId="0"/>
      <p:bldP spid="17"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FC48F-FE1A-4981-A55C-F620586B2CF4}"/>
              </a:ext>
            </a:extLst>
          </p:cNvPr>
          <p:cNvPicPr>
            <a:picLocks noChangeAspect="1"/>
          </p:cNvPicPr>
          <p:nvPr/>
        </p:nvPicPr>
        <p:blipFill>
          <a:blip r:embed="rId3"/>
          <a:stretch>
            <a:fillRect/>
          </a:stretch>
        </p:blipFill>
        <p:spPr>
          <a:xfrm>
            <a:off x="120869" y="928468"/>
            <a:ext cx="8902262" cy="4267200"/>
          </a:xfrm>
          <a:prstGeom prst="rect">
            <a:avLst/>
          </a:prstGeom>
        </p:spPr>
      </p:pic>
      <p:sp>
        <p:nvSpPr>
          <p:cNvPr id="5" name="Rectangle 63">
            <a:extLst>
              <a:ext uri="{FF2B5EF4-FFF2-40B4-BE49-F238E27FC236}">
                <a16:creationId xmlns:a16="http://schemas.microsoft.com/office/drawing/2014/main" id="{BA3713D8-E48D-435D-8E79-2641BD99FF78}"/>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23467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c1.dq1.me/uploads/article_block/10112/article_featured_image/32458/thumb_unemployed_pad_c.jpg"/>
          <p:cNvPicPr>
            <a:picLocks noChangeAspect="1" noChangeArrowheads="1"/>
          </p:cNvPicPr>
          <p:nvPr/>
        </p:nvPicPr>
        <p:blipFill rotWithShape="1">
          <a:blip r:embed="rId2">
            <a:extLst>
              <a:ext uri="{28A0092B-C50C-407E-A947-70E740481C1C}">
                <a14:useLocalDpi xmlns:a14="http://schemas.microsoft.com/office/drawing/2010/main" val="0"/>
              </a:ext>
            </a:extLst>
          </a:blip>
          <a:srcRect t="226" r="38333"/>
          <a:stretch/>
        </p:blipFill>
        <p:spPr bwMode="auto">
          <a:xfrm>
            <a:off x="60442" y="761436"/>
            <a:ext cx="2774714" cy="25653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C9BCFA6-51DB-4B56-9A15-2B1E157CD47D}"/>
              </a:ext>
            </a:extLst>
          </p:cNvPr>
          <p:cNvGrpSpPr/>
          <p:nvPr/>
        </p:nvGrpSpPr>
        <p:grpSpPr>
          <a:xfrm>
            <a:off x="5954973" y="598437"/>
            <a:ext cx="2979169" cy="1734406"/>
            <a:chOff x="533400" y="3886200"/>
            <a:chExt cx="4048839" cy="2896323"/>
          </a:xfrm>
        </p:grpSpPr>
        <p:pic>
          <p:nvPicPr>
            <p:cNvPr id="11" name="Picture 4" descr="Image result for personalized ads">
              <a:extLst>
                <a:ext uri="{FF2B5EF4-FFF2-40B4-BE49-F238E27FC236}">
                  <a16:creationId xmlns:a16="http://schemas.microsoft.com/office/drawing/2014/main" id="{E9185CB9-A3A4-4C81-923E-15E196D1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3896439" cy="247538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46442D10-7865-4930-8B42-F2BAF6F6CE3B}"/>
                </a:ext>
              </a:extLst>
            </p:cNvPr>
            <p:cNvSpPr txBox="1">
              <a:spLocks/>
            </p:cNvSpPr>
            <p:nvPr/>
          </p:nvSpPr>
          <p:spPr bwMode="auto">
            <a:xfrm>
              <a:off x="533400" y="6325323"/>
              <a:ext cx="403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114300" marR="0" lvl="1" indent="0" algn="ctr" defTabSz="914400" rtl="0" eaLnBrk="1" fontAlgn="base" latinLnBrk="0" hangingPunct="1">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Customizing your world</a:t>
              </a:r>
            </a:p>
          </p:txBody>
        </p:sp>
      </p:grpSp>
      <p:grpSp>
        <p:nvGrpSpPr>
          <p:cNvPr id="14" name="Group 13">
            <a:extLst>
              <a:ext uri="{FF2B5EF4-FFF2-40B4-BE49-F238E27FC236}">
                <a16:creationId xmlns:a16="http://schemas.microsoft.com/office/drawing/2014/main" id="{529B2DCF-5E3F-4FBB-8635-8908CC9BDC96}"/>
              </a:ext>
            </a:extLst>
          </p:cNvPr>
          <p:cNvGrpSpPr/>
          <p:nvPr/>
        </p:nvGrpSpPr>
        <p:grpSpPr>
          <a:xfrm>
            <a:off x="3030484" y="820847"/>
            <a:ext cx="3012751" cy="1522917"/>
            <a:chOff x="990600" y="3933302"/>
            <a:chExt cx="5183672" cy="2624363"/>
          </a:xfrm>
        </p:grpSpPr>
        <p:pic>
          <p:nvPicPr>
            <p:cNvPr id="15" name="Picture 2" descr="main article image">
              <a:extLst>
                <a:ext uri="{FF2B5EF4-FFF2-40B4-BE49-F238E27FC236}">
                  <a16:creationId xmlns:a16="http://schemas.microsoft.com/office/drawing/2014/main" id="{E0628590-846D-449E-9BE5-AD9659D53B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933302"/>
              <a:ext cx="4774111" cy="193482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C30B370-5415-4BAB-BC86-A227B2FC3D8B}"/>
                </a:ext>
              </a:extLst>
            </p:cNvPr>
            <p:cNvSpPr/>
            <p:nvPr/>
          </p:nvSpPr>
          <p:spPr>
            <a:xfrm>
              <a:off x="2006245" y="5762102"/>
              <a:ext cx="4168027" cy="7955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By Watching You</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7" name="Group 16">
            <a:extLst>
              <a:ext uri="{FF2B5EF4-FFF2-40B4-BE49-F238E27FC236}">
                <a16:creationId xmlns:a16="http://schemas.microsoft.com/office/drawing/2014/main" id="{D15DEB68-FF49-40C1-A8BA-95A01C0F62CB}"/>
              </a:ext>
            </a:extLst>
          </p:cNvPr>
          <p:cNvGrpSpPr/>
          <p:nvPr/>
        </p:nvGrpSpPr>
        <p:grpSpPr>
          <a:xfrm>
            <a:off x="-243228" y="3824283"/>
            <a:ext cx="3240028" cy="2058627"/>
            <a:chOff x="4724400" y="851595"/>
            <a:chExt cx="4403360" cy="3437747"/>
          </a:xfrm>
        </p:grpSpPr>
        <p:sp>
          <p:nvSpPr>
            <p:cNvPr id="20" name="Rectangle 19">
              <a:extLst>
                <a:ext uri="{FF2B5EF4-FFF2-40B4-BE49-F238E27FC236}">
                  <a16:creationId xmlns:a16="http://schemas.microsoft.com/office/drawing/2014/main" id="{682BF70E-59F3-43D7-BE30-9EBFD195F78E}"/>
                </a:ext>
              </a:extLst>
            </p:cNvPr>
            <p:cNvSpPr/>
            <p:nvPr/>
          </p:nvSpPr>
          <p:spPr>
            <a:xfrm>
              <a:off x="4724400" y="3415605"/>
              <a:ext cx="4403360" cy="87373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Cyber Security</a:t>
              </a:r>
            </a:p>
          </p:txBody>
        </p:sp>
        <p:pic>
          <p:nvPicPr>
            <p:cNvPr id="21" name="Picture 20">
              <a:extLst>
                <a:ext uri="{FF2B5EF4-FFF2-40B4-BE49-F238E27FC236}">
                  <a16:creationId xmlns:a16="http://schemas.microsoft.com/office/drawing/2014/main" id="{1F46A3A9-710D-40DF-9E5A-88CA537179EB}"/>
                </a:ext>
              </a:extLst>
            </p:cNvPr>
            <p:cNvPicPr>
              <a:picLocks noChangeAspect="1"/>
            </p:cNvPicPr>
            <p:nvPr/>
          </p:nvPicPr>
          <p:blipFill>
            <a:blip r:embed="rId5"/>
            <a:stretch>
              <a:fillRect/>
            </a:stretch>
          </p:blipFill>
          <p:spPr>
            <a:xfrm>
              <a:off x="5012960" y="851595"/>
              <a:ext cx="4029375" cy="2520000"/>
            </a:xfrm>
            <a:prstGeom prst="rect">
              <a:avLst/>
            </a:prstGeom>
          </p:spPr>
        </p:pic>
      </p:grpSp>
      <p:grpSp>
        <p:nvGrpSpPr>
          <p:cNvPr id="22" name="Group 21">
            <a:extLst>
              <a:ext uri="{FF2B5EF4-FFF2-40B4-BE49-F238E27FC236}">
                <a16:creationId xmlns:a16="http://schemas.microsoft.com/office/drawing/2014/main" id="{B94D2E7E-BA34-4551-931C-4E728207F32D}"/>
              </a:ext>
            </a:extLst>
          </p:cNvPr>
          <p:cNvGrpSpPr/>
          <p:nvPr/>
        </p:nvGrpSpPr>
        <p:grpSpPr>
          <a:xfrm>
            <a:off x="2627268" y="2548124"/>
            <a:ext cx="3674615" cy="2107156"/>
            <a:chOff x="4495800" y="655821"/>
            <a:chExt cx="4572000" cy="3005594"/>
          </a:xfrm>
        </p:grpSpPr>
        <p:pic>
          <p:nvPicPr>
            <p:cNvPr id="23" name="Picture 2" descr="Image result for find a criminal in a crowd Chinese ai">
              <a:extLst>
                <a:ext uri="{FF2B5EF4-FFF2-40B4-BE49-F238E27FC236}">
                  <a16:creationId xmlns:a16="http://schemas.microsoft.com/office/drawing/2014/main" id="{E27BBF7B-9E0A-419F-8044-CBCBC2ED238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065" r="27564" b="25231"/>
            <a:stretch/>
          </p:blipFill>
          <p:spPr bwMode="auto">
            <a:xfrm>
              <a:off x="5085215" y="655821"/>
              <a:ext cx="3601585" cy="17825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172E2382-5737-41B8-946F-17C2AFEDD88A}"/>
                </a:ext>
              </a:extLst>
            </p:cNvPr>
            <p:cNvSpPr/>
            <p:nvPr/>
          </p:nvSpPr>
          <p:spPr>
            <a:xfrm>
              <a:off x="4495800" y="2476102"/>
              <a:ext cx="4572000" cy="1185313"/>
            </a:xfrm>
            <a:prstGeom prst="rect">
              <a:avLst/>
            </a:prstGeom>
          </p:spPr>
          <p:txBody>
            <a:bodyPr>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Times New Roman" pitchFamily="18" charset="0"/>
                  <a:ea typeface="+mn-ea"/>
                  <a:cs typeface="Arial" charset="0"/>
                </a:rPr>
                <a:t>Pick out “criminals”</a:t>
              </a:r>
              <a:br>
                <a:rPr kumimoji="0" lang="en-US" sz="2400" b="0" i="0" u="none" strike="noStrike" kern="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0" cap="none" spc="0" normalizeH="0" baseline="0" noProof="0" dirty="0">
                  <a:ln>
                    <a:noFill/>
                  </a:ln>
                  <a:solidFill>
                    <a:srgbClr val="FFFFFF"/>
                  </a:solidFill>
                  <a:effectLst/>
                  <a:uLnTx/>
                  <a:uFillTx/>
                  <a:latin typeface="Times New Roman" pitchFamily="18" charset="0"/>
                  <a:ea typeface="+mn-ea"/>
                  <a:cs typeface="Arial" charset="0"/>
                </a:rPr>
                <a:t>in a crowd</a:t>
              </a:r>
            </a:p>
          </p:txBody>
        </p:sp>
      </p:grpSp>
      <p:grpSp>
        <p:nvGrpSpPr>
          <p:cNvPr id="25" name="Group 24">
            <a:extLst>
              <a:ext uri="{FF2B5EF4-FFF2-40B4-BE49-F238E27FC236}">
                <a16:creationId xmlns:a16="http://schemas.microsoft.com/office/drawing/2014/main" id="{47BEC715-8235-4EA3-BEA0-1A0242CBB4B7}"/>
              </a:ext>
            </a:extLst>
          </p:cNvPr>
          <p:cNvGrpSpPr/>
          <p:nvPr/>
        </p:nvGrpSpPr>
        <p:grpSpPr>
          <a:xfrm>
            <a:off x="6301883" y="4662076"/>
            <a:ext cx="2894672" cy="2055347"/>
            <a:chOff x="430372" y="609600"/>
            <a:chExt cx="4572000" cy="2793825"/>
          </a:xfrm>
        </p:grpSpPr>
        <p:pic>
          <p:nvPicPr>
            <p:cNvPr id="26" name="Picture 4" descr="Related image">
              <a:extLst>
                <a:ext uri="{FF2B5EF4-FFF2-40B4-BE49-F238E27FC236}">
                  <a16:creationId xmlns:a16="http://schemas.microsoft.com/office/drawing/2014/main" id="{A90422FA-F192-4C27-82E6-AF1BAF4E331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931" t="-2997" b="31851"/>
            <a:stretch/>
          </p:blipFill>
          <p:spPr bwMode="auto">
            <a:xfrm flipH="1">
              <a:off x="506572" y="609600"/>
              <a:ext cx="3943350" cy="222978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C3B5D428-2976-4DB4-BE43-4446602FD22A}"/>
                </a:ext>
              </a:extLst>
            </p:cNvPr>
            <p:cNvSpPr/>
            <p:nvPr/>
          </p:nvSpPr>
          <p:spPr>
            <a:xfrm>
              <a:off x="430372" y="2775886"/>
              <a:ext cx="4572000" cy="627539"/>
            </a:xfrm>
            <a:prstGeom prst="rect">
              <a:avLst/>
            </a:prstGeom>
          </p:spPr>
          <p:txBody>
            <a:bodyPr>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Times New Roman" pitchFamily="18" charset="0"/>
                  <a:ea typeface="+mn-ea"/>
                  <a:cs typeface="Arial" charset="0"/>
                </a:rPr>
                <a:t>Killing machines</a:t>
              </a:r>
            </a:p>
          </p:txBody>
        </p:sp>
      </p:grpSp>
      <p:grpSp>
        <p:nvGrpSpPr>
          <p:cNvPr id="28" name="Group 27">
            <a:extLst>
              <a:ext uri="{FF2B5EF4-FFF2-40B4-BE49-F238E27FC236}">
                <a16:creationId xmlns:a16="http://schemas.microsoft.com/office/drawing/2014/main" id="{8B565326-1FB2-4896-859E-3610A3D074C3}"/>
              </a:ext>
            </a:extLst>
          </p:cNvPr>
          <p:cNvGrpSpPr/>
          <p:nvPr/>
        </p:nvGrpSpPr>
        <p:grpSpPr>
          <a:xfrm>
            <a:off x="2797676" y="4620457"/>
            <a:ext cx="3679209" cy="2266272"/>
            <a:chOff x="4724400" y="3873679"/>
            <a:chExt cx="4572000" cy="3071252"/>
          </a:xfrm>
        </p:grpSpPr>
        <p:pic>
          <p:nvPicPr>
            <p:cNvPr id="29" name="Picture 2" descr="Related image">
              <a:extLst>
                <a:ext uri="{FF2B5EF4-FFF2-40B4-BE49-F238E27FC236}">
                  <a16:creationId xmlns:a16="http://schemas.microsoft.com/office/drawing/2014/main" id="{A0635C11-8DDC-4D76-9479-CC36996AE3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105" y="3873679"/>
              <a:ext cx="3703179" cy="247002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154E7EB6-FB47-4102-98F3-558983AABD10}"/>
                </a:ext>
              </a:extLst>
            </p:cNvPr>
            <p:cNvSpPr/>
            <p:nvPr/>
          </p:nvSpPr>
          <p:spPr>
            <a:xfrm>
              <a:off x="4724400" y="6319282"/>
              <a:ext cx="4572000" cy="625649"/>
            </a:xfrm>
            <a:prstGeom prst="rect">
              <a:avLst/>
            </a:prstGeom>
          </p:spPr>
          <p:txBody>
            <a:bodyPr>
              <a:spAutoFit/>
            </a:bodyPr>
            <a:lstStyle/>
            <a:p>
              <a:pPr marL="114300" marR="0" lvl="1"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Judges</a:t>
              </a:r>
            </a:p>
          </p:txBody>
        </p:sp>
      </p:grpSp>
      <p:sp>
        <p:nvSpPr>
          <p:cNvPr id="32" name="Rectangle 63">
            <a:extLst>
              <a:ext uri="{FF2B5EF4-FFF2-40B4-BE49-F238E27FC236}">
                <a16:creationId xmlns:a16="http://schemas.microsoft.com/office/drawing/2014/main" id="{B17EA124-84D7-48AF-AA63-9BE0BAB1A5E6}"/>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5036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radient desc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4971" y="3734783"/>
            <a:ext cx="5633657"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928225" y="3657600"/>
            <a:ext cx="5107040" cy="3276600"/>
            <a:chOff x="1861786" y="3505200"/>
            <a:chExt cx="5107040" cy="3276600"/>
          </a:xfrm>
        </p:grpSpPr>
        <p:sp>
          <p:nvSpPr>
            <p:cNvPr id="58" name="TextBox 57"/>
            <p:cNvSpPr txBox="1"/>
            <p:nvPr/>
          </p:nvSpPr>
          <p:spPr bwMode="auto">
            <a:xfrm rot="20818719">
              <a:off x="1950318" y="4675208"/>
              <a:ext cx="1644479" cy="53184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nvGrpSpPr>
            <p:cNvPr id="74" name="Group 73"/>
            <p:cNvGrpSpPr/>
            <p:nvPr/>
          </p:nvGrpSpPr>
          <p:grpSpPr>
            <a:xfrm>
              <a:off x="1861786" y="3505200"/>
              <a:ext cx="5107040" cy="3276600"/>
              <a:chOff x="1861786" y="3505200"/>
              <a:chExt cx="5107040" cy="3276600"/>
            </a:xfrm>
          </p:grpSpPr>
          <p:sp>
            <p:nvSpPr>
              <p:cNvPr id="19" name="Rectangle 18"/>
              <p:cNvSpPr/>
              <p:nvPr/>
            </p:nvSpPr>
            <p:spPr>
              <a:xfrm>
                <a:off x="5867399" y="3505200"/>
                <a:ext cx="1101427" cy="3276600"/>
              </a:xfrm>
              <a:prstGeom prst="rect">
                <a:avLst/>
              </a:prstGeom>
              <a:solidFill>
                <a:srgbClr val="000066"/>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2" name="Group 61"/>
              <p:cNvGrpSpPr/>
              <p:nvPr/>
            </p:nvGrpSpPr>
            <p:grpSpPr>
              <a:xfrm>
                <a:off x="2379154" y="4505419"/>
                <a:ext cx="3198170" cy="1799154"/>
                <a:chOff x="2379154" y="4505419"/>
                <a:chExt cx="3198170" cy="1799154"/>
              </a:xfrm>
            </p:grpSpPr>
            <p:sp>
              <p:nvSpPr>
                <p:cNvPr id="15" name="Rectangle 14"/>
                <p:cNvSpPr/>
                <p:nvPr/>
              </p:nvSpPr>
              <p:spPr>
                <a:xfrm>
                  <a:off x="2419961" y="584290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16" name="Rectangle 15"/>
                <p:cNvSpPr/>
                <p:nvPr/>
              </p:nvSpPr>
              <p:spPr>
                <a:xfrm>
                  <a:off x="4705961" y="571151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2</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63" name="TextBox 62"/>
                <p:cNvSpPr txBox="1"/>
                <p:nvPr/>
              </p:nvSpPr>
              <p:spPr bwMode="auto">
                <a:xfrm>
                  <a:off x="2454539" y="4675402"/>
                  <a:ext cx="2552641"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4" name="TextBox 63"/>
                <p:cNvSpPr txBox="1"/>
                <p:nvPr/>
              </p:nvSpPr>
              <p:spPr bwMode="auto">
                <a:xfrm rot="20022446">
                  <a:off x="3610533" y="4568097"/>
                  <a:ext cx="1075325"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5" name="TextBox 64"/>
                <p:cNvSpPr txBox="1"/>
                <p:nvPr/>
              </p:nvSpPr>
              <p:spPr bwMode="auto">
                <a:xfrm rot="1769552">
                  <a:off x="4314346" y="4505419"/>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6" name="TextBox 65"/>
                <p:cNvSpPr txBox="1"/>
                <p:nvPr/>
              </p:nvSpPr>
              <p:spPr bwMode="auto">
                <a:xfrm rot="2353458">
                  <a:off x="2914450" y="5049858"/>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7" name="TextBox 66"/>
                <p:cNvSpPr txBox="1"/>
                <p:nvPr/>
              </p:nvSpPr>
              <p:spPr bwMode="auto">
                <a:xfrm rot="18982493">
                  <a:off x="3127042" y="5179553"/>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8" name="TextBox 67"/>
                <p:cNvSpPr txBox="1"/>
                <p:nvPr/>
              </p:nvSpPr>
              <p:spPr bwMode="auto">
                <a:xfrm rot="563998">
                  <a:off x="2379154" y="5365649"/>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9" name="TextBox 68"/>
                <p:cNvSpPr txBox="1"/>
                <p:nvPr/>
              </p:nvSpPr>
              <p:spPr bwMode="auto">
                <a:xfrm rot="563998">
                  <a:off x="4219211" y="526102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0" name="TextBox 69"/>
                <p:cNvSpPr txBox="1"/>
                <p:nvPr/>
              </p:nvSpPr>
              <p:spPr bwMode="auto">
                <a:xfrm rot="563998">
                  <a:off x="3304811" y="455388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1" name="TextBox 70"/>
                <p:cNvSpPr txBox="1"/>
                <p:nvPr/>
              </p:nvSpPr>
              <p:spPr bwMode="auto">
                <a:xfrm rot="2027731">
                  <a:off x="4852330" y="4826806"/>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2" name="TextBox 71"/>
                <p:cNvSpPr txBox="1"/>
                <p:nvPr/>
              </p:nvSpPr>
              <p:spPr bwMode="auto">
                <a:xfrm rot="19217064">
                  <a:off x="4600648" y="5076204"/>
                  <a:ext cx="724994" cy="28800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grpSp>
            <p:nvGrpSpPr>
              <p:cNvPr id="73" name="Group 72"/>
              <p:cNvGrpSpPr/>
              <p:nvPr/>
            </p:nvGrpSpPr>
            <p:grpSpPr>
              <a:xfrm>
                <a:off x="1861786" y="4038600"/>
                <a:ext cx="3744028" cy="2057400"/>
                <a:chOff x="1861786" y="4038600"/>
                <a:chExt cx="3744028" cy="2057400"/>
              </a:xfrm>
            </p:grpSpPr>
            <p:cxnSp>
              <p:nvCxnSpPr>
                <p:cNvPr id="3" name="Straight Connector 2"/>
                <p:cNvCxnSpPr/>
                <p:nvPr/>
              </p:nvCxnSpPr>
              <p:spPr bwMode="auto">
                <a:xfrm>
                  <a:off x="1861786" y="566897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44" name="Straight Connector 43"/>
                <p:cNvCxnSpPr/>
                <p:nvPr/>
              </p:nvCxnSpPr>
              <p:spPr bwMode="auto">
                <a:xfrm flipH="1">
                  <a:off x="4191000" y="5452869"/>
                  <a:ext cx="1367722" cy="632529"/>
                </a:xfrm>
                <a:prstGeom prst="line">
                  <a:avLst/>
                </a:prstGeom>
                <a:noFill/>
                <a:ln w="38100" cap="sq" cmpd="sng" algn="ctr">
                  <a:solidFill>
                    <a:srgbClr val="66FF33"/>
                  </a:solidFill>
                  <a:prstDash val="solid"/>
                  <a:round/>
                  <a:headEnd type="none" w="med" len="med"/>
                  <a:tailEnd type="none" w="med" len="med"/>
                </a:ln>
                <a:effectLst/>
              </p:spPr>
            </p:cxnSp>
            <p:cxnSp>
              <p:nvCxnSpPr>
                <p:cNvPr id="48" name="Straight Connector 47"/>
                <p:cNvCxnSpPr/>
                <p:nvPr/>
              </p:nvCxnSpPr>
              <p:spPr bwMode="auto">
                <a:xfrm flipV="1">
                  <a:off x="1919109" y="4994797"/>
                  <a:ext cx="1354859" cy="652000"/>
                </a:xfrm>
                <a:prstGeom prst="line">
                  <a:avLst/>
                </a:prstGeom>
                <a:noFill/>
                <a:ln w="38100" cap="sq" cmpd="sng" algn="ctr">
                  <a:solidFill>
                    <a:srgbClr val="66FF33"/>
                  </a:solidFill>
                  <a:prstDash val="solid"/>
                  <a:round/>
                  <a:headEnd type="none" w="med" len="med"/>
                  <a:tailEnd type="none" w="med" len="med"/>
                </a:ln>
                <a:effectLst/>
              </p:spPr>
            </p:cxnSp>
            <p:cxnSp>
              <p:nvCxnSpPr>
                <p:cNvPr id="52" name="Straight Connector 51"/>
                <p:cNvCxnSpPr/>
                <p:nvPr/>
              </p:nvCxnSpPr>
              <p:spPr bwMode="auto">
                <a:xfrm flipV="1">
                  <a:off x="1868387" y="4635521"/>
                  <a:ext cx="0" cy="1011276"/>
                </a:xfrm>
                <a:prstGeom prst="line">
                  <a:avLst/>
                </a:prstGeom>
                <a:noFill/>
                <a:ln w="38100" cap="sq" cmpd="sng" algn="ctr">
                  <a:solidFill>
                    <a:schemeClr val="accent1"/>
                  </a:solidFill>
                  <a:prstDash val="solid"/>
                  <a:round/>
                  <a:headEnd type="none" w="med" len="med"/>
                  <a:tailEnd type="none" w="med" len="med"/>
                </a:ln>
                <a:effectLst/>
              </p:spPr>
            </p:cxnSp>
            <p:cxnSp>
              <p:nvCxnSpPr>
                <p:cNvPr id="55" name="Straight Connector 54"/>
                <p:cNvCxnSpPr/>
                <p:nvPr/>
              </p:nvCxnSpPr>
              <p:spPr bwMode="auto">
                <a:xfrm flipV="1">
                  <a:off x="3283128" y="4038600"/>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59" name="Straight Connector 58"/>
                <p:cNvCxnSpPr/>
                <p:nvPr/>
              </p:nvCxnSpPr>
              <p:spPr bwMode="auto">
                <a:xfrm flipV="1">
                  <a:off x="5590689" y="4461469"/>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75" name="Straight Connector 74"/>
                <p:cNvCxnSpPr/>
                <p:nvPr/>
              </p:nvCxnSpPr>
              <p:spPr bwMode="auto">
                <a:xfrm>
                  <a:off x="3276600" y="499201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60" name="Straight Connector 59"/>
                <p:cNvCxnSpPr/>
                <p:nvPr/>
              </p:nvCxnSpPr>
              <p:spPr bwMode="auto">
                <a:xfrm flipV="1">
                  <a:off x="4162911" y="5142517"/>
                  <a:ext cx="0" cy="953483"/>
                </a:xfrm>
                <a:prstGeom prst="line">
                  <a:avLst/>
                </a:prstGeom>
                <a:noFill/>
                <a:ln w="38100" cap="sq" cmpd="sng" algn="ctr">
                  <a:solidFill>
                    <a:schemeClr val="accent1"/>
                  </a:solidFill>
                  <a:prstDash val="solid"/>
                  <a:round/>
                  <a:headEnd type="none" w="med" len="med"/>
                  <a:tailEnd type="none" w="med" len="med"/>
                </a:ln>
                <a:effectLst/>
              </p:spPr>
            </p:cxnSp>
          </p:grpSp>
        </p:grpSp>
        <p:sp>
          <p:nvSpPr>
            <p:cNvPr id="105" name="TextBox 104"/>
            <p:cNvSpPr txBox="1"/>
            <p:nvPr/>
          </p:nvSpPr>
          <p:spPr bwMode="auto">
            <a:xfrm rot="20086641">
              <a:off x="2061505" y="5023999"/>
              <a:ext cx="1153370" cy="228531"/>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grpSp>
        <p:nvGrpSpPr>
          <p:cNvPr id="95" name="Group 94"/>
          <p:cNvGrpSpPr/>
          <p:nvPr/>
        </p:nvGrpSpPr>
        <p:grpSpPr>
          <a:xfrm>
            <a:off x="5427301" y="5225617"/>
            <a:ext cx="2502237" cy="709490"/>
            <a:chOff x="2812059" y="5172124"/>
            <a:chExt cx="2502237" cy="709490"/>
          </a:xfrm>
        </p:grpSpPr>
        <p:cxnSp>
          <p:nvCxnSpPr>
            <p:cNvPr id="84" name="Straight Connector 83"/>
            <p:cNvCxnSpPr/>
            <p:nvPr/>
          </p:nvCxnSpPr>
          <p:spPr bwMode="auto">
            <a:xfrm flipV="1">
              <a:off x="2812059" y="5172124"/>
              <a:ext cx="1354859" cy="652000"/>
            </a:xfrm>
            <a:prstGeom prst="line">
              <a:avLst/>
            </a:prstGeom>
            <a:noFill/>
            <a:ln w="38100" cap="sq" cmpd="sng" algn="ctr">
              <a:solidFill>
                <a:srgbClr val="66FF33"/>
              </a:solidFill>
              <a:prstDash val="dash"/>
              <a:round/>
              <a:headEnd type="none" w="med" len="med"/>
              <a:tailEnd type="none" w="med" len="med"/>
            </a:ln>
            <a:effectLst/>
          </p:spPr>
        </p:cxnSp>
        <p:cxnSp>
          <p:nvCxnSpPr>
            <p:cNvPr id="86" name="Straight Connector 85"/>
            <p:cNvCxnSpPr>
              <a:cxnSpLocks/>
            </p:cNvCxnSpPr>
            <p:nvPr/>
          </p:nvCxnSpPr>
          <p:spPr bwMode="auto">
            <a:xfrm>
              <a:off x="2985082" y="5463433"/>
              <a:ext cx="2329214" cy="418181"/>
            </a:xfrm>
            <a:prstGeom prst="line">
              <a:avLst/>
            </a:prstGeom>
            <a:noFill/>
            <a:ln w="38100" cap="sq" cmpd="sng" algn="ctr">
              <a:solidFill>
                <a:srgbClr val="66FF33"/>
              </a:solidFill>
              <a:prstDash val="dash"/>
              <a:round/>
              <a:headEnd type="none" w="med" len="med"/>
              <a:tailEnd type="none" w="med" len="med"/>
            </a:ln>
            <a:effectLst/>
          </p:spPr>
        </p:cxnSp>
        <p:sp>
          <p:nvSpPr>
            <p:cNvPr id="90" name="Oval 89"/>
            <p:cNvSpPr>
              <a:spLocks/>
            </p:cNvSpPr>
            <p:nvPr/>
          </p:nvSpPr>
          <p:spPr>
            <a:xfrm>
              <a:off x="3357145" y="5461926"/>
              <a:ext cx="177271" cy="123972"/>
            </a:xfrm>
            <a:prstGeom prst="ellipse">
              <a:avLst/>
            </a:prstGeom>
            <a:solidFill>
              <a:srgbClr val="66FF33"/>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072" name="Group 3071"/>
          <p:cNvGrpSpPr/>
          <p:nvPr/>
        </p:nvGrpSpPr>
        <p:grpSpPr>
          <a:xfrm>
            <a:off x="5991372" y="4818365"/>
            <a:ext cx="142875" cy="744826"/>
            <a:chOff x="3377327" y="4762250"/>
            <a:chExt cx="142875" cy="744826"/>
          </a:xfrm>
        </p:grpSpPr>
        <p:cxnSp>
          <p:nvCxnSpPr>
            <p:cNvPr id="93" name="Straight Connector 92"/>
            <p:cNvCxnSpPr/>
            <p:nvPr/>
          </p:nvCxnSpPr>
          <p:spPr bwMode="auto">
            <a:xfrm flipV="1">
              <a:off x="3447952" y="4909471"/>
              <a:ext cx="0" cy="597605"/>
            </a:xfrm>
            <a:prstGeom prst="line">
              <a:avLst/>
            </a:prstGeom>
            <a:noFill/>
            <a:ln w="38100" cap="sq" cmpd="sng" algn="ctr">
              <a:solidFill>
                <a:schemeClr val="accent1"/>
              </a:solidFill>
              <a:prstDash val="solid"/>
              <a:round/>
              <a:headEnd type="none" w="med" len="med"/>
              <a:tailEnd type="none" w="med" len="med"/>
            </a:ln>
            <a:effectLst/>
          </p:spPr>
        </p:cxnSp>
        <p:pic>
          <p:nvPicPr>
            <p:cNvPr id="89" name="Picture 88"/>
            <p:cNvPicPr>
              <a:picLocks noChangeAspect="1"/>
            </p:cNvPicPr>
            <p:nvPr/>
          </p:nvPicPr>
          <p:blipFill rotWithShape="1">
            <a:blip r:embed="rId4"/>
            <a:srcRect r="50000" b="60666"/>
            <a:stretch/>
          </p:blipFill>
          <p:spPr>
            <a:xfrm>
              <a:off x="3377327" y="4762250"/>
              <a:ext cx="142875" cy="135962"/>
            </a:xfrm>
            <a:prstGeom prst="rect">
              <a:avLst/>
            </a:prstGeom>
          </p:spPr>
        </p:pic>
      </p:grpSp>
      <p:grpSp>
        <p:nvGrpSpPr>
          <p:cNvPr id="12" name="Group 11"/>
          <p:cNvGrpSpPr/>
          <p:nvPr/>
        </p:nvGrpSpPr>
        <p:grpSpPr>
          <a:xfrm>
            <a:off x="207101" y="380167"/>
            <a:ext cx="3822423" cy="1878904"/>
            <a:chOff x="207101" y="380167"/>
            <a:chExt cx="3822423" cy="187890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101" y="463615"/>
              <a:ext cx="1419740" cy="1795456"/>
            </a:xfrm>
            <a:prstGeom prst="rect">
              <a:avLst/>
            </a:prstGeom>
          </p:spPr>
        </p:pic>
        <p:sp>
          <p:nvSpPr>
            <p:cNvPr id="98" name="Rounded Rectangular Callout 97"/>
            <p:cNvSpPr/>
            <p:nvPr/>
          </p:nvSpPr>
          <p:spPr>
            <a:xfrm>
              <a:off x="1509238" y="380167"/>
              <a:ext cx="2520286" cy="1634490"/>
            </a:xfrm>
            <a:prstGeom prst="wedgeRoundRectCallout">
              <a:avLst>
                <a:gd name="adj1" fmla="val -61442"/>
                <a:gd name="adj2" fmla="val -19691"/>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am a machine</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and I want to learn </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to identify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faces and bicycles.</a:t>
              </a:r>
            </a:p>
          </p:txBody>
        </p:sp>
      </p:grpSp>
      <p:grpSp>
        <p:nvGrpSpPr>
          <p:cNvPr id="20" name="Group 19"/>
          <p:cNvGrpSpPr/>
          <p:nvPr/>
        </p:nvGrpSpPr>
        <p:grpSpPr>
          <a:xfrm>
            <a:off x="4988190" y="432078"/>
            <a:ext cx="3927210" cy="2471764"/>
            <a:chOff x="4988190" y="432078"/>
            <a:chExt cx="3927210" cy="2471764"/>
          </a:xfrm>
        </p:grpSpPr>
        <p:grpSp>
          <p:nvGrpSpPr>
            <p:cNvPr id="94" name="Group 93"/>
            <p:cNvGrpSpPr/>
            <p:nvPr/>
          </p:nvGrpSpPr>
          <p:grpSpPr>
            <a:xfrm flipH="1">
              <a:off x="7924800" y="685800"/>
              <a:ext cx="990600" cy="1447800"/>
              <a:chOff x="5060717" y="3077392"/>
              <a:chExt cx="1849758" cy="3642254"/>
            </a:xfrm>
          </p:grpSpPr>
          <p:pic>
            <p:nvPicPr>
              <p:cNvPr id="96"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8344" r="45768"/>
              <a:stretch/>
            </p:blipFill>
            <p:spPr bwMode="auto">
              <a:xfrm>
                <a:off x="5060717" y="3077392"/>
                <a:ext cx="1849757" cy="364225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6400801" y="4114801"/>
                <a:ext cx="509674" cy="609600"/>
              </a:xfrm>
              <a:prstGeom prst="rect">
                <a:avLst/>
              </a:prstGeom>
              <a:solidFill>
                <a:srgbClr val="00621A"/>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0" name="Group 9"/>
            <p:cNvGrpSpPr/>
            <p:nvPr/>
          </p:nvGrpSpPr>
          <p:grpSpPr>
            <a:xfrm>
              <a:off x="4988190" y="432078"/>
              <a:ext cx="2725316" cy="2471764"/>
              <a:chOff x="4988190" y="432078"/>
              <a:chExt cx="2725316" cy="2471764"/>
            </a:xfrm>
          </p:grpSpPr>
          <p:sp>
            <p:nvSpPr>
              <p:cNvPr id="100" name="Rounded Rectangular Callout 99"/>
              <p:cNvSpPr/>
              <p:nvPr/>
            </p:nvSpPr>
            <p:spPr>
              <a:xfrm>
                <a:off x="4988190" y="432078"/>
                <a:ext cx="2725316" cy="2451735"/>
              </a:xfrm>
              <a:prstGeom prst="wedgeRoundRectCallout">
                <a:avLst>
                  <a:gd name="adj1" fmla="val 59721"/>
                  <a:gd name="adj2" fmla="val -7704"/>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As your supervisor,</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give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labeled training data</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2" name="Rectangle 5"/>
              <p:cNvSpPr>
                <a:spLocks noChangeArrowheads="1"/>
              </p:cNvSpPr>
              <p:nvPr/>
            </p:nvSpPr>
            <p:spPr bwMode="auto">
              <a:xfrm>
                <a:off x="5117610" y="2440542"/>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face</a:t>
                </a:r>
              </a:p>
            </p:txBody>
          </p:sp>
          <p:pic>
            <p:nvPicPr>
              <p:cNvPr id="104" name="Picture 6" descr="https://encrypted-tbn2.gstatic.com/images?q=tbn:ANd9GcQxi0BXRGGWwpZlLt6x5i_eKwXhaJLwx7Ku7fvdkqS2tzyVEg1g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187" y="1735490"/>
                <a:ext cx="1217213" cy="81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scontent-mrs1-1.xx.fbcdn.net/hphotos-xfp1/t31.0-8/10575340_10153802014361141_2581281123763146573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03" t="13188" r="53606" b="53100"/>
              <a:stretch/>
            </p:blipFill>
            <p:spPr bwMode="auto">
              <a:xfrm>
                <a:off x="5222203" y="1752600"/>
                <a:ext cx="645197" cy="81000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5"/>
              <p:cNvSpPr>
                <a:spLocks noChangeArrowheads="1"/>
              </p:cNvSpPr>
              <p:nvPr/>
            </p:nvSpPr>
            <p:spPr bwMode="auto">
              <a:xfrm>
                <a:off x="6248400" y="2442177"/>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bicycle</a:t>
                </a:r>
              </a:p>
            </p:txBody>
          </p:sp>
        </p:grpSp>
      </p:grpSp>
      <p:sp>
        <p:nvSpPr>
          <p:cNvPr id="111" name="Rounded Rectangular Callout 110"/>
          <p:cNvSpPr/>
          <p:nvPr/>
        </p:nvSpPr>
        <p:spPr>
          <a:xfrm>
            <a:off x="741707" y="3632478"/>
            <a:ext cx="2470969" cy="817245"/>
          </a:xfrm>
          <a:prstGeom prst="wedgeRoundRectCallout">
            <a:avLst>
              <a:gd name="adj1" fmla="val -33893"/>
              <a:gd name="adj2" fmla="val -61958"/>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My current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weights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126" name="Rounded Rectangular Callout 125"/>
          <p:cNvSpPr/>
          <p:nvPr/>
        </p:nvSpPr>
        <p:spPr>
          <a:xfrm>
            <a:off x="4191000" y="3652599"/>
            <a:ext cx="4331240" cy="919401"/>
          </a:xfrm>
          <a:prstGeom prst="wedgeRoundRectCallout">
            <a:avLst>
              <a:gd name="adj1" fmla="val -40153"/>
              <a:gd name="adj2" fmla="val -103650"/>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isualized here </a:t>
            </a:r>
            <a:b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by my location.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1" name="Group 10"/>
          <p:cNvGrpSpPr/>
          <p:nvPr/>
        </p:nvGrpSpPr>
        <p:grpSpPr>
          <a:xfrm>
            <a:off x="5029200" y="2916555"/>
            <a:ext cx="2374211" cy="511504"/>
            <a:chOff x="4953000" y="2906689"/>
            <a:chExt cx="2860876" cy="622408"/>
          </a:xfrm>
        </p:grpSpPr>
        <p:sp>
          <p:nvSpPr>
            <p:cNvPr id="127" name="Rectangle 5"/>
            <p:cNvSpPr>
              <a:spLocks noChangeArrowheads="1"/>
            </p:cNvSpPr>
            <p:nvPr/>
          </p:nvSpPr>
          <p:spPr bwMode="auto">
            <a:xfrm>
              <a:off x="4994475" y="2965700"/>
              <a:ext cx="156883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bicycle</a:t>
              </a:r>
            </a:p>
          </p:txBody>
        </p:sp>
        <p:sp>
          <p:nvSpPr>
            <p:cNvPr id="128" name="Rectangle 5"/>
            <p:cNvSpPr>
              <a:spLocks noChangeArrowheads="1"/>
            </p:cNvSpPr>
            <p:nvPr/>
          </p:nvSpPr>
          <p:spPr bwMode="auto">
            <a:xfrm>
              <a:off x="6590740" y="2967334"/>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29" name="Rounded Rectangular Callout 128"/>
            <p:cNvSpPr/>
            <p:nvPr/>
          </p:nvSpPr>
          <p:spPr>
            <a:xfrm>
              <a:off x="4953000" y="2906689"/>
              <a:ext cx="2860876" cy="621524"/>
            </a:xfrm>
            <a:prstGeom prst="wedgeRoundRectCallout">
              <a:avLst>
                <a:gd name="adj1" fmla="val -57543"/>
                <a:gd name="adj2" fmla="val -68447"/>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pic>
        <p:nvPicPr>
          <p:cNvPr id="206" name="Picture 8" descr="https://scontent-mrs1-1.xx.fbcdn.net/hphotos-xfp1/t31.0-8/10575340_10153802014361141_2581281123763146573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03" t="13188" r="53606" b="53100"/>
          <a:stretch/>
        </p:blipFill>
        <p:spPr bwMode="auto">
          <a:xfrm>
            <a:off x="76200" y="2491152"/>
            <a:ext cx="645197" cy="810000"/>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0" y="4953000"/>
            <a:ext cx="508696" cy="643316"/>
          </a:xfrm>
          <a:prstGeom prst="rect">
            <a:avLst/>
          </a:prstGeom>
        </p:spPr>
      </p:pic>
      <p:grpSp>
        <p:nvGrpSpPr>
          <p:cNvPr id="208" name="Group 207"/>
          <p:cNvGrpSpPr/>
          <p:nvPr/>
        </p:nvGrpSpPr>
        <p:grpSpPr>
          <a:xfrm>
            <a:off x="739409" y="2209800"/>
            <a:ext cx="3410537" cy="1295400"/>
            <a:chOff x="5029200" y="2819400"/>
            <a:chExt cx="3410537" cy="1295400"/>
          </a:xfrm>
        </p:grpSpPr>
        <p:sp>
          <p:nvSpPr>
            <p:cNvPr id="209" name="Rectangle 208"/>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0" name="Picture 6" descr="Image result for convolutional neural netw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 name="Group 210"/>
          <p:cNvGrpSpPr/>
          <p:nvPr/>
        </p:nvGrpSpPr>
        <p:grpSpPr>
          <a:xfrm>
            <a:off x="992516" y="2400743"/>
            <a:ext cx="2789426" cy="1068329"/>
            <a:chOff x="5282307" y="3010343"/>
            <a:chExt cx="2789426" cy="1068329"/>
          </a:xfrm>
        </p:grpSpPr>
        <p:cxnSp>
          <p:nvCxnSpPr>
            <p:cNvPr id="212" name="Straight Connector 211"/>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213" name="Straight Connector 212"/>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214" name="Straight Connector 213"/>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215" name="Straight Connector 214"/>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216" name="Straight Connector 215"/>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217" name="Straight Connector 216"/>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218" name="Straight Connector 217"/>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19" name="Straight Connector 218"/>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20" name="Straight Connector 219"/>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21" name="Straight Connector 220"/>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22" name="Straight Connector 221"/>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23" name="Straight Connector 222"/>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24" name="Straight Connector 223"/>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25" name="Straight Connector 224"/>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26" name="Straight Connector 225"/>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27" name="Straight Connector 226"/>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28" name="Straight Connector 227"/>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29" name="Straight Connector 228"/>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30" name="Straight Connector 229"/>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31" name="Straight Connector 230"/>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32" name="Straight Connector 231"/>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33" name="Straight Connector 232"/>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34" name="Straight Connector 233"/>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35" name="Straight Connector 234"/>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36" name="Straight Connector 235"/>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37" name="Straight Connector 236"/>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38" name="Straight Connector 237"/>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39" name="Straight Connector 238"/>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240" name="Straight Connector 239"/>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241" name="Straight Connector 240"/>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242" name="Straight Connector 241"/>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243" name="Straight Connector 242"/>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244" name="Straight Connector 243"/>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245" name="Straight Connector 244"/>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246" name="Straight Connector 245"/>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247" name="Straight Connector 246"/>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248" name="Straight Connector 247"/>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249" name="Straight Connector 248"/>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250" name="Straight Connector 249"/>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251" name="Straight Connector 250"/>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252" name="Straight Connector 251"/>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253" name="Straight Connector 252"/>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254" name="Straight Connector 253"/>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255" name="Straight Connector 254"/>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256" name="Straight Connector 255"/>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257" name="Rectangle 256"/>
            <p:cNvSpPr/>
            <p:nvPr/>
          </p:nvSpPr>
          <p:spPr>
            <a:xfrm>
              <a:off x="5422868" y="3253046"/>
              <a:ext cx="526069" cy="224620"/>
            </a:xfrm>
            <a:prstGeom prst="rect">
              <a:avLst/>
            </a:prstGeom>
            <a:solidFill>
              <a:srgbClr val="000066"/>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8" name="Rectangle 257"/>
            <p:cNvSpPr/>
            <p:nvPr/>
          </p:nvSpPr>
          <p:spPr>
            <a:xfrm>
              <a:off x="5406609" y="3215902"/>
              <a:ext cx="537444" cy="2814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12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k</a:t>
              </a:r>
              <a:endParaRPr kumimoji="0" lang="en-CA" sz="12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cxnSp>
          <p:nvCxnSpPr>
            <p:cNvPr id="259" name="Straight Connector 258"/>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60" name="Straight Connector 259"/>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61" name="Straight Connector 260"/>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62" name="Straight Connector 261"/>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63" name="Straight Connector 262"/>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64" name="Straight Connector 263"/>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65" name="Straight Connector 264"/>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66" name="Straight Connector 265"/>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67" name="Straight Connector 266"/>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68" name="Straight Connector 267"/>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69" name="Straight Connector 268"/>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70" name="Straight Connector 269"/>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71" name="Straight Connector 270"/>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72" name="Straight Connector 271"/>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73" name="Straight Connector 272"/>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74" name="Straight Connector 273"/>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75" name="Straight Connector 274"/>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76" name="Straight Connector 275"/>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77" name="Straight Connector 276"/>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78" name="Straight Connector 277"/>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279" name="Rounded Rectangular Callout 278"/>
          <p:cNvSpPr/>
          <p:nvPr/>
        </p:nvSpPr>
        <p:spPr>
          <a:xfrm>
            <a:off x="242730" y="4572000"/>
            <a:ext cx="3359522" cy="817245"/>
          </a:xfrm>
          <a:prstGeom prst="wedgeRoundRectCallout">
            <a:avLst>
              <a:gd name="adj1" fmla="val -29683"/>
              <a:gd name="adj2" fmla="val -59211"/>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How I answer questions</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100%  dictated by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these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sp>
        <p:nvSpPr>
          <p:cNvPr id="205" name="Rectangle 5"/>
          <p:cNvSpPr>
            <a:spLocks noChangeArrowheads="1"/>
          </p:cNvSpPr>
          <p:nvPr/>
        </p:nvSpPr>
        <p:spPr bwMode="auto">
          <a:xfrm>
            <a:off x="3886200" y="261514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280" name="Rectangle 5"/>
          <p:cNvSpPr>
            <a:spLocks noChangeArrowheads="1"/>
          </p:cNvSpPr>
          <p:nvPr/>
        </p:nvSpPr>
        <p:spPr bwMode="auto">
          <a:xfrm>
            <a:off x="3886200" y="2590800"/>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bicycle</a:t>
            </a:r>
          </a:p>
        </p:txBody>
      </p:sp>
      <p:sp>
        <p:nvSpPr>
          <p:cNvPr id="281" name="Rounded Rectangular Callout 280"/>
          <p:cNvSpPr/>
          <p:nvPr/>
        </p:nvSpPr>
        <p:spPr>
          <a:xfrm>
            <a:off x="7522112" y="2288521"/>
            <a:ext cx="1545688" cy="1225868"/>
          </a:xfrm>
          <a:prstGeom prst="wedgeRoundRectCallout">
            <a:avLst>
              <a:gd name="adj1" fmla="val 6096"/>
              <a:gd name="adj2" fmla="val -119630"/>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Here is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measure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your </a:t>
            </a:r>
            <a:r>
              <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rPr>
              <a:t>error.</a:t>
            </a:r>
          </a:p>
        </p:txBody>
      </p:sp>
      <p:sp>
        <p:nvSpPr>
          <p:cNvPr id="282" name="Rounded Rectangular Callout 281"/>
          <p:cNvSpPr/>
          <p:nvPr/>
        </p:nvSpPr>
        <p:spPr>
          <a:xfrm>
            <a:off x="7239000" y="124777"/>
            <a:ext cx="1812115" cy="408623"/>
          </a:xfrm>
          <a:prstGeom prst="wedgeRoundRectCallout">
            <a:avLst>
              <a:gd name="adj1" fmla="val -8497"/>
              <a:gd name="adj2" fmla="val 111783"/>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Good first try!</a:t>
            </a:r>
            <a:endPar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283" name="Picture 6" descr="https://encrypted-tbn2.gstatic.com/images?q=tbn:ANd9GcQxi0BXRGGWwpZlLt6x5i_eKwXhaJLwx7Ku7fvdkqS2tzyVEg1g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8" y="2679819"/>
            <a:ext cx="808088" cy="537746"/>
          </a:xfrm>
          <a:prstGeom prst="rect">
            <a:avLst/>
          </a:prstGeom>
          <a:noFill/>
          <a:extLst>
            <a:ext uri="{909E8E84-426E-40DD-AFC4-6F175D3DCCD1}">
              <a14:hiddenFill xmlns:a14="http://schemas.microsoft.com/office/drawing/2010/main">
                <a:solidFill>
                  <a:srgbClr val="FFFFFF"/>
                </a:solidFill>
              </a14:hiddenFill>
            </a:ext>
          </a:extLst>
        </p:spPr>
      </p:pic>
      <p:sp>
        <p:nvSpPr>
          <p:cNvPr id="136" name="Rectangle 5"/>
          <p:cNvSpPr>
            <a:spLocks noChangeArrowheads="1"/>
          </p:cNvSpPr>
          <p:nvPr/>
        </p:nvSpPr>
        <p:spPr bwMode="auto">
          <a:xfrm>
            <a:off x="-152400" y="2281535"/>
            <a:ext cx="1013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Goal</a:t>
            </a:r>
          </a:p>
        </p:txBody>
      </p:sp>
      <p:sp>
        <p:nvSpPr>
          <p:cNvPr id="138" name="Rectangle 63">
            <a:extLst>
              <a:ext uri="{FF2B5EF4-FFF2-40B4-BE49-F238E27FC236}">
                <a16:creationId xmlns:a16="http://schemas.microsoft.com/office/drawing/2014/main" id="{960CEEF0-2E46-478A-8FB1-9931EC0F2D08}"/>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32996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8"/>
                                        </p:tgtEl>
                                        <p:attrNameLst>
                                          <p:attrName>style.visibility</p:attrName>
                                        </p:attrNameLst>
                                      </p:cBhvr>
                                      <p:to>
                                        <p:strVal val="visible"/>
                                      </p:to>
                                    </p:set>
                                    <p:anim calcmode="lin" valueType="num">
                                      <p:cBhvr additive="base">
                                        <p:cTn id="13" dur="500" fill="hold"/>
                                        <p:tgtEl>
                                          <p:spTgt spid="208"/>
                                        </p:tgtEl>
                                        <p:attrNameLst>
                                          <p:attrName>ppt_x</p:attrName>
                                        </p:attrNameLst>
                                      </p:cBhvr>
                                      <p:tavLst>
                                        <p:tav tm="0">
                                          <p:val>
                                            <p:strVal val="0-#ppt_w/2"/>
                                          </p:val>
                                        </p:tav>
                                        <p:tav tm="100000">
                                          <p:val>
                                            <p:strVal val="#ppt_x"/>
                                          </p:val>
                                        </p:tav>
                                      </p:tavLst>
                                    </p:anim>
                                    <p:anim calcmode="lin" valueType="num">
                                      <p:cBhvr additive="base">
                                        <p:cTn id="14" dur="500" fill="hold"/>
                                        <p:tgtEl>
                                          <p:spTgt spid="20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500" fill="hold"/>
                                        <p:tgtEl>
                                          <p:spTgt spid="136"/>
                                        </p:tgtEl>
                                        <p:attrNameLst>
                                          <p:attrName>ppt_x</p:attrName>
                                        </p:attrNameLst>
                                      </p:cBhvr>
                                      <p:tavLst>
                                        <p:tav tm="0">
                                          <p:val>
                                            <p:strVal val="0-#ppt_w/2"/>
                                          </p:val>
                                        </p:tav>
                                        <p:tav tm="100000">
                                          <p:val>
                                            <p:strVal val="#ppt_x"/>
                                          </p:val>
                                        </p:tav>
                                      </p:tavLst>
                                    </p:anim>
                                    <p:anim calcmode="lin" valueType="num">
                                      <p:cBhvr additive="base">
                                        <p:cTn id="18"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6"/>
                                        </p:tgtEl>
                                        <p:attrNameLst>
                                          <p:attrName>style.visibility</p:attrName>
                                        </p:attrNameLst>
                                      </p:cBhvr>
                                      <p:to>
                                        <p:strVal val="visible"/>
                                      </p:to>
                                    </p:set>
                                    <p:anim calcmode="lin" valueType="num">
                                      <p:cBhvr additive="base">
                                        <p:cTn id="23" dur="500" fill="hold"/>
                                        <p:tgtEl>
                                          <p:spTgt spid="206"/>
                                        </p:tgtEl>
                                        <p:attrNameLst>
                                          <p:attrName>ppt_x</p:attrName>
                                        </p:attrNameLst>
                                      </p:cBhvr>
                                      <p:tavLst>
                                        <p:tav tm="0">
                                          <p:val>
                                            <p:strVal val="0-#ppt_w/2"/>
                                          </p:val>
                                        </p:tav>
                                        <p:tav tm="100000">
                                          <p:val>
                                            <p:strVal val="#ppt_x"/>
                                          </p:val>
                                        </p:tav>
                                      </p:tavLst>
                                    </p:anim>
                                    <p:anim calcmode="lin" valueType="num">
                                      <p:cBhvr additive="base">
                                        <p:cTn id="24" dur="5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5"/>
                                        </p:tgtEl>
                                        <p:attrNameLst>
                                          <p:attrName>style.visibility</p:attrName>
                                        </p:attrNameLst>
                                      </p:cBhvr>
                                      <p:to>
                                        <p:strVal val="visible"/>
                                      </p:to>
                                    </p:set>
                                    <p:anim calcmode="lin" valueType="num">
                                      <p:cBhvr additive="base">
                                        <p:cTn id="29" dur="500" fill="hold"/>
                                        <p:tgtEl>
                                          <p:spTgt spid="205"/>
                                        </p:tgtEl>
                                        <p:attrNameLst>
                                          <p:attrName>ppt_x</p:attrName>
                                        </p:attrNameLst>
                                      </p:cBhvr>
                                      <p:tavLst>
                                        <p:tav tm="0">
                                          <p:val>
                                            <p:strVal val="0-#ppt_w/2"/>
                                          </p:val>
                                        </p:tav>
                                        <p:tav tm="100000">
                                          <p:val>
                                            <p:strVal val="#ppt_x"/>
                                          </p:val>
                                        </p:tav>
                                      </p:tavLst>
                                    </p:anim>
                                    <p:anim calcmode="lin" valueType="num">
                                      <p:cBhvr additive="base">
                                        <p:cTn id="30"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anim calcmode="lin" valueType="num">
                                      <p:cBhvr additive="base">
                                        <p:cTn id="35" dur="500" fill="hold"/>
                                        <p:tgtEl>
                                          <p:spTgt spid="283"/>
                                        </p:tgtEl>
                                        <p:attrNameLst>
                                          <p:attrName>ppt_x</p:attrName>
                                        </p:attrNameLst>
                                      </p:cBhvr>
                                      <p:tavLst>
                                        <p:tav tm="0">
                                          <p:val>
                                            <p:strVal val="0-#ppt_w/2"/>
                                          </p:val>
                                        </p:tav>
                                        <p:tav tm="100000">
                                          <p:val>
                                            <p:strVal val="#ppt_x"/>
                                          </p:val>
                                        </p:tav>
                                      </p:tavLst>
                                    </p:anim>
                                    <p:anim calcmode="lin" valueType="num">
                                      <p:cBhvr additive="base">
                                        <p:cTn id="36" dur="500" fill="hold"/>
                                        <p:tgtEl>
                                          <p:spTgt spid="283"/>
                                        </p:tgtEl>
                                        <p:attrNameLst>
                                          <p:attrName>ppt_y</p:attrName>
                                        </p:attrNameLst>
                                      </p:cBhvr>
                                      <p:tavLst>
                                        <p:tav tm="0">
                                          <p:val>
                                            <p:strVal val="#ppt_y"/>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2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2" nodeType="clickEffect">
                                  <p:stCondLst>
                                    <p:cond delay="0"/>
                                  </p:stCondLst>
                                  <p:childTnLst>
                                    <p:set>
                                      <p:cBhvr>
                                        <p:cTn id="44" dur="1" fill="hold">
                                          <p:stCondLst>
                                            <p:cond delay="0"/>
                                          </p:stCondLst>
                                        </p:cTn>
                                        <p:tgtEl>
                                          <p:spTgt spid="280"/>
                                        </p:tgtEl>
                                        <p:attrNameLst>
                                          <p:attrName>style.visibility</p:attrName>
                                        </p:attrNameLst>
                                      </p:cBhvr>
                                      <p:to>
                                        <p:strVal val="visible"/>
                                      </p:to>
                                    </p:set>
                                    <p:anim calcmode="lin" valueType="num">
                                      <p:cBhvr additive="base">
                                        <p:cTn id="45" dur="500" fill="hold"/>
                                        <p:tgtEl>
                                          <p:spTgt spid="280"/>
                                        </p:tgtEl>
                                        <p:attrNameLst>
                                          <p:attrName>ppt_x</p:attrName>
                                        </p:attrNameLst>
                                      </p:cBhvr>
                                      <p:tavLst>
                                        <p:tav tm="0">
                                          <p:val>
                                            <p:strVal val="0-#ppt_w/2"/>
                                          </p:val>
                                        </p:tav>
                                        <p:tav tm="100000">
                                          <p:val>
                                            <p:strVal val="#ppt_x"/>
                                          </p:val>
                                        </p:tav>
                                      </p:tavLst>
                                    </p:anim>
                                    <p:anim calcmode="lin" valueType="num">
                                      <p:cBhvr additive="base">
                                        <p:cTn id="46" dur="500" fill="hold"/>
                                        <p:tgtEl>
                                          <p:spTgt spid="28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1" presetClass="exit" presetSubtype="0" fill="hold" grpId="3" nodeType="withEffect">
                                  <p:stCondLst>
                                    <p:cond delay="0"/>
                                  </p:stCondLst>
                                  <p:childTnLst>
                                    <p:set>
                                      <p:cBhvr>
                                        <p:cTn id="54" dur="1" fill="hold">
                                          <p:stCondLst>
                                            <p:cond delay="0"/>
                                          </p:stCondLst>
                                        </p:cTn>
                                        <p:tgtEl>
                                          <p:spTgt spid="28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8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500" fill="hold"/>
                                        <p:tgtEl>
                                          <p:spTgt spid="111"/>
                                        </p:tgtEl>
                                        <p:attrNameLst>
                                          <p:attrName>ppt_x</p:attrName>
                                        </p:attrNameLst>
                                      </p:cBhvr>
                                      <p:tavLst>
                                        <p:tav tm="0">
                                          <p:val>
                                            <p:strVal val="0-#ppt_w/2"/>
                                          </p:val>
                                        </p:tav>
                                        <p:tav tm="100000">
                                          <p:val>
                                            <p:strVal val="#ppt_x"/>
                                          </p:val>
                                        </p:tav>
                                      </p:tavLst>
                                    </p:anim>
                                    <p:anim calcmode="lin" valueType="num">
                                      <p:cBhvr additive="base">
                                        <p:cTn id="64" dur="500" fill="hold"/>
                                        <p:tgtEl>
                                          <p:spTgt spid="11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11"/>
                                        </p:tgtEl>
                                        <p:attrNameLst>
                                          <p:attrName>style.visibility</p:attrName>
                                        </p:attrNameLst>
                                      </p:cBhvr>
                                      <p:to>
                                        <p:strVal val="visible"/>
                                      </p:to>
                                    </p:set>
                                    <p:anim calcmode="lin" valueType="num">
                                      <p:cBhvr additive="base">
                                        <p:cTn id="67" dur="500" fill="hold"/>
                                        <p:tgtEl>
                                          <p:spTgt spid="211"/>
                                        </p:tgtEl>
                                        <p:attrNameLst>
                                          <p:attrName>ppt_x</p:attrName>
                                        </p:attrNameLst>
                                      </p:cBhvr>
                                      <p:tavLst>
                                        <p:tav tm="0">
                                          <p:val>
                                            <p:strVal val="0-#ppt_w/2"/>
                                          </p:val>
                                        </p:tav>
                                        <p:tav tm="100000">
                                          <p:val>
                                            <p:strVal val="#ppt_x"/>
                                          </p:val>
                                        </p:tav>
                                      </p:tavLst>
                                    </p:anim>
                                    <p:anim calcmode="lin" valueType="num">
                                      <p:cBhvr additive="base">
                                        <p:cTn id="68" dur="5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0-#ppt_w/2"/>
                                          </p:val>
                                        </p:tav>
                                        <p:tav tm="100000">
                                          <p:val>
                                            <p:strVal val="#ppt_x"/>
                                          </p:val>
                                        </p:tav>
                                      </p:tavLst>
                                    </p:anim>
                                    <p:anim calcmode="lin" valueType="num">
                                      <p:cBhvr additive="base">
                                        <p:cTn id="74" dur="500" fill="hold"/>
                                        <p:tgtEl>
                                          <p:spTgt spid="76"/>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0-#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500" fill="hold"/>
                                        <p:tgtEl>
                                          <p:spTgt spid="126"/>
                                        </p:tgtEl>
                                        <p:attrNameLst>
                                          <p:attrName>ppt_x</p:attrName>
                                        </p:attrNameLst>
                                      </p:cBhvr>
                                      <p:tavLst>
                                        <p:tav tm="0">
                                          <p:val>
                                            <p:strVal val="0-#ppt_w/2"/>
                                          </p:val>
                                        </p:tav>
                                        <p:tav tm="100000">
                                          <p:val>
                                            <p:strVal val="#ppt_x"/>
                                          </p:val>
                                        </p:tav>
                                      </p:tavLst>
                                    </p:anim>
                                    <p:anim calcmode="lin" valueType="num">
                                      <p:cBhvr additive="base">
                                        <p:cTn id="82" dur="5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07"/>
                                        </p:tgtEl>
                                        <p:attrNameLst>
                                          <p:attrName>style.visibility</p:attrName>
                                        </p:attrNameLst>
                                      </p:cBhvr>
                                      <p:to>
                                        <p:strVal val="visible"/>
                                      </p:to>
                                    </p:set>
                                    <p:anim calcmode="lin" valueType="num">
                                      <p:cBhvr additive="base">
                                        <p:cTn id="87" dur="500" fill="hold"/>
                                        <p:tgtEl>
                                          <p:spTgt spid="207"/>
                                        </p:tgtEl>
                                        <p:attrNameLst>
                                          <p:attrName>ppt_x</p:attrName>
                                        </p:attrNameLst>
                                      </p:cBhvr>
                                      <p:tavLst>
                                        <p:tav tm="0">
                                          <p:val>
                                            <p:strVal val="0-#ppt_w/2"/>
                                          </p:val>
                                        </p:tav>
                                        <p:tav tm="100000">
                                          <p:val>
                                            <p:strVal val="#ppt_x"/>
                                          </p:val>
                                        </p:tav>
                                      </p:tavLst>
                                    </p:anim>
                                    <p:anim calcmode="lin" valueType="num">
                                      <p:cBhvr additive="base">
                                        <p:cTn id="88" dur="500" fill="hold"/>
                                        <p:tgtEl>
                                          <p:spTgt spid="207"/>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500" fill="hold"/>
                                        <p:tgtEl>
                                          <p:spTgt spid="95"/>
                                        </p:tgtEl>
                                        <p:attrNameLst>
                                          <p:attrName>ppt_x</p:attrName>
                                        </p:attrNameLst>
                                      </p:cBhvr>
                                      <p:tavLst>
                                        <p:tav tm="0">
                                          <p:val>
                                            <p:strVal val="0-#ppt_w/2"/>
                                          </p:val>
                                        </p:tav>
                                        <p:tav tm="100000">
                                          <p:val>
                                            <p:strVal val="#ppt_x"/>
                                          </p:val>
                                        </p:tav>
                                      </p:tavLst>
                                    </p:anim>
                                    <p:anim calcmode="lin" valueType="num">
                                      <p:cBhvr additive="base">
                                        <p:cTn id="92"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79"/>
                                        </p:tgtEl>
                                        <p:attrNameLst>
                                          <p:attrName>style.visibility</p:attrName>
                                        </p:attrNameLst>
                                      </p:cBhvr>
                                      <p:to>
                                        <p:strVal val="visible"/>
                                      </p:to>
                                    </p:set>
                                    <p:anim calcmode="lin" valueType="num">
                                      <p:cBhvr additive="base">
                                        <p:cTn id="97" dur="500" fill="hold"/>
                                        <p:tgtEl>
                                          <p:spTgt spid="279"/>
                                        </p:tgtEl>
                                        <p:attrNameLst>
                                          <p:attrName>ppt_x</p:attrName>
                                        </p:attrNameLst>
                                      </p:cBhvr>
                                      <p:tavLst>
                                        <p:tav tm="0">
                                          <p:val>
                                            <p:strVal val="0-#ppt_w/2"/>
                                          </p:val>
                                        </p:tav>
                                        <p:tav tm="100000">
                                          <p:val>
                                            <p:strVal val="#ppt_x"/>
                                          </p:val>
                                        </p:tav>
                                      </p:tavLst>
                                    </p:anim>
                                    <p:anim calcmode="lin" valueType="num">
                                      <p:cBhvr additive="base">
                                        <p:cTn id="98" dur="5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06"/>
                                        </p:tgtEl>
                                        <p:attrNameLst>
                                          <p:attrName>style.visibility</p:attrName>
                                        </p:attrNameLst>
                                      </p:cBhvr>
                                      <p:to>
                                        <p:strVal val="visible"/>
                                      </p:to>
                                    </p:set>
                                    <p:anim calcmode="lin" valueType="num">
                                      <p:cBhvr additive="base">
                                        <p:cTn id="103" dur="500" fill="hold"/>
                                        <p:tgtEl>
                                          <p:spTgt spid="206"/>
                                        </p:tgtEl>
                                        <p:attrNameLst>
                                          <p:attrName>ppt_x</p:attrName>
                                        </p:attrNameLst>
                                      </p:cBhvr>
                                      <p:tavLst>
                                        <p:tav tm="0">
                                          <p:val>
                                            <p:strVal val="0-#ppt_w/2"/>
                                          </p:val>
                                        </p:tav>
                                        <p:tav tm="100000">
                                          <p:val>
                                            <p:strVal val="#ppt_x"/>
                                          </p:val>
                                        </p:tav>
                                      </p:tavLst>
                                    </p:anim>
                                    <p:anim calcmode="lin" valueType="num">
                                      <p:cBhvr additive="base">
                                        <p:cTn id="104" dur="5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80"/>
                                        </p:tgtEl>
                                        <p:attrNameLst>
                                          <p:attrName>style.visibility</p:attrName>
                                        </p:attrNameLst>
                                      </p:cBhvr>
                                      <p:to>
                                        <p:strVal val="visible"/>
                                      </p:to>
                                    </p:set>
                                    <p:anim calcmode="lin" valueType="num">
                                      <p:cBhvr additive="base">
                                        <p:cTn id="109" dur="500" fill="hold"/>
                                        <p:tgtEl>
                                          <p:spTgt spid="280"/>
                                        </p:tgtEl>
                                        <p:attrNameLst>
                                          <p:attrName>ppt_x</p:attrName>
                                        </p:attrNameLst>
                                      </p:cBhvr>
                                      <p:tavLst>
                                        <p:tav tm="0">
                                          <p:val>
                                            <p:strVal val="0-#ppt_w/2"/>
                                          </p:val>
                                        </p:tav>
                                        <p:tav tm="100000">
                                          <p:val>
                                            <p:strVal val="#ppt_x"/>
                                          </p:val>
                                        </p:tav>
                                      </p:tavLst>
                                    </p:anim>
                                    <p:anim calcmode="lin" valueType="num">
                                      <p:cBhvr additive="base">
                                        <p:cTn id="110" dur="500" fill="hold"/>
                                        <p:tgtEl>
                                          <p:spTgt spid="280"/>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83"/>
                                        </p:tgtEl>
                                        <p:attrNameLst>
                                          <p:attrName>style.visibility</p:attrName>
                                        </p:attrNameLst>
                                      </p:cBhvr>
                                      <p:to>
                                        <p:strVal val="visible"/>
                                      </p:to>
                                    </p:set>
                                    <p:anim calcmode="lin" valueType="num">
                                      <p:cBhvr additive="base">
                                        <p:cTn id="115" dur="500" fill="hold"/>
                                        <p:tgtEl>
                                          <p:spTgt spid="283"/>
                                        </p:tgtEl>
                                        <p:attrNameLst>
                                          <p:attrName>ppt_x</p:attrName>
                                        </p:attrNameLst>
                                      </p:cBhvr>
                                      <p:tavLst>
                                        <p:tav tm="0">
                                          <p:val>
                                            <p:strVal val="0-#ppt_w/2"/>
                                          </p:val>
                                        </p:tav>
                                        <p:tav tm="100000">
                                          <p:val>
                                            <p:strVal val="#ppt_x"/>
                                          </p:val>
                                        </p:tav>
                                      </p:tavLst>
                                    </p:anim>
                                    <p:anim calcmode="lin" valueType="num">
                                      <p:cBhvr additive="base">
                                        <p:cTn id="116" dur="500" fill="hold"/>
                                        <p:tgtEl>
                                          <p:spTgt spid="283"/>
                                        </p:tgtEl>
                                        <p:attrNameLst>
                                          <p:attrName>ppt_y</p:attrName>
                                        </p:attrNameLst>
                                      </p:cBhvr>
                                      <p:tavLst>
                                        <p:tav tm="0">
                                          <p:val>
                                            <p:strVal val="#ppt_y"/>
                                          </p:val>
                                        </p:tav>
                                        <p:tav tm="100000">
                                          <p:val>
                                            <p:strVal val="#ppt_y"/>
                                          </p:val>
                                        </p:tav>
                                      </p:tavLst>
                                    </p:anim>
                                  </p:childTnLst>
                                </p:cTn>
                              </p:par>
                              <p:par>
                                <p:cTn id="117" presetID="1" presetClass="exit" presetSubtype="0" fill="hold" nodeType="withEffect">
                                  <p:stCondLst>
                                    <p:cond delay="0"/>
                                  </p:stCondLst>
                                  <p:childTnLst>
                                    <p:set>
                                      <p:cBhvr>
                                        <p:cTn id="118" dur="1" fill="hold">
                                          <p:stCondLst>
                                            <p:cond delay="0"/>
                                          </p:stCondLst>
                                        </p:cTn>
                                        <p:tgtEl>
                                          <p:spTgt spid="20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8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2" nodeType="clickEffect">
                                  <p:stCondLst>
                                    <p:cond delay="0"/>
                                  </p:stCondLst>
                                  <p:childTnLst>
                                    <p:set>
                                      <p:cBhvr>
                                        <p:cTn id="124" dur="1" fill="hold">
                                          <p:stCondLst>
                                            <p:cond delay="0"/>
                                          </p:stCondLst>
                                        </p:cTn>
                                        <p:tgtEl>
                                          <p:spTgt spid="205"/>
                                        </p:tgtEl>
                                        <p:attrNameLst>
                                          <p:attrName>style.visibility</p:attrName>
                                        </p:attrNameLst>
                                      </p:cBhvr>
                                      <p:to>
                                        <p:strVal val="visible"/>
                                      </p:to>
                                    </p:set>
                                    <p:anim calcmode="lin" valueType="num">
                                      <p:cBhvr additive="base">
                                        <p:cTn id="125" dur="500" fill="hold"/>
                                        <p:tgtEl>
                                          <p:spTgt spid="205"/>
                                        </p:tgtEl>
                                        <p:attrNameLst>
                                          <p:attrName>ppt_x</p:attrName>
                                        </p:attrNameLst>
                                      </p:cBhvr>
                                      <p:tavLst>
                                        <p:tav tm="0">
                                          <p:val>
                                            <p:strVal val="0-#ppt_w/2"/>
                                          </p:val>
                                        </p:tav>
                                        <p:tav tm="100000">
                                          <p:val>
                                            <p:strVal val="#ppt_x"/>
                                          </p:val>
                                        </p:tav>
                                      </p:tavLst>
                                    </p:anim>
                                    <p:anim calcmode="lin" valueType="num">
                                      <p:cBhvr additive="base">
                                        <p:cTn id="126"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11"/>
                                        </p:tgtEl>
                                        <p:attrNameLst>
                                          <p:attrName>style.visibility</p:attrName>
                                        </p:attrNameLst>
                                      </p:cBhvr>
                                      <p:to>
                                        <p:strVal val="visible"/>
                                      </p:to>
                                    </p:set>
                                    <p:anim calcmode="lin" valueType="num">
                                      <p:cBhvr additive="base">
                                        <p:cTn id="131" dur="500" fill="hold"/>
                                        <p:tgtEl>
                                          <p:spTgt spid="11"/>
                                        </p:tgtEl>
                                        <p:attrNameLst>
                                          <p:attrName>ppt_x</p:attrName>
                                        </p:attrNameLst>
                                      </p:cBhvr>
                                      <p:tavLst>
                                        <p:tav tm="0">
                                          <p:val>
                                            <p:strVal val="0-#ppt_w/2"/>
                                          </p:val>
                                        </p:tav>
                                        <p:tav tm="100000">
                                          <p:val>
                                            <p:strVal val="#ppt_x"/>
                                          </p:val>
                                        </p:tav>
                                      </p:tavLst>
                                    </p:anim>
                                    <p:anim calcmode="lin" valueType="num">
                                      <p:cBhvr additive="base">
                                        <p:cTn id="1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2" fill="hold" grpId="0" nodeType="clickEffect">
                                  <p:stCondLst>
                                    <p:cond delay="0"/>
                                  </p:stCondLst>
                                  <p:childTnLst>
                                    <p:set>
                                      <p:cBhvr>
                                        <p:cTn id="136" dur="1" fill="hold">
                                          <p:stCondLst>
                                            <p:cond delay="0"/>
                                          </p:stCondLst>
                                        </p:cTn>
                                        <p:tgtEl>
                                          <p:spTgt spid="282"/>
                                        </p:tgtEl>
                                        <p:attrNameLst>
                                          <p:attrName>style.visibility</p:attrName>
                                        </p:attrNameLst>
                                      </p:cBhvr>
                                      <p:to>
                                        <p:strVal val="visible"/>
                                      </p:to>
                                    </p:set>
                                    <p:anim calcmode="lin" valueType="num">
                                      <p:cBhvr additive="base">
                                        <p:cTn id="137" dur="500" fill="hold"/>
                                        <p:tgtEl>
                                          <p:spTgt spid="282"/>
                                        </p:tgtEl>
                                        <p:attrNameLst>
                                          <p:attrName>ppt_x</p:attrName>
                                        </p:attrNameLst>
                                      </p:cBhvr>
                                      <p:tavLst>
                                        <p:tav tm="0">
                                          <p:val>
                                            <p:strVal val="1+#ppt_w/2"/>
                                          </p:val>
                                        </p:tav>
                                        <p:tav tm="100000">
                                          <p:val>
                                            <p:strVal val="#ppt_x"/>
                                          </p:val>
                                        </p:tav>
                                      </p:tavLst>
                                    </p:anim>
                                    <p:anim calcmode="lin" valueType="num">
                                      <p:cBhvr additive="base">
                                        <p:cTn id="138" dur="500" fill="hold"/>
                                        <p:tgtEl>
                                          <p:spTgt spid="282"/>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281"/>
                                        </p:tgtEl>
                                        <p:attrNameLst>
                                          <p:attrName>style.visibility</p:attrName>
                                        </p:attrNameLst>
                                      </p:cBhvr>
                                      <p:to>
                                        <p:strVal val="visible"/>
                                      </p:to>
                                    </p:set>
                                    <p:anim calcmode="lin" valueType="num">
                                      <p:cBhvr additive="base">
                                        <p:cTn id="143" dur="500" fill="hold"/>
                                        <p:tgtEl>
                                          <p:spTgt spid="281"/>
                                        </p:tgtEl>
                                        <p:attrNameLst>
                                          <p:attrName>ppt_x</p:attrName>
                                        </p:attrNameLst>
                                      </p:cBhvr>
                                      <p:tavLst>
                                        <p:tav tm="0">
                                          <p:val>
                                            <p:strVal val="1+#ppt_w/2"/>
                                          </p:val>
                                        </p:tav>
                                        <p:tav tm="100000">
                                          <p:val>
                                            <p:strVal val="#ppt_x"/>
                                          </p:val>
                                        </p:tav>
                                      </p:tavLst>
                                    </p:anim>
                                    <p:anim calcmode="lin" valueType="num">
                                      <p:cBhvr additive="base">
                                        <p:cTn id="144" dur="500" fill="hold"/>
                                        <p:tgtEl>
                                          <p:spTgt spid="281"/>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2" fill="hold" nodeType="clickEffect">
                                  <p:stCondLst>
                                    <p:cond delay="0"/>
                                  </p:stCondLst>
                                  <p:childTnLst>
                                    <p:set>
                                      <p:cBhvr>
                                        <p:cTn id="148" dur="1" fill="hold">
                                          <p:stCondLst>
                                            <p:cond delay="0"/>
                                          </p:stCondLst>
                                        </p:cTn>
                                        <p:tgtEl>
                                          <p:spTgt spid="3072"/>
                                        </p:tgtEl>
                                        <p:attrNameLst>
                                          <p:attrName>style.visibility</p:attrName>
                                        </p:attrNameLst>
                                      </p:cBhvr>
                                      <p:to>
                                        <p:strVal val="visible"/>
                                      </p:to>
                                    </p:set>
                                    <p:anim calcmode="lin" valueType="num">
                                      <p:cBhvr additive="base">
                                        <p:cTn id="149" dur="500" fill="hold"/>
                                        <p:tgtEl>
                                          <p:spTgt spid="3072"/>
                                        </p:tgtEl>
                                        <p:attrNameLst>
                                          <p:attrName>ppt_x</p:attrName>
                                        </p:attrNameLst>
                                      </p:cBhvr>
                                      <p:tavLst>
                                        <p:tav tm="0">
                                          <p:val>
                                            <p:strVal val="1+#ppt_w/2"/>
                                          </p:val>
                                        </p:tav>
                                        <p:tav tm="100000">
                                          <p:val>
                                            <p:strVal val="#ppt_x"/>
                                          </p:val>
                                        </p:tav>
                                      </p:tavLst>
                                    </p:anim>
                                    <p:anim calcmode="lin" valueType="num">
                                      <p:cBhvr additive="base">
                                        <p:cTn id="150" dur="500" fill="hold"/>
                                        <p:tgtEl>
                                          <p:spTgt spid="30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26" grpId="0" animBg="1"/>
      <p:bldP spid="279" grpId="0" animBg="1"/>
      <p:bldP spid="205" grpId="0"/>
      <p:bldP spid="205" grpId="1"/>
      <p:bldP spid="205" grpId="2"/>
      <p:bldP spid="280" grpId="0"/>
      <p:bldP spid="280" grpId="1"/>
      <p:bldP spid="280" grpId="2"/>
      <p:bldP spid="280" grpId="3"/>
      <p:bldP spid="281" grpId="0" animBg="1"/>
      <p:bldP spid="282" grpId="0" animBg="1"/>
      <p:bldP spid="136" grpId="0"/>
      <p:bldP spid="13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radient desc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4971" y="3734783"/>
            <a:ext cx="5633657"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75"/>
          <p:cNvGrpSpPr/>
          <p:nvPr/>
        </p:nvGrpSpPr>
        <p:grpSpPr>
          <a:xfrm>
            <a:off x="4928225" y="3657600"/>
            <a:ext cx="5107040" cy="3276600"/>
            <a:chOff x="1861786" y="3505200"/>
            <a:chExt cx="5107040" cy="3276600"/>
          </a:xfrm>
        </p:grpSpPr>
        <p:sp>
          <p:nvSpPr>
            <p:cNvPr id="58" name="TextBox 57"/>
            <p:cNvSpPr txBox="1"/>
            <p:nvPr/>
          </p:nvSpPr>
          <p:spPr bwMode="auto">
            <a:xfrm rot="20818719">
              <a:off x="1950318" y="4675208"/>
              <a:ext cx="1644479" cy="53184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nvGrpSpPr>
            <p:cNvPr id="74" name="Group 73"/>
            <p:cNvGrpSpPr/>
            <p:nvPr/>
          </p:nvGrpSpPr>
          <p:grpSpPr>
            <a:xfrm>
              <a:off x="1861786" y="3505200"/>
              <a:ext cx="5107040" cy="3276600"/>
              <a:chOff x="1861786" y="3505200"/>
              <a:chExt cx="5107040" cy="3276600"/>
            </a:xfrm>
          </p:grpSpPr>
          <p:sp>
            <p:nvSpPr>
              <p:cNvPr id="19" name="Rectangle 18"/>
              <p:cNvSpPr/>
              <p:nvPr/>
            </p:nvSpPr>
            <p:spPr>
              <a:xfrm>
                <a:off x="5867399" y="3505200"/>
                <a:ext cx="1101427" cy="3276600"/>
              </a:xfrm>
              <a:prstGeom prst="rect">
                <a:avLst/>
              </a:prstGeom>
              <a:solidFill>
                <a:srgbClr val="000066"/>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2" name="Group 61"/>
              <p:cNvGrpSpPr/>
              <p:nvPr/>
            </p:nvGrpSpPr>
            <p:grpSpPr>
              <a:xfrm>
                <a:off x="2379154" y="4505419"/>
                <a:ext cx="3198170" cy="1799154"/>
                <a:chOff x="2379154" y="4505419"/>
                <a:chExt cx="3198170" cy="1799154"/>
              </a:xfrm>
            </p:grpSpPr>
            <p:sp>
              <p:nvSpPr>
                <p:cNvPr id="15" name="Rectangle 14"/>
                <p:cNvSpPr/>
                <p:nvPr/>
              </p:nvSpPr>
              <p:spPr>
                <a:xfrm>
                  <a:off x="2419961" y="584290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16" name="Rectangle 15"/>
                <p:cNvSpPr/>
                <p:nvPr/>
              </p:nvSpPr>
              <p:spPr>
                <a:xfrm>
                  <a:off x="4705961" y="571151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2</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63" name="TextBox 62"/>
                <p:cNvSpPr txBox="1"/>
                <p:nvPr/>
              </p:nvSpPr>
              <p:spPr bwMode="auto">
                <a:xfrm>
                  <a:off x="2454539" y="4675402"/>
                  <a:ext cx="2552641"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4" name="TextBox 63"/>
                <p:cNvSpPr txBox="1"/>
                <p:nvPr/>
              </p:nvSpPr>
              <p:spPr bwMode="auto">
                <a:xfrm rot="20022446">
                  <a:off x="3610533" y="4568097"/>
                  <a:ext cx="1075325"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5" name="TextBox 64"/>
                <p:cNvSpPr txBox="1"/>
                <p:nvPr/>
              </p:nvSpPr>
              <p:spPr bwMode="auto">
                <a:xfrm rot="1769552">
                  <a:off x="4314346" y="4505419"/>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6" name="TextBox 65"/>
                <p:cNvSpPr txBox="1"/>
                <p:nvPr/>
              </p:nvSpPr>
              <p:spPr bwMode="auto">
                <a:xfrm rot="2353458">
                  <a:off x="2914450" y="5049858"/>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7" name="TextBox 66"/>
                <p:cNvSpPr txBox="1"/>
                <p:nvPr/>
              </p:nvSpPr>
              <p:spPr bwMode="auto">
                <a:xfrm rot="18982493">
                  <a:off x="3127042" y="5179553"/>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8" name="TextBox 67"/>
                <p:cNvSpPr txBox="1"/>
                <p:nvPr/>
              </p:nvSpPr>
              <p:spPr bwMode="auto">
                <a:xfrm rot="563998">
                  <a:off x="2379154" y="5365649"/>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69" name="TextBox 68"/>
                <p:cNvSpPr txBox="1"/>
                <p:nvPr/>
              </p:nvSpPr>
              <p:spPr bwMode="auto">
                <a:xfrm rot="563998">
                  <a:off x="4219211" y="526102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0" name="TextBox 69"/>
                <p:cNvSpPr txBox="1"/>
                <p:nvPr/>
              </p:nvSpPr>
              <p:spPr bwMode="auto">
                <a:xfrm rot="563998">
                  <a:off x="3304811" y="455388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1" name="TextBox 70"/>
                <p:cNvSpPr txBox="1"/>
                <p:nvPr/>
              </p:nvSpPr>
              <p:spPr bwMode="auto">
                <a:xfrm rot="2027731">
                  <a:off x="4852330" y="4826806"/>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72" name="TextBox 71"/>
                <p:cNvSpPr txBox="1"/>
                <p:nvPr/>
              </p:nvSpPr>
              <p:spPr bwMode="auto">
                <a:xfrm rot="19217064">
                  <a:off x="4600648" y="5076204"/>
                  <a:ext cx="724994" cy="28800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grpSp>
            <p:nvGrpSpPr>
              <p:cNvPr id="73" name="Group 72"/>
              <p:cNvGrpSpPr/>
              <p:nvPr/>
            </p:nvGrpSpPr>
            <p:grpSpPr>
              <a:xfrm>
                <a:off x="1861786" y="4038600"/>
                <a:ext cx="3744028" cy="2057400"/>
                <a:chOff x="1861786" y="4038600"/>
                <a:chExt cx="3744028" cy="2057400"/>
              </a:xfrm>
            </p:grpSpPr>
            <p:cxnSp>
              <p:nvCxnSpPr>
                <p:cNvPr id="3" name="Straight Connector 2"/>
                <p:cNvCxnSpPr/>
                <p:nvPr/>
              </p:nvCxnSpPr>
              <p:spPr bwMode="auto">
                <a:xfrm>
                  <a:off x="1861786" y="566897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44" name="Straight Connector 43"/>
                <p:cNvCxnSpPr/>
                <p:nvPr/>
              </p:nvCxnSpPr>
              <p:spPr bwMode="auto">
                <a:xfrm flipH="1">
                  <a:off x="4191000" y="5452869"/>
                  <a:ext cx="1367722" cy="632529"/>
                </a:xfrm>
                <a:prstGeom prst="line">
                  <a:avLst/>
                </a:prstGeom>
                <a:noFill/>
                <a:ln w="38100" cap="sq" cmpd="sng" algn="ctr">
                  <a:solidFill>
                    <a:srgbClr val="66FF33"/>
                  </a:solidFill>
                  <a:prstDash val="solid"/>
                  <a:round/>
                  <a:headEnd type="none" w="med" len="med"/>
                  <a:tailEnd type="none" w="med" len="med"/>
                </a:ln>
                <a:effectLst/>
              </p:spPr>
            </p:cxnSp>
            <p:cxnSp>
              <p:nvCxnSpPr>
                <p:cNvPr id="48" name="Straight Connector 47"/>
                <p:cNvCxnSpPr/>
                <p:nvPr/>
              </p:nvCxnSpPr>
              <p:spPr bwMode="auto">
                <a:xfrm flipV="1">
                  <a:off x="1919109" y="4994797"/>
                  <a:ext cx="1354859" cy="652000"/>
                </a:xfrm>
                <a:prstGeom prst="line">
                  <a:avLst/>
                </a:prstGeom>
                <a:noFill/>
                <a:ln w="38100" cap="sq" cmpd="sng" algn="ctr">
                  <a:solidFill>
                    <a:srgbClr val="66FF33"/>
                  </a:solidFill>
                  <a:prstDash val="solid"/>
                  <a:round/>
                  <a:headEnd type="none" w="med" len="med"/>
                  <a:tailEnd type="none" w="med" len="med"/>
                </a:ln>
                <a:effectLst/>
              </p:spPr>
            </p:cxnSp>
            <p:cxnSp>
              <p:nvCxnSpPr>
                <p:cNvPr id="52" name="Straight Connector 51"/>
                <p:cNvCxnSpPr/>
                <p:nvPr/>
              </p:nvCxnSpPr>
              <p:spPr bwMode="auto">
                <a:xfrm flipV="1">
                  <a:off x="1868387" y="4635521"/>
                  <a:ext cx="0" cy="1011276"/>
                </a:xfrm>
                <a:prstGeom prst="line">
                  <a:avLst/>
                </a:prstGeom>
                <a:noFill/>
                <a:ln w="38100" cap="sq" cmpd="sng" algn="ctr">
                  <a:solidFill>
                    <a:schemeClr val="accent1"/>
                  </a:solidFill>
                  <a:prstDash val="solid"/>
                  <a:round/>
                  <a:headEnd type="none" w="med" len="med"/>
                  <a:tailEnd type="none" w="med" len="med"/>
                </a:ln>
                <a:effectLst/>
              </p:spPr>
            </p:cxnSp>
            <p:cxnSp>
              <p:nvCxnSpPr>
                <p:cNvPr id="55" name="Straight Connector 54"/>
                <p:cNvCxnSpPr/>
                <p:nvPr/>
              </p:nvCxnSpPr>
              <p:spPr bwMode="auto">
                <a:xfrm flipV="1">
                  <a:off x="3283128" y="4038600"/>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59" name="Straight Connector 58"/>
                <p:cNvCxnSpPr/>
                <p:nvPr/>
              </p:nvCxnSpPr>
              <p:spPr bwMode="auto">
                <a:xfrm flipV="1">
                  <a:off x="5590689" y="4461469"/>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75" name="Straight Connector 74"/>
                <p:cNvCxnSpPr/>
                <p:nvPr/>
              </p:nvCxnSpPr>
              <p:spPr bwMode="auto">
                <a:xfrm>
                  <a:off x="3276600" y="499201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60" name="Straight Connector 59"/>
                <p:cNvCxnSpPr/>
                <p:nvPr/>
              </p:nvCxnSpPr>
              <p:spPr bwMode="auto">
                <a:xfrm flipV="1">
                  <a:off x="4162911" y="5142517"/>
                  <a:ext cx="0" cy="953483"/>
                </a:xfrm>
                <a:prstGeom prst="line">
                  <a:avLst/>
                </a:prstGeom>
                <a:noFill/>
                <a:ln w="38100" cap="sq" cmpd="sng" algn="ctr">
                  <a:solidFill>
                    <a:schemeClr val="accent1"/>
                  </a:solidFill>
                  <a:prstDash val="solid"/>
                  <a:round/>
                  <a:headEnd type="none" w="med" len="med"/>
                  <a:tailEnd type="none" w="med" len="med"/>
                </a:ln>
                <a:effectLst/>
              </p:spPr>
            </p:cxnSp>
          </p:grpSp>
        </p:grpSp>
        <p:sp>
          <p:nvSpPr>
            <p:cNvPr id="105" name="TextBox 104"/>
            <p:cNvSpPr txBox="1"/>
            <p:nvPr/>
          </p:nvSpPr>
          <p:spPr bwMode="auto">
            <a:xfrm rot="20086641">
              <a:off x="2061505" y="5023999"/>
              <a:ext cx="1153370" cy="228531"/>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grpSp>
        <p:nvGrpSpPr>
          <p:cNvPr id="95" name="Group 94"/>
          <p:cNvGrpSpPr/>
          <p:nvPr/>
        </p:nvGrpSpPr>
        <p:grpSpPr>
          <a:xfrm>
            <a:off x="5427301" y="5225617"/>
            <a:ext cx="2502237" cy="709490"/>
            <a:chOff x="2812059" y="5172124"/>
            <a:chExt cx="2502237" cy="709490"/>
          </a:xfrm>
        </p:grpSpPr>
        <p:cxnSp>
          <p:nvCxnSpPr>
            <p:cNvPr id="84" name="Straight Connector 83"/>
            <p:cNvCxnSpPr/>
            <p:nvPr/>
          </p:nvCxnSpPr>
          <p:spPr bwMode="auto">
            <a:xfrm flipV="1">
              <a:off x="2812059" y="5172124"/>
              <a:ext cx="1354859" cy="652000"/>
            </a:xfrm>
            <a:prstGeom prst="line">
              <a:avLst/>
            </a:prstGeom>
            <a:noFill/>
            <a:ln w="38100" cap="sq" cmpd="sng" algn="ctr">
              <a:solidFill>
                <a:srgbClr val="66FF33"/>
              </a:solidFill>
              <a:prstDash val="dash"/>
              <a:round/>
              <a:headEnd type="none" w="med" len="med"/>
              <a:tailEnd type="none" w="med" len="med"/>
            </a:ln>
            <a:effectLst/>
          </p:spPr>
        </p:cxnSp>
        <p:cxnSp>
          <p:nvCxnSpPr>
            <p:cNvPr id="86" name="Straight Connector 85"/>
            <p:cNvCxnSpPr>
              <a:cxnSpLocks/>
            </p:cNvCxnSpPr>
            <p:nvPr/>
          </p:nvCxnSpPr>
          <p:spPr bwMode="auto">
            <a:xfrm>
              <a:off x="2985082" y="5463433"/>
              <a:ext cx="2329214" cy="418181"/>
            </a:xfrm>
            <a:prstGeom prst="line">
              <a:avLst/>
            </a:prstGeom>
            <a:noFill/>
            <a:ln w="38100" cap="sq" cmpd="sng" algn="ctr">
              <a:solidFill>
                <a:srgbClr val="66FF33"/>
              </a:solidFill>
              <a:prstDash val="dash"/>
              <a:round/>
              <a:headEnd type="none" w="med" len="med"/>
              <a:tailEnd type="none" w="med" len="med"/>
            </a:ln>
            <a:effectLst/>
          </p:spPr>
        </p:cxnSp>
        <p:sp>
          <p:nvSpPr>
            <p:cNvPr id="90" name="Oval 89"/>
            <p:cNvSpPr>
              <a:spLocks/>
            </p:cNvSpPr>
            <p:nvPr/>
          </p:nvSpPr>
          <p:spPr>
            <a:xfrm>
              <a:off x="3357145" y="5461926"/>
              <a:ext cx="177271" cy="123972"/>
            </a:xfrm>
            <a:prstGeom prst="ellipse">
              <a:avLst/>
            </a:prstGeom>
            <a:solidFill>
              <a:srgbClr val="66FF33"/>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072" name="Group 3071"/>
          <p:cNvGrpSpPr/>
          <p:nvPr/>
        </p:nvGrpSpPr>
        <p:grpSpPr>
          <a:xfrm>
            <a:off x="5991372" y="4818365"/>
            <a:ext cx="142875" cy="744826"/>
            <a:chOff x="3377327" y="4762250"/>
            <a:chExt cx="142875" cy="744826"/>
          </a:xfrm>
        </p:grpSpPr>
        <p:cxnSp>
          <p:nvCxnSpPr>
            <p:cNvPr id="93" name="Straight Connector 92"/>
            <p:cNvCxnSpPr/>
            <p:nvPr/>
          </p:nvCxnSpPr>
          <p:spPr bwMode="auto">
            <a:xfrm flipV="1">
              <a:off x="3447952" y="4909471"/>
              <a:ext cx="0" cy="597605"/>
            </a:xfrm>
            <a:prstGeom prst="line">
              <a:avLst/>
            </a:prstGeom>
            <a:noFill/>
            <a:ln w="38100" cap="sq" cmpd="sng" algn="ctr">
              <a:solidFill>
                <a:schemeClr val="accent1"/>
              </a:solidFill>
              <a:prstDash val="solid"/>
              <a:round/>
              <a:headEnd type="none" w="med" len="med"/>
              <a:tailEnd type="none" w="med" len="med"/>
            </a:ln>
            <a:effectLst/>
          </p:spPr>
        </p:cxnSp>
        <p:pic>
          <p:nvPicPr>
            <p:cNvPr id="89" name="Picture 88"/>
            <p:cNvPicPr>
              <a:picLocks noChangeAspect="1"/>
            </p:cNvPicPr>
            <p:nvPr/>
          </p:nvPicPr>
          <p:blipFill rotWithShape="1">
            <a:blip r:embed="rId4"/>
            <a:srcRect r="50000" b="60666"/>
            <a:stretch/>
          </p:blipFill>
          <p:spPr>
            <a:xfrm>
              <a:off x="3377327" y="4762250"/>
              <a:ext cx="142875" cy="135962"/>
            </a:xfrm>
            <a:prstGeom prst="rect">
              <a:avLst/>
            </a:prstGeom>
          </p:spPr>
        </p:pic>
      </p:grpSp>
      <p:grpSp>
        <p:nvGrpSpPr>
          <p:cNvPr id="12" name="Group 11"/>
          <p:cNvGrpSpPr/>
          <p:nvPr/>
        </p:nvGrpSpPr>
        <p:grpSpPr>
          <a:xfrm>
            <a:off x="207101" y="380167"/>
            <a:ext cx="3822423" cy="1878904"/>
            <a:chOff x="207101" y="380167"/>
            <a:chExt cx="3822423" cy="1878904"/>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101" y="463615"/>
              <a:ext cx="1419740" cy="1795456"/>
            </a:xfrm>
            <a:prstGeom prst="rect">
              <a:avLst/>
            </a:prstGeom>
          </p:spPr>
        </p:pic>
        <p:sp>
          <p:nvSpPr>
            <p:cNvPr id="98" name="Rounded Rectangular Callout 97"/>
            <p:cNvSpPr/>
            <p:nvPr/>
          </p:nvSpPr>
          <p:spPr>
            <a:xfrm>
              <a:off x="1509238" y="380167"/>
              <a:ext cx="2520286" cy="1634490"/>
            </a:xfrm>
            <a:prstGeom prst="wedgeRoundRectCallout">
              <a:avLst>
                <a:gd name="adj1" fmla="val -61442"/>
                <a:gd name="adj2" fmla="val -19691"/>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am a machine</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and I want to learn </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to identify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faces and bicycles.</a:t>
              </a:r>
            </a:p>
          </p:txBody>
        </p:sp>
      </p:grpSp>
      <p:grpSp>
        <p:nvGrpSpPr>
          <p:cNvPr id="20" name="Group 19"/>
          <p:cNvGrpSpPr/>
          <p:nvPr/>
        </p:nvGrpSpPr>
        <p:grpSpPr>
          <a:xfrm>
            <a:off x="4988190" y="432078"/>
            <a:ext cx="3927210" cy="2471764"/>
            <a:chOff x="4988190" y="432078"/>
            <a:chExt cx="3927210" cy="2471764"/>
          </a:xfrm>
        </p:grpSpPr>
        <p:grpSp>
          <p:nvGrpSpPr>
            <p:cNvPr id="94" name="Group 93"/>
            <p:cNvGrpSpPr/>
            <p:nvPr/>
          </p:nvGrpSpPr>
          <p:grpSpPr>
            <a:xfrm flipH="1">
              <a:off x="7924800" y="685800"/>
              <a:ext cx="990600" cy="1447800"/>
              <a:chOff x="5060717" y="3077392"/>
              <a:chExt cx="1849758" cy="3642254"/>
            </a:xfrm>
          </p:grpSpPr>
          <p:pic>
            <p:nvPicPr>
              <p:cNvPr id="96"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8344" r="45768"/>
              <a:stretch/>
            </p:blipFill>
            <p:spPr bwMode="auto">
              <a:xfrm>
                <a:off x="5060717" y="3077392"/>
                <a:ext cx="1849757" cy="364225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6400801" y="4114801"/>
                <a:ext cx="509674" cy="609600"/>
              </a:xfrm>
              <a:prstGeom prst="rect">
                <a:avLst/>
              </a:prstGeom>
              <a:solidFill>
                <a:srgbClr val="00621A"/>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0" name="Group 9"/>
            <p:cNvGrpSpPr/>
            <p:nvPr/>
          </p:nvGrpSpPr>
          <p:grpSpPr>
            <a:xfrm>
              <a:off x="4988190" y="432078"/>
              <a:ext cx="2725316" cy="2471764"/>
              <a:chOff x="4988190" y="432078"/>
              <a:chExt cx="2725316" cy="2471764"/>
            </a:xfrm>
          </p:grpSpPr>
          <p:sp>
            <p:nvSpPr>
              <p:cNvPr id="100" name="Rounded Rectangular Callout 99"/>
              <p:cNvSpPr/>
              <p:nvPr/>
            </p:nvSpPr>
            <p:spPr>
              <a:xfrm>
                <a:off x="4988190" y="432078"/>
                <a:ext cx="2725316" cy="2451735"/>
              </a:xfrm>
              <a:prstGeom prst="wedgeRoundRectCallout">
                <a:avLst>
                  <a:gd name="adj1" fmla="val 59721"/>
                  <a:gd name="adj2" fmla="val -7704"/>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As your supervisor,</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give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labeled training data</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2" name="Rectangle 5"/>
              <p:cNvSpPr>
                <a:spLocks noChangeArrowheads="1"/>
              </p:cNvSpPr>
              <p:nvPr/>
            </p:nvSpPr>
            <p:spPr bwMode="auto">
              <a:xfrm>
                <a:off x="5117610" y="2440542"/>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face</a:t>
                </a:r>
              </a:p>
            </p:txBody>
          </p:sp>
          <p:pic>
            <p:nvPicPr>
              <p:cNvPr id="104" name="Picture 6" descr="https://encrypted-tbn2.gstatic.com/images?q=tbn:ANd9GcQxi0BXRGGWwpZlLt6x5i_eKwXhaJLwx7Ku7fvdkqS2tzyVEg1g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4187" y="1735490"/>
                <a:ext cx="1217213" cy="81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scontent-mrs1-1.xx.fbcdn.net/hphotos-xfp1/t31.0-8/10575340_10153802014361141_2581281123763146573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03" t="13188" r="53606" b="53100"/>
              <a:stretch/>
            </p:blipFill>
            <p:spPr bwMode="auto">
              <a:xfrm>
                <a:off x="5222203" y="1752600"/>
                <a:ext cx="645197" cy="81000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5"/>
              <p:cNvSpPr>
                <a:spLocks noChangeArrowheads="1"/>
              </p:cNvSpPr>
              <p:nvPr/>
            </p:nvSpPr>
            <p:spPr bwMode="auto">
              <a:xfrm>
                <a:off x="6248400" y="2442177"/>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bicycle</a:t>
                </a:r>
              </a:p>
            </p:txBody>
          </p:sp>
        </p:grpSp>
      </p:grpSp>
      <p:sp>
        <p:nvSpPr>
          <p:cNvPr id="111" name="Rounded Rectangular Callout 110"/>
          <p:cNvSpPr/>
          <p:nvPr/>
        </p:nvSpPr>
        <p:spPr>
          <a:xfrm>
            <a:off x="513939" y="3632478"/>
            <a:ext cx="2926510" cy="817245"/>
          </a:xfrm>
          <a:prstGeom prst="wedgeRoundRectCallout">
            <a:avLst>
              <a:gd name="adj1" fmla="val -33893"/>
              <a:gd name="adj2" fmla="val -61958"/>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learn by changing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my weights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p>
        </p:txBody>
      </p:sp>
      <p:pic>
        <p:nvPicPr>
          <p:cNvPr id="206" name="Picture 8" descr="https://scontent-mrs1-1.xx.fbcdn.net/hphotos-xfp1/t31.0-8/10575340_10153802014361141_2581281123763146573_o.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303" t="13188" r="53606" b="53100"/>
          <a:stretch/>
        </p:blipFill>
        <p:spPr bwMode="auto">
          <a:xfrm>
            <a:off x="76200" y="2491152"/>
            <a:ext cx="645197"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207"/>
          <p:cNvGrpSpPr/>
          <p:nvPr/>
        </p:nvGrpSpPr>
        <p:grpSpPr>
          <a:xfrm>
            <a:off x="739409" y="2209800"/>
            <a:ext cx="3410537" cy="1295400"/>
            <a:chOff x="5029200" y="2819400"/>
            <a:chExt cx="3410537" cy="1295400"/>
          </a:xfrm>
        </p:grpSpPr>
        <p:sp>
          <p:nvSpPr>
            <p:cNvPr id="209" name="Rectangle 208"/>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0" name="Picture 6" descr="Image result for convolutional neural netwo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279" name="Rounded Rectangular Callout 278"/>
          <p:cNvSpPr/>
          <p:nvPr/>
        </p:nvSpPr>
        <p:spPr>
          <a:xfrm>
            <a:off x="381000" y="4489960"/>
            <a:ext cx="3096727" cy="2451735"/>
          </a:xfrm>
          <a:prstGeom prst="wedgeRoundRectCallout">
            <a:avLst>
              <a:gd name="adj1" fmla="val -29683"/>
              <a:gd name="adj2" fmla="val -59211"/>
              <a:gd name="adj3" fmla="val 16667"/>
            </a:avLst>
          </a:prstGeom>
          <a:ln w="25400">
            <a:solidFill>
              <a:schemeClr val="tx2"/>
            </a:solidFill>
          </a:ln>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I increase weights </a:t>
            </a:r>
            <a:r>
              <a:rPr kumimoji="0" lang="en-US" altLang="en-US" sz="2400" b="0" i="1" u="none" strike="noStrike" kern="1200" cap="none" spc="0" normalizeH="0" baseline="0" noProof="0" dirty="0" err="1">
                <a:ln>
                  <a:noFill/>
                </a:ln>
                <a:solidFill>
                  <a:srgbClr val="66FF33"/>
                </a:solidFill>
                <a:effectLst/>
                <a:uLnTx/>
                <a:uFillTx/>
                <a:latin typeface="Times New Roman" pitchFamily="18" charset="0"/>
                <a:ea typeface="+mn-ea"/>
                <a:cs typeface="Times New Roman" pitchFamily="18"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itchFamily="18" charset="0"/>
              </a:rPr>
              <a:t>k</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influencing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correct answers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and decrease those influencing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incorrect answers.</a:t>
            </a:r>
          </a:p>
        </p:txBody>
      </p:sp>
      <p:sp>
        <p:nvSpPr>
          <p:cNvPr id="205" name="Rectangle 5"/>
          <p:cNvSpPr>
            <a:spLocks noChangeArrowheads="1"/>
          </p:cNvSpPr>
          <p:nvPr/>
        </p:nvSpPr>
        <p:spPr bwMode="auto">
          <a:xfrm>
            <a:off x="3886200" y="261514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charset="0"/>
              </a:rPr>
              <a:t>face</a:t>
            </a:r>
          </a:p>
        </p:txBody>
      </p:sp>
      <p:cxnSp>
        <p:nvCxnSpPr>
          <p:cNvPr id="134" name="Straight Connector 133"/>
          <p:cNvCxnSpPr>
            <a:endCxn id="138" idx="4"/>
          </p:cNvCxnSpPr>
          <p:nvPr/>
        </p:nvCxnSpPr>
        <p:spPr bwMode="auto">
          <a:xfrm>
            <a:off x="6068534" y="5566599"/>
            <a:ext cx="144889" cy="284775"/>
          </a:xfrm>
          <a:prstGeom prst="line">
            <a:avLst/>
          </a:prstGeom>
          <a:noFill/>
          <a:ln w="38100" cap="sq" cmpd="sng" algn="ctr">
            <a:solidFill>
              <a:srgbClr val="66FF33"/>
            </a:solidFill>
            <a:prstDash val="solid"/>
            <a:round/>
            <a:headEnd type="none" w="med" len="med"/>
            <a:tailEnd type="triangle" w="med" len="med"/>
          </a:ln>
          <a:effectLst/>
        </p:spPr>
      </p:cxnSp>
      <p:grpSp>
        <p:nvGrpSpPr>
          <p:cNvPr id="139" name="Group 138"/>
          <p:cNvGrpSpPr/>
          <p:nvPr/>
        </p:nvGrpSpPr>
        <p:grpSpPr>
          <a:xfrm>
            <a:off x="6143772" y="5350438"/>
            <a:ext cx="142875" cy="424737"/>
            <a:chOff x="3377327" y="5082340"/>
            <a:chExt cx="142875" cy="424737"/>
          </a:xfrm>
        </p:grpSpPr>
        <p:cxnSp>
          <p:nvCxnSpPr>
            <p:cNvPr id="140" name="Straight Connector 139"/>
            <p:cNvCxnSpPr/>
            <p:nvPr/>
          </p:nvCxnSpPr>
          <p:spPr bwMode="auto">
            <a:xfrm flipH="1" flipV="1">
              <a:off x="3446978" y="5218302"/>
              <a:ext cx="974" cy="288775"/>
            </a:xfrm>
            <a:prstGeom prst="line">
              <a:avLst/>
            </a:prstGeom>
            <a:noFill/>
            <a:ln w="38100" cap="sq" cmpd="sng" algn="ctr">
              <a:solidFill>
                <a:schemeClr val="accent1"/>
              </a:solidFill>
              <a:prstDash val="solid"/>
              <a:round/>
              <a:headEnd type="none" w="med" len="med"/>
              <a:tailEnd type="none" w="med" len="med"/>
            </a:ln>
            <a:effectLst/>
          </p:spPr>
        </p:cxnSp>
        <p:pic>
          <p:nvPicPr>
            <p:cNvPr id="141" name="Picture 140"/>
            <p:cNvPicPr>
              <a:picLocks noChangeAspect="1"/>
            </p:cNvPicPr>
            <p:nvPr/>
          </p:nvPicPr>
          <p:blipFill rotWithShape="1">
            <a:blip r:embed="rId4"/>
            <a:srcRect r="50000" b="60666"/>
            <a:stretch/>
          </p:blipFill>
          <p:spPr>
            <a:xfrm>
              <a:off x="3377327" y="5082340"/>
              <a:ext cx="142875" cy="135962"/>
            </a:xfrm>
            <a:prstGeom prst="rect">
              <a:avLst/>
            </a:prstGeom>
          </p:spPr>
        </p:pic>
      </p:grpSp>
      <p:pic>
        <p:nvPicPr>
          <p:cNvPr id="207" name="Picture 20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5000" y="4953000"/>
            <a:ext cx="508696" cy="643316"/>
          </a:xfrm>
          <a:prstGeom prst="rect">
            <a:avLst/>
          </a:prstGeom>
        </p:spPr>
      </p:pic>
      <p:sp>
        <p:nvSpPr>
          <p:cNvPr id="145" name="Rounded Rectangular Callout 144"/>
          <p:cNvSpPr/>
          <p:nvPr/>
        </p:nvSpPr>
        <p:spPr>
          <a:xfrm>
            <a:off x="7522112" y="2288521"/>
            <a:ext cx="1545688" cy="1225868"/>
          </a:xfrm>
          <a:prstGeom prst="wedgeRoundRectCallout">
            <a:avLst>
              <a:gd name="adj1" fmla="val 5263"/>
              <a:gd name="adj2" fmla="val -115428"/>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Here is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measure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your </a:t>
            </a:r>
            <a:r>
              <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rPr>
              <a:t>error.</a:t>
            </a:r>
          </a:p>
        </p:txBody>
      </p:sp>
      <p:sp>
        <p:nvSpPr>
          <p:cNvPr id="146" name="Rounded Rectangular Callout 145"/>
          <p:cNvSpPr/>
          <p:nvPr/>
        </p:nvSpPr>
        <p:spPr>
          <a:xfrm>
            <a:off x="7331325" y="124777"/>
            <a:ext cx="1627474" cy="408623"/>
          </a:xfrm>
          <a:prstGeom prst="wedgeRoundRectCallout">
            <a:avLst>
              <a:gd name="adj1" fmla="val -8497"/>
              <a:gd name="adj2" fmla="val 111783"/>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Much better!</a:t>
            </a:r>
            <a:endPar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147" name="Group 146"/>
          <p:cNvGrpSpPr/>
          <p:nvPr/>
        </p:nvGrpSpPr>
        <p:grpSpPr>
          <a:xfrm>
            <a:off x="5029200" y="2916555"/>
            <a:ext cx="2374211" cy="511504"/>
            <a:chOff x="4953000" y="2906689"/>
            <a:chExt cx="2860876" cy="622408"/>
          </a:xfrm>
        </p:grpSpPr>
        <p:sp>
          <p:nvSpPr>
            <p:cNvPr id="148" name="Rectangle 5"/>
            <p:cNvSpPr>
              <a:spLocks noChangeArrowheads="1"/>
            </p:cNvSpPr>
            <p:nvPr/>
          </p:nvSpPr>
          <p:spPr bwMode="auto">
            <a:xfrm>
              <a:off x="5037461" y="2965700"/>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charset="0"/>
                </a:rPr>
                <a:t>face</a:t>
              </a:r>
            </a:p>
          </p:txBody>
        </p:sp>
        <p:sp>
          <p:nvSpPr>
            <p:cNvPr id="149" name="Rectangle 5"/>
            <p:cNvSpPr>
              <a:spLocks noChangeArrowheads="1"/>
            </p:cNvSpPr>
            <p:nvPr/>
          </p:nvSpPr>
          <p:spPr bwMode="auto">
            <a:xfrm>
              <a:off x="6590740" y="2967334"/>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charset="0"/>
                </a:rPr>
                <a:t>face</a:t>
              </a:r>
            </a:p>
          </p:txBody>
        </p:sp>
        <p:sp>
          <p:nvSpPr>
            <p:cNvPr id="150" name="Rounded Rectangular Callout 149"/>
            <p:cNvSpPr/>
            <p:nvPr/>
          </p:nvSpPr>
          <p:spPr>
            <a:xfrm>
              <a:off x="4953000" y="2906689"/>
              <a:ext cx="2860876" cy="621524"/>
            </a:xfrm>
            <a:prstGeom prst="wedgeRoundRectCallout">
              <a:avLst>
                <a:gd name="adj1" fmla="val -57543"/>
                <a:gd name="adj2" fmla="val -68447"/>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52" name="Rounded Rectangular Callout 151"/>
          <p:cNvSpPr/>
          <p:nvPr/>
        </p:nvSpPr>
        <p:spPr>
          <a:xfrm>
            <a:off x="4191000" y="3652599"/>
            <a:ext cx="4331240" cy="919401"/>
          </a:xfrm>
          <a:prstGeom prst="wedgeRoundRectCallout">
            <a:avLst>
              <a:gd name="adj1" fmla="val -40153"/>
              <a:gd name="adj2" fmla="val -103650"/>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isualized here </a:t>
            </a:r>
            <a:b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by my location.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53" name="Group 152"/>
          <p:cNvGrpSpPr/>
          <p:nvPr/>
        </p:nvGrpSpPr>
        <p:grpSpPr>
          <a:xfrm>
            <a:off x="992516" y="2400743"/>
            <a:ext cx="2789426" cy="1068329"/>
            <a:chOff x="992516" y="2400743"/>
            <a:chExt cx="2789426" cy="1068329"/>
          </a:xfrm>
        </p:grpSpPr>
        <p:cxnSp>
          <p:nvCxnSpPr>
            <p:cNvPr id="154" name="Straight Connector 153"/>
            <p:cNvCxnSpPr/>
            <p:nvPr/>
          </p:nvCxnSpPr>
          <p:spPr bwMode="auto">
            <a:xfrm flipV="1">
              <a:off x="1049388" y="2800858"/>
              <a:ext cx="657113" cy="206614"/>
            </a:xfrm>
            <a:prstGeom prst="line">
              <a:avLst/>
            </a:prstGeom>
            <a:noFill/>
            <a:ln w="25400" cap="sq" cmpd="sng" algn="ctr">
              <a:solidFill>
                <a:srgbClr val="00B050"/>
              </a:solidFill>
              <a:prstDash val="solid"/>
              <a:round/>
              <a:headEnd type="none" w="med" len="med"/>
              <a:tailEnd type="none" w="med" len="med"/>
            </a:ln>
            <a:effectLst/>
          </p:spPr>
        </p:cxnSp>
        <p:cxnSp>
          <p:nvCxnSpPr>
            <p:cNvPr id="155" name="Straight Connector 154"/>
            <p:cNvCxnSpPr/>
            <p:nvPr/>
          </p:nvCxnSpPr>
          <p:spPr bwMode="auto">
            <a:xfrm>
              <a:off x="1002336" y="2475507"/>
              <a:ext cx="673538" cy="325351"/>
            </a:xfrm>
            <a:prstGeom prst="line">
              <a:avLst/>
            </a:prstGeom>
            <a:noFill/>
            <a:ln w="25400" cap="sq" cmpd="sng" algn="ctr">
              <a:solidFill>
                <a:srgbClr val="00B050"/>
              </a:solidFill>
              <a:prstDash val="solid"/>
              <a:round/>
              <a:headEnd type="none" w="med" len="med"/>
              <a:tailEnd type="none" w="med" len="med"/>
            </a:ln>
            <a:effectLst/>
          </p:spPr>
        </p:cxnSp>
        <p:cxnSp>
          <p:nvCxnSpPr>
            <p:cNvPr id="156" name="Straight Connector 155"/>
            <p:cNvCxnSpPr/>
            <p:nvPr/>
          </p:nvCxnSpPr>
          <p:spPr bwMode="auto">
            <a:xfrm>
              <a:off x="1000933" y="2606640"/>
              <a:ext cx="707238" cy="194218"/>
            </a:xfrm>
            <a:prstGeom prst="line">
              <a:avLst/>
            </a:prstGeom>
            <a:noFill/>
            <a:ln w="25400" cap="sq" cmpd="sng" algn="ctr">
              <a:solidFill>
                <a:srgbClr val="00B050"/>
              </a:solidFill>
              <a:prstDash val="solid"/>
              <a:round/>
              <a:headEnd type="none" w="med" len="med"/>
              <a:tailEnd type="none" w="med" len="med"/>
            </a:ln>
            <a:effectLst/>
          </p:spPr>
        </p:cxnSp>
        <p:cxnSp>
          <p:nvCxnSpPr>
            <p:cNvPr id="157" name="Straight Connector 156"/>
            <p:cNvCxnSpPr/>
            <p:nvPr/>
          </p:nvCxnSpPr>
          <p:spPr bwMode="auto">
            <a:xfrm>
              <a:off x="999530" y="2739005"/>
              <a:ext cx="708641" cy="61853"/>
            </a:xfrm>
            <a:prstGeom prst="line">
              <a:avLst/>
            </a:prstGeom>
            <a:noFill/>
            <a:ln w="25400" cap="sq" cmpd="sng" algn="ctr">
              <a:solidFill>
                <a:srgbClr val="00B050"/>
              </a:solidFill>
              <a:prstDash val="solid"/>
              <a:round/>
              <a:headEnd type="none" w="med" len="med"/>
              <a:tailEnd type="none" w="med" len="med"/>
            </a:ln>
            <a:effectLst/>
          </p:spPr>
        </p:cxnSp>
        <p:cxnSp>
          <p:nvCxnSpPr>
            <p:cNvPr id="158" name="Straight Connector 157"/>
            <p:cNvCxnSpPr/>
            <p:nvPr/>
          </p:nvCxnSpPr>
          <p:spPr bwMode="auto">
            <a:xfrm flipV="1">
              <a:off x="998128" y="2800858"/>
              <a:ext cx="710044" cy="71742"/>
            </a:xfrm>
            <a:prstGeom prst="line">
              <a:avLst/>
            </a:prstGeom>
            <a:noFill/>
            <a:ln w="25400" cap="sq" cmpd="sng" algn="ctr">
              <a:solidFill>
                <a:srgbClr val="00B050"/>
              </a:solidFill>
              <a:prstDash val="solid"/>
              <a:round/>
              <a:headEnd type="none" w="med" len="med"/>
              <a:tailEnd type="none" w="med" len="med"/>
            </a:ln>
            <a:effectLst/>
          </p:spPr>
        </p:cxnSp>
        <p:cxnSp>
          <p:nvCxnSpPr>
            <p:cNvPr id="159" name="Straight Connector 158"/>
            <p:cNvCxnSpPr/>
            <p:nvPr/>
          </p:nvCxnSpPr>
          <p:spPr bwMode="auto">
            <a:xfrm flipV="1">
              <a:off x="995322" y="2785775"/>
              <a:ext cx="664127" cy="354017"/>
            </a:xfrm>
            <a:prstGeom prst="line">
              <a:avLst/>
            </a:prstGeom>
            <a:noFill/>
            <a:ln w="25400" cap="sq" cmpd="sng" algn="ctr">
              <a:solidFill>
                <a:srgbClr val="00B050"/>
              </a:solidFill>
              <a:prstDash val="solid"/>
              <a:round/>
              <a:headEnd type="none" w="med" len="med"/>
              <a:tailEnd type="none" w="med" len="med"/>
            </a:ln>
            <a:effectLst/>
          </p:spPr>
        </p:cxnSp>
        <p:cxnSp>
          <p:nvCxnSpPr>
            <p:cNvPr id="160" name="Straight Connector 159"/>
            <p:cNvCxnSpPr/>
            <p:nvPr/>
          </p:nvCxnSpPr>
          <p:spPr bwMode="auto">
            <a:xfrm flipV="1">
              <a:off x="993919" y="2800858"/>
              <a:ext cx="665530" cy="472530"/>
            </a:xfrm>
            <a:prstGeom prst="line">
              <a:avLst/>
            </a:prstGeom>
            <a:noFill/>
            <a:ln w="25400" cap="sq" cmpd="sng" algn="ctr">
              <a:solidFill>
                <a:srgbClr val="00B050"/>
              </a:solidFill>
              <a:prstDash val="solid"/>
              <a:round/>
              <a:headEnd type="none" w="med" len="med"/>
              <a:tailEnd type="none" w="med" len="med"/>
            </a:ln>
            <a:effectLst/>
          </p:spPr>
        </p:cxnSp>
        <p:cxnSp>
          <p:nvCxnSpPr>
            <p:cNvPr id="161" name="Straight Connector 160"/>
            <p:cNvCxnSpPr/>
            <p:nvPr/>
          </p:nvCxnSpPr>
          <p:spPr bwMode="auto">
            <a:xfrm flipV="1">
              <a:off x="992516" y="2800858"/>
              <a:ext cx="715655" cy="606126"/>
            </a:xfrm>
            <a:prstGeom prst="line">
              <a:avLst/>
            </a:prstGeom>
            <a:noFill/>
            <a:ln w="25400" cap="sq" cmpd="sng" algn="ctr">
              <a:solidFill>
                <a:srgbClr val="00B050"/>
              </a:solidFill>
              <a:prstDash val="solid"/>
              <a:round/>
              <a:headEnd type="none" w="med" len="med"/>
              <a:tailEnd type="none" w="med" len="med"/>
            </a:ln>
            <a:effectLst/>
          </p:spPr>
        </p:cxnSp>
        <p:cxnSp>
          <p:nvCxnSpPr>
            <p:cNvPr id="162" name="Straight Connector 161"/>
            <p:cNvCxnSpPr/>
            <p:nvPr/>
          </p:nvCxnSpPr>
          <p:spPr bwMode="auto">
            <a:xfrm>
              <a:off x="2450353" y="2935963"/>
              <a:ext cx="576431" cy="130815"/>
            </a:xfrm>
            <a:prstGeom prst="line">
              <a:avLst/>
            </a:prstGeom>
            <a:noFill/>
            <a:ln w="25400" cap="sq" cmpd="sng" algn="ctr">
              <a:solidFill>
                <a:srgbClr val="00B050"/>
              </a:solidFill>
              <a:prstDash val="solid"/>
              <a:round/>
              <a:headEnd type="none" w="med" len="med"/>
              <a:tailEnd type="none" w="med" len="med"/>
            </a:ln>
            <a:effectLst/>
          </p:spPr>
        </p:cxnSp>
        <p:cxnSp>
          <p:nvCxnSpPr>
            <p:cNvPr id="163" name="Straight Connector 162"/>
            <p:cNvCxnSpPr/>
            <p:nvPr/>
          </p:nvCxnSpPr>
          <p:spPr bwMode="auto">
            <a:xfrm>
              <a:off x="2403301" y="2403998"/>
              <a:ext cx="623483" cy="631757"/>
            </a:xfrm>
            <a:prstGeom prst="line">
              <a:avLst/>
            </a:prstGeom>
            <a:noFill/>
            <a:ln w="25400" cap="sq" cmpd="sng" algn="ctr">
              <a:solidFill>
                <a:srgbClr val="00B050"/>
              </a:solidFill>
              <a:prstDash val="solid"/>
              <a:round/>
              <a:headEnd type="none" w="med" len="med"/>
              <a:tailEnd type="none" w="med" len="med"/>
            </a:ln>
            <a:effectLst/>
          </p:spPr>
        </p:cxnSp>
        <p:cxnSp>
          <p:nvCxnSpPr>
            <p:cNvPr id="164" name="Straight Connector 163"/>
            <p:cNvCxnSpPr/>
            <p:nvPr/>
          </p:nvCxnSpPr>
          <p:spPr bwMode="auto">
            <a:xfrm>
              <a:off x="2401898" y="2535131"/>
              <a:ext cx="641740" cy="500624"/>
            </a:xfrm>
            <a:prstGeom prst="line">
              <a:avLst/>
            </a:prstGeom>
            <a:noFill/>
            <a:ln w="25400" cap="sq" cmpd="sng" algn="ctr">
              <a:solidFill>
                <a:srgbClr val="00B050"/>
              </a:solidFill>
              <a:prstDash val="solid"/>
              <a:round/>
              <a:headEnd type="none" w="med" len="med"/>
              <a:tailEnd type="none" w="med" len="med"/>
            </a:ln>
            <a:effectLst/>
          </p:spPr>
        </p:cxnSp>
        <p:cxnSp>
          <p:nvCxnSpPr>
            <p:cNvPr id="165" name="Straight Connector 164"/>
            <p:cNvCxnSpPr/>
            <p:nvPr/>
          </p:nvCxnSpPr>
          <p:spPr bwMode="auto">
            <a:xfrm>
              <a:off x="2400496" y="2667495"/>
              <a:ext cx="626288" cy="399281"/>
            </a:xfrm>
            <a:prstGeom prst="line">
              <a:avLst/>
            </a:prstGeom>
            <a:noFill/>
            <a:ln w="25400" cap="sq" cmpd="sng" algn="ctr">
              <a:solidFill>
                <a:srgbClr val="00B050"/>
              </a:solidFill>
              <a:prstDash val="solid"/>
              <a:round/>
              <a:headEnd type="none" w="med" len="med"/>
              <a:tailEnd type="none" w="med" len="med"/>
            </a:ln>
            <a:effectLst/>
          </p:spPr>
        </p:cxnSp>
        <p:cxnSp>
          <p:nvCxnSpPr>
            <p:cNvPr id="166" name="Straight Connector 165"/>
            <p:cNvCxnSpPr/>
            <p:nvPr/>
          </p:nvCxnSpPr>
          <p:spPr bwMode="auto">
            <a:xfrm>
              <a:off x="2399093" y="2801092"/>
              <a:ext cx="644546" cy="234664"/>
            </a:xfrm>
            <a:prstGeom prst="line">
              <a:avLst/>
            </a:prstGeom>
            <a:noFill/>
            <a:ln w="25400" cap="sq" cmpd="sng" algn="ctr">
              <a:solidFill>
                <a:srgbClr val="00B050"/>
              </a:solidFill>
              <a:prstDash val="solid"/>
              <a:round/>
              <a:headEnd type="none" w="med" len="med"/>
              <a:tailEnd type="none" w="med" len="med"/>
            </a:ln>
            <a:effectLst/>
          </p:spPr>
        </p:cxnSp>
        <p:cxnSp>
          <p:nvCxnSpPr>
            <p:cNvPr id="167" name="Straight Connector 166"/>
            <p:cNvCxnSpPr/>
            <p:nvPr/>
          </p:nvCxnSpPr>
          <p:spPr bwMode="auto">
            <a:xfrm flipV="1">
              <a:off x="2396287" y="3022907"/>
              <a:ext cx="688042" cy="45377"/>
            </a:xfrm>
            <a:prstGeom prst="line">
              <a:avLst/>
            </a:prstGeom>
            <a:noFill/>
            <a:ln w="25400" cap="sq" cmpd="sng" algn="ctr">
              <a:solidFill>
                <a:srgbClr val="00B050"/>
              </a:solidFill>
              <a:prstDash val="solid"/>
              <a:round/>
              <a:headEnd type="none" w="med" len="med"/>
              <a:tailEnd type="none" w="med" len="med"/>
            </a:ln>
            <a:effectLst/>
          </p:spPr>
        </p:cxnSp>
        <p:cxnSp>
          <p:nvCxnSpPr>
            <p:cNvPr id="168" name="Straight Connector 167"/>
            <p:cNvCxnSpPr/>
            <p:nvPr/>
          </p:nvCxnSpPr>
          <p:spPr bwMode="auto">
            <a:xfrm flipV="1">
              <a:off x="2394884" y="3022907"/>
              <a:ext cx="689445" cy="178972"/>
            </a:xfrm>
            <a:prstGeom prst="line">
              <a:avLst/>
            </a:prstGeom>
            <a:noFill/>
            <a:ln w="25400" cap="sq" cmpd="sng" algn="ctr">
              <a:solidFill>
                <a:srgbClr val="00B050"/>
              </a:solidFill>
              <a:prstDash val="solid"/>
              <a:round/>
              <a:headEnd type="none" w="med" len="med"/>
              <a:tailEnd type="none" w="med" len="med"/>
            </a:ln>
            <a:effectLst/>
          </p:spPr>
        </p:cxnSp>
        <p:cxnSp>
          <p:nvCxnSpPr>
            <p:cNvPr id="169" name="Straight Connector 168"/>
            <p:cNvCxnSpPr/>
            <p:nvPr/>
          </p:nvCxnSpPr>
          <p:spPr bwMode="auto">
            <a:xfrm flipV="1">
              <a:off x="2393482" y="3097799"/>
              <a:ext cx="650157" cy="237676"/>
            </a:xfrm>
            <a:prstGeom prst="line">
              <a:avLst/>
            </a:prstGeom>
            <a:noFill/>
            <a:ln w="25400" cap="sq" cmpd="sng" algn="ctr">
              <a:solidFill>
                <a:srgbClr val="00B050"/>
              </a:solidFill>
              <a:prstDash val="solid"/>
              <a:round/>
              <a:headEnd type="none" w="med" len="med"/>
              <a:tailEnd type="none" w="med" len="med"/>
            </a:ln>
            <a:effectLst/>
          </p:spPr>
        </p:cxnSp>
        <p:cxnSp>
          <p:nvCxnSpPr>
            <p:cNvPr id="170" name="Straight Connector 169"/>
            <p:cNvCxnSpPr/>
            <p:nvPr/>
          </p:nvCxnSpPr>
          <p:spPr bwMode="auto">
            <a:xfrm flipV="1">
              <a:off x="2392079" y="3022907"/>
              <a:ext cx="692251" cy="446165"/>
            </a:xfrm>
            <a:prstGeom prst="line">
              <a:avLst/>
            </a:prstGeom>
            <a:noFill/>
            <a:ln w="25400" cap="sq" cmpd="sng" algn="ctr">
              <a:solidFill>
                <a:srgbClr val="00B050"/>
              </a:solidFill>
              <a:prstDash val="solid"/>
              <a:round/>
              <a:headEnd type="none" w="med" len="med"/>
              <a:tailEnd type="none" w="med" len="med"/>
            </a:ln>
            <a:effectLst/>
          </p:spPr>
        </p:cxnSp>
        <p:cxnSp>
          <p:nvCxnSpPr>
            <p:cNvPr id="171" name="Straight Connector 170"/>
            <p:cNvCxnSpPr/>
            <p:nvPr/>
          </p:nvCxnSpPr>
          <p:spPr bwMode="auto">
            <a:xfrm flipV="1">
              <a:off x="2450353" y="2670733"/>
              <a:ext cx="576431" cy="249506"/>
            </a:xfrm>
            <a:prstGeom prst="line">
              <a:avLst/>
            </a:prstGeom>
            <a:noFill/>
            <a:ln w="25400" cap="sq" cmpd="sng" algn="ctr">
              <a:solidFill>
                <a:srgbClr val="00B050"/>
              </a:solidFill>
              <a:prstDash val="solid"/>
              <a:round/>
              <a:headEnd type="none" w="med" len="med"/>
              <a:tailEnd type="none" w="med" len="med"/>
            </a:ln>
            <a:effectLst/>
          </p:spPr>
        </p:cxnSp>
        <p:cxnSp>
          <p:nvCxnSpPr>
            <p:cNvPr id="172" name="Straight Connector 171"/>
            <p:cNvCxnSpPr/>
            <p:nvPr/>
          </p:nvCxnSpPr>
          <p:spPr bwMode="auto">
            <a:xfrm>
              <a:off x="2403301" y="2403998"/>
              <a:ext cx="623483" cy="266735"/>
            </a:xfrm>
            <a:prstGeom prst="line">
              <a:avLst/>
            </a:prstGeom>
            <a:noFill/>
            <a:ln w="25400" cap="sq" cmpd="sng" algn="ctr">
              <a:solidFill>
                <a:srgbClr val="00B050"/>
              </a:solidFill>
              <a:prstDash val="solid"/>
              <a:round/>
              <a:headEnd type="none" w="med" len="med"/>
              <a:tailEnd type="none" w="med" len="med"/>
            </a:ln>
            <a:effectLst/>
          </p:spPr>
        </p:cxnSp>
        <p:cxnSp>
          <p:nvCxnSpPr>
            <p:cNvPr id="173" name="Straight Connector 172"/>
            <p:cNvCxnSpPr/>
            <p:nvPr/>
          </p:nvCxnSpPr>
          <p:spPr bwMode="auto">
            <a:xfrm>
              <a:off x="2401898" y="2535131"/>
              <a:ext cx="613663" cy="135146"/>
            </a:xfrm>
            <a:prstGeom prst="line">
              <a:avLst/>
            </a:prstGeom>
            <a:noFill/>
            <a:ln w="25400" cap="sq" cmpd="sng" algn="ctr">
              <a:solidFill>
                <a:srgbClr val="00B050"/>
              </a:solidFill>
              <a:prstDash val="solid"/>
              <a:round/>
              <a:headEnd type="none" w="med" len="med"/>
              <a:tailEnd type="none" w="med" len="med"/>
            </a:ln>
            <a:effectLst/>
          </p:spPr>
        </p:cxnSp>
        <p:cxnSp>
          <p:nvCxnSpPr>
            <p:cNvPr id="174" name="Straight Connector 173"/>
            <p:cNvCxnSpPr/>
            <p:nvPr/>
          </p:nvCxnSpPr>
          <p:spPr bwMode="auto">
            <a:xfrm>
              <a:off x="2400496" y="2667496"/>
              <a:ext cx="615066" cy="11785"/>
            </a:xfrm>
            <a:prstGeom prst="line">
              <a:avLst/>
            </a:prstGeom>
            <a:noFill/>
            <a:ln w="25400" cap="sq" cmpd="sng" algn="ctr">
              <a:solidFill>
                <a:srgbClr val="00B050"/>
              </a:solidFill>
              <a:prstDash val="solid"/>
              <a:round/>
              <a:headEnd type="none" w="med" len="med"/>
              <a:tailEnd type="none" w="med" len="med"/>
            </a:ln>
            <a:effectLst/>
          </p:spPr>
        </p:cxnSp>
        <p:cxnSp>
          <p:nvCxnSpPr>
            <p:cNvPr id="175" name="Straight Connector 174"/>
            <p:cNvCxnSpPr/>
            <p:nvPr/>
          </p:nvCxnSpPr>
          <p:spPr bwMode="auto">
            <a:xfrm flipV="1">
              <a:off x="2399093" y="2667496"/>
              <a:ext cx="616469" cy="133596"/>
            </a:xfrm>
            <a:prstGeom prst="line">
              <a:avLst/>
            </a:prstGeom>
            <a:noFill/>
            <a:ln w="25400" cap="sq" cmpd="sng" algn="ctr">
              <a:solidFill>
                <a:srgbClr val="00B050"/>
              </a:solidFill>
              <a:prstDash val="solid"/>
              <a:round/>
              <a:headEnd type="none" w="med" len="med"/>
              <a:tailEnd type="none" w="med" len="med"/>
            </a:ln>
            <a:effectLst/>
          </p:spPr>
        </p:cxnSp>
        <p:cxnSp>
          <p:nvCxnSpPr>
            <p:cNvPr id="176" name="Straight Connector 175"/>
            <p:cNvCxnSpPr/>
            <p:nvPr/>
          </p:nvCxnSpPr>
          <p:spPr bwMode="auto">
            <a:xfrm flipV="1">
              <a:off x="2397690" y="2670733"/>
              <a:ext cx="629094" cy="263954"/>
            </a:xfrm>
            <a:prstGeom prst="line">
              <a:avLst/>
            </a:prstGeom>
            <a:noFill/>
            <a:ln w="25400" cap="sq" cmpd="sng" algn="ctr">
              <a:solidFill>
                <a:srgbClr val="00B050"/>
              </a:solidFill>
              <a:prstDash val="solid"/>
              <a:round/>
              <a:headEnd type="none" w="med" len="med"/>
              <a:tailEnd type="none" w="med" len="med"/>
            </a:ln>
            <a:effectLst/>
          </p:spPr>
        </p:cxnSp>
        <p:cxnSp>
          <p:nvCxnSpPr>
            <p:cNvPr id="177" name="Straight Connector 176"/>
            <p:cNvCxnSpPr/>
            <p:nvPr/>
          </p:nvCxnSpPr>
          <p:spPr bwMode="auto">
            <a:xfrm flipV="1">
              <a:off x="2396287" y="2670733"/>
              <a:ext cx="630497" cy="397550"/>
            </a:xfrm>
            <a:prstGeom prst="line">
              <a:avLst/>
            </a:prstGeom>
            <a:noFill/>
            <a:ln w="25400" cap="sq" cmpd="sng" algn="ctr">
              <a:solidFill>
                <a:srgbClr val="00B050"/>
              </a:solidFill>
              <a:prstDash val="solid"/>
              <a:round/>
              <a:headEnd type="none" w="med" len="med"/>
              <a:tailEnd type="none" w="med" len="med"/>
            </a:ln>
            <a:effectLst/>
          </p:spPr>
        </p:cxnSp>
        <p:cxnSp>
          <p:nvCxnSpPr>
            <p:cNvPr id="178" name="Straight Connector 177"/>
            <p:cNvCxnSpPr/>
            <p:nvPr/>
          </p:nvCxnSpPr>
          <p:spPr bwMode="auto">
            <a:xfrm flipV="1">
              <a:off x="2394884" y="2686296"/>
              <a:ext cx="620677" cy="515583"/>
            </a:xfrm>
            <a:prstGeom prst="line">
              <a:avLst/>
            </a:prstGeom>
            <a:noFill/>
            <a:ln w="25400" cap="sq" cmpd="sng" algn="ctr">
              <a:solidFill>
                <a:srgbClr val="00B050"/>
              </a:solidFill>
              <a:prstDash val="solid"/>
              <a:round/>
              <a:headEnd type="none" w="med" len="med"/>
              <a:tailEnd type="none" w="med" len="med"/>
            </a:ln>
            <a:effectLst/>
          </p:spPr>
        </p:cxnSp>
        <p:cxnSp>
          <p:nvCxnSpPr>
            <p:cNvPr id="179" name="Straight Connector 178"/>
            <p:cNvCxnSpPr/>
            <p:nvPr/>
          </p:nvCxnSpPr>
          <p:spPr bwMode="auto">
            <a:xfrm flipV="1">
              <a:off x="2393482" y="2679281"/>
              <a:ext cx="627031" cy="656194"/>
            </a:xfrm>
            <a:prstGeom prst="line">
              <a:avLst/>
            </a:prstGeom>
            <a:noFill/>
            <a:ln w="25400" cap="sq" cmpd="sng" algn="ctr">
              <a:solidFill>
                <a:srgbClr val="00B050"/>
              </a:solidFill>
              <a:prstDash val="solid"/>
              <a:round/>
              <a:headEnd type="none" w="med" len="med"/>
              <a:tailEnd type="none" w="med" len="med"/>
            </a:ln>
            <a:effectLst/>
          </p:spPr>
        </p:cxnSp>
        <p:cxnSp>
          <p:nvCxnSpPr>
            <p:cNvPr id="180" name="Straight Connector 179"/>
            <p:cNvCxnSpPr/>
            <p:nvPr/>
          </p:nvCxnSpPr>
          <p:spPr bwMode="auto">
            <a:xfrm flipV="1">
              <a:off x="2392079" y="2670733"/>
              <a:ext cx="634705" cy="798338"/>
            </a:xfrm>
            <a:prstGeom prst="line">
              <a:avLst/>
            </a:prstGeom>
            <a:noFill/>
            <a:ln w="25400" cap="sq" cmpd="sng" algn="ctr">
              <a:solidFill>
                <a:srgbClr val="00B050"/>
              </a:solidFill>
              <a:prstDash val="solid"/>
              <a:round/>
              <a:headEnd type="none" w="med" len="med"/>
              <a:tailEnd type="none" w="med" len="med"/>
            </a:ln>
            <a:effectLst/>
          </p:spPr>
        </p:cxnSp>
        <p:cxnSp>
          <p:nvCxnSpPr>
            <p:cNvPr id="181" name="Straight Connector 180"/>
            <p:cNvCxnSpPr/>
            <p:nvPr/>
          </p:nvCxnSpPr>
          <p:spPr bwMode="auto">
            <a:xfrm>
              <a:off x="3136080" y="2932707"/>
              <a:ext cx="645862" cy="201686"/>
            </a:xfrm>
            <a:prstGeom prst="line">
              <a:avLst/>
            </a:prstGeom>
            <a:noFill/>
            <a:ln w="25400" cap="sq" cmpd="sng" algn="ctr">
              <a:solidFill>
                <a:srgbClr val="00B050"/>
              </a:solidFill>
              <a:prstDash val="solid"/>
              <a:round/>
              <a:headEnd type="none" w="med" len="med"/>
              <a:tailEnd type="none" w="med" len="med"/>
            </a:ln>
            <a:effectLst/>
          </p:spPr>
        </p:cxnSp>
        <p:cxnSp>
          <p:nvCxnSpPr>
            <p:cNvPr id="182" name="Straight Connector 181"/>
            <p:cNvCxnSpPr/>
            <p:nvPr/>
          </p:nvCxnSpPr>
          <p:spPr bwMode="auto">
            <a:xfrm>
              <a:off x="3089028" y="2400743"/>
              <a:ext cx="671937" cy="732635"/>
            </a:xfrm>
            <a:prstGeom prst="line">
              <a:avLst/>
            </a:prstGeom>
            <a:noFill/>
            <a:ln w="25400" cap="sq" cmpd="sng" algn="ctr">
              <a:solidFill>
                <a:srgbClr val="00B050"/>
              </a:solidFill>
              <a:prstDash val="solid"/>
              <a:round/>
              <a:headEnd type="none" w="med" len="med"/>
              <a:tailEnd type="none" w="med" len="med"/>
            </a:ln>
            <a:effectLst/>
          </p:spPr>
        </p:cxnSp>
        <p:cxnSp>
          <p:nvCxnSpPr>
            <p:cNvPr id="183" name="Straight Connector 182"/>
            <p:cNvCxnSpPr/>
            <p:nvPr/>
          </p:nvCxnSpPr>
          <p:spPr bwMode="auto">
            <a:xfrm>
              <a:off x="3087625" y="2531876"/>
              <a:ext cx="680289" cy="596718"/>
            </a:xfrm>
            <a:prstGeom prst="line">
              <a:avLst/>
            </a:prstGeom>
            <a:noFill/>
            <a:ln w="25400" cap="sq" cmpd="sng" algn="ctr">
              <a:solidFill>
                <a:srgbClr val="00B050"/>
              </a:solidFill>
              <a:prstDash val="solid"/>
              <a:round/>
              <a:headEnd type="none" w="med" len="med"/>
              <a:tailEnd type="none" w="med" len="med"/>
            </a:ln>
            <a:effectLst/>
          </p:spPr>
        </p:cxnSp>
        <p:cxnSp>
          <p:nvCxnSpPr>
            <p:cNvPr id="184" name="Straight Connector 183"/>
            <p:cNvCxnSpPr/>
            <p:nvPr/>
          </p:nvCxnSpPr>
          <p:spPr bwMode="auto">
            <a:xfrm>
              <a:off x="3086222" y="2664241"/>
              <a:ext cx="687303" cy="465366"/>
            </a:xfrm>
            <a:prstGeom prst="line">
              <a:avLst/>
            </a:prstGeom>
            <a:noFill/>
            <a:ln w="25400" cap="sq" cmpd="sng" algn="ctr">
              <a:solidFill>
                <a:srgbClr val="00B050"/>
              </a:solidFill>
              <a:prstDash val="solid"/>
              <a:round/>
              <a:headEnd type="none" w="med" len="med"/>
              <a:tailEnd type="none" w="med" len="med"/>
            </a:ln>
            <a:effectLst/>
          </p:spPr>
        </p:cxnSp>
        <p:cxnSp>
          <p:nvCxnSpPr>
            <p:cNvPr id="185" name="Straight Connector 184"/>
            <p:cNvCxnSpPr/>
            <p:nvPr/>
          </p:nvCxnSpPr>
          <p:spPr bwMode="auto">
            <a:xfrm>
              <a:off x="3084819" y="2797837"/>
              <a:ext cx="683095" cy="330758"/>
            </a:xfrm>
            <a:prstGeom prst="line">
              <a:avLst/>
            </a:prstGeom>
            <a:noFill/>
            <a:ln w="25400" cap="sq" cmpd="sng" algn="ctr">
              <a:solidFill>
                <a:srgbClr val="00B050"/>
              </a:solidFill>
              <a:prstDash val="solid"/>
              <a:round/>
              <a:headEnd type="none" w="med" len="med"/>
              <a:tailEnd type="none" w="med" len="med"/>
            </a:ln>
            <a:effectLst/>
          </p:spPr>
        </p:cxnSp>
        <p:cxnSp>
          <p:nvCxnSpPr>
            <p:cNvPr id="186" name="Straight Connector 185"/>
            <p:cNvCxnSpPr/>
            <p:nvPr/>
          </p:nvCxnSpPr>
          <p:spPr bwMode="auto">
            <a:xfrm>
              <a:off x="3082014" y="3065029"/>
              <a:ext cx="685900" cy="63565"/>
            </a:xfrm>
            <a:prstGeom prst="line">
              <a:avLst/>
            </a:prstGeom>
            <a:noFill/>
            <a:ln w="25400" cap="sq" cmpd="sng" algn="ctr">
              <a:solidFill>
                <a:srgbClr val="00B050"/>
              </a:solidFill>
              <a:prstDash val="solid"/>
              <a:round/>
              <a:headEnd type="none" w="med" len="med"/>
              <a:tailEnd type="none" w="med" len="med"/>
            </a:ln>
            <a:effectLst/>
          </p:spPr>
        </p:cxnSp>
        <p:cxnSp>
          <p:nvCxnSpPr>
            <p:cNvPr id="187" name="Straight Connector 186"/>
            <p:cNvCxnSpPr/>
            <p:nvPr/>
          </p:nvCxnSpPr>
          <p:spPr bwMode="auto">
            <a:xfrm flipV="1">
              <a:off x="3080611" y="3128594"/>
              <a:ext cx="689445" cy="70030"/>
            </a:xfrm>
            <a:prstGeom prst="line">
              <a:avLst/>
            </a:prstGeom>
            <a:noFill/>
            <a:ln w="25400" cap="sq" cmpd="sng" algn="ctr">
              <a:solidFill>
                <a:srgbClr val="00B050"/>
              </a:solidFill>
              <a:prstDash val="solid"/>
              <a:round/>
              <a:headEnd type="none" w="med" len="med"/>
              <a:tailEnd type="none" w="med" len="med"/>
            </a:ln>
            <a:effectLst/>
          </p:spPr>
        </p:cxnSp>
        <p:cxnSp>
          <p:nvCxnSpPr>
            <p:cNvPr id="188" name="Straight Connector 187"/>
            <p:cNvCxnSpPr/>
            <p:nvPr/>
          </p:nvCxnSpPr>
          <p:spPr bwMode="auto">
            <a:xfrm flipV="1">
              <a:off x="3077805" y="3128594"/>
              <a:ext cx="692251" cy="337223"/>
            </a:xfrm>
            <a:prstGeom prst="line">
              <a:avLst/>
            </a:prstGeom>
            <a:noFill/>
            <a:ln w="25400" cap="sq" cmpd="sng" algn="ctr">
              <a:solidFill>
                <a:srgbClr val="00B050"/>
              </a:solidFill>
              <a:prstDash val="solid"/>
              <a:round/>
              <a:headEnd type="none" w="med" len="med"/>
              <a:tailEnd type="none" w="med" len="med"/>
            </a:ln>
            <a:effectLst/>
          </p:spPr>
        </p:cxnSp>
        <p:cxnSp>
          <p:nvCxnSpPr>
            <p:cNvPr id="189" name="Straight Connector 188"/>
            <p:cNvCxnSpPr/>
            <p:nvPr/>
          </p:nvCxnSpPr>
          <p:spPr bwMode="auto">
            <a:xfrm flipV="1">
              <a:off x="3136080" y="2757153"/>
              <a:ext cx="633976" cy="175554"/>
            </a:xfrm>
            <a:prstGeom prst="line">
              <a:avLst/>
            </a:prstGeom>
            <a:noFill/>
            <a:ln w="25400" cap="sq" cmpd="sng" algn="ctr">
              <a:solidFill>
                <a:srgbClr val="00B050"/>
              </a:solidFill>
              <a:prstDash val="solid"/>
              <a:round/>
              <a:headEnd type="none" w="med" len="med"/>
              <a:tailEnd type="none" w="med" len="med"/>
            </a:ln>
            <a:effectLst/>
          </p:spPr>
        </p:cxnSp>
        <p:cxnSp>
          <p:nvCxnSpPr>
            <p:cNvPr id="190" name="Straight Connector 189"/>
            <p:cNvCxnSpPr/>
            <p:nvPr/>
          </p:nvCxnSpPr>
          <p:spPr bwMode="auto">
            <a:xfrm>
              <a:off x="3089028" y="2400743"/>
              <a:ext cx="678886" cy="338111"/>
            </a:xfrm>
            <a:prstGeom prst="line">
              <a:avLst/>
            </a:prstGeom>
            <a:noFill/>
            <a:ln w="25400" cap="sq" cmpd="sng" algn="ctr">
              <a:solidFill>
                <a:srgbClr val="00B050"/>
              </a:solidFill>
              <a:prstDash val="solid"/>
              <a:round/>
              <a:headEnd type="none" w="med" len="med"/>
              <a:tailEnd type="none" w="med" len="med"/>
            </a:ln>
            <a:effectLst/>
          </p:spPr>
        </p:cxnSp>
        <p:cxnSp>
          <p:nvCxnSpPr>
            <p:cNvPr id="191" name="Straight Connector 190"/>
            <p:cNvCxnSpPr/>
            <p:nvPr/>
          </p:nvCxnSpPr>
          <p:spPr bwMode="auto">
            <a:xfrm>
              <a:off x="3087625" y="2531876"/>
              <a:ext cx="682430" cy="206978"/>
            </a:xfrm>
            <a:prstGeom prst="line">
              <a:avLst/>
            </a:prstGeom>
            <a:noFill/>
            <a:ln w="25400" cap="sq" cmpd="sng" algn="ctr">
              <a:solidFill>
                <a:srgbClr val="00B050"/>
              </a:solidFill>
              <a:prstDash val="solid"/>
              <a:round/>
              <a:headEnd type="none" w="med" len="med"/>
              <a:tailEnd type="none" w="med" len="med"/>
            </a:ln>
            <a:effectLst/>
          </p:spPr>
        </p:cxnSp>
        <p:cxnSp>
          <p:nvCxnSpPr>
            <p:cNvPr id="192" name="Straight Connector 191"/>
            <p:cNvCxnSpPr/>
            <p:nvPr/>
          </p:nvCxnSpPr>
          <p:spPr bwMode="auto">
            <a:xfrm>
              <a:off x="3086222" y="2664241"/>
              <a:ext cx="683833" cy="74614"/>
            </a:xfrm>
            <a:prstGeom prst="line">
              <a:avLst/>
            </a:prstGeom>
            <a:noFill/>
            <a:ln w="25400" cap="sq" cmpd="sng" algn="ctr">
              <a:solidFill>
                <a:srgbClr val="00B050"/>
              </a:solidFill>
              <a:prstDash val="solid"/>
              <a:round/>
              <a:headEnd type="none" w="med" len="med"/>
              <a:tailEnd type="none" w="med" len="med"/>
            </a:ln>
            <a:effectLst/>
          </p:spPr>
        </p:cxnSp>
        <p:cxnSp>
          <p:nvCxnSpPr>
            <p:cNvPr id="193" name="Straight Connector 192"/>
            <p:cNvCxnSpPr/>
            <p:nvPr/>
          </p:nvCxnSpPr>
          <p:spPr bwMode="auto">
            <a:xfrm flipV="1">
              <a:off x="3084819" y="2738854"/>
              <a:ext cx="685237" cy="58982"/>
            </a:xfrm>
            <a:prstGeom prst="line">
              <a:avLst/>
            </a:prstGeom>
            <a:noFill/>
            <a:ln w="25400" cap="sq" cmpd="sng" algn="ctr">
              <a:solidFill>
                <a:srgbClr val="00B050"/>
              </a:solidFill>
              <a:prstDash val="solid"/>
              <a:round/>
              <a:headEnd type="none" w="med" len="med"/>
              <a:tailEnd type="none" w="med" len="med"/>
            </a:ln>
            <a:effectLst/>
          </p:spPr>
        </p:cxnSp>
        <p:cxnSp>
          <p:nvCxnSpPr>
            <p:cNvPr id="194" name="Straight Connector 193"/>
            <p:cNvCxnSpPr/>
            <p:nvPr/>
          </p:nvCxnSpPr>
          <p:spPr bwMode="auto">
            <a:xfrm flipV="1">
              <a:off x="3082014" y="2738854"/>
              <a:ext cx="688042" cy="326174"/>
            </a:xfrm>
            <a:prstGeom prst="line">
              <a:avLst/>
            </a:prstGeom>
            <a:noFill/>
            <a:ln w="25400" cap="sq" cmpd="sng" algn="ctr">
              <a:solidFill>
                <a:srgbClr val="00B050"/>
              </a:solidFill>
              <a:prstDash val="solid"/>
              <a:round/>
              <a:headEnd type="none" w="med" len="med"/>
              <a:tailEnd type="none" w="med" len="med"/>
            </a:ln>
            <a:effectLst/>
          </p:spPr>
        </p:cxnSp>
        <p:cxnSp>
          <p:nvCxnSpPr>
            <p:cNvPr id="195" name="Straight Connector 194"/>
            <p:cNvCxnSpPr/>
            <p:nvPr/>
          </p:nvCxnSpPr>
          <p:spPr bwMode="auto">
            <a:xfrm flipV="1">
              <a:off x="3080611" y="2738854"/>
              <a:ext cx="689445" cy="459770"/>
            </a:xfrm>
            <a:prstGeom prst="line">
              <a:avLst/>
            </a:prstGeom>
            <a:noFill/>
            <a:ln w="25400" cap="sq" cmpd="sng" algn="ctr">
              <a:solidFill>
                <a:srgbClr val="00B050"/>
              </a:solidFill>
              <a:prstDash val="solid"/>
              <a:round/>
              <a:headEnd type="none" w="med" len="med"/>
              <a:tailEnd type="none" w="med" len="med"/>
            </a:ln>
            <a:effectLst/>
          </p:spPr>
        </p:cxnSp>
        <p:cxnSp>
          <p:nvCxnSpPr>
            <p:cNvPr id="196" name="Straight Connector 195"/>
            <p:cNvCxnSpPr/>
            <p:nvPr/>
          </p:nvCxnSpPr>
          <p:spPr bwMode="auto">
            <a:xfrm flipV="1">
              <a:off x="3079208" y="2738854"/>
              <a:ext cx="690848" cy="593366"/>
            </a:xfrm>
            <a:prstGeom prst="line">
              <a:avLst/>
            </a:prstGeom>
            <a:noFill/>
            <a:ln w="25400" cap="sq" cmpd="sng" algn="ctr">
              <a:solidFill>
                <a:srgbClr val="00B050"/>
              </a:solidFill>
              <a:prstDash val="solid"/>
              <a:round/>
              <a:headEnd type="none" w="med" len="med"/>
              <a:tailEnd type="none" w="med" len="med"/>
            </a:ln>
            <a:effectLst/>
          </p:spPr>
        </p:cxnSp>
        <p:cxnSp>
          <p:nvCxnSpPr>
            <p:cNvPr id="197" name="Straight Connector 196"/>
            <p:cNvCxnSpPr/>
            <p:nvPr/>
          </p:nvCxnSpPr>
          <p:spPr bwMode="auto">
            <a:xfrm flipV="1">
              <a:off x="3077805" y="2738854"/>
              <a:ext cx="692251" cy="726962"/>
            </a:xfrm>
            <a:prstGeom prst="line">
              <a:avLst/>
            </a:prstGeom>
            <a:noFill/>
            <a:ln w="25400" cap="sq" cmpd="sng" algn="ctr">
              <a:solidFill>
                <a:srgbClr val="00B050"/>
              </a:solidFill>
              <a:prstDash val="solid"/>
              <a:round/>
              <a:headEnd type="none" w="med" len="med"/>
              <a:tailEnd type="none" w="med" len="med"/>
            </a:ln>
            <a:effectLst/>
          </p:spPr>
        </p:cxnSp>
        <p:cxnSp>
          <p:nvCxnSpPr>
            <p:cNvPr id="198" name="Straight Connector 197"/>
            <p:cNvCxnSpPr/>
            <p:nvPr/>
          </p:nvCxnSpPr>
          <p:spPr bwMode="auto">
            <a:xfrm flipV="1">
              <a:off x="996725" y="2800858"/>
              <a:ext cx="711447" cy="205339"/>
            </a:xfrm>
            <a:prstGeom prst="line">
              <a:avLst/>
            </a:prstGeom>
            <a:noFill/>
            <a:ln w="25400" cap="sq" cmpd="sng" algn="ctr">
              <a:solidFill>
                <a:srgbClr val="00B050"/>
              </a:solidFill>
              <a:prstDash val="solid"/>
              <a:round/>
              <a:headEnd type="none" w="med" len="med"/>
              <a:tailEnd type="none" w="med" len="med"/>
            </a:ln>
            <a:effectLst/>
          </p:spPr>
        </p:cxnSp>
        <p:sp>
          <p:nvSpPr>
            <p:cNvPr id="199" name="Rectangle 198"/>
            <p:cNvSpPr/>
            <p:nvPr/>
          </p:nvSpPr>
          <p:spPr>
            <a:xfrm>
              <a:off x="1133077" y="2643446"/>
              <a:ext cx="526069" cy="224620"/>
            </a:xfrm>
            <a:prstGeom prst="rect">
              <a:avLst/>
            </a:prstGeom>
            <a:solidFill>
              <a:srgbClr val="000066"/>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00" name="Rectangle 199"/>
            <p:cNvSpPr/>
            <p:nvPr/>
          </p:nvSpPr>
          <p:spPr>
            <a:xfrm>
              <a:off x="1116818" y="2606302"/>
              <a:ext cx="537444" cy="2814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12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k</a:t>
              </a:r>
              <a:endParaRPr kumimoji="0" lang="en-CA" sz="12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cxnSp>
          <p:nvCxnSpPr>
            <p:cNvPr id="201" name="Straight Connector 200"/>
            <p:cNvCxnSpPr/>
            <p:nvPr/>
          </p:nvCxnSpPr>
          <p:spPr bwMode="auto">
            <a:xfrm>
              <a:off x="1748792" y="2932707"/>
              <a:ext cx="576431" cy="130815"/>
            </a:xfrm>
            <a:prstGeom prst="line">
              <a:avLst/>
            </a:prstGeom>
            <a:noFill/>
            <a:ln w="25400" cap="sq" cmpd="sng" algn="ctr">
              <a:solidFill>
                <a:srgbClr val="00B050"/>
              </a:solidFill>
              <a:prstDash val="solid"/>
              <a:round/>
              <a:headEnd type="none" w="med" len="med"/>
              <a:tailEnd type="none" w="med" len="med"/>
            </a:ln>
            <a:effectLst/>
          </p:spPr>
        </p:cxnSp>
        <p:cxnSp>
          <p:nvCxnSpPr>
            <p:cNvPr id="202" name="Straight Connector 201"/>
            <p:cNvCxnSpPr/>
            <p:nvPr/>
          </p:nvCxnSpPr>
          <p:spPr bwMode="auto">
            <a:xfrm>
              <a:off x="1701740" y="2400743"/>
              <a:ext cx="623483" cy="631757"/>
            </a:xfrm>
            <a:prstGeom prst="line">
              <a:avLst/>
            </a:prstGeom>
            <a:noFill/>
            <a:ln w="25400" cap="sq" cmpd="sng" algn="ctr">
              <a:solidFill>
                <a:srgbClr val="00B050"/>
              </a:solidFill>
              <a:prstDash val="solid"/>
              <a:round/>
              <a:headEnd type="none" w="med" len="med"/>
              <a:tailEnd type="none" w="med" len="med"/>
            </a:ln>
            <a:effectLst/>
          </p:spPr>
        </p:cxnSp>
        <p:cxnSp>
          <p:nvCxnSpPr>
            <p:cNvPr id="203" name="Straight Connector 202"/>
            <p:cNvCxnSpPr/>
            <p:nvPr/>
          </p:nvCxnSpPr>
          <p:spPr bwMode="auto">
            <a:xfrm>
              <a:off x="1700338" y="2531876"/>
              <a:ext cx="641740" cy="500624"/>
            </a:xfrm>
            <a:prstGeom prst="line">
              <a:avLst/>
            </a:prstGeom>
            <a:noFill/>
            <a:ln w="25400" cap="sq" cmpd="sng" algn="ctr">
              <a:solidFill>
                <a:srgbClr val="00B050"/>
              </a:solidFill>
              <a:prstDash val="solid"/>
              <a:round/>
              <a:headEnd type="none" w="med" len="med"/>
              <a:tailEnd type="none" w="med" len="med"/>
            </a:ln>
            <a:effectLst/>
          </p:spPr>
        </p:cxnSp>
        <p:cxnSp>
          <p:nvCxnSpPr>
            <p:cNvPr id="204" name="Straight Connector 203"/>
            <p:cNvCxnSpPr/>
            <p:nvPr/>
          </p:nvCxnSpPr>
          <p:spPr bwMode="auto">
            <a:xfrm>
              <a:off x="1698935" y="2664240"/>
              <a:ext cx="626288" cy="399281"/>
            </a:xfrm>
            <a:prstGeom prst="line">
              <a:avLst/>
            </a:prstGeom>
            <a:noFill/>
            <a:ln w="25400" cap="sq" cmpd="sng" algn="ctr">
              <a:solidFill>
                <a:srgbClr val="00B050"/>
              </a:solidFill>
              <a:prstDash val="solid"/>
              <a:round/>
              <a:headEnd type="none" w="med" len="med"/>
              <a:tailEnd type="none" w="med" len="med"/>
            </a:ln>
            <a:effectLst/>
          </p:spPr>
        </p:cxnSp>
        <p:cxnSp>
          <p:nvCxnSpPr>
            <p:cNvPr id="282" name="Straight Connector 281"/>
            <p:cNvCxnSpPr/>
            <p:nvPr/>
          </p:nvCxnSpPr>
          <p:spPr bwMode="auto">
            <a:xfrm>
              <a:off x="1697532" y="2797837"/>
              <a:ext cx="644546" cy="234664"/>
            </a:xfrm>
            <a:prstGeom prst="line">
              <a:avLst/>
            </a:prstGeom>
            <a:noFill/>
            <a:ln w="25400" cap="sq" cmpd="sng" algn="ctr">
              <a:solidFill>
                <a:srgbClr val="00B050"/>
              </a:solidFill>
              <a:prstDash val="solid"/>
              <a:round/>
              <a:headEnd type="none" w="med" len="med"/>
              <a:tailEnd type="none" w="med" len="med"/>
            </a:ln>
            <a:effectLst/>
          </p:spPr>
        </p:cxnSp>
        <p:cxnSp>
          <p:nvCxnSpPr>
            <p:cNvPr id="283" name="Straight Connector 282"/>
            <p:cNvCxnSpPr/>
            <p:nvPr/>
          </p:nvCxnSpPr>
          <p:spPr bwMode="auto">
            <a:xfrm flipV="1">
              <a:off x="1694726" y="3019651"/>
              <a:ext cx="688042" cy="45377"/>
            </a:xfrm>
            <a:prstGeom prst="line">
              <a:avLst/>
            </a:prstGeom>
            <a:noFill/>
            <a:ln w="25400" cap="sq" cmpd="sng" algn="ctr">
              <a:solidFill>
                <a:srgbClr val="00B050"/>
              </a:solidFill>
              <a:prstDash val="solid"/>
              <a:round/>
              <a:headEnd type="none" w="med" len="med"/>
              <a:tailEnd type="none" w="med" len="med"/>
            </a:ln>
            <a:effectLst/>
          </p:spPr>
        </p:cxnSp>
        <p:cxnSp>
          <p:nvCxnSpPr>
            <p:cNvPr id="284" name="Straight Connector 283"/>
            <p:cNvCxnSpPr/>
            <p:nvPr/>
          </p:nvCxnSpPr>
          <p:spPr bwMode="auto">
            <a:xfrm flipV="1">
              <a:off x="1693324" y="3019651"/>
              <a:ext cx="689445" cy="178972"/>
            </a:xfrm>
            <a:prstGeom prst="line">
              <a:avLst/>
            </a:prstGeom>
            <a:noFill/>
            <a:ln w="25400" cap="sq" cmpd="sng" algn="ctr">
              <a:solidFill>
                <a:srgbClr val="00B050"/>
              </a:solidFill>
              <a:prstDash val="solid"/>
              <a:round/>
              <a:headEnd type="none" w="med" len="med"/>
              <a:tailEnd type="none" w="med" len="med"/>
            </a:ln>
            <a:effectLst/>
          </p:spPr>
        </p:cxnSp>
        <p:cxnSp>
          <p:nvCxnSpPr>
            <p:cNvPr id="285" name="Straight Connector 284"/>
            <p:cNvCxnSpPr/>
            <p:nvPr/>
          </p:nvCxnSpPr>
          <p:spPr bwMode="auto">
            <a:xfrm flipV="1">
              <a:off x="1691921" y="3094543"/>
              <a:ext cx="650157" cy="237676"/>
            </a:xfrm>
            <a:prstGeom prst="line">
              <a:avLst/>
            </a:prstGeom>
            <a:noFill/>
            <a:ln w="25400" cap="sq" cmpd="sng" algn="ctr">
              <a:solidFill>
                <a:srgbClr val="00B050"/>
              </a:solidFill>
              <a:prstDash val="solid"/>
              <a:round/>
              <a:headEnd type="none" w="med" len="med"/>
              <a:tailEnd type="none" w="med" len="med"/>
            </a:ln>
            <a:effectLst/>
          </p:spPr>
        </p:cxnSp>
        <p:cxnSp>
          <p:nvCxnSpPr>
            <p:cNvPr id="286" name="Straight Connector 285"/>
            <p:cNvCxnSpPr/>
            <p:nvPr/>
          </p:nvCxnSpPr>
          <p:spPr bwMode="auto">
            <a:xfrm flipV="1">
              <a:off x="1690518" y="3019651"/>
              <a:ext cx="692251" cy="446165"/>
            </a:xfrm>
            <a:prstGeom prst="line">
              <a:avLst/>
            </a:prstGeom>
            <a:noFill/>
            <a:ln w="25400" cap="sq" cmpd="sng" algn="ctr">
              <a:solidFill>
                <a:srgbClr val="00B050"/>
              </a:solidFill>
              <a:prstDash val="solid"/>
              <a:round/>
              <a:headEnd type="none" w="med" len="med"/>
              <a:tailEnd type="none" w="med" len="med"/>
            </a:ln>
            <a:effectLst/>
          </p:spPr>
        </p:cxnSp>
        <p:cxnSp>
          <p:nvCxnSpPr>
            <p:cNvPr id="287" name="Straight Connector 286"/>
            <p:cNvCxnSpPr/>
            <p:nvPr/>
          </p:nvCxnSpPr>
          <p:spPr bwMode="auto">
            <a:xfrm flipV="1">
              <a:off x="1748792" y="2667478"/>
              <a:ext cx="576431" cy="249506"/>
            </a:xfrm>
            <a:prstGeom prst="line">
              <a:avLst/>
            </a:prstGeom>
            <a:noFill/>
            <a:ln w="25400" cap="sq" cmpd="sng" algn="ctr">
              <a:solidFill>
                <a:srgbClr val="00B050"/>
              </a:solidFill>
              <a:prstDash val="solid"/>
              <a:round/>
              <a:headEnd type="none" w="med" len="med"/>
              <a:tailEnd type="none" w="med" len="med"/>
            </a:ln>
            <a:effectLst/>
          </p:spPr>
        </p:cxnSp>
        <p:cxnSp>
          <p:nvCxnSpPr>
            <p:cNvPr id="288" name="Straight Connector 287"/>
            <p:cNvCxnSpPr/>
            <p:nvPr/>
          </p:nvCxnSpPr>
          <p:spPr bwMode="auto">
            <a:xfrm>
              <a:off x="1701740" y="2400743"/>
              <a:ext cx="623483" cy="266735"/>
            </a:xfrm>
            <a:prstGeom prst="line">
              <a:avLst/>
            </a:prstGeom>
            <a:noFill/>
            <a:ln w="25400" cap="sq" cmpd="sng" algn="ctr">
              <a:solidFill>
                <a:srgbClr val="00B050"/>
              </a:solidFill>
              <a:prstDash val="solid"/>
              <a:round/>
              <a:headEnd type="none" w="med" len="med"/>
              <a:tailEnd type="none" w="med" len="med"/>
            </a:ln>
            <a:effectLst/>
          </p:spPr>
        </p:cxnSp>
        <p:cxnSp>
          <p:nvCxnSpPr>
            <p:cNvPr id="289" name="Straight Connector 288"/>
            <p:cNvCxnSpPr/>
            <p:nvPr/>
          </p:nvCxnSpPr>
          <p:spPr bwMode="auto">
            <a:xfrm>
              <a:off x="1700338" y="2531876"/>
              <a:ext cx="613663" cy="135146"/>
            </a:xfrm>
            <a:prstGeom prst="line">
              <a:avLst/>
            </a:prstGeom>
            <a:noFill/>
            <a:ln w="25400" cap="sq" cmpd="sng" algn="ctr">
              <a:solidFill>
                <a:srgbClr val="00B050"/>
              </a:solidFill>
              <a:prstDash val="solid"/>
              <a:round/>
              <a:headEnd type="none" w="med" len="med"/>
              <a:tailEnd type="none" w="med" len="med"/>
            </a:ln>
            <a:effectLst/>
          </p:spPr>
        </p:cxnSp>
        <p:cxnSp>
          <p:nvCxnSpPr>
            <p:cNvPr id="290" name="Straight Connector 289"/>
            <p:cNvCxnSpPr/>
            <p:nvPr/>
          </p:nvCxnSpPr>
          <p:spPr bwMode="auto">
            <a:xfrm>
              <a:off x="1698935" y="2664241"/>
              <a:ext cx="615066" cy="11785"/>
            </a:xfrm>
            <a:prstGeom prst="line">
              <a:avLst/>
            </a:prstGeom>
            <a:noFill/>
            <a:ln w="25400" cap="sq" cmpd="sng" algn="ctr">
              <a:solidFill>
                <a:srgbClr val="00B050"/>
              </a:solidFill>
              <a:prstDash val="solid"/>
              <a:round/>
              <a:headEnd type="none" w="med" len="med"/>
              <a:tailEnd type="none" w="med" len="med"/>
            </a:ln>
            <a:effectLst/>
          </p:spPr>
        </p:cxnSp>
        <p:cxnSp>
          <p:nvCxnSpPr>
            <p:cNvPr id="291" name="Straight Connector 290"/>
            <p:cNvCxnSpPr/>
            <p:nvPr/>
          </p:nvCxnSpPr>
          <p:spPr bwMode="auto">
            <a:xfrm flipV="1">
              <a:off x="1697532" y="2664241"/>
              <a:ext cx="616469" cy="133596"/>
            </a:xfrm>
            <a:prstGeom prst="line">
              <a:avLst/>
            </a:prstGeom>
            <a:noFill/>
            <a:ln w="25400" cap="sq" cmpd="sng" algn="ctr">
              <a:solidFill>
                <a:srgbClr val="00B050"/>
              </a:solidFill>
              <a:prstDash val="solid"/>
              <a:round/>
              <a:headEnd type="none" w="med" len="med"/>
              <a:tailEnd type="none" w="med" len="med"/>
            </a:ln>
            <a:effectLst/>
          </p:spPr>
        </p:cxnSp>
        <p:cxnSp>
          <p:nvCxnSpPr>
            <p:cNvPr id="292" name="Straight Connector 291"/>
            <p:cNvCxnSpPr/>
            <p:nvPr/>
          </p:nvCxnSpPr>
          <p:spPr bwMode="auto">
            <a:xfrm flipV="1">
              <a:off x="1696129" y="2667478"/>
              <a:ext cx="629094" cy="263954"/>
            </a:xfrm>
            <a:prstGeom prst="line">
              <a:avLst/>
            </a:prstGeom>
            <a:noFill/>
            <a:ln w="25400" cap="sq" cmpd="sng" algn="ctr">
              <a:solidFill>
                <a:srgbClr val="00B050"/>
              </a:solidFill>
              <a:prstDash val="solid"/>
              <a:round/>
              <a:headEnd type="none" w="med" len="med"/>
              <a:tailEnd type="none" w="med" len="med"/>
            </a:ln>
            <a:effectLst/>
          </p:spPr>
        </p:cxnSp>
        <p:cxnSp>
          <p:nvCxnSpPr>
            <p:cNvPr id="293" name="Straight Connector 292"/>
            <p:cNvCxnSpPr/>
            <p:nvPr/>
          </p:nvCxnSpPr>
          <p:spPr bwMode="auto">
            <a:xfrm flipV="1">
              <a:off x="1694726" y="2667478"/>
              <a:ext cx="630497" cy="397550"/>
            </a:xfrm>
            <a:prstGeom prst="line">
              <a:avLst/>
            </a:prstGeom>
            <a:noFill/>
            <a:ln w="25400" cap="sq" cmpd="sng" algn="ctr">
              <a:solidFill>
                <a:srgbClr val="00B050"/>
              </a:solidFill>
              <a:prstDash val="solid"/>
              <a:round/>
              <a:headEnd type="none" w="med" len="med"/>
              <a:tailEnd type="none" w="med" len="med"/>
            </a:ln>
            <a:effectLst/>
          </p:spPr>
        </p:cxnSp>
        <p:cxnSp>
          <p:nvCxnSpPr>
            <p:cNvPr id="294" name="Straight Connector 293"/>
            <p:cNvCxnSpPr/>
            <p:nvPr/>
          </p:nvCxnSpPr>
          <p:spPr bwMode="auto">
            <a:xfrm flipV="1">
              <a:off x="1693324" y="2683040"/>
              <a:ext cx="620677" cy="515583"/>
            </a:xfrm>
            <a:prstGeom prst="line">
              <a:avLst/>
            </a:prstGeom>
            <a:noFill/>
            <a:ln w="25400" cap="sq" cmpd="sng" algn="ctr">
              <a:solidFill>
                <a:srgbClr val="00B050"/>
              </a:solidFill>
              <a:prstDash val="solid"/>
              <a:round/>
              <a:headEnd type="none" w="med" len="med"/>
              <a:tailEnd type="none" w="med" len="med"/>
            </a:ln>
            <a:effectLst/>
          </p:spPr>
        </p:cxnSp>
        <p:cxnSp>
          <p:nvCxnSpPr>
            <p:cNvPr id="295" name="Straight Connector 294"/>
            <p:cNvCxnSpPr/>
            <p:nvPr/>
          </p:nvCxnSpPr>
          <p:spPr bwMode="auto">
            <a:xfrm flipV="1">
              <a:off x="1691921" y="2676026"/>
              <a:ext cx="627031" cy="656194"/>
            </a:xfrm>
            <a:prstGeom prst="line">
              <a:avLst/>
            </a:prstGeom>
            <a:noFill/>
            <a:ln w="25400" cap="sq" cmpd="sng" algn="ctr">
              <a:solidFill>
                <a:srgbClr val="00B050"/>
              </a:solidFill>
              <a:prstDash val="solid"/>
              <a:round/>
              <a:headEnd type="none" w="med" len="med"/>
              <a:tailEnd type="none" w="med" len="med"/>
            </a:ln>
            <a:effectLst/>
          </p:spPr>
        </p:cxnSp>
        <p:cxnSp>
          <p:nvCxnSpPr>
            <p:cNvPr id="296" name="Straight Connector 295"/>
            <p:cNvCxnSpPr/>
            <p:nvPr/>
          </p:nvCxnSpPr>
          <p:spPr bwMode="auto">
            <a:xfrm flipV="1">
              <a:off x="1690518" y="2667478"/>
              <a:ext cx="634705" cy="798338"/>
            </a:xfrm>
            <a:prstGeom prst="line">
              <a:avLst/>
            </a:prstGeom>
            <a:noFill/>
            <a:ln w="25400" cap="sq" cmpd="sng" algn="ctr">
              <a:solidFill>
                <a:srgbClr val="00B050"/>
              </a:solidFill>
              <a:prstDash val="solid"/>
              <a:round/>
              <a:headEnd type="none" w="med" len="med"/>
              <a:tailEnd type="none" w="med" len="med"/>
            </a:ln>
            <a:effectLst/>
          </p:spPr>
        </p:cxnSp>
        <p:cxnSp>
          <p:nvCxnSpPr>
            <p:cNvPr id="297" name="Straight Connector 296"/>
            <p:cNvCxnSpPr/>
            <p:nvPr/>
          </p:nvCxnSpPr>
          <p:spPr bwMode="auto">
            <a:xfrm>
              <a:off x="2444179" y="2927026"/>
              <a:ext cx="645862" cy="201685"/>
            </a:xfrm>
            <a:prstGeom prst="line">
              <a:avLst/>
            </a:prstGeom>
            <a:noFill/>
            <a:ln w="25400" cap="sq" cmpd="sng" algn="ctr">
              <a:solidFill>
                <a:srgbClr val="00B050"/>
              </a:solidFill>
              <a:prstDash val="solid"/>
              <a:round/>
              <a:headEnd type="none" w="med" len="med"/>
              <a:tailEnd type="none" w="med" len="med"/>
            </a:ln>
            <a:effectLst/>
          </p:spPr>
        </p:cxnSp>
      </p:grpSp>
      <p:grpSp>
        <p:nvGrpSpPr>
          <p:cNvPr id="298" name="Group 297"/>
          <p:cNvGrpSpPr/>
          <p:nvPr/>
        </p:nvGrpSpPr>
        <p:grpSpPr>
          <a:xfrm>
            <a:off x="5486400" y="5323292"/>
            <a:ext cx="2329214" cy="773856"/>
            <a:chOff x="5486400" y="5323292"/>
            <a:chExt cx="2329214" cy="773856"/>
          </a:xfrm>
        </p:grpSpPr>
        <p:cxnSp>
          <p:nvCxnSpPr>
            <p:cNvPr id="299" name="Straight Connector 298"/>
            <p:cNvCxnSpPr/>
            <p:nvPr/>
          </p:nvCxnSpPr>
          <p:spPr bwMode="auto">
            <a:xfrm flipV="1">
              <a:off x="5828489" y="5323292"/>
              <a:ext cx="1354859" cy="652000"/>
            </a:xfrm>
            <a:prstGeom prst="line">
              <a:avLst/>
            </a:prstGeom>
            <a:noFill/>
            <a:ln w="38100" cap="sq" cmpd="sng" algn="ctr">
              <a:solidFill>
                <a:srgbClr val="00B050"/>
              </a:solidFill>
              <a:prstDash val="dash"/>
              <a:round/>
              <a:headEnd type="none" w="med" len="med"/>
              <a:tailEnd type="none" w="med" len="med"/>
            </a:ln>
            <a:effectLst/>
          </p:spPr>
        </p:cxnSp>
        <p:cxnSp>
          <p:nvCxnSpPr>
            <p:cNvPr id="300" name="Straight Connector 299"/>
            <p:cNvCxnSpPr>
              <a:cxnSpLocks/>
            </p:cNvCxnSpPr>
            <p:nvPr/>
          </p:nvCxnSpPr>
          <p:spPr bwMode="auto">
            <a:xfrm>
              <a:off x="5486400" y="5678967"/>
              <a:ext cx="2329214" cy="418181"/>
            </a:xfrm>
            <a:prstGeom prst="line">
              <a:avLst/>
            </a:prstGeom>
            <a:noFill/>
            <a:ln w="38100" cap="sq" cmpd="sng" algn="ctr">
              <a:solidFill>
                <a:srgbClr val="00B050"/>
              </a:solidFill>
              <a:prstDash val="dash"/>
              <a:round/>
              <a:headEnd type="none" w="med" len="med"/>
              <a:tailEnd type="none" w="med" len="med"/>
            </a:ln>
            <a:effectLst/>
          </p:spPr>
        </p:cxnSp>
        <p:sp>
          <p:nvSpPr>
            <p:cNvPr id="301" name="Oval 300"/>
            <p:cNvSpPr>
              <a:spLocks/>
            </p:cNvSpPr>
            <p:nvPr/>
          </p:nvSpPr>
          <p:spPr>
            <a:xfrm>
              <a:off x="6124787" y="5727402"/>
              <a:ext cx="177271" cy="123972"/>
            </a:xfrm>
            <a:prstGeom prst="ellipse">
              <a:avLst/>
            </a:prstGeom>
            <a:solidFill>
              <a:srgbClr val="00B050"/>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pic>
        <p:nvPicPr>
          <p:cNvPr id="303" name="Picture 6" descr="https://encrypted-tbn2.gstatic.com/images?q=tbn:ANd9GcQxi0BXRGGWwpZlLt6x5i_eKwXhaJLwx7Ku7fvdkqS2tzyVEg1g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8" y="2675354"/>
            <a:ext cx="808088" cy="537746"/>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63">
            <a:extLst>
              <a:ext uri="{FF2B5EF4-FFF2-40B4-BE49-F238E27FC236}">
                <a16:creationId xmlns:a16="http://schemas.microsoft.com/office/drawing/2014/main" id="{01CE4506-04C7-46C1-998D-DF0A3D3AB6C0}"/>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33027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0-#ppt_w/2"/>
                                          </p:val>
                                        </p:tav>
                                        <p:tav tm="100000">
                                          <p:val>
                                            <p:strVal val="#ppt_x"/>
                                          </p:val>
                                        </p:tav>
                                      </p:tavLst>
                                    </p:anim>
                                    <p:anim calcmode="lin" valueType="num">
                                      <p:cBhvr additive="base">
                                        <p:cTn id="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
                                        </p:tgtEl>
                                        <p:attrNameLst>
                                          <p:attrName>style.visibility</p:attrName>
                                        </p:attrNameLst>
                                      </p:cBhvr>
                                      <p:to>
                                        <p:strVal val="visible"/>
                                      </p:to>
                                    </p:set>
                                    <p:anim calcmode="lin" valueType="num">
                                      <p:cBhvr additive="base">
                                        <p:cTn id="13" dur="500" fill="hold"/>
                                        <p:tgtEl>
                                          <p:spTgt spid="279"/>
                                        </p:tgtEl>
                                        <p:attrNameLst>
                                          <p:attrName>ppt_x</p:attrName>
                                        </p:attrNameLst>
                                      </p:cBhvr>
                                      <p:tavLst>
                                        <p:tav tm="0">
                                          <p:val>
                                            <p:strVal val="0-#ppt_w/2"/>
                                          </p:val>
                                        </p:tav>
                                        <p:tav tm="100000">
                                          <p:val>
                                            <p:strVal val="#ppt_x"/>
                                          </p:val>
                                        </p:tav>
                                      </p:tavLst>
                                    </p:anim>
                                    <p:anim calcmode="lin" valueType="num">
                                      <p:cBhvr additive="base">
                                        <p:cTn id="14" dur="5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additive="base">
                                        <p:cTn id="19" dur="500" fill="hold"/>
                                        <p:tgtEl>
                                          <p:spTgt spid="134"/>
                                        </p:tgtEl>
                                        <p:attrNameLst>
                                          <p:attrName>ppt_x</p:attrName>
                                        </p:attrNameLst>
                                      </p:cBhvr>
                                      <p:tavLst>
                                        <p:tav tm="0">
                                          <p:val>
                                            <p:strVal val="0-#ppt_w/2"/>
                                          </p:val>
                                        </p:tav>
                                        <p:tav tm="100000">
                                          <p:val>
                                            <p:strVal val="#ppt_x"/>
                                          </p:val>
                                        </p:tav>
                                      </p:tavLst>
                                    </p:anim>
                                    <p:anim calcmode="lin" valueType="num">
                                      <p:cBhvr additive="base">
                                        <p:cTn id="20"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22222E-6 -1.48148E-6 L 0.0158 0.03634 " pathEditMode="relative" rAng="0" ptsTypes="AA">
                                      <p:cBhvr>
                                        <p:cTn id="24" dur="1000" fill="hold"/>
                                        <p:tgtEl>
                                          <p:spTgt spid="207"/>
                                        </p:tgtEl>
                                        <p:attrNameLst>
                                          <p:attrName>ppt_x</p:attrName>
                                          <p:attrName>ppt_y</p:attrName>
                                        </p:attrNameLst>
                                      </p:cBhvr>
                                      <p:rCtr x="781" y="1806"/>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8"/>
                                        </p:tgtEl>
                                        <p:attrNameLst>
                                          <p:attrName>style.visibility</p:attrName>
                                        </p:attrNameLst>
                                      </p:cBhvr>
                                      <p:to>
                                        <p:strVal val="visible"/>
                                      </p:to>
                                    </p:set>
                                    <p:anim calcmode="lin" valueType="num">
                                      <p:cBhvr additive="base">
                                        <p:cTn id="29" dur="500" fill="hold"/>
                                        <p:tgtEl>
                                          <p:spTgt spid="298"/>
                                        </p:tgtEl>
                                        <p:attrNameLst>
                                          <p:attrName>ppt_x</p:attrName>
                                        </p:attrNameLst>
                                      </p:cBhvr>
                                      <p:tavLst>
                                        <p:tav tm="0">
                                          <p:val>
                                            <p:strVal val="0-#ppt_w/2"/>
                                          </p:val>
                                        </p:tav>
                                        <p:tav tm="100000">
                                          <p:val>
                                            <p:strVal val="#ppt_x"/>
                                          </p:val>
                                        </p:tav>
                                      </p:tavLst>
                                    </p:anim>
                                    <p:anim calcmode="lin" valueType="num">
                                      <p:cBhvr additive="base">
                                        <p:cTn id="30" dur="500" fill="hold"/>
                                        <p:tgtEl>
                                          <p:spTgt spid="29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additive="base">
                                        <p:cTn id="35" dur="500" fill="hold"/>
                                        <p:tgtEl>
                                          <p:spTgt spid="153"/>
                                        </p:tgtEl>
                                        <p:attrNameLst>
                                          <p:attrName>ppt_x</p:attrName>
                                        </p:attrNameLst>
                                      </p:cBhvr>
                                      <p:tavLst>
                                        <p:tav tm="0">
                                          <p:val>
                                            <p:strVal val="0-#ppt_w/2"/>
                                          </p:val>
                                        </p:tav>
                                        <p:tav tm="100000">
                                          <p:val>
                                            <p:strVal val="#ppt_x"/>
                                          </p:val>
                                        </p:tav>
                                      </p:tavLst>
                                    </p:anim>
                                    <p:anim calcmode="lin" valueType="num">
                                      <p:cBhvr additive="base">
                                        <p:cTn id="36" dur="5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06"/>
                                        </p:tgtEl>
                                        <p:attrNameLst>
                                          <p:attrName>style.visibility</p:attrName>
                                        </p:attrNameLst>
                                      </p:cBhvr>
                                      <p:to>
                                        <p:strVal val="visible"/>
                                      </p:to>
                                    </p:set>
                                    <p:anim calcmode="lin" valueType="num">
                                      <p:cBhvr additive="base">
                                        <p:cTn id="41" dur="500" fill="hold"/>
                                        <p:tgtEl>
                                          <p:spTgt spid="206"/>
                                        </p:tgtEl>
                                        <p:attrNameLst>
                                          <p:attrName>ppt_x</p:attrName>
                                        </p:attrNameLst>
                                      </p:cBhvr>
                                      <p:tavLst>
                                        <p:tav tm="0">
                                          <p:val>
                                            <p:strVal val="0-#ppt_w/2"/>
                                          </p:val>
                                        </p:tav>
                                        <p:tav tm="100000">
                                          <p:val>
                                            <p:strVal val="#ppt_x"/>
                                          </p:val>
                                        </p:tav>
                                      </p:tavLst>
                                    </p:anim>
                                    <p:anim calcmode="lin" valueType="num">
                                      <p:cBhvr additive="base">
                                        <p:cTn id="42" dur="5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5"/>
                                        </p:tgtEl>
                                        <p:attrNameLst>
                                          <p:attrName>style.visibility</p:attrName>
                                        </p:attrNameLst>
                                      </p:cBhvr>
                                      <p:to>
                                        <p:strVal val="visible"/>
                                      </p:to>
                                    </p:set>
                                    <p:anim calcmode="lin" valueType="num">
                                      <p:cBhvr additive="base">
                                        <p:cTn id="47" dur="500" fill="hold"/>
                                        <p:tgtEl>
                                          <p:spTgt spid="205"/>
                                        </p:tgtEl>
                                        <p:attrNameLst>
                                          <p:attrName>ppt_x</p:attrName>
                                        </p:attrNameLst>
                                      </p:cBhvr>
                                      <p:tavLst>
                                        <p:tav tm="0">
                                          <p:val>
                                            <p:strVal val="0-#ppt_w/2"/>
                                          </p:val>
                                        </p:tav>
                                        <p:tav tm="100000">
                                          <p:val>
                                            <p:strVal val="#ppt_x"/>
                                          </p:val>
                                        </p:tav>
                                      </p:tavLst>
                                    </p:anim>
                                    <p:anim calcmode="lin" valueType="num">
                                      <p:cBhvr additive="base">
                                        <p:cTn id="48"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03"/>
                                        </p:tgtEl>
                                        <p:attrNameLst>
                                          <p:attrName>style.visibility</p:attrName>
                                        </p:attrNameLst>
                                      </p:cBhvr>
                                      <p:to>
                                        <p:strVal val="visible"/>
                                      </p:to>
                                    </p:set>
                                    <p:anim calcmode="lin" valueType="num">
                                      <p:cBhvr additive="base">
                                        <p:cTn id="53" dur="500" fill="hold"/>
                                        <p:tgtEl>
                                          <p:spTgt spid="303"/>
                                        </p:tgtEl>
                                        <p:attrNameLst>
                                          <p:attrName>ppt_x</p:attrName>
                                        </p:attrNameLst>
                                      </p:cBhvr>
                                      <p:tavLst>
                                        <p:tav tm="0">
                                          <p:val>
                                            <p:strVal val="0-#ppt_w/2"/>
                                          </p:val>
                                        </p:tav>
                                        <p:tav tm="100000">
                                          <p:val>
                                            <p:strVal val="#ppt_x"/>
                                          </p:val>
                                        </p:tav>
                                      </p:tavLst>
                                    </p:anim>
                                    <p:anim calcmode="lin" valueType="num">
                                      <p:cBhvr additive="base">
                                        <p:cTn id="54" dur="500" fill="hold"/>
                                        <p:tgtEl>
                                          <p:spTgt spid="303"/>
                                        </p:tgtEl>
                                        <p:attrNameLst>
                                          <p:attrName>ppt_y</p:attrName>
                                        </p:attrNameLst>
                                      </p:cBhvr>
                                      <p:tavLst>
                                        <p:tav tm="0">
                                          <p:val>
                                            <p:strVal val="#ppt_y"/>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20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2" nodeType="clickEffect">
                                  <p:stCondLst>
                                    <p:cond delay="0"/>
                                  </p:stCondLst>
                                  <p:childTnLst>
                                    <p:set>
                                      <p:cBhvr>
                                        <p:cTn id="62" dur="1" fill="hold">
                                          <p:stCondLst>
                                            <p:cond delay="0"/>
                                          </p:stCondLst>
                                        </p:cTn>
                                        <p:tgtEl>
                                          <p:spTgt spid="205"/>
                                        </p:tgtEl>
                                        <p:attrNameLst>
                                          <p:attrName>style.visibility</p:attrName>
                                        </p:attrNameLst>
                                      </p:cBhvr>
                                      <p:to>
                                        <p:strVal val="visible"/>
                                      </p:to>
                                    </p:set>
                                    <p:anim calcmode="lin" valueType="num">
                                      <p:cBhvr additive="base">
                                        <p:cTn id="63" dur="500" fill="hold"/>
                                        <p:tgtEl>
                                          <p:spTgt spid="205"/>
                                        </p:tgtEl>
                                        <p:attrNameLst>
                                          <p:attrName>ppt_x</p:attrName>
                                        </p:attrNameLst>
                                      </p:cBhvr>
                                      <p:tavLst>
                                        <p:tav tm="0">
                                          <p:val>
                                            <p:strVal val="0-#ppt_w/2"/>
                                          </p:val>
                                        </p:tav>
                                        <p:tav tm="100000">
                                          <p:val>
                                            <p:strVal val="#ppt_x"/>
                                          </p:val>
                                        </p:tav>
                                      </p:tavLst>
                                    </p:anim>
                                    <p:anim calcmode="lin" valueType="num">
                                      <p:cBhvr additive="base">
                                        <p:cTn id="64"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additive="base">
                                        <p:cTn id="69" dur="500" fill="hold"/>
                                        <p:tgtEl>
                                          <p:spTgt spid="147"/>
                                        </p:tgtEl>
                                        <p:attrNameLst>
                                          <p:attrName>ppt_x</p:attrName>
                                        </p:attrNameLst>
                                      </p:cBhvr>
                                      <p:tavLst>
                                        <p:tav tm="0">
                                          <p:val>
                                            <p:strVal val="0-#ppt_w/2"/>
                                          </p:val>
                                        </p:tav>
                                        <p:tav tm="100000">
                                          <p:val>
                                            <p:strVal val="#ppt_x"/>
                                          </p:val>
                                        </p:tav>
                                      </p:tavLst>
                                    </p:anim>
                                    <p:anim calcmode="lin" valueType="num">
                                      <p:cBhvr additive="base">
                                        <p:cTn id="70"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46"/>
                                        </p:tgtEl>
                                        <p:attrNameLst>
                                          <p:attrName>style.visibility</p:attrName>
                                        </p:attrNameLst>
                                      </p:cBhvr>
                                      <p:to>
                                        <p:strVal val="visible"/>
                                      </p:to>
                                    </p:set>
                                    <p:anim calcmode="lin" valueType="num">
                                      <p:cBhvr additive="base">
                                        <p:cTn id="75" dur="500" fill="hold"/>
                                        <p:tgtEl>
                                          <p:spTgt spid="146"/>
                                        </p:tgtEl>
                                        <p:attrNameLst>
                                          <p:attrName>ppt_x</p:attrName>
                                        </p:attrNameLst>
                                      </p:cBhvr>
                                      <p:tavLst>
                                        <p:tav tm="0">
                                          <p:val>
                                            <p:strVal val="1+#ppt_w/2"/>
                                          </p:val>
                                        </p:tav>
                                        <p:tav tm="100000">
                                          <p:val>
                                            <p:strVal val="#ppt_x"/>
                                          </p:val>
                                        </p:tav>
                                      </p:tavLst>
                                    </p:anim>
                                    <p:anim calcmode="lin" valueType="num">
                                      <p:cBhvr additive="base">
                                        <p:cTn id="76"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45"/>
                                        </p:tgtEl>
                                        <p:attrNameLst>
                                          <p:attrName>style.visibility</p:attrName>
                                        </p:attrNameLst>
                                      </p:cBhvr>
                                      <p:to>
                                        <p:strVal val="visible"/>
                                      </p:to>
                                    </p:set>
                                    <p:anim calcmode="lin" valueType="num">
                                      <p:cBhvr additive="base">
                                        <p:cTn id="81" dur="500" fill="hold"/>
                                        <p:tgtEl>
                                          <p:spTgt spid="145"/>
                                        </p:tgtEl>
                                        <p:attrNameLst>
                                          <p:attrName>ppt_x</p:attrName>
                                        </p:attrNameLst>
                                      </p:cBhvr>
                                      <p:tavLst>
                                        <p:tav tm="0">
                                          <p:val>
                                            <p:strVal val="1+#ppt_w/2"/>
                                          </p:val>
                                        </p:tav>
                                        <p:tav tm="100000">
                                          <p:val>
                                            <p:strVal val="#ppt_x"/>
                                          </p:val>
                                        </p:tav>
                                      </p:tavLst>
                                    </p:anim>
                                    <p:anim calcmode="lin" valueType="num">
                                      <p:cBhvr additive="base">
                                        <p:cTn id="82" dur="5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139"/>
                                        </p:tgtEl>
                                        <p:attrNameLst>
                                          <p:attrName>style.visibility</p:attrName>
                                        </p:attrNameLst>
                                      </p:cBhvr>
                                      <p:to>
                                        <p:strVal val="visible"/>
                                      </p:to>
                                    </p:set>
                                    <p:anim calcmode="lin" valueType="num">
                                      <p:cBhvr additive="base">
                                        <p:cTn id="87" dur="500" fill="hold"/>
                                        <p:tgtEl>
                                          <p:spTgt spid="139"/>
                                        </p:tgtEl>
                                        <p:attrNameLst>
                                          <p:attrName>ppt_x</p:attrName>
                                        </p:attrNameLst>
                                      </p:cBhvr>
                                      <p:tavLst>
                                        <p:tav tm="0">
                                          <p:val>
                                            <p:strVal val="1+#ppt_w/2"/>
                                          </p:val>
                                        </p:tav>
                                        <p:tav tm="100000">
                                          <p:val>
                                            <p:strVal val="#ppt_x"/>
                                          </p:val>
                                        </p:tav>
                                      </p:tavLst>
                                    </p:anim>
                                    <p:anim calcmode="lin" valueType="num">
                                      <p:cBhvr additive="base">
                                        <p:cTn id="88"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79" grpId="0" animBg="1"/>
      <p:bldP spid="205" grpId="0"/>
      <p:bldP spid="205" grpId="1"/>
      <p:bldP spid="205" grpId="2"/>
      <p:bldP spid="145" grpId="0" animBg="1"/>
      <p:bldP spid="1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370EE80-5A82-4D9B-9AFD-C13F55C27FCD}"/>
              </a:ext>
            </a:extLst>
          </p:cNvPr>
          <p:cNvGrpSpPr/>
          <p:nvPr/>
        </p:nvGrpSpPr>
        <p:grpSpPr>
          <a:xfrm>
            <a:off x="1752600" y="-2657285"/>
            <a:ext cx="6677025" cy="2465696"/>
            <a:chOff x="1300613" y="2470147"/>
            <a:chExt cx="6677025" cy="2465696"/>
          </a:xfrm>
        </p:grpSpPr>
        <p:pic>
          <p:nvPicPr>
            <p:cNvPr id="38" name="Picture 37">
              <a:extLst>
                <a:ext uri="{FF2B5EF4-FFF2-40B4-BE49-F238E27FC236}">
                  <a16:creationId xmlns:a16="http://schemas.microsoft.com/office/drawing/2014/main" id="{650B5F86-DF22-491A-AA17-477EDEC86EF6}"/>
                </a:ext>
              </a:extLst>
            </p:cNvPr>
            <p:cNvPicPr>
              <a:picLocks noChangeAspect="1"/>
            </p:cNvPicPr>
            <p:nvPr/>
          </p:nvPicPr>
          <p:blipFill>
            <a:blip r:embed="rId2"/>
            <a:stretch>
              <a:fillRect/>
            </a:stretch>
          </p:blipFill>
          <p:spPr>
            <a:xfrm>
              <a:off x="1300613" y="2470147"/>
              <a:ext cx="6677025" cy="2438400"/>
            </a:xfrm>
            <a:prstGeom prst="rect">
              <a:avLst/>
            </a:prstGeom>
          </p:spPr>
        </p:pic>
        <p:sp>
          <p:nvSpPr>
            <p:cNvPr id="39" name="Oval 38">
              <a:extLst>
                <a:ext uri="{FF2B5EF4-FFF2-40B4-BE49-F238E27FC236}">
                  <a16:creationId xmlns:a16="http://schemas.microsoft.com/office/drawing/2014/main" id="{E07DDB0B-2503-4F8B-AD00-BAB7FE0E7A62}"/>
                </a:ext>
              </a:extLst>
            </p:cNvPr>
            <p:cNvSpPr/>
            <p:nvPr/>
          </p:nvSpPr>
          <p:spPr>
            <a:xfrm>
              <a:off x="5535304" y="4675496"/>
              <a:ext cx="914400" cy="260347"/>
            </a:xfrm>
            <a:prstGeom prst="ellipse">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50" name="Rectangle 63">
            <a:extLst>
              <a:ext uri="{FF2B5EF4-FFF2-40B4-BE49-F238E27FC236}">
                <a16:creationId xmlns:a16="http://schemas.microsoft.com/office/drawing/2014/main" id="{14C59584-A09E-45EC-944A-33BF7E8748E3}"/>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pic>
        <p:nvPicPr>
          <p:cNvPr id="3" name="Picture 2">
            <a:extLst>
              <a:ext uri="{FF2B5EF4-FFF2-40B4-BE49-F238E27FC236}">
                <a16:creationId xmlns:a16="http://schemas.microsoft.com/office/drawing/2014/main" id="{AF17C3B0-6355-4A10-ABE2-41FACFA98C56}"/>
              </a:ext>
            </a:extLst>
          </p:cNvPr>
          <p:cNvPicPr>
            <a:picLocks noChangeAspect="1"/>
          </p:cNvPicPr>
          <p:nvPr/>
        </p:nvPicPr>
        <p:blipFill>
          <a:blip r:embed="rId3"/>
          <a:stretch>
            <a:fillRect/>
          </a:stretch>
        </p:blipFill>
        <p:spPr>
          <a:xfrm>
            <a:off x="228600" y="379621"/>
            <a:ext cx="6420746" cy="1428949"/>
          </a:xfrm>
          <a:prstGeom prst="rect">
            <a:avLst/>
          </a:prstGeom>
        </p:spPr>
      </p:pic>
      <p:pic>
        <p:nvPicPr>
          <p:cNvPr id="5" name="Picture 4">
            <a:extLst>
              <a:ext uri="{FF2B5EF4-FFF2-40B4-BE49-F238E27FC236}">
                <a16:creationId xmlns:a16="http://schemas.microsoft.com/office/drawing/2014/main" id="{4BF271F3-9807-49FD-9DF3-B50E866966C3}"/>
              </a:ext>
            </a:extLst>
          </p:cNvPr>
          <p:cNvPicPr>
            <a:picLocks noChangeAspect="1"/>
          </p:cNvPicPr>
          <p:nvPr/>
        </p:nvPicPr>
        <p:blipFill>
          <a:blip r:embed="rId4"/>
          <a:stretch>
            <a:fillRect/>
          </a:stretch>
        </p:blipFill>
        <p:spPr>
          <a:xfrm>
            <a:off x="4237320" y="406917"/>
            <a:ext cx="4001058" cy="6744641"/>
          </a:xfrm>
          <a:prstGeom prst="rect">
            <a:avLst/>
          </a:prstGeom>
        </p:spPr>
      </p:pic>
    </p:spTree>
    <p:extLst>
      <p:ext uri="{BB962C8B-B14F-4D97-AF65-F5344CB8AC3E}">
        <p14:creationId xmlns:p14="http://schemas.microsoft.com/office/powerpoint/2010/main" val="37579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radient desc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4971" y="3734783"/>
            <a:ext cx="5633657"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07101" y="380167"/>
            <a:ext cx="3822423" cy="1878904"/>
            <a:chOff x="207101" y="380167"/>
            <a:chExt cx="3822423" cy="187890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01" y="463615"/>
              <a:ext cx="1419740" cy="1795456"/>
            </a:xfrm>
            <a:prstGeom prst="rect">
              <a:avLst/>
            </a:prstGeom>
          </p:spPr>
        </p:pic>
        <p:sp>
          <p:nvSpPr>
            <p:cNvPr id="98" name="Rounded Rectangular Callout 97"/>
            <p:cNvSpPr/>
            <p:nvPr/>
          </p:nvSpPr>
          <p:spPr>
            <a:xfrm>
              <a:off x="1509238" y="380167"/>
              <a:ext cx="2520286" cy="1634490"/>
            </a:xfrm>
            <a:prstGeom prst="wedgeRoundRectCallout">
              <a:avLst>
                <a:gd name="adj1" fmla="val -61442"/>
                <a:gd name="adj2" fmla="val -19691"/>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am a machine</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and I want to learn </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to identify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faces and bicycles.</a:t>
              </a:r>
            </a:p>
          </p:txBody>
        </p:sp>
      </p:grpSp>
      <p:grpSp>
        <p:nvGrpSpPr>
          <p:cNvPr id="20" name="Group 19"/>
          <p:cNvGrpSpPr/>
          <p:nvPr/>
        </p:nvGrpSpPr>
        <p:grpSpPr>
          <a:xfrm>
            <a:off x="4988190" y="432078"/>
            <a:ext cx="3927210" cy="2471764"/>
            <a:chOff x="4988190" y="432078"/>
            <a:chExt cx="3927210" cy="2471764"/>
          </a:xfrm>
        </p:grpSpPr>
        <p:grpSp>
          <p:nvGrpSpPr>
            <p:cNvPr id="94" name="Group 93"/>
            <p:cNvGrpSpPr/>
            <p:nvPr/>
          </p:nvGrpSpPr>
          <p:grpSpPr>
            <a:xfrm flipH="1">
              <a:off x="7924800" y="685800"/>
              <a:ext cx="990600" cy="1447800"/>
              <a:chOff x="5060717" y="3077392"/>
              <a:chExt cx="1849758" cy="3642254"/>
            </a:xfrm>
          </p:grpSpPr>
          <p:pic>
            <p:nvPicPr>
              <p:cNvPr id="9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8344" r="45768"/>
              <a:stretch/>
            </p:blipFill>
            <p:spPr bwMode="auto">
              <a:xfrm>
                <a:off x="5060717" y="3077392"/>
                <a:ext cx="1849757" cy="364225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6400801" y="4114801"/>
                <a:ext cx="509674" cy="609600"/>
              </a:xfrm>
              <a:prstGeom prst="rect">
                <a:avLst/>
              </a:prstGeom>
              <a:solidFill>
                <a:srgbClr val="00621A"/>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0" name="Group 9"/>
            <p:cNvGrpSpPr/>
            <p:nvPr/>
          </p:nvGrpSpPr>
          <p:grpSpPr>
            <a:xfrm>
              <a:off x="4988190" y="432078"/>
              <a:ext cx="2725316" cy="2471764"/>
              <a:chOff x="4988190" y="432078"/>
              <a:chExt cx="2725316" cy="2471764"/>
            </a:xfrm>
          </p:grpSpPr>
          <p:sp>
            <p:nvSpPr>
              <p:cNvPr id="100" name="Rounded Rectangular Callout 99"/>
              <p:cNvSpPr/>
              <p:nvPr/>
            </p:nvSpPr>
            <p:spPr>
              <a:xfrm>
                <a:off x="4988190" y="432078"/>
                <a:ext cx="2725316" cy="2451735"/>
              </a:xfrm>
              <a:prstGeom prst="wedgeRoundRectCallout">
                <a:avLst>
                  <a:gd name="adj1" fmla="val 59721"/>
                  <a:gd name="adj2" fmla="val -7704"/>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As your supervisor,</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give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labeled training data</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2" name="Rectangle 5"/>
              <p:cNvSpPr>
                <a:spLocks noChangeArrowheads="1"/>
              </p:cNvSpPr>
              <p:nvPr/>
            </p:nvSpPr>
            <p:spPr bwMode="auto">
              <a:xfrm>
                <a:off x="5117610" y="2440542"/>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face</a:t>
                </a:r>
              </a:p>
            </p:txBody>
          </p:sp>
          <p:pic>
            <p:nvPicPr>
              <p:cNvPr id="104" name="Picture 6" descr="https://encrypted-tbn2.gstatic.com/images?q=tbn:ANd9GcQxi0BXRGGWwpZlLt6x5i_eKwXhaJLwx7Ku7fvdkqS2tzyVEg1g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187" y="1735490"/>
                <a:ext cx="1217213" cy="81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scontent-mrs1-1.xx.fbcdn.net/hphotos-xfp1/t31.0-8/10575340_10153802014361141_2581281123763146573_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303" t="13188" r="53606" b="53100"/>
              <a:stretch/>
            </p:blipFill>
            <p:spPr bwMode="auto">
              <a:xfrm>
                <a:off x="5222203" y="1752600"/>
                <a:ext cx="645197" cy="81000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5"/>
              <p:cNvSpPr>
                <a:spLocks noChangeArrowheads="1"/>
              </p:cNvSpPr>
              <p:nvPr/>
            </p:nvSpPr>
            <p:spPr bwMode="auto">
              <a:xfrm>
                <a:off x="6248400" y="2442177"/>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bicycle</a:t>
                </a:r>
              </a:p>
            </p:txBody>
          </p:sp>
        </p:grpSp>
      </p:grpSp>
      <p:sp>
        <p:nvSpPr>
          <p:cNvPr id="111" name="Rounded Rectangular Callout 110"/>
          <p:cNvSpPr/>
          <p:nvPr/>
        </p:nvSpPr>
        <p:spPr>
          <a:xfrm>
            <a:off x="900897" y="3632478"/>
            <a:ext cx="2152612" cy="817245"/>
          </a:xfrm>
          <a:prstGeom prst="wedgeRoundRectCallout">
            <a:avLst>
              <a:gd name="adj1" fmla="val -33893"/>
              <a:gd name="adj2" fmla="val -61958"/>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defines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a:t>
            </a:r>
            <a:r>
              <a:rPr kumimoji="0" lang="en-US" altLang="en-US" sz="2400" b="0" i="0" u="none" strike="noStrike" kern="1200" cap="none" spc="0" normalizeH="0" baseline="0" noProof="0" dirty="0">
                <a:ln>
                  <a:noFill/>
                </a:ln>
                <a:solidFill>
                  <a:srgbClr val="FFCC66"/>
                </a:solidFill>
                <a:effectLst/>
                <a:uLnTx/>
                <a:uFillTx/>
                <a:latin typeface="Times New Roman" pitchFamily="18" charset="0"/>
                <a:ea typeface="+mn-ea"/>
                <a:cs typeface="Arial" charset="0"/>
              </a:rPr>
              <a:t>error surface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pic>
        <p:nvPicPr>
          <p:cNvPr id="206" name="Picture 8" descr="https://scontent-mrs1-1.xx.fbcdn.net/hphotos-xfp1/t31.0-8/10575340_10153802014361141_2581281123763146573_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303" t="13188" r="53606" b="53100"/>
          <a:stretch/>
        </p:blipFill>
        <p:spPr bwMode="auto">
          <a:xfrm>
            <a:off x="76200" y="2491152"/>
            <a:ext cx="645197"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207"/>
          <p:cNvGrpSpPr/>
          <p:nvPr/>
        </p:nvGrpSpPr>
        <p:grpSpPr>
          <a:xfrm>
            <a:off x="739409" y="2209800"/>
            <a:ext cx="3410537" cy="1295400"/>
            <a:chOff x="5029200" y="2819400"/>
            <a:chExt cx="3410537" cy="1295400"/>
          </a:xfrm>
        </p:grpSpPr>
        <p:sp>
          <p:nvSpPr>
            <p:cNvPr id="209" name="Rectangle 208"/>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0" name="Picture 6" descr="Image result for convolutional neural net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 name="Group 210"/>
          <p:cNvGrpSpPr/>
          <p:nvPr/>
        </p:nvGrpSpPr>
        <p:grpSpPr>
          <a:xfrm>
            <a:off x="992516" y="2400743"/>
            <a:ext cx="2789426" cy="1068329"/>
            <a:chOff x="5282307" y="3010343"/>
            <a:chExt cx="2789426" cy="1068329"/>
          </a:xfrm>
        </p:grpSpPr>
        <p:cxnSp>
          <p:nvCxnSpPr>
            <p:cNvPr id="212" name="Straight Connector 211"/>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213" name="Straight Connector 212"/>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214" name="Straight Connector 213"/>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215" name="Straight Connector 214"/>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216" name="Straight Connector 215"/>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217" name="Straight Connector 216"/>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218" name="Straight Connector 217"/>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19" name="Straight Connector 218"/>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20" name="Straight Connector 219"/>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21" name="Straight Connector 220"/>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22" name="Straight Connector 221"/>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23" name="Straight Connector 222"/>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24" name="Straight Connector 223"/>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25" name="Straight Connector 224"/>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26" name="Straight Connector 225"/>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27" name="Straight Connector 226"/>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28" name="Straight Connector 227"/>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29" name="Straight Connector 228"/>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30" name="Straight Connector 229"/>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31" name="Straight Connector 230"/>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32" name="Straight Connector 231"/>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33" name="Straight Connector 232"/>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34" name="Straight Connector 233"/>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35" name="Straight Connector 234"/>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36" name="Straight Connector 235"/>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37" name="Straight Connector 236"/>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38" name="Straight Connector 237"/>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39" name="Straight Connector 238"/>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240" name="Straight Connector 239"/>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241" name="Straight Connector 240"/>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242" name="Straight Connector 241"/>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243" name="Straight Connector 242"/>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244" name="Straight Connector 243"/>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245" name="Straight Connector 244"/>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246" name="Straight Connector 245"/>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247" name="Straight Connector 246"/>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248" name="Straight Connector 247"/>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249" name="Straight Connector 248"/>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250" name="Straight Connector 249"/>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251" name="Straight Connector 250"/>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252" name="Straight Connector 251"/>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253" name="Straight Connector 252"/>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254" name="Straight Connector 253"/>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255" name="Straight Connector 254"/>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256" name="Straight Connector 255"/>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257" name="Rectangle 256"/>
            <p:cNvSpPr/>
            <p:nvPr/>
          </p:nvSpPr>
          <p:spPr>
            <a:xfrm>
              <a:off x="5422868" y="3253046"/>
              <a:ext cx="526069" cy="224620"/>
            </a:xfrm>
            <a:prstGeom prst="rect">
              <a:avLst/>
            </a:prstGeom>
            <a:solidFill>
              <a:srgbClr val="000066"/>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8" name="Rectangle 257"/>
            <p:cNvSpPr/>
            <p:nvPr/>
          </p:nvSpPr>
          <p:spPr>
            <a:xfrm>
              <a:off x="5406609" y="3215902"/>
              <a:ext cx="537444" cy="2814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12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k</a:t>
              </a:r>
              <a:endParaRPr kumimoji="0" lang="en-CA" sz="12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cxnSp>
          <p:nvCxnSpPr>
            <p:cNvPr id="259" name="Straight Connector 258"/>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60" name="Straight Connector 259"/>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61" name="Straight Connector 260"/>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62" name="Straight Connector 261"/>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63" name="Straight Connector 262"/>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64" name="Straight Connector 263"/>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65" name="Straight Connector 264"/>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66" name="Straight Connector 265"/>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67" name="Straight Connector 266"/>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68" name="Straight Connector 267"/>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69" name="Straight Connector 268"/>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70" name="Straight Connector 269"/>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71" name="Straight Connector 270"/>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72" name="Straight Connector 271"/>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73" name="Straight Connector 272"/>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74" name="Straight Connector 273"/>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75" name="Straight Connector 274"/>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76" name="Straight Connector 275"/>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77" name="Straight Connector 276"/>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78" name="Straight Connector 277"/>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279" name="Rounded Rectangular Callout 278"/>
          <p:cNvSpPr/>
          <p:nvPr/>
        </p:nvSpPr>
        <p:spPr>
          <a:xfrm>
            <a:off x="-152400" y="4572000"/>
            <a:ext cx="4117371" cy="817245"/>
          </a:xfrm>
          <a:prstGeom prst="wedgeRoundRectCallout">
            <a:avLst>
              <a:gd name="adj1" fmla="val -29683"/>
              <a:gd name="adj2" fmla="val -59211"/>
              <a:gd name="adj3" fmla="val 16667"/>
            </a:avLst>
          </a:prstGeom>
          <a:ln w="25400">
            <a:solidFill>
              <a:schemeClr val="tx2"/>
            </a:solidFill>
          </a:ln>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I move in the direction and speed of steepest decent.</a:t>
            </a:r>
          </a:p>
        </p:txBody>
      </p:sp>
      <p:sp>
        <p:nvSpPr>
          <p:cNvPr id="205" name="Rectangle 5"/>
          <p:cNvSpPr>
            <a:spLocks noChangeArrowheads="1"/>
          </p:cNvSpPr>
          <p:nvPr/>
        </p:nvSpPr>
        <p:spPr bwMode="auto">
          <a:xfrm>
            <a:off x="3886200" y="261514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46" name="Rounded Rectangular Callout 145"/>
          <p:cNvSpPr/>
          <p:nvPr/>
        </p:nvSpPr>
        <p:spPr>
          <a:xfrm>
            <a:off x="7331325" y="124777"/>
            <a:ext cx="1627474" cy="408623"/>
          </a:xfrm>
          <a:prstGeom prst="wedgeRoundRectCallout">
            <a:avLst>
              <a:gd name="adj1" fmla="val -8497"/>
              <a:gd name="adj2" fmla="val 111783"/>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Much better!</a:t>
            </a:r>
            <a:endPar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142" name="Picture 1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4520" y="5185444"/>
            <a:ext cx="508696" cy="643316"/>
          </a:xfrm>
          <a:prstGeom prst="rect">
            <a:avLst/>
          </a:prstGeom>
        </p:spPr>
      </p:pic>
      <p:sp>
        <p:nvSpPr>
          <p:cNvPr id="143" name="Rounded Rectangular Callout 142"/>
          <p:cNvSpPr/>
          <p:nvPr/>
        </p:nvSpPr>
        <p:spPr>
          <a:xfrm>
            <a:off x="381000" y="5486400"/>
            <a:ext cx="3096727" cy="1225868"/>
          </a:xfrm>
          <a:prstGeom prst="wedgeRoundRectCallout">
            <a:avLst>
              <a:gd name="adj1" fmla="val -29683"/>
              <a:gd name="adj2" fmla="val -59211"/>
              <a:gd name="adj3" fmla="val 16667"/>
            </a:avLst>
          </a:prstGeom>
          <a:ln w="25400">
            <a:solidFill>
              <a:schemeClr val="tx2"/>
            </a:solidFill>
          </a:ln>
        </p:spPr>
        <p:txBody>
          <a:bodyPr wrap="squar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I hope to find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a deep valley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rPr>
              <a:t>where the error is small.</a:t>
            </a:r>
          </a:p>
        </p:txBody>
      </p:sp>
      <p:sp>
        <p:nvSpPr>
          <p:cNvPr id="144" name="Rounded Rectangular Callout 143"/>
          <p:cNvSpPr/>
          <p:nvPr/>
        </p:nvSpPr>
        <p:spPr>
          <a:xfrm>
            <a:off x="4191000" y="3652599"/>
            <a:ext cx="4331240" cy="919401"/>
          </a:xfrm>
          <a:prstGeom prst="wedgeRoundRectCallout">
            <a:avLst>
              <a:gd name="adj1" fmla="val -40153"/>
              <a:gd name="adj2" fmla="val -103650"/>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isualized here </a:t>
            </a:r>
            <a:b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by my location.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51" name="Group 150"/>
          <p:cNvGrpSpPr/>
          <p:nvPr/>
        </p:nvGrpSpPr>
        <p:grpSpPr>
          <a:xfrm>
            <a:off x="5029200" y="2916555"/>
            <a:ext cx="2374211" cy="511504"/>
            <a:chOff x="4953000" y="2906689"/>
            <a:chExt cx="2860876" cy="622408"/>
          </a:xfrm>
        </p:grpSpPr>
        <p:sp>
          <p:nvSpPr>
            <p:cNvPr id="152" name="Rectangle 5"/>
            <p:cNvSpPr>
              <a:spLocks noChangeArrowheads="1"/>
            </p:cNvSpPr>
            <p:nvPr/>
          </p:nvSpPr>
          <p:spPr bwMode="auto">
            <a:xfrm>
              <a:off x="5037461" y="2965700"/>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53" name="Rectangle 5"/>
            <p:cNvSpPr>
              <a:spLocks noChangeArrowheads="1"/>
            </p:cNvSpPr>
            <p:nvPr/>
          </p:nvSpPr>
          <p:spPr bwMode="auto">
            <a:xfrm>
              <a:off x="6590740" y="2967334"/>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54" name="Rounded Rectangular Callout 153"/>
            <p:cNvSpPr/>
            <p:nvPr/>
          </p:nvSpPr>
          <p:spPr>
            <a:xfrm>
              <a:off x="4953000" y="2906689"/>
              <a:ext cx="2860876" cy="621524"/>
            </a:xfrm>
            <a:prstGeom prst="wedgeRoundRectCallout">
              <a:avLst>
                <a:gd name="adj1" fmla="val -57543"/>
                <a:gd name="adj2" fmla="val -68447"/>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sp>
        <p:nvSpPr>
          <p:cNvPr id="101" name="Rounded Rectangular Callout 144">
            <a:extLst>
              <a:ext uri="{FF2B5EF4-FFF2-40B4-BE49-F238E27FC236}">
                <a16:creationId xmlns:a16="http://schemas.microsoft.com/office/drawing/2014/main" id="{B687095F-8C02-4B45-AEE9-97AD05F57EE1}"/>
              </a:ext>
            </a:extLst>
          </p:cNvPr>
          <p:cNvSpPr/>
          <p:nvPr/>
        </p:nvSpPr>
        <p:spPr>
          <a:xfrm>
            <a:off x="7522112" y="2288521"/>
            <a:ext cx="1545688" cy="1225868"/>
          </a:xfrm>
          <a:prstGeom prst="wedgeRoundRectCallout">
            <a:avLst>
              <a:gd name="adj1" fmla="val 5263"/>
              <a:gd name="adj2" fmla="val -115428"/>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Here is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measure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your </a:t>
            </a:r>
            <a:r>
              <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rPr>
              <a:t>error.</a:t>
            </a:r>
          </a:p>
        </p:txBody>
      </p:sp>
      <p:sp>
        <p:nvSpPr>
          <p:cNvPr id="103" name="Rectangle 63">
            <a:extLst>
              <a:ext uri="{FF2B5EF4-FFF2-40B4-BE49-F238E27FC236}">
                <a16:creationId xmlns:a16="http://schemas.microsoft.com/office/drawing/2014/main" id="{FC7B1722-330B-4AAF-9892-A72F65D6E18C}"/>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33112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0-#ppt_w/2"/>
                                          </p:val>
                                        </p:tav>
                                        <p:tav tm="100000">
                                          <p:val>
                                            <p:strVal val="#ppt_x"/>
                                          </p:val>
                                        </p:tav>
                                      </p:tavLst>
                                    </p:anim>
                                    <p:anim calcmode="lin" valueType="num">
                                      <p:cBhvr additive="base">
                                        <p:cTn id="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
                                        </p:tgtEl>
                                        <p:attrNameLst>
                                          <p:attrName>style.visibility</p:attrName>
                                        </p:attrNameLst>
                                      </p:cBhvr>
                                      <p:to>
                                        <p:strVal val="visible"/>
                                      </p:to>
                                    </p:set>
                                    <p:anim calcmode="lin" valueType="num">
                                      <p:cBhvr additive="base">
                                        <p:cTn id="13" dur="500" fill="hold"/>
                                        <p:tgtEl>
                                          <p:spTgt spid="279"/>
                                        </p:tgtEl>
                                        <p:attrNameLst>
                                          <p:attrName>ppt_x</p:attrName>
                                        </p:attrNameLst>
                                      </p:cBhvr>
                                      <p:tavLst>
                                        <p:tav tm="0">
                                          <p:val>
                                            <p:strVal val="0-#ppt_w/2"/>
                                          </p:val>
                                        </p:tav>
                                        <p:tav tm="100000">
                                          <p:val>
                                            <p:strVal val="#ppt_x"/>
                                          </p:val>
                                        </p:tav>
                                      </p:tavLst>
                                    </p:anim>
                                    <p:anim calcmode="lin" valueType="num">
                                      <p:cBhvr additive="base">
                                        <p:cTn id="14" dur="5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500" fill="hold"/>
                                        <p:tgtEl>
                                          <p:spTgt spid="143"/>
                                        </p:tgtEl>
                                        <p:attrNameLst>
                                          <p:attrName>ppt_x</p:attrName>
                                        </p:attrNameLst>
                                      </p:cBhvr>
                                      <p:tavLst>
                                        <p:tav tm="0">
                                          <p:val>
                                            <p:strVal val="0-#ppt_w/2"/>
                                          </p:val>
                                        </p:tav>
                                        <p:tav tm="100000">
                                          <p:val>
                                            <p:strVal val="#ppt_x"/>
                                          </p:val>
                                        </p:tav>
                                      </p:tavLst>
                                    </p:anim>
                                    <p:anim calcmode="lin" valueType="num">
                                      <p:cBhvr additive="base">
                                        <p:cTn id="20"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279" grpId="0" animBg="1"/>
      <p:bldP spid="1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Image result for gradient desc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4971" y="3734783"/>
            <a:ext cx="5633657"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07101" y="380167"/>
            <a:ext cx="3822423" cy="1878904"/>
            <a:chOff x="207101" y="380167"/>
            <a:chExt cx="3822423" cy="187890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01" y="463615"/>
              <a:ext cx="1419740" cy="1795456"/>
            </a:xfrm>
            <a:prstGeom prst="rect">
              <a:avLst/>
            </a:prstGeom>
          </p:spPr>
        </p:pic>
        <p:sp>
          <p:nvSpPr>
            <p:cNvPr id="98" name="Rounded Rectangular Callout 97"/>
            <p:cNvSpPr/>
            <p:nvPr/>
          </p:nvSpPr>
          <p:spPr>
            <a:xfrm>
              <a:off x="1509238" y="380167"/>
              <a:ext cx="2520286" cy="1634490"/>
            </a:xfrm>
            <a:prstGeom prst="wedgeRoundRectCallout">
              <a:avLst>
                <a:gd name="adj1" fmla="val -61442"/>
                <a:gd name="adj2" fmla="val -19691"/>
                <a:gd name="adj3" fmla="val 16667"/>
              </a:avLst>
            </a:prstGeom>
            <a:ln w="25400">
              <a:solidFill>
                <a:schemeClr val="tx2"/>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am a machine</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and I want to learn </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to identify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faces and bicycles.</a:t>
              </a:r>
            </a:p>
          </p:txBody>
        </p:sp>
      </p:grpSp>
      <p:grpSp>
        <p:nvGrpSpPr>
          <p:cNvPr id="20" name="Group 19"/>
          <p:cNvGrpSpPr/>
          <p:nvPr/>
        </p:nvGrpSpPr>
        <p:grpSpPr>
          <a:xfrm>
            <a:off x="4988190" y="432078"/>
            <a:ext cx="3927210" cy="2471764"/>
            <a:chOff x="4988190" y="432078"/>
            <a:chExt cx="3927210" cy="2471764"/>
          </a:xfrm>
        </p:grpSpPr>
        <p:grpSp>
          <p:nvGrpSpPr>
            <p:cNvPr id="94" name="Group 93"/>
            <p:cNvGrpSpPr/>
            <p:nvPr/>
          </p:nvGrpSpPr>
          <p:grpSpPr>
            <a:xfrm flipH="1">
              <a:off x="7924800" y="685800"/>
              <a:ext cx="990600" cy="1447800"/>
              <a:chOff x="5060717" y="3077392"/>
              <a:chExt cx="1849758" cy="3642254"/>
            </a:xfrm>
          </p:grpSpPr>
          <p:pic>
            <p:nvPicPr>
              <p:cNvPr id="9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8344" r="45768"/>
              <a:stretch/>
            </p:blipFill>
            <p:spPr bwMode="auto">
              <a:xfrm>
                <a:off x="5060717" y="3077392"/>
                <a:ext cx="1849757" cy="3642254"/>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p:cNvSpPr/>
              <p:nvPr/>
            </p:nvSpPr>
            <p:spPr>
              <a:xfrm>
                <a:off x="6400801" y="4114801"/>
                <a:ext cx="509674" cy="609600"/>
              </a:xfrm>
              <a:prstGeom prst="rect">
                <a:avLst/>
              </a:prstGeom>
              <a:solidFill>
                <a:srgbClr val="00621A"/>
              </a:solid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0" name="Group 9"/>
            <p:cNvGrpSpPr/>
            <p:nvPr/>
          </p:nvGrpSpPr>
          <p:grpSpPr>
            <a:xfrm>
              <a:off x="4988190" y="432078"/>
              <a:ext cx="2725316" cy="2471764"/>
              <a:chOff x="4988190" y="432078"/>
              <a:chExt cx="2725316" cy="2471764"/>
            </a:xfrm>
          </p:grpSpPr>
          <p:sp>
            <p:nvSpPr>
              <p:cNvPr id="100" name="Rounded Rectangular Callout 99"/>
              <p:cNvSpPr/>
              <p:nvPr/>
            </p:nvSpPr>
            <p:spPr>
              <a:xfrm>
                <a:off x="4988190" y="432078"/>
                <a:ext cx="2725316" cy="2451735"/>
              </a:xfrm>
              <a:prstGeom prst="wedgeRoundRectCallout">
                <a:avLst>
                  <a:gd name="adj1" fmla="val 59721"/>
                  <a:gd name="adj2" fmla="val -7704"/>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As your supervisor,</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 give you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labeled training data</a:t>
                </a:r>
                <a:b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02" name="Rectangle 5"/>
              <p:cNvSpPr>
                <a:spLocks noChangeArrowheads="1"/>
              </p:cNvSpPr>
              <p:nvPr/>
            </p:nvSpPr>
            <p:spPr bwMode="auto">
              <a:xfrm>
                <a:off x="5117610" y="2440542"/>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face</a:t>
                </a:r>
              </a:p>
            </p:txBody>
          </p:sp>
          <p:pic>
            <p:nvPicPr>
              <p:cNvPr id="104" name="Picture 6" descr="https://encrypted-tbn2.gstatic.com/images?q=tbn:ANd9GcQxi0BXRGGWwpZlLt6x5i_eKwXhaJLwx7Ku7fvdkqS2tzyVEg1g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187" y="1735490"/>
                <a:ext cx="1217213" cy="81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scontent-mrs1-1.xx.fbcdn.net/hphotos-xfp1/t31.0-8/10575340_10153802014361141_2581281123763146573_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303" t="13188" r="53606" b="53100"/>
              <a:stretch/>
            </p:blipFill>
            <p:spPr bwMode="auto">
              <a:xfrm>
                <a:off x="5222203" y="1752600"/>
                <a:ext cx="645197" cy="81000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5"/>
              <p:cNvSpPr>
                <a:spLocks noChangeArrowheads="1"/>
              </p:cNvSpPr>
              <p:nvPr/>
            </p:nvSpPr>
            <p:spPr bwMode="auto">
              <a:xfrm>
                <a:off x="6248400" y="2442177"/>
                <a:ext cx="13019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bicycle</a:t>
                </a:r>
              </a:p>
            </p:txBody>
          </p:sp>
        </p:grpSp>
      </p:grpSp>
      <p:pic>
        <p:nvPicPr>
          <p:cNvPr id="206" name="Picture 8" descr="https://scontent-mrs1-1.xx.fbcdn.net/hphotos-xfp1/t31.0-8/10575340_10153802014361141_2581281123763146573_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303" t="13188" r="53606" b="53100"/>
          <a:stretch/>
        </p:blipFill>
        <p:spPr bwMode="auto">
          <a:xfrm>
            <a:off x="76200" y="2491152"/>
            <a:ext cx="645197" cy="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08" name="Group 207"/>
          <p:cNvGrpSpPr/>
          <p:nvPr/>
        </p:nvGrpSpPr>
        <p:grpSpPr>
          <a:xfrm>
            <a:off x="739409" y="2209800"/>
            <a:ext cx="3410537" cy="1295400"/>
            <a:chOff x="5029200" y="2819400"/>
            <a:chExt cx="3410537" cy="1295400"/>
          </a:xfrm>
        </p:grpSpPr>
        <p:sp>
          <p:nvSpPr>
            <p:cNvPr id="209" name="Rectangle 208"/>
            <p:cNvSpPr/>
            <p:nvPr/>
          </p:nvSpPr>
          <p:spPr>
            <a:xfrm>
              <a:off x="5139516" y="2891689"/>
              <a:ext cx="3155589" cy="120941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210" name="Picture 6" descr="Image result for convolutional neural net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819400"/>
              <a:ext cx="3410537" cy="1295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 name="Group 210"/>
          <p:cNvGrpSpPr/>
          <p:nvPr/>
        </p:nvGrpSpPr>
        <p:grpSpPr>
          <a:xfrm>
            <a:off x="992516" y="2400743"/>
            <a:ext cx="2789426" cy="1068329"/>
            <a:chOff x="5282307" y="3010343"/>
            <a:chExt cx="2789426" cy="1068329"/>
          </a:xfrm>
        </p:grpSpPr>
        <p:cxnSp>
          <p:nvCxnSpPr>
            <p:cNvPr id="212" name="Straight Connector 211"/>
            <p:cNvCxnSpPr/>
            <p:nvPr/>
          </p:nvCxnSpPr>
          <p:spPr bwMode="auto">
            <a:xfrm flipV="1">
              <a:off x="5339179" y="3410458"/>
              <a:ext cx="657113" cy="206614"/>
            </a:xfrm>
            <a:prstGeom prst="line">
              <a:avLst/>
            </a:prstGeom>
            <a:noFill/>
            <a:ln w="25400" cap="sq" cmpd="sng" algn="ctr">
              <a:solidFill>
                <a:srgbClr val="66FF33"/>
              </a:solidFill>
              <a:prstDash val="solid"/>
              <a:round/>
              <a:headEnd type="none" w="med" len="med"/>
              <a:tailEnd type="none" w="med" len="med"/>
            </a:ln>
            <a:effectLst/>
          </p:spPr>
        </p:cxnSp>
        <p:cxnSp>
          <p:nvCxnSpPr>
            <p:cNvPr id="213" name="Straight Connector 212"/>
            <p:cNvCxnSpPr/>
            <p:nvPr/>
          </p:nvCxnSpPr>
          <p:spPr bwMode="auto">
            <a:xfrm>
              <a:off x="5292127" y="3085107"/>
              <a:ext cx="673538" cy="325351"/>
            </a:xfrm>
            <a:prstGeom prst="line">
              <a:avLst/>
            </a:prstGeom>
            <a:noFill/>
            <a:ln w="25400" cap="sq" cmpd="sng" algn="ctr">
              <a:solidFill>
                <a:srgbClr val="66FF33"/>
              </a:solidFill>
              <a:prstDash val="solid"/>
              <a:round/>
              <a:headEnd type="none" w="med" len="med"/>
              <a:tailEnd type="none" w="med" len="med"/>
            </a:ln>
            <a:effectLst/>
          </p:spPr>
        </p:cxnSp>
        <p:cxnSp>
          <p:nvCxnSpPr>
            <p:cNvPr id="214" name="Straight Connector 213"/>
            <p:cNvCxnSpPr/>
            <p:nvPr/>
          </p:nvCxnSpPr>
          <p:spPr bwMode="auto">
            <a:xfrm>
              <a:off x="5290724" y="3216240"/>
              <a:ext cx="707238" cy="194218"/>
            </a:xfrm>
            <a:prstGeom prst="line">
              <a:avLst/>
            </a:prstGeom>
            <a:noFill/>
            <a:ln w="25400" cap="sq" cmpd="sng" algn="ctr">
              <a:solidFill>
                <a:srgbClr val="66FF33"/>
              </a:solidFill>
              <a:prstDash val="solid"/>
              <a:round/>
              <a:headEnd type="none" w="med" len="med"/>
              <a:tailEnd type="none" w="med" len="med"/>
            </a:ln>
            <a:effectLst/>
          </p:spPr>
        </p:cxnSp>
        <p:cxnSp>
          <p:nvCxnSpPr>
            <p:cNvPr id="215" name="Straight Connector 214"/>
            <p:cNvCxnSpPr/>
            <p:nvPr/>
          </p:nvCxnSpPr>
          <p:spPr bwMode="auto">
            <a:xfrm>
              <a:off x="5289321" y="3348605"/>
              <a:ext cx="708641" cy="61853"/>
            </a:xfrm>
            <a:prstGeom prst="line">
              <a:avLst/>
            </a:prstGeom>
            <a:noFill/>
            <a:ln w="25400" cap="sq" cmpd="sng" algn="ctr">
              <a:solidFill>
                <a:srgbClr val="66FF33"/>
              </a:solidFill>
              <a:prstDash val="solid"/>
              <a:round/>
              <a:headEnd type="none" w="med" len="med"/>
              <a:tailEnd type="none" w="med" len="med"/>
            </a:ln>
            <a:effectLst/>
          </p:spPr>
        </p:cxnSp>
        <p:cxnSp>
          <p:nvCxnSpPr>
            <p:cNvPr id="216" name="Straight Connector 215"/>
            <p:cNvCxnSpPr/>
            <p:nvPr/>
          </p:nvCxnSpPr>
          <p:spPr bwMode="auto">
            <a:xfrm flipV="1">
              <a:off x="5287919" y="3410458"/>
              <a:ext cx="710044" cy="71742"/>
            </a:xfrm>
            <a:prstGeom prst="line">
              <a:avLst/>
            </a:prstGeom>
            <a:noFill/>
            <a:ln w="25400" cap="sq" cmpd="sng" algn="ctr">
              <a:solidFill>
                <a:srgbClr val="66FF33"/>
              </a:solidFill>
              <a:prstDash val="solid"/>
              <a:round/>
              <a:headEnd type="none" w="med" len="med"/>
              <a:tailEnd type="none" w="med" len="med"/>
            </a:ln>
            <a:effectLst/>
          </p:spPr>
        </p:cxnSp>
        <p:cxnSp>
          <p:nvCxnSpPr>
            <p:cNvPr id="217" name="Straight Connector 216"/>
            <p:cNvCxnSpPr/>
            <p:nvPr/>
          </p:nvCxnSpPr>
          <p:spPr bwMode="auto">
            <a:xfrm flipV="1">
              <a:off x="5285113" y="3395375"/>
              <a:ext cx="664127" cy="354017"/>
            </a:xfrm>
            <a:prstGeom prst="line">
              <a:avLst/>
            </a:prstGeom>
            <a:noFill/>
            <a:ln w="25400" cap="sq" cmpd="sng" algn="ctr">
              <a:solidFill>
                <a:srgbClr val="66FF33"/>
              </a:solidFill>
              <a:prstDash val="solid"/>
              <a:round/>
              <a:headEnd type="none" w="med" len="med"/>
              <a:tailEnd type="none" w="med" len="med"/>
            </a:ln>
            <a:effectLst/>
          </p:spPr>
        </p:cxnSp>
        <p:cxnSp>
          <p:nvCxnSpPr>
            <p:cNvPr id="218" name="Straight Connector 217"/>
            <p:cNvCxnSpPr/>
            <p:nvPr/>
          </p:nvCxnSpPr>
          <p:spPr bwMode="auto">
            <a:xfrm flipV="1">
              <a:off x="5283710" y="3410458"/>
              <a:ext cx="665530" cy="472530"/>
            </a:xfrm>
            <a:prstGeom prst="line">
              <a:avLst/>
            </a:prstGeom>
            <a:noFill/>
            <a:ln w="25400" cap="sq" cmpd="sng" algn="ctr">
              <a:solidFill>
                <a:srgbClr val="66FF33"/>
              </a:solidFill>
              <a:prstDash val="solid"/>
              <a:round/>
              <a:headEnd type="none" w="med" len="med"/>
              <a:tailEnd type="none" w="med" len="med"/>
            </a:ln>
            <a:effectLst/>
          </p:spPr>
        </p:cxnSp>
        <p:cxnSp>
          <p:nvCxnSpPr>
            <p:cNvPr id="219" name="Straight Connector 218"/>
            <p:cNvCxnSpPr/>
            <p:nvPr/>
          </p:nvCxnSpPr>
          <p:spPr bwMode="auto">
            <a:xfrm flipV="1">
              <a:off x="5282307" y="3410458"/>
              <a:ext cx="715655" cy="606126"/>
            </a:xfrm>
            <a:prstGeom prst="line">
              <a:avLst/>
            </a:prstGeom>
            <a:noFill/>
            <a:ln w="25400" cap="sq" cmpd="sng" algn="ctr">
              <a:solidFill>
                <a:srgbClr val="66FF33"/>
              </a:solidFill>
              <a:prstDash val="solid"/>
              <a:round/>
              <a:headEnd type="none" w="med" len="med"/>
              <a:tailEnd type="none" w="med" len="med"/>
            </a:ln>
            <a:effectLst/>
          </p:spPr>
        </p:cxnSp>
        <p:cxnSp>
          <p:nvCxnSpPr>
            <p:cNvPr id="220" name="Straight Connector 219"/>
            <p:cNvCxnSpPr/>
            <p:nvPr/>
          </p:nvCxnSpPr>
          <p:spPr bwMode="auto">
            <a:xfrm>
              <a:off x="6740144" y="3545563"/>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21" name="Straight Connector 220"/>
            <p:cNvCxnSpPr/>
            <p:nvPr/>
          </p:nvCxnSpPr>
          <p:spPr bwMode="auto">
            <a:xfrm>
              <a:off x="6693092" y="3013598"/>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22" name="Straight Connector 221"/>
            <p:cNvCxnSpPr/>
            <p:nvPr/>
          </p:nvCxnSpPr>
          <p:spPr bwMode="auto">
            <a:xfrm>
              <a:off x="6691689" y="3144731"/>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23" name="Straight Connector 222"/>
            <p:cNvCxnSpPr/>
            <p:nvPr/>
          </p:nvCxnSpPr>
          <p:spPr bwMode="auto">
            <a:xfrm>
              <a:off x="6690287" y="3277095"/>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24" name="Straight Connector 223"/>
            <p:cNvCxnSpPr/>
            <p:nvPr/>
          </p:nvCxnSpPr>
          <p:spPr bwMode="auto">
            <a:xfrm>
              <a:off x="6688884" y="3410692"/>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25" name="Straight Connector 224"/>
            <p:cNvCxnSpPr/>
            <p:nvPr/>
          </p:nvCxnSpPr>
          <p:spPr bwMode="auto">
            <a:xfrm flipV="1">
              <a:off x="6686078" y="3632507"/>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26" name="Straight Connector 225"/>
            <p:cNvCxnSpPr/>
            <p:nvPr/>
          </p:nvCxnSpPr>
          <p:spPr bwMode="auto">
            <a:xfrm flipV="1">
              <a:off x="6684675" y="3632507"/>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27" name="Straight Connector 226"/>
            <p:cNvCxnSpPr/>
            <p:nvPr/>
          </p:nvCxnSpPr>
          <p:spPr bwMode="auto">
            <a:xfrm flipV="1">
              <a:off x="6683273" y="3707399"/>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28" name="Straight Connector 227"/>
            <p:cNvCxnSpPr/>
            <p:nvPr/>
          </p:nvCxnSpPr>
          <p:spPr bwMode="auto">
            <a:xfrm flipV="1">
              <a:off x="6681870" y="3632507"/>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29" name="Straight Connector 228"/>
            <p:cNvCxnSpPr/>
            <p:nvPr/>
          </p:nvCxnSpPr>
          <p:spPr bwMode="auto">
            <a:xfrm flipV="1">
              <a:off x="6740144" y="3280333"/>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30" name="Straight Connector 229"/>
            <p:cNvCxnSpPr/>
            <p:nvPr/>
          </p:nvCxnSpPr>
          <p:spPr bwMode="auto">
            <a:xfrm>
              <a:off x="6693092" y="3013598"/>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31" name="Straight Connector 230"/>
            <p:cNvCxnSpPr/>
            <p:nvPr/>
          </p:nvCxnSpPr>
          <p:spPr bwMode="auto">
            <a:xfrm>
              <a:off x="6691689" y="3144731"/>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32" name="Straight Connector 231"/>
            <p:cNvCxnSpPr/>
            <p:nvPr/>
          </p:nvCxnSpPr>
          <p:spPr bwMode="auto">
            <a:xfrm>
              <a:off x="6690287" y="3277096"/>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33" name="Straight Connector 232"/>
            <p:cNvCxnSpPr/>
            <p:nvPr/>
          </p:nvCxnSpPr>
          <p:spPr bwMode="auto">
            <a:xfrm flipV="1">
              <a:off x="6688884" y="3277096"/>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34" name="Straight Connector 233"/>
            <p:cNvCxnSpPr/>
            <p:nvPr/>
          </p:nvCxnSpPr>
          <p:spPr bwMode="auto">
            <a:xfrm flipV="1">
              <a:off x="6687481" y="3280333"/>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35" name="Straight Connector 234"/>
            <p:cNvCxnSpPr/>
            <p:nvPr/>
          </p:nvCxnSpPr>
          <p:spPr bwMode="auto">
            <a:xfrm flipV="1">
              <a:off x="6686078" y="3280333"/>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36" name="Straight Connector 235"/>
            <p:cNvCxnSpPr/>
            <p:nvPr/>
          </p:nvCxnSpPr>
          <p:spPr bwMode="auto">
            <a:xfrm flipV="1">
              <a:off x="6684675" y="3295896"/>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37" name="Straight Connector 236"/>
            <p:cNvCxnSpPr/>
            <p:nvPr/>
          </p:nvCxnSpPr>
          <p:spPr bwMode="auto">
            <a:xfrm flipV="1">
              <a:off x="6683273" y="3288881"/>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38" name="Straight Connector 237"/>
            <p:cNvCxnSpPr/>
            <p:nvPr/>
          </p:nvCxnSpPr>
          <p:spPr bwMode="auto">
            <a:xfrm flipV="1">
              <a:off x="6681870" y="3280333"/>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39" name="Straight Connector 238"/>
            <p:cNvCxnSpPr/>
            <p:nvPr/>
          </p:nvCxnSpPr>
          <p:spPr bwMode="auto">
            <a:xfrm>
              <a:off x="7425871" y="3542307"/>
              <a:ext cx="645862" cy="201686"/>
            </a:xfrm>
            <a:prstGeom prst="line">
              <a:avLst/>
            </a:prstGeom>
            <a:noFill/>
            <a:ln w="25400" cap="sq" cmpd="sng" algn="ctr">
              <a:solidFill>
                <a:srgbClr val="66FF33"/>
              </a:solidFill>
              <a:prstDash val="solid"/>
              <a:round/>
              <a:headEnd type="none" w="med" len="med"/>
              <a:tailEnd type="none" w="med" len="med"/>
            </a:ln>
            <a:effectLst/>
          </p:spPr>
        </p:cxnSp>
        <p:cxnSp>
          <p:nvCxnSpPr>
            <p:cNvPr id="240" name="Straight Connector 239"/>
            <p:cNvCxnSpPr/>
            <p:nvPr/>
          </p:nvCxnSpPr>
          <p:spPr bwMode="auto">
            <a:xfrm>
              <a:off x="7378819" y="3010343"/>
              <a:ext cx="671937" cy="732635"/>
            </a:xfrm>
            <a:prstGeom prst="line">
              <a:avLst/>
            </a:prstGeom>
            <a:noFill/>
            <a:ln w="25400" cap="sq" cmpd="sng" algn="ctr">
              <a:solidFill>
                <a:srgbClr val="66FF33"/>
              </a:solidFill>
              <a:prstDash val="solid"/>
              <a:round/>
              <a:headEnd type="none" w="med" len="med"/>
              <a:tailEnd type="none" w="med" len="med"/>
            </a:ln>
            <a:effectLst/>
          </p:spPr>
        </p:cxnSp>
        <p:cxnSp>
          <p:nvCxnSpPr>
            <p:cNvPr id="241" name="Straight Connector 240"/>
            <p:cNvCxnSpPr/>
            <p:nvPr/>
          </p:nvCxnSpPr>
          <p:spPr bwMode="auto">
            <a:xfrm>
              <a:off x="7377416" y="3141476"/>
              <a:ext cx="680289" cy="596718"/>
            </a:xfrm>
            <a:prstGeom prst="line">
              <a:avLst/>
            </a:prstGeom>
            <a:noFill/>
            <a:ln w="25400" cap="sq" cmpd="sng" algn="ctr">
              <a:solidFill>
                <a:srgbClr val="66FF33"/>
              </a:solidFill>
              <a:prstDash val="solid"/>
              <a:round/>
              <a:headEnd type="none" w="med" len="med"/>
              <a:tailEnd type="none" w="med" len="med"/>
            </a:ln>
            <a:effectLst/>
          </p:spPr>
        </p:cxnSp>
        <p:cxnSp>
          <p:nvCxnSpPr>
            <p:cNvPr id="242" name="Straight Connector 241"/>
            <p:cNvCxnSpPr/>
            <p:nvPr/>
          </p:nvCxnSpPr>
          <p:spPr bwMode="auto">
            <a:xfrm>
              <a:off x="7376013" y="3273841"/>
              <a:ext cx="687303" cy="465366"/>
            </a:xfrm>
            <a:prstGeom prst="line">
              <a:avLst/>
            </a:prstGeom>
            <a:noFill/>
            <a:ln w="25400" cap="sq" cmpd="sng" algn="ctr">
              <a:solidFill>
                <a:srgbClr val="66FF33"/>
              </a:solidFill>
              <a:prstDash val="solid"/>
              <a:round/>
              <a:headEnd type="none" w="med" len="med"/>
              <a:tailEnd type="none" w="med" len="med"/>
            </a:ln>
            <a:effectLst/>
          </p:spPr>
        </p:cxnSp>
        <p:cxnSp>
          <p:nvCxnSpPr>
            <p:cNvPr id="243" name="Straight Connector 242"/>
            <p:cNvCxnSpPr/>
            <p:nvPr/>
          </p:nvCxnSpPr>
          <p:spPr bwMode="auto">
            <a:xfrm>
              <a:off x="7374610" y="3407437"/>
              <a:ext cx="683095" cy="330758"/>
            </a:xfrm>
            <a:prstGeom prst="line">
              <a:avLst/>
            </a:prstGeom>
            <a:noFill/>
            <a:ln w="25400" cap="sq" cmpd="sng" algn="ctr">
              <a:solidFill>
                <a:srgbClr val="66FF33"/>
              </a:solidFill>
              <a:prstDash val="solid"/>
              <a:round/>
              <a:headEnd type="none" w="med" len="med"/>
              <a:tailEnd type="none" w="med" len="med"/>
            </a:ln>
            <a:effectLst/>
          </p:spPr>
        </p:cxnSp>
        <p:cxnSp>
          <p:nvCxnSpPr>
            <p:cNvPr id="244" name="Straight Connector 243"/>
            <p:cNvCxnSpPr/>
            <p:nvPr/>
          </p:nvCxnSpPr>
          <p:spPr bwMode="auto">
            <a:xfrm>
              <a:off x="7371805" y="3674629"/>
              <a:ext cx="685900" cy="63565"/>
            </a:xfrm>
            <a:prstGeom prst="line">
              <a:avLst/>
            </a:prstGeom>
            <a:noFill/>
            <a:ln w="25400" cap="sq" cmpd="sng" algn="ctr">
              <a:solidFill>
                <a:srgbClr val="66FF33"/>
              </a:solidFill>
              <a:prstDash val="solid"/>
              <a:round/>
              <a:headEnd type="none" w="med" len="med"/>
              <a:tailEnd type="none" w="med" len="med"/>
            </a:ln>
            <a:effectLst/>
          </p:spPr>
        </p:cxnSp>
        <p:cxnSp>
          <p:nvCxnSpPr>
            <p:cNvPr id="245" name="Straight Connector 244"/>
            <p:cNvCxnSpPr/>
            <p:nvPr/>
          </p:nvCxnSpPr>
          <p:spPr bwMode="auto">
            <a:xfrm flipV="1">
              <a:off x="7370402" y="3738194"/>
              <a:ext cx="689445" cy="70030"/>
            </a:xfrm>
            <a:prstGeom prst="line">
              <a:avLst/>
            </a:prstGeom>
            <a:noFill/>
            <a:ln w="25400" cap="sq" cmpd="sng" algn="ctr">
              <a:solidFill>
                <a:srgbClr val="66FF33"/>
              </a:solidFill>
              <a:prstDash val="solid"/>
              <a:round/>
              <a:headEnd type="none" w="med" len="med"/>
              <a:tailEnd type="none" w="med" len="med"/>
            </a:ln>
            <a:effectLst/>
          </p:spPr>
        </p:cxnSp>
        <p:cxnSp>
          <p:nvCxnSpPr>
            <p:cNvPr id="246" name="Straight Connector 245"/>
            <p:cNvCxnSpPr/>
            <p:nvPr/>
          </p:nvCxnSpPr>
          <p:spPr bwMode="auto">
            <a:xfrm flipV="1">
              <a:off x="7367596" y="3738194"/>
              <a:ext cx="692251" cy="337223"/>
            </a:xfrm>
            <a:prstGeom prst="line">
              <a:avLst/>
            </a:prstGeom>
            <a:noFill/>
            <a:ln w="25400" cap="sq" cmpd="sng" algn="ctr">
              <a:solidFill>
                <a:srgbClr val="66FF33"/>
              </a:solidFill>
              <a:prstDash val="solid"/>
              <a:round/>
              <a:headEnd type="none" w="med" len="med"/>
              <a:tailEnd type="none" w="med" len="med"/>
            </a:ln>
            <a:effectLst/>
          </p:spPr>
        </p:cxnSp>
        <p:cxnSp>
          <p:nvCxnSpPr>
            <p:cNvPr id="247" name="Straight Connector 246"/>
            <p:cNvCxnSpPr/>
            <p:nvPr/>
          </p:nvCxnSpPr>
          <p:spPr bwMode="auto">
            <a:xfrm flipV="1">
              <a:off x="7425871" y="3366753"/>
              <a:ext cx="633976" cy="175554"/>
            </a:xfrm>
            <a:prstGeom prst="line">
              <a:avLst/>
            </a:prstGeom>
            <a:noFill/>
            <a:ln w="25400" cap="sq" cmpd="sng" algn="ctr">
              <a:solidFill>
                <a:srgbClr val="66FF33"/>
              </a:solidFill>
              <a:prstDash val="solid"/>
              <a:round/>
              <a:headEnd type="none" w="med" len="med"/>
              <a:tailEnd type="none" w="med" len="med"/>
            </a:ln>
            <a:effectLst/>
          </p:spPr>
        </p:cxnSp>
        <p:cxnSp>
          <p:nvCxnSpPr>
            <p:cNvPr id="248" name="Straight Connector 247"/>
            <p:cNvCxnSpPr/>
            <p:nvPr/>
          </p:nvCxnSpPr>
          <p:spPr bwMode="auto">
            <a:xfrm>
              <a:off x="7378819" y="3010343"/>
              <a:ext cx="678886" cy="338111"/>
            </a:xfrm>
            <a:prstGeom prst="line">
              <a:avLst/>
            </a:prstGeom>
            <a:noFill/>
            <a:ln w="25400" cap="sq" cmpd="sng" algn="ctr">
              <a:solidFill>
                <a:srgbClr val="66FF33"/>
              </a:solidFill>
              <a:prstDash val="solid"/>
              <a:round/>
              <a:headEnd type="none" w="med" len="med"/>
              <a:tailEnd type="none" w="med" len="med"/>
            </a:ln>
            <a:effectLst/>
          </p:spPr>
        </p:cxnSp>
        <p:cxnSp>
          <p:nvCxnSpPr>
            <p:cNvPr id="249" name="Straight Connector 248"/>
            <p:cNvCxnSpPr/>
            <p:nvPr/>
          </p:nvCxnSpPr>
          <p:spPr bwMode="auto">
            <a:xfrm>
              <a:off x="7377416" y="3141476"/>
              <a:ext cx="682430" cy="206978"/>
            </a:xfrm>
            <a:prstGeom prst="line">
              <a:avLst/>
            </a:prstGeom>
            <a:noFill/>
            <a:ln w="25400" cap="sq" cmpd="sng" algn="ctr">
              <a:solidFill>
                <a:srgbClr val="66FF33"/>
              </a:solidFill>
              <a:prstDash val="solid"/>
              <a:round/>
              <a:headEnd type="none" w="med" len="med"/>
              <a:tailEnd type="none" w="med" len="med"/>
            </a:ln>
            <a:effectLst/>
          </p:spPr>
        </p:cxnSp>
        <p:cxnSp>
          <p:nvCxnSpPr>
            <p:cNvPr id="250" name="Straight Connector 249"/>
            <p:cNvCxnSpPr/>
            <p:nvPr/>
          </p:nvCxnSpPr>
          <p:spPr bwMode="auto">
            <a:xfrm>
              <a:off x="7376013" y="3273841"/>
              <a:ext cx="683833" cy="74614"/>
            </a:xfrm>
            <a:prstGeom prst="line">
              <a:avLst/>
            </a:prstGeom>
            <a:noFill/>
            <a:ln w="25400" cap="sq" cmpd="sng" algn="ctr">
              <a:solidFill>
                <a:srgbClr val="66FF33"/>
              </a:solidFill>
              <a:prstDash val="solid"/>
              <a:round/>
              <a:headEnd type="none" w="med" len="med"/>
              <a:tailEnd type="none" w="med" len="med"/>
            </a:ln>
            <a:effectLst/>
          </p:spPr>
        </p:cxnSp>
        <p:cxnSp>
          <p:nvCxnSpPr>
            <p:cNvPr id="251" name="Straight Connector 250"/>
            <p:cNvCxnSpPr/>
            <p:nvPr/>
          </p:nvCxnSpPr>
          <p:spPr bwMode="auto">
            <a:xfrm flipV="1">
              <a:off x="7374610" y="3348454"/>
              <a:ext cx="685237" cy="58982"/>
            </a:xfrm>
            <a:prstGeom prst="line">
              <a:avLst/>
            </a:prstGeom>
            <a:noFill/>
            <a:ln w="25400" cap="sq" cmpd="sng" algn="ctr">
              <a:solidFill>
                <a:srgbClr val="66FF33"/>
              </a:solidFill>
              <a:prstDash val="solid"/>
              <a:round/>
              <a:headEnd type="none" w="med" len="med"/>
              <a:tailEnd type="none" w="med" len="med"/>
            </a:ln>
            <a:effectLst/>
          </p:spPr>
        </p:cxnSp>
        <p:cxnSp>
          <p:nvCxnSpPr>
            <p:cNvPr id="252" name="Straight Connector 251"/>
            <p:cNvCxnSpPr/>
            <p:nvPr/>
          </p:nvCxnSpPr>
          <p:spPr bwMode="auto">
            <a:xfrm flipV="1">
              <a:off x="7371805" y="3348454"/>
              <a:ext cx="688042" cy="326174"/>
            </a:xfrm>
            <a:prstGeom prst="line">
              <a:avLst/>
            </a:prstGeom>
            <a:noFill/>
            <a:ln w="25400" cap="sq" cmpd="sng" algn="ctr">
              <a:solidFill>
                <a:srgbClr val="66FF33"/>
              </a:solidFill>
              <a:prstDash val="solid"/>
              <a:round/>
              <a:headEnd type="none" w="med" len="med"/>
              <a:tailEnd type="none" w="med" len="med"/>
            </a:ln>
            <a:effectLst/>
          </p:spPr>
        </p:cxnSp>
        <p:cxnSp>
          <p:nvCxnSpPr>
            <p:cNvPr id="253" name="Straight Connector 252"/>
            <p:cNvCxnSpPr/>
            <p:nvPr/>
          </p:nvCxnSpPr>
          <p:spPr bwMode="auto">
            <a:xfrm flipV="1">
              <a:off x="7370402" y="3348454"/>
              <a:ext cx="689445" cy="459770"/>
            </a:xfrm>
            <a:prstGeom prst="line">
              <a:avLst/>
            </a:prstGeom>
            <a:noFill/>
            <a:ln w="25400" cap="sq" cmpd="sng" algn="ctr">
              <a:solidFill>
                <a:srgbClr val="66FF33"/>
              </a:solidFill>
              <a:prstDash val="solid"/>
              <a:round/>
              <a:headEnd type="none" w="med" len="med"/>
              <a:tailEnd type="none" w="med" len="med"/>
            </a:ln>
            <a:effectLst/>
          </p:spPr>
        </p:cxnSp>
        <p:cxnSp>
          <p:nvCxnSpPr>
            <p:cNvPr id="254" name="Straight Connector 253"/>
            <p:cNvCxnSpPr/>
            <p:nvPr/>
          </p:nvCxnSpPr>
          <p:spPr bwMode="auto">
            <a:xfrm flipV="1">
              <a:off x="7368999" y="3348454"/>
              <a:ext cx="690848" cy="593366"/>
            </a:xfrm>
            <a:prstGeom prst="line">
              <a:avLst/>
            </a:prstGeom>
            <a:noFill/>
            <a:ln w="25400" cap="sq" cmpd="sng" algn="ctr">
              <a:solidFill>
                <a:srgbClr val="66FF33"/>
              </a:solidFill>
              <a:prstDash val="solid"/>
              <a:round/>
              <a:headEnd type="none" w="med" len="med"/>
              <a:tailEnd type="none" w="med" len="med"/>
            </a:ln>
            <a:effectLst/>
          </p:spPr>
        </p:cxnSp>
        <p:cxnSp>
          <p:nvCxnSpPr>
            <p:cNvPr id="255" name="Straight Connector 254"/>
            <p:cNvCxnSpPr/>
            <p:nvPr/>
          </p:nvCxnSpPr>
          <p:spPr bwMode="auto">
            <a:xfrm flipV="1">
              <a:off x="7367596" y="3348454"/>
              <a:ext cx="692251" cy="726962"/>
            </a:xfrm>
            <a:prstGeom prst="line">
              <a:avLst/>
            </a:prstGeom>
            <a:noFill/>
            <a:ln w="25400" cap="sq" cmpd="sng" algn="ctr">
              <a:solidFill>
                <a:srgbClr val="66FF33"/>
              </a:solidFill>
              <a:prstDash val="solid"/>
              <a:round/>
              <a:headEnd type="none" w="med" len="med"/>
              <a:tailEnd type="none" w="med" len="med"/>
            </a:ln>
            <a:effectLst/>
          </p:spPr>
        </p:cxnSp>
        <p:cxnSp>
          <p:nvCxnSpPr>
            <p:cNvPr id="256" name="Straight Connector 255"/>
            <p:cNvCxnSpPr/>
            <p:nvPr/>
          </p:nvCxnSpPr>
          <p:spPr bwMode="auto">
            <a:xfrm flipV="1">
              <a:off x="5286516" y="3410458"/>
              <a:ext cx="711447" cy="205339"/>
            </a:xfrm>
            <a:prstGeom prst="line">
              <a:avLst/>
            </a:prstGeom>
            <a:noFill/>
            <a:ln w="25400" cap="sq" cmpd="sng" algn="ctr">
              <a:solidFill>
                <a:srgbClr val="66FF33"/>
              </a:solidFill>
              <a:prstDash val="solid"/>
              <a:round/>
              <a:headEnd type="none" w="med" len="med"/>
              <a:tailEnd type="none" w="med" len="med"/>
            </a:ln>
            <a:effectLst/>
          </p:spPr>
        </p:cxnSp>
        <p:sp>
          <p:nvSpPr>
            <p:cNvPr id="257" name="Rectangle 256"/>
            <p:cNvSpPr/>
            <p:nvPr/>
          </p:nvSpPr>
          <p:spPr>
            <a:xfrm>
              <a:off x="5422868" y="3253046"/>
              <a:ext cx="526069" cy="224620"/>
            </a:xfrm>
            <a:prstGeom prst="rect">
              <a:avLst/>
            </a:prstGeom>
            <a:solidFill>
              <a:srgbClr val="000066"/>
            </a:solidFill>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8" name="Rectangle 257"/>
            <p:cNvSpPr/>
            <p:nvPr/>
          </p:nvSpPr>
          <p:spPr>
            <a:xfrm>
              <a:off x="5406609" y="3215902"/>
              <a:ext cx="537444" cy="2814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w</a:t>
              </a:r>
              <a:r>
                <a:rPr kumimoji="0" lang="en-US" altLang="en-US" sz="1200" b="0" i="1" u="none" strike="noStrike" kern="1200" cap="none" spc="0" normalizeH="0" baseline="-25000" noProof="0" dirty="0" err="1">
                  <a:ln>
                    <a:noFill/>
                  </a:ln>
                  <a:solidFill>
                    <a:srgbClr val="66FF33"/>
                  </a:solidFill>
                  <a:effectLst/>
                  <a:uLnTx/>
                  <a:uFillTx/>
                  <a:latin typeface="Times New Roman" pitchFamily="18" charset="0"/>
                  <a:ea typeface="+mn-ea"/>
                  <a:cs typeface="Times New Roman" panose="02020603050405020304" pitchFamily="18" charset="0"/>
                  <a:sym typeface="Symbol" panose="05050102010706020507" pitchFamily="18" charset="2"/>
                </a:rPr>
                <a:t>k</a:t>
              </a:r>
              <a:endParaRPr kumimoji="0" lang="en-CA" sz="1200" b="0" i="0" u="none" strike="noStrike" kern="1200" cap="none" spc="0" normalizeH="0" baseline="0" noProof="0" dirty="0">
                <a:ln>
                  <a:noFill/>
                </a:ln>
                <a:solidFill>
                  <a:srgbClr val="66FF33"/>
                </a:solidFill>
                <a:effectLst/>
                <a:uLnTx/>
                <a:uFillTx/>
                <a:latin typeface="Times New Roman" pitchFamily="18" charset="0"/>
                <a:ea typeface="+mn-ea"/>
                <a:cs typeface="Arial" charset="0"/>
              </a:endParaRPr>
            </a:p>
          </p:txBody>
        </p:sp>
        <p:cxnSp>
          <p:nvCxnSpPr>
            <p:cNvPr id="259" name="Straight Connector 258"/>
            <p:cNvCxnSpPr/>
            <p:nvPr/>
          </p:nvCxnSpPr>
          <p:spPr bwMode="auto">
            <a:xfrm>
              <a:off x="6038583" y="3542307"/>
              <a:ext cx="576431" cy="130815"/>
            </a:xfrm>
            <a:prstGeom prst="line">
              <a:avLst/>
            </a:prstGeom>
            <a:noFill/>
            <a:ln w="25400" cap="sq" cmpd="sng" algn="ctr">
              <a:solidFill>
                <a:srgbClr val="66FF33"/>
              </a:solidFill>
              <a:prstDash val="solid"/>
              <a:round/>
              <a:headEnd type="none" w="med" len="med"/>
              <a:tailEnd type="none" w="med" len="med"/>
            </a:ln>
            <a:effectLst/>
          </p:spPr>
        </p:cxnSp>
        <p:cxnSp>
          <p:nvCxnSpPr>
            <p:cNvPr id="260" name="Straight Connector 259"/>
            <p:cNvCxnSpPr/>
            <p:nvPr/>
          </p:nvCxnSpPr>
          <p:spPr bwMode="auto">
            <a:xfrm>
              <a:off x="5991531" y="3010343"/>
              <a:ext cx="623483" cy="631757"/>
            </a:xfrm>
            <a:prstGeom prst="line">
              <a:avLst/>
            </a:prstGeom>
            <a:noFill/>
            <a:ln w="25400" cap="sq" cmpd="sng" algn="ctr">
              <a:solidFill>
                <a:srgbClr val="66FF33"/>
              </a:solidFill>
              <a:prstDash val="solid"/>
              <a:round/>
              <a:headEnd type="none" w="med" len="med"/>
              <a:tailEnd type="none" w="med" len="med"/>
            </a:ln>
            <a:effectLst/>
          </p:spPr>
        </p:cxnSp>
        <p:cxnSp>
          <p:nvCxnSpPr>
            <p:cNvPr id="261" name="Straight Connector 260"/>
            <p:cNvCxnSpPr/>
            <p:nvPr/>
          </p:nvCxnSpPr>
          <p:spPr bwMode="auto">
            <a:xfrm>
              <a:off x="5990129" y="3141476"/>
              <a:ext cx="641740" cy="500624"/>
            </a:xfrm>
            <a:prstGeom prst="line">
              <a:avLst/>
            </a:prstGeom>
            <a:noFill/>
            <a:ln w="25400" cap="sq" cmpd="sng" algn="ctr">
              <a:solidFill>
                <a:srgbClr val="66FF33"/>
              </a:solidFill>
              <a:prstDash val="solid"/>
              <a:round/>
              <a:headEnd type="none" w="med" len="med"/>
              <a:tailEnd type="none" w="med" len="med"/>
            </a:ln>
            <a:effectLst/>
          </p:spPr>
        </p:cxnSp>
        <p:cxnSp>
          <p:nvCxnSpPr>
            <p:cNvPr id="262" name="Straight Connector 261"/>
            <p:cNvCxnSpPr/>
            <p:nvPr/>
          </p:nvCxnSpPr>
          <p:spPr bwMode="auto">
            <a:xfrm>
              <a:off x="5988726" y="3273840"/>
              <a:ext cx="626288" cy="399281"/>
            </a:xfrm>
            <a:prstGeom prst="line">
              <a:avLst/>
            </a:prstGeom>
            <a:noFill/>
            <a:ln w="25400" cap="sq" cmpd="sng" algn="ctr">
              <a:solidFill>
                <a:srgbClr val="66FF33"/>
              </a:solidFill>
              <a:prstDash val="solid"/>
              <a:round/>
              <a:headEnd type="none" w="med" len="med"/>
              <a:tailEnd type="none" w="med" len="med"/>
            </a:ln>
            <a:effectLst/>
          </p:spPr>
        </p:cxnSp>
        <p:cxnSp>
          <p:nvCxnSpPr>
            <p:cNvPr id="263" name="Straight Connector 262"/>
            <p:cNvCxnSpPr/>
            <p:nvPr/>
          </p:nvCxnSpPr>
          <p:spPr bwMode="auto">
            <a:xfrm>
              <a:off x="5987323" y="3407437"/>
              <a:ext cx="644546" cy="234664"/>
            </a:xfrm>
            <a:prstGeom prst="line">
              <a:avLst/>
            </a:prstGeom>
            <a:noFill/>
            <a:ln w="25400" cap="sq" cmpd="sng" algn="ctr">
              <a:solidFill>
                <a:srgbClr val="66FF33"/>
              </a:solidFill>
              <a:prstDash val="solid"/>
              <a:round/>
              <a:headEnd type="none" w="med" len="med"/>
              <a:tailEnd type="none" w="med" len="med"/>
            </a:ln>
            <a:effectLst/>
          </p:spPr>
        </p:cxnSp>
        <p:cxnSp>
          <p:nvCxnSpPr>
            <p:cNvPr id="264" name="Straight Connector 263"/>
            <p:cNvCxnSpPr/>
            <p:nvPr/>
          </p:nvCxnSpPr>
          <p:spPr bwMode="auto">
            <a:xfrm flipV="1">
              <a:off x="5984517" y="3629251"/>
              <a:ext cx="688042" cy="45377"/>
            </a:xfrm>
            <a:prstGeom prst="line">
              <a:avLst/>
            </a:prstGeom>
            <a:noFill/>
            <a:ln w="25400" cap="sq" cmpd="sng" algn="ctr">
              <a:solidFill>
                <a:srgbClr val="66FF33"/>
              </a:solidFill>
              <a:prstDash val="solid"/>
              <a:round/>
              <a:headEnd type="none" w="med" len="med"/>
              <a:tailEnd type="none" w="med" len="med"/>
            </a:ln>
            <a:effectLst/>
          </p:spPr>
        </p:cxnSp>
        <p:cxnSp>
          <p:nvCxnSpPr>
            <p:cNvPr id="265" name="Straight Connector 264"/>
            <p:cNvCxnSpPr/>
            <p:nvPr/>
          </p:nvCxnSpPr>
          <p:spPr bwMode="auto">
            <a:xfrm flipV="1">
              <a:off x="5983115" y="3629251"/>
              <a:ext cx="689445" cy="178972"/>
            </a:xfrm>
            <a:prstGeom prst="line">
              <a:avLst/>
            </a:prstGeom>
            <a:noFill/>
            <a:ln w="25400" cap="sq" cmpd="sng" algn="ctr">
              <a:solidFill>
                <a:srgbClr val="66FF33"/>
              </a:solidFill>
              <a:prstDash val="solid"/>
              <a:round/>
              <a:headEnd type="none" w="med" len="med"/>
              <a:tailEnd type="none" w="med" len="med"/>
            </a:ln>
            <a:effectLst/>
          </p:spPr>
        </p:cxnSp>
        <p:cxnSp>
          <p:nvCxnSpPr>
            <p:cNvPr id="266" name="Straight Connector 265"/>
            <p:cNvCxnSpPr/>
            <p:nvPr/>
          </p:nvCxnSpPr>
          <p:spPr bwMode="auto">
            <a:xfrm flipV="1">
              <a:off x="5981712" y="3704143"/>
              <a:ext cx="650157" cy="237676"/>
            </a:xfrm>
            <a:prstGeom prst="line">
              <a:avLst/>
            </a:prstGeom>
            <a:noFill/>
            <a:ln w="25400" cap="sq" cmpd="sng" algn="ctr">
              <a:solidFill>
                <a:srgbClr val="66FF33"/>
              </a:solidFill>
              <a:prstDash val="solid"/>
              <a:round/>
              <a:headEnd type="none" w="med" len="med"/>
              <a:tailEnd type="none" w="med" len="med"/>
            </a:ln>
            <a:effectLst/>
          </p:spPr>
        </p:cxnSp>
        <p:cxnSp>
          <p:nvCxnSpPr>
            <p:cNvPr id="267" name="Straight Connector 266"/>
            <p:cNvCxnSpPr/>
            <p:nvPr/>
          </p:nvCxnSpPr>
          <p:spPr bwMode="auto">
            <a:xfrm flipV="1">
              <a:off x="5980309" y="3629251"/>
              <a:ext cx="692251" cy="446165"/>
            </a:xfrm>
            <a:prstGeom prst="line">
              <a:avLst/>
            </a:prstGeom>
            <a:noFill/>
            <a:ln w="25400" cap="sq" cmpd="sng" algn="ctr">
              <a:solidFill>
                <a:srgbClr val="66FF33"/>
              </a:solidFill>
              <a:prstDash val="solid"/>
              <a:round/>
              <a:headEnd type="none" w="med" len="med"/>
              <a:tailEnd type="none" w="med" len="med"/>
            </a:ln>
            <a:effectLst/>
          </p:spPr>
        </p:cxnSp>
        <p:cxnSp>
          <p:nvCxnSpPr>
            <p:cNvPr id="268" name="Straight Connector 267"/>
            <p:cNvCxnSpPr/>
            <p:nvPr/>
          </p:nvCxnSpPr>
          <p:spPr bwMode="auto">
            <a:xfrm flipV="1">
              <a:off x="6038583" y="3277078"/>
              <a:ext cx="576431" cy="249506"/>
            </a:xfrm>
            <a:prstGeom prst="line">
              <a:avLst/>
            </a:prstGeom>
            <a:noFill/>
            <a:ln w="25400" cap="sq" cmpd="sng" algn="ctr">
              <a:solidFill>
                <a:srgbClr val="66FF33"/>
              </a:solidFill>
              <a:prstDash val="solid"/>
              <a:round/>
              <a:headEnd type="none" w="med" len="med"/>
              <a:tailEnd type="none" w="med" len="med"/>
            </a:ln>
            <a:effectLst/>
          </p:spPr>
        </p:cxnSp>
        <p:cxnSp>
          <p:nvCxnSpPr>
            <p:cNvPr id="269" name="Straight Connector 268"/>
            <p:cNvCxnSpPr/>
            <p:nvPr/>
          </p:nvCxnSpPr>
          <p:spPr bwMode="auto">
            <a:xfrm>
              <a:off x="5991531" y="3010343"/>
              <a:ext cx="623483" cy="266735"/>
            </a:xfrm>
            <a:prstGeom prst="line">
              <a:avLst/>
            </a:prstGeom>
            <a:noFill/>
            <a:ln w="25400" cap="sq" cmpd="sng" algn="ctr">
              <a:solidFill>
                <a:srgbClr val="66FF33"/>
              </a:solidFill>
              <a:prstDash val="solid"/>
              <a:round/>
              <a:headEnd type="none" w="med" len="med"/>
              <a:tailEnd type="none" w="med" len="med"/>
            </a:ln>
            <a:effectLst/>
          </p:spPr>
        </p:cxnSp>
        <p:cxnSp>
          <p:nvCxnSpPr>
            <p:cNvPr id="270" name="Straight Connector 269"/>
            <p:cNvCxnSpPr/>
            <p:nvPr/>
          </p:nvCxnSpPr>
          <p:spPr bwMode="auto">
            <a:xfrm>
              <a:off x="5990129" y="3141476"/>
              <a:ext cx="613663" cy="135146"/>
            </a:xfrm>
            <a:prstGeom prst="line">
              <a:avLst/>
            </a:prstGeom>
            <a:noFill/>
            <a:ln w="25400" cap="sq" cmpd="sng" algn="ctr">
              <a:solidFill>
                <a:srgbClr val="66FF33"/>
              </a:solidFill>
              <a:prstDash val="solid"/>
              <a:round/>
              <a:headEnd type="none" w="med" len="med"/>
              <a:tailEnd type="none" w="med" len="med"/>
            </a:ln>
            <a:effectLst/>
          </p:spPr>
        </p:cxnSp>
        <p:cxnSp>
          <p:nvCxnSpPr>
            <p:cNvPr id="271" name="Straight Connector 270"/>
            <p:cNvCxnSpPr/>
            <p:nvPr/>
          </p:nvCxnSpPr>
          <p:spPr bwMode="auto">
            <a:xfrm>
              <a:off x="5988726" y="3273841"/>
              <a:ext cx="615066" cy="11785"/>
            </a:xfrm>
            <a:prstGeom prst="line">
              <a:avLst/>
            </a:prstGeom>
            <a:noFill/>
            <a:ln w="25400" cap="sq" cmpd="sng" algn="ctr">
              <a:solidFill>
                <a:srgbClr val="66FF33"/>
              </a:solidFill>
              <a:prstDash val="solid"/>
              <a:round/>
              <a:headEnd type="none" w="med" len="med"/>
              <a:tailEnd type="none" w="med" len="med"/>
            </a:ln>
            <a:effectLst/>
          </p:spPr>
        </p:cxnSp>
        <p:cxnSp>
          <p:nvCxnSpPr>
            <p:cNvPr id="272" name="Straight Connector 271"/>
            <p:cNvCxnSpPr/>
            <p:nvPr/>
          </p:nvCxnSpPr>
          <p:spPr bwMode="auto">
            <a:xfrm flipV="1">
              <a:off x="5987323" y="3273841"/>
              <a:ext cx="616469" cy="133596"/>
            </a:xfrm>
            <a:prstGeom prst="line">
              <a:avLst/>
            </a:prstGeom>
            <a:noFill/>
            <a:ln w="25400" cap="sq" cmpd="sng" algn="ctr">
              <a:solidFill>
                <a:srgbClr val="66FF33"/>
              </a:solidFill>
              <a:prstDash val="solid"/>
              <a:round/>
              <a:headEnd type="none" w="med" len="med"/>
              <a:tailEnd type="none" w="med" len="med"/>
            </a:ln>
            <a:effectLst/>
          </p:spPr>
        </p:cxnSp>
        <p:cxnSp>
          <p:nvCxnSpPr>
            <p:cNvPr id="273" name="Straight Connector 272"/>
            <p:cNvCxnSpPr/>
            <p:nvPr/>
          </p:nvCxnSpPr>
          <p:spPr bwMode="auto">
            <a:xfrm flipV="1">
              <a:off x="5985920" y="3277078"/>
              <a:ext cx="629094" cy="263954"/>
            </a:xfrm>
            <a:prstGeom prst="line">
              <a:avLst/>
            </a:prstGeom>
            <a:noFill/>
            <a:ln w="25400" cap="sq" cmpd="sng" algn="ctr">
              <a:solidFill>
                <a:srgbClr val="66FF33"/>
              </a:solidFill>
              <a:prstDash val="solid"/>
              <a:round/>
              <a:headEnd type="none" w="med" len="med"/>
              <a:tailEnd type="none" w="med" len="med"/>
            </a:ln>
            <a:effectLst/>
          </p:spPr>
        </p:cxnSp>
        <p:cxnSp>
          <p:nvCxnSpPr>
            <p:cNvPr id="274" name="Straight Connector 273"/>
            <p:cNvCxnSpPr/>
            <p:nvPr/>
          </p:nvCxnSpPr>
          <p:spPr bwMode="auto">
            <a:xfrm flipV="1">
              <a:off x="5984517" y="3277078"/>
              <a:ext cx="630497" cy="397550"/>
            </a:xfrm>
            <a:prstGeom prst="line">
              <a:avLst/>
            </a:prstGeom>
            <a:noFill/>
            <a:ln w="25400" cap="sq" cmpd="sng" algn="ctr">
              <a:solidFill>
                <a:srgbClr val="66FF33"/>
              </a:solidFill>
              <a:prstDash val="solid"/>
              <a:round/>
              <a:headEnd type="none" w="med" len="med"/>
              <a:tailEnd type="none" w="med" len="med"/>
            </a:ln>
            <a:effectLst/>
          </p:spPr>
        </p:cxnSp>
        <p:cxnSp>
          <p:nvCxnSpPr>
            <p:cNvPr id="275" name="Straight Connector 274"/>
            <p:cNvCxnSpPr/>
            <p:nvPr/>
          </p:nvCxnSpPr>
          <p:spPr bwMode="auto">
            <a:xfrm flipV="1">
              <a:off x="5983115" y="3292640"/>
              <a:ext cx="620677" cy="515583"/>
            </a:xfrm>
            <a:prstGeom prst="line">
              <a:avLst/>
            </a:prstGeom>
            <a:noFill/>
            <a:ln w="25400" cap="sq" cmpd="sng" algn="ctr">
              <a:solidFill>
                <a:srgbClr val="66FF33"/>
              </a:solidFill>
              <a:prstDash val="solid"/>
              <a:round/>
              <a:headEnd type="none" w="med" len="med"/>
              <a:tailEnd type="none" w="med" len="med"/>
            </a:ln>
            <a:effectLst/>
          </p:spPr>
        </p:cxnSp>
        <p:cxnSp>
          <p:nvCxnSpPr>
            <p:cNvPr id="276" name="Straight Connector 275"/>
            <p:cNvCxnSpPr/>
            <p:nvPr/>
          </p:nvCxnSpPr>
          <p:spPr bwMode="auto">
            <a:xfrm flipV="1">
              <a:off x="5981712" y="3285626"/>
              <a:ext cx="627031" cy="656194"/>
            </a:xfrm>
            <a:prstGeom prst="line">
              <a:avLst/>
            </a:prstGeom>
            <a:noFill/>
            <a:ln w="25400" cap="sq" cmpd="sng" algn="ctr">
              <a:solidFill>
                <a:srgbClr val="66FF33"/>
              </a:solidFill>
              <a:prstDash val="solid"/>
              <a:round/>
              <a:headEnd type="none" w="med" len="med"/>
              <a:tailEnd type="none" w="med" len="med"/>
            </a:ln>
            <a:effectLst/>
          </p:spPr>
        </p:cxnSp>
        <p:cxnSp>
          <p:nvCxnSpPr>
            <p:cNvPr id="277" name="Straight Connector 276"/>
            <p:cNvCxnSpPr/>
            <p:nvPr/>
          </p:nvCxnSpPr>
          <p:spPr bwMode="auto">
            <a:xfrm flipV="1">
              <a:off x="5980309" y="3277078"/>
              <a:ext cx="634705" cy="798338"/>
            </a:xfrm>
            <a:prstGeom prst="line">
              <a:avLst/>
            </a:prstGeom>
            <a:noFill/>
            <a:ln w="25400" cap="sq" cmpd="sng" algn="ctr">
              <a:solidFill>
                <a:srgbClr val="66FF33"/>
              </a:solidFill>
              <a:prstDash val="solid"/>
              <a:round/>
              <a:headEnd type="none" w="med" len="med"/>
              <a:tailEnd type="none" w="med" len="med"/>
            </a:ln>
            <a:effectLst/>
          </p:spPr>
        </p:cxnSp>
        <p:cxnSp>
          <p:nvCxnSpPr>
            <p:cNvPr id="278" name="Straight Connector 277"/>
            <p:cNvCxnSpPr/>
            <p:nvPr/>
          </p:nvCxnSpPr>
          <p:spPr bwMode="auto">
            <a:xfrm>
              <a:off x="6733970" y="3536626"/>
              <a:ext cx="645862" cy="201685"/>
            </a:xfrm>
            <a:prstGeom prst="line">
              <a:avLst/>
            </a:prstGeom>
            <a:noFill/>
            <a:ln w="25400" cap="sq" cmpd="sng" algn="ctr">
              <a:solidFill>
                <a:srgbClr val="66FF33"/>
              </a:solidFill>
              <a:prstDash val="solid"/>
              <a:round/>
              <a:headEnd type="none" w="med" len="med"/>
              <a:tailEnd type="none" w="med" len="med"/>
            </a:ln>
            <a:effectLst/>
          </p:spPr>
        </p:cxnSp>
      </p:grpSp>
      <p:sp>
        <p:nvSpPr>
          <p:cNvPr id="205" name="Rectangle 5"/>
          <p:cNvSpPr>
            <a:spLocks noChangeArrowheads="1"/>
          </p:cNvSpPr>
          <p:nvPr/>
        </p:nvSpPr>
        <p:spPr bwMode="auto">
          <a:xfrm>
            <a:off x="3886200" y="261514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46" name="Rounded Rectangular Callout 145"/>
          <p:cNvSpPr/>
          <p:nvPr/>
        </p:nvSpPr>
        <p:spPr>
          <a:xfrm>
            <a:off x="7331325" y="124777"/>
            <a:ext cx="1627474" cy="408623"/>
          </a:xfrm>
          <a:prstGeom prst="wedgeRoundRectCallout">
            <a:avLst>
              <a:gd name="adj1" fmla="val -8497"/>
              <a:gd name="adj2" fmla="val 111783"/>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Much better!</a:t>
            </a:r>
            <a:endPar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44" name="Rounded Rectangular Callout 143"/>
          <p:cNvSpPr/>
          <p:nvPr/>
        </p:nvSpPr>
        <p:spPr>
          <a:xfrm>
            <a:off x="4191000" y="3652599"/>
            <a:ext cx="4331240" cy="919401"/>
          </a:xfrm>
          <a:prstGeom prst="wedgeRoundRectCallout">
            <a:avLst>
              <a:gd name="adj1" fmla="val -40153"/>
              <a:gd name="adj2" fmla="val -103650"/>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B050"/>
                </a:solidFill>
                <a:effectLst/>
                <a:uLnTx/>
                <a:uFillTx/>
                <a:latin typeface="Times New Roman" pitchFamily="18" charset="0"/>
                <a:ea typeface="+mn-ea"/>
                <a:cs typeface="Arial" charset="0"/>
              </a:rPr>
              <a:t>m</a:t>
            </a:r>
            <a:r>
              <a:rPr kumimoji="0" lang="en-US" altLang="en-US" sz="24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 </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sym typeface="Symbol" panose="05050102010706020507" pitchFamily="18" charset="2"/>
              </a:rPr>
              <a:t>v</a:t>
            </a: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isualized here </a:t>
            </a:r>
            <a:b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b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by my location.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p:txBody>
      </p:sp>
      <p:grpSp>
        <p:nvGrpSpPr>
          <p:cNvPr id="151" name="Group 150"/>
          <p:cNvGrpSpPr/>
          <p:nvPr/>
        </p:nvGrpSpPr>
        <p:grpSpPr>
          <a:xfrm>
            <a:off x="5029200" y="2916555"/>
            <a:ext cx="2374211" cy="511504"/>
            <a:chOff x="4953000" y="2906689"/>
            <a:chExt cx="2860876" cy="622408"/>
          </a:xfrm>
        </p:grpSpPr>
        <p:sp>
          <p:nvSpPr>
            <p:cNvPr id="152" name="Rectangle 5"/>
            <p:cNvSpPr>
              <a:spLocks noChangeArrowheads="1"/>
            </p:cNvSpPr>
            <p:nvPr/>
          </p:nvSpPr>
          <p:spPr bwMode="auto">
            <a:xfrm>
              <a:off x="5037461" y="2965700"/>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53" name="Rectangle 5"/>
            <p:cNvSpPr>
              <a:spLocks noChangeArrowheads="1"/>
            </p:cNvSpPr>
            <p:nvPr/>
          </p:nvSpPr>
          <p:spPr bwMode="auto">
            <a:xfrm>
              <a:off x="6590740" y="2967334"/>
              <a:ext cx="1116844" cy="56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05740" rIns="205740">
              <a:spAutoFit/>
            </a:bodyPr>
            <a:lstStyle>
              <a:lvl1pPr marL="342900" indent="-342900" eaLnBrk="0" hangingPunct="0">
                <a:spcBef>
                  <a:spcPct val="20000"/>
                </a:spcBef>
                <a:defRPr sz="3200">
                  <a:solidFill>
                    <a:schemeClr val="tx1"/>
                  </a:solidFill>
                  <a:latin typeface="Comic Sans MS" pitchFamily="66" charset="0"/>
                </a:defRPr>
              </a:lvl1pPr>
              <a:lvl2pPr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Arial" charset="0"/>
                </a:rPr>
                <a:t>face</a:t>
              </a:r>
            </a:p>
          </p:txBody>
        </p:sp>
        <p:sp>
          <p:nvSpPr>
            <p:cNvPr id="154" name="Rounded Rectangular Callout 153"/>
            <p:cNvSpPr/>
            <p:nvPr/>
          </p:nvSpPr>
          <p:spPr>
            <a:xfrm>
              <a:off x="4953000" y="2906689"/>
              <a:ext cx="2860876" cy="621524"/>
            </a:xfrm>
            <a:prstGeom prst="wedgeRoundRectCallout">
              <a:avLst>
                <a:gd name="adj1" fmla="val -57543"/>
                <a:gd name="adj2" fmla="val -68447"/>
                <a:gd name="adj3" fmla="val 16667"/>
              </a:avLst>
            </a:prstGeom>
            <a:ln w="25400">
              <a:solidFill>
                <a:schemeClr val="tx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101" name="Group 100"/>
          <p:cNvGrpSpPr/>
          <p:nvPr/>
        </p:nvGrpSpPr>
        <p:grpSpPr>
          <a:xfrm>
            <a:off x="691474" y="3652599"/>
            <a:ext cx="2706226" cy="3173100"/>
            <a:chOff x="6151440" y="3608700"/>
            <a:chExt cx="2706226" cy="3173100"/>
          </a:xfrm>
        </p:grpSpPr>
        <p:pic>
          <p:nvPicPr>
            <p:cNvPr id="103" name="Picture 2"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1440" y="3608700"/>
              <a:ext cx="2687760" cy="1649100"/>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6247656" y="5212140"/>
              <a:ext cx="2610010"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We can’t really see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 whole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10000 dimensional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error functions.</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06" name="Group 105">
            <a:extLst>
              <a:ext uri="{FF2B5EF4-FFF2-40B4-BE49-F238E27FC236}">
                <a16:creationId xmlns:a16="http://schemas.microsoft.com/office/drawing/2014/main" id="{E18AC671-B4BD-4DC0-A20A-9E7B80EB534D}"/>
              </a:ext>
            </a:extLst>
          </p:cNvPr>
          <p:cNvGrpSpPr/>
          <p:nvPr/>
        </p:nvGrpSpPr>
        <p:grpSpPr>
          <a:xfrm>
            <a:off x="4928225" y="3657600"/>
            <a:ext cx="5107040" cy="3276600"/>
            <a:chOff x="1861786" y="3505200"/>
            <a:chExt cx="5107040" cy="3276600"/>
          </a:xfrm>
        </p:grpSpPr>
        <p:sp>
          <p:nvSpPr>
            <p:cNvPr id="108" name="TextBox 107">
              <a:extLst>
                <a:ext uri="{FF2B5EF4-FFF2-40B4-BE49-F238E27FC236}">
                  <a16:creationId xmlns:a16="http://schemas.microsoft.com/office/drawing/2014/main" id="{A3BE197C-9B0D-4086-9B3D-B2FCB2F5E02C}"/>
                </a:ext>
              </a:extLst>
            </p:cNvPr>
            <p:cNvSpPr txBox="1"/>
            <p:nvPr/>
          </p:nvSpPr>
          <p:spPr bwMode="auto">
            <a:xfrm rot="20818719">
              <a:off x="1950318" y="4675208"/>
              <a:ext cx="1644479" cy="53184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nvGrpSpPr>
            <p:cNvPr id="109" name="Group 108">
              <a:extLst>
                <a:ext uri="{FF2B5EF4-FFF2-40B4-BE49-F238E27FC236}">
                  <a16:creationId xmlns:a16="http://schemas.microsoft.com/office/drawing/2014/main" id="{8D7BEB18-A4D2-4F48-85A0-27F56F563B49}"/>
                </a:ext>
              </a:extLst>
            </p:cNvPr>
            <p:cNvGrpSpPr/>
            <p:nvPr/>
          </p:nvGrpSpPr>
          <p:grpSpPr>
            <a:xfrm>
              <a:off x="1861786" y="3505200"/>
              <a:ext cx="5107040" cy="3276600"/>
              <a:chOff x="1861786" y="3505200"/>
              <a:chExt cx="5107040" cy="3276600"/>
            </a:xfrm>
          </p:grpSpPr>
          <p:sp>
            <p:nvSpPr>
              <p:cNvPr id="112" name="Rectangle 111">
                <a:extLst>
                  <a:ext uri="{FF2B5EF4-FFF2-40B4-BE49-F238E27FC236}">
                    <a16:creationId xmlns:a16="http://schemas.microsoft.com/office/drawing/2014/main" id="{5F397F50-20DE-4450-B9FD-2E3DA2B0ACBB}"/>
                  </a:ext>
                </a:extLst>
              </p:cNvPr>
              <p:cNvSpPr/>
              <p:nvPr/>
            </p:nvSpPr>
            <p:spPr>
              <a:xfrm>
                <a:off x="5867399" y="3505200"/>
                <a:ext cx="1101427" cy="3276600"/>
              </a:xfrm>
              <a:prstGeom prst="rect">
                <a:avLst/>
              </a:prstGeom>
              <a:solidFill>
                <a:srgbClr val="000066"/>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13" name="Group 112">
                <a:extLst>
                  <a:ext uri="{FF2B5EF4-FFF2-40B4-BE49-F238E27FC236}">
                    <a16:creationId xmlns:a16="http://schemas.microsoft.com/office/drawing/2014/main" id="{97E61E7B-0C89-49FC-BFD3-8E008CD039F2}"/>
                  </a:ext>
                </a:extLst>
              </p:cNvPr>
              <p:cNvGrpSpPr/>
              <p:nvPr/>
            </p:nvGrpSpPr>
            <p:grpSpPr>
              <a:xfrm>
                <a:off x="2379154" y="4505419"/>
                <a:ext cx="3198170" cy="1799154"/>
                <a:chOff x="2379154" y="4505419"/>
                <a:chExt cx="3198170" cy="1799154"/>
              </a:xfrm>
            </p:grpSpPr>
            <p:sp>
              <p:nvSpPr>
                <p:cNvPr id="123" name="Rectangle 122">
                  <a:extLst>
                    <a:ext uri="{FF2B5EF4-FFF2-40B4-BE49-F238E27FC236}">
                      <a16:creationId xmlns:a16="http://schemas.microsoft.com/office/drawing/2014/main" id="{3FA69AFB-A1C8-40D3-807A-83AC81675CBB}"/>
                    </a:ext>
                  </a:extLst>
                </p:cNvPr>
                <p:cNvSpPr/>
                <p:nvPr/>
              </p:nvSpPr>
              <p:spPr>
                <a:xfrm>
                  <a:off x="2419961" y="584290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1</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124" name="Rectangle 123">
                  <a:extLst>
                    <a:ext uri="{FF2B5EF4-FFF2-40B4-BE49-F238E27FC236}">
                      <a16:creationId xmlns:a16="http://schemas.microsoft.com/office/drawing/2014/main" id="{3BCEBFCE-F42E-4DAA-AB2E-26AAB4A936C7}"/>
                    </a:ext>
                  </a:extLst>
                </p:cNvPr>
                <p:cNvSpPr/>
                <p:nvPr/>
              </p:nvSpPr>
              <p:spPr>
                <a:xfrm>
                  <a:off x="4705961" y="5711518"/>
                  <a:ext cx="808482"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B05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2</a:t>
                  </a:r>
                  <a:endParaRPr kumimoji="0" lang="en-CA" sz="2400" b="0" i="1"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125" name="TextBox 124">
                  <a:extLst>
                    <a:ext uri="{FF2B5EF4-FFF2-40B4-BE49-F238E27FC236}">
                      <a16:creationId xmlns:a16="http://schemas.microsoft.com/office/drawing/2014/main" id="{8D696CAE-0623-408F-AC58-AE4772FFFEA7}"/>
                    </a:ext>
                  </a:extLst>
                </p:cNvPr>
                <p:cNvSpPr txBox="1"/>
                <p:nvPr/>
              </p:nvSpPr>
              <p:spPr bwMode="auto">
                <a:xfrm>
                  <a:off x="2454539" y="4675402"/>
                  <a:ext cx="2552641"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26" name="TextBox 125">
                  <a:extLst>
                    <a:ext uri="{FF2B5EF4-FFF2-40B4-BE49-F238E27FC236}">
                      <a16:creationId xmlns:a16="http://schemas.microsoft.com/office/drawing/2014/main" id="{63C412A7-E098-40C1-8D8E-EC098DE37F62}"/>
                    </a:ext>
                  </a:extLst>
                </p:cNvPr>
                <p:cNvSpPr txBox="1"/>
                <p:nvPr/>
              </p:nvSpPr>
              <p:spPr bwMode="auto">
                <a:xfrm rot="20022446">
                  <a:off x="3610533" y="4568097"/>
                  <a:ext cx="1075325" cy="732702"/>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27" name="TextBox 126">
                  <a:extLst>
                    <a:ext uri="{FF2B5EF4-FFF2-40B4-BE49-F238E27FC236}">
                      <a16:creationId xmlns:a16="http://schemas.microsoft.com/office/drawing/2014/main" id="{22FF57C1-6F6C-4DF9-B73D-90552BEBE286}"/>
                    </a:ext>
                  </a:extLst>
                </p:cNvPr>
                <p:cNvSpPr txBox="1"/>
                <p:nvPr/>
              </p:nvSpPr>
              <p:spPr bwMode="auto">
                <a:xfrm rot="1769552">
                  <a:off x="4314346" y="4505419"/>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28" name="TextBox 127">
                  <a:extLst>
                    <a:ext uri="{FF2B5EF4-FFF2-40B4-BE49-F238E27FC236}">
                      <a16:creationId xmlns:a16="http://schemas.microsoft.com/office/drawing/2014/main" id="{C3FFA288-985F-4ED6-95DC-E0697F223FF7}"/>
                    </a:ext>
                  </a:extLst>
                </p:cNvPr>
                <p:cNvSpPr txBox="1"/>
                <p:nvPr/>
              </p:nvSpPr>
              <p:spPr bwMode="auto">
                <a:xfrm rot="2353458">
                  <a:off x="2914450" y="5049858"/>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29" name="TextBox 128">
                  <a:extLst>
                    <a:ext uri="{FF2B5EF4-FFF2-40B4-BE49-F238E27FC236}">
                      <a16:creationId xmlns:a16="http://schemas.microsoft.com/office/drawing/2014/main" id="{9236E02A-BCE3-496B-BBAE-74B0FD890378}"/>
                    </a:ext>
                  </a:extLst>
                </p:cNvPr>
                <p:cNvSpPr txBox="1"/>
                <p:nvPr/>
              </p:nvSpPr>
              <p:spPr bwMode="auto">
                <a:xfrm rot="18982493">
                  <a:off x="3127042" y="5179553"/>
                  <a:ext cx="755816" cy="585075"/>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0" name="TextBox 129">
                  <a:extLst>
                    <a:ext uri="{FF2B5EF4-FFF2-40B4-BE49-F238E27FC236}">
                      <a16:creationId xmlns:a16="http://schemas.microsoft.com/office/drawing/2014/main" id="{6252B889-B4F2-41AC-86B0-564167592B81}"/>
                    </a:ext>
                  </a:extLst>
                </p:cNvPr>
                <p:cNvSpPr txBox="1"/>
                <p:nvPr/>
              </p:nvSpPr>
              <p:spPr bwMode="auto">
                <a:xfrm rot="563998">
                  <a:off x="2379154" y="5365649"/>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1" name="TextBox 130">
                  <a:extLst>
                    <a:ext uri="{FF2B5EF4-FFF2-40B4-BE49-F238E27FC236}">
                      <a16:creationId xmlns:a16="http://schemas.microsoft.com/office/drawing/2014/main" id="{F12E81F1-9692-47C4-974D-337C0509F1DE}"/>
                    </a:ext>
                  </a:extLst>
                </p:cNvPr>
                <p:cNvSpPr txBox="1"/>
                <p:nvPr/>
              </p:nvSpPr>
              <p:spPr bwMode="auto">
                <a:xfrm rot="563998">
                  <a:off x="4219211" y="526102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2" name="TextBox 131">
                  <a:extLst>
                    <a:ext uri="{FF2B5EF4-FFF2-40B4-BE49-F238E27FC236}">
                      <a16:creationId xmlns:a16="http://schemas.microsoft.com/office/drawing/2014/main" id="{3461BC59-0BBB-424D-AA2D-91FA8A851D4E}"/>
                    </a:ext>
                  </a:extLst>
                </p:cNvPr>
                <p:cNvSpPr txBox="1"/>
                <p:nvPr/>
              </p:nvSpPr>
              <p:spPr bwMode="auto">
                <a:xfrm rot="563998">
                  <a:off x="3304811" y="4553882"/>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3" name="TextBox 132">
                  <a:extLst>
                    <a:ext uri="{FF2B5EF4-FFF2-40B4-BE49-F238E27FC236}">
                      <a16:creationId xmlns:a16="http://schemas.microsoft.com/office/drawing/2014/main" id="{62E410C2-9F5C-4937-8680-AFB268CFC48B}"/>
                    </a:ext>
                  </a:extLst>
                </p:cNvPr>
                <p:cNvSpPr txBox="1"/>
                <p:nvPr/>
              </p:nvSpPr>
              <p:spPr bwMode="auto">
                <a:xfrm rot="2027731">
                  <a:off x="4852330" y="4826806"/>
                  <a:ext cx="724994" cy="167296"/>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4" name="TextBox 133">
                  <a:extLst>
                    <a:ext uri="{FF2B5EF4-FFF2-40B4-BE49-F238E27FC236}">
                      <a16:creationId xmlns:a16="http://schemas.microsoft.com/office/drawing/2014/main" id="{4E7C2119-C49C-4E06-BA1C-E0F2FADABD8C}"/>
                    </a:ext>
                  </a:extLst>
                </p:cNvPr>
                <p:cNvSpPr txBox="1"/>
                <p:nvPr/>
              </p:nvSpPr>
              <p:spPr bwMode="auto">
                <a:xfrm rot="19217064">
                  <a:off x="4600648" y="5076204"/>
                  <a:ext cx="724994" cy="288000"/>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grpSp>
            <p:nvGrpSpPr>
              <p:cNvPr id="114" name="Group 113">
                <a:extLst>
                  <a:ext uri="{FF2B5EF4-FFF2-40B4-BE49-F238E27FC236}">
                    <a16:creationId xmlns:a16="http://schemas.microsoft.com/office/drawing/2014/main" id="{DEF6718B-EB0D-4B3D-9FBD-5B7024F77664}"/>
                  </a:ext>
                </a:extLst>
              </p:cNvPr>
              <p:cNvGrpSpPr/>
              <p:nvPr/>
            </p:nvGrpSpPr>
            <p:grpSpPr>
              <a:xfrm>
                <a:off x="1861786" y="4038600"/>
                <a:ext cx="3744028" cy="2057400"/>
                <a:chOff x="1861786" y="4038600"/>
                <a:chExt cx="3744028" cy="2057400"/>
              </a:xfrm>
            </p:grpSpPr>
            <p:cxnSp>
              <p:nvCxnSpPr>
                <p:cNvPr id="115" name="Straight Connector 114">
                  <a:extLst>
                    <a:ext uri="{FF2B5EF4-FFF2-40B4-BE49-F238E27FC236}">
                      <a16:creationId xmlns:a16="http://schemas.microsoft.com/office/drawing/2014/main" id="{936293E0-22A1-429D-860A-8E995598A0D3}"/>
                    </a:ext>
                  </a:extLst>
                </p:cNvPr>
                <p:cNvCxnSpPr/>
                <p:nvPr/>
              </p:nvCxnSpPr>
              <p:spPr bwMode="auto">
                <a:xfrm>
                  <a:off x="1861786" y="566897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9B3BB650-406D-4EE0-B827-509D9EC45371}"/>
                    </a:ext>
                  </a:extLst>
                </p:cNvPr>
                <p:cNvCxnSpPr/>
                <p:nvPr/>
              </p:nvCxnSpPr>
              <p:spPr bwMode="auto">
                <a:xfrm flipH="1">
                  <a:off x="4191000" y="5452869"/>
                  <a:ext cx="1367722" cy="632529"/>
                </a:xfrm>
                <a:prstGeom prst="line">
                  <a:avLst/>
                </a:prstGeom>
                <a:noFill/>
                <a:ln w="38100" cap="sq" cmpd="sng" algn="ctr">
                  <a:solidFill>
                    <a:srgbClr val="66FF3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6F5235BD-2A76-4918-906B-77556878EAE9}"/>
                    </a:ext>
                  </a:extLst>
                </p:cNvPr>
                <p:cNvCxnSpPr/>
                <p:nvPr/>
              </p:nvCxnSpPr>
              <p:spPr bwMode="auto">
                <a:xfrm flipV="1">
                  <a:off x="1919109" y="4994797"/>
                  <a:ext cx="1354859" cy="652000"/>
                </a:xfrm>
                <a:prstGeom prst="line">
                  <a:avLst/>
                </a:prstGeom>
                <a:noFill/>
                <a:ln w="38100" cap="sq" cmpd="sng" algn="ctr">
                  <a:solidFill>
                    <a:srgbClr val="66FF3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0D959827-1AD5-4B20-99BC-5A33F72322C1}"/>
                    </a:ext>
                  </a:extLst>
                </p:cNvPr>
                <p:cNvCxnSpPr/>
                <p:nvPr/>
              </p:nvCxnSpPr>
              <p:spPr bwMode="auto">
                <a:xfrm flipV="1">
                  <a:off x="1868387" y="4635521"/>
                  <a:ext cx="0" cy="1011276"/>
                </a:xfrm>
                <a:prstGeom prst="line">
                  <a:avLst/>
                </a:prstGeom>
                <a:noFill/>
                <a:ln w="38100" cap="sq" cmpd="sng" algn="ctr">
                  <a:solidFill>
                    <a:schemeClr val="accent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D21DCA2F-3B64-4C3B-B48A-0860B01AC55C}"/>
                    </a:ext>
                  </a:extLst>
                </p:cNvPr>
                <p:cNvCxnSpPr/>
                <p:nvPr/>
              </p:nvCxnSpPr>
              <p:spPr bwMode="auto">
                <a:xfrm flipV="1">
                  <a:off x="3283128" y="4038600"/>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F99C4339-2EFC-4286-A824-13419947CED2}"/>
                    </a:ext>
                  </a:extLst>
                </p:cNvPr>
                <p:cNvCxnSpPr/>
                <p:nvPr/>
              </p:nvCxnSpPr>
              <p:spPr bwMode="auto">
                <a:xfrm flipV="1">
                  <a:off x="5590689" y="4461469"/>
                  <a:ext cx="0" cy="953483"/>
                </a:xfrm>
                <a:prstGeom prst="line">
                  <a:avLst/>
                </a:prstGeom>
                <a:noFill/>
                <a:ln w="38100" cap="sq" cmpd="sng" algn="ctr">
                  <a:solidFill>
                    <a:schemeClr val="accent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FA89BA75-5ADF-41CE-9702-067B3414A631}"/>
                    </a:ext>
                  </a:extLst>
                </p:cNvPr>
                <p:cNvCxnSpPr/>
                <p:nvPr/>
              </p:nvCxnSpPr>
              <p:spPr bwMode="auto">
                <a:xfrm>
                  <a:off x="3276600" y="4992019"/>
                  <a:ext cx="2329214" cy="418181"/>
                </a:xfrm>
                <a:prstGeom prst="line">
                  <a:avLst/>
                </a:prstGeom>
                <a:noFill/>
                <a:ln w="38100" cap="sq" cmpd="sng" algn="ctr">
                  <a:solidFill>
                    <a:srgbClr val="66FF3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5A2A021B-DFA2-494E-A8DF-E890B38DC0FE}"/>
                    </a:ext>
                  </a:extLst>
                </p:cNvPr>
                <p:cNvCxnSpPr/>
                <p:nvPr/>
              </p:nvCxnSpPr>
              <p:spPr bwMode="auto">
                <a:xfrm flipV="1">
                  <a:off x="4162911" y="5142517"/>
                  <a:ext cx="0" cy="953483"/>
                </a:xfrm>
                <a:prstGeom prst="line">
                  <a:avLst/>
                </a:prstGeom>
                <a:noFill/>
                <a:ln w="38100" cap="sq" cmpd="sng" algn="ctr">
                  <a:solidFill>
                    <a:schemeClr val="accent1"/>
                  </a:solidFill>
                  <a:prstDash val="solid"/>
                  <a:round/>
                  <a:headEnd type="none" w="med" len="med"/>
                  <a:tailEnd type="none" w="med" len="med"/>
                </a:ln>
                <a:effectLst/>
              </p:spPr>
            </p:cxnSp>
          </p:grpSp>
        </p:grpSp>
        <p:sp>
          <p:nvSpPr>
            <p:cNvPr id="111" name="TextBox 110">
              <a:extLst>
                <a:ext uri="{FF2B5EF4-FFF2-40B4-BE49-F238E27FC236}">
                  <a16:creationId xmlns:a16="http://schemas.microsoft.com/office/drawing/2014/main" id="{F7375B1C-D582-4363-85B5-0AE98638341D}"/>
                </a:ext>
              </a:extLst>
            </p:cNvPr>
            <p:cNvSpPr txBox="1"/>
            <p:nvPr/>
          </p:nvSpPr>
          <p:spPr bwMode="auto">
            <a:xfrm rot="20086641">
              <a:off x="2061505" y="5023999"/>
              <a:ext cx="1153370" cy="228531"/>
            </a:xfrm>
            <a:prstGeom prst="rect">
              <a:avLst/>
            </a:prstGeom>
            <a:solidFill>
              <a:schemeClr val="tx1"/>
            </a:solidFill>
            <a:ln>
              <a:noFill/>
            </a:ln>
          </p:spPr>
          <p:txBody>
            <a:bodyPr wrap="square" lIns="274320" rIns="27432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grpSp>
      <p:pic>
        <p:nvPicPr>
          <p:cNvPr id="142" name="Picture 1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4520" y="5185444"/>
            <a:ext cx="508696" cy="643316"/>
          </a:xfrm>
          <a:prstGeom prst="rect">
            <a:avLst/>
          </a:prstGeom>
        </p:spPr>
      </p:pic>
      <p:sp>
        <p:nvSpPr>
          <p:cNvPr id="135" name="Rounded Rectangular Callout 144">
            <a:extLst>
              <a:ext uri="{FF2B5EF4-FFF2-40B4-BE49-F238E27FC236}">
                <a16:creationId xmlns:a16="http://schemas.microsoft.com/office/drawing/2014/main" id="{2E992AC8-A646-4E71-A54E-257DC1906A7B}"/>
              </a:ext>
            </a:extLst>
          </p:cNvPr>
          <p:cNvSpPr/>
          <p:nvPr/>
        </p:nvSpPr>
        <p:spPr>
          <a:xfrm>
            <a:off x="7522112" y="2288521"/>
            <a:ext cx="1545688" cy="1225868"/>
          </a:xfrm>
          <a:prstGeom prst="wedgeRoundRectCallout">
            <a:avLst>
              <a:gd name="adj1" fmla="val 5263"/>
              <a:gd name="adj2" fmla="val -115428"/>
              <a:gd name="adj3" fmla="val 16667"/>
            </a:avLst>
          </a:prstGeom>
          <a:ln w="25400">
            <a:solidFill>
              <a:srgbClr val="FF00FF"/>
            </a:solidFill>
          </a:ln>
        </p:spPr>
        <p:txBody>
          <a:bodyPr wrap="none" lIns="0" tIns="0" rIns="0" bIns="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Here is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measure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your </a:t>
            </a:r>
            <a:r>
              <a:rPr kumimoji="0" lang="en-CA" sz="2400" b="0" i="0" u="none" strike="noStrike" kern="1200" cap="none" spc="0" normalizeH="0" baseline="0" noProof="0" dirty="0">
                <a:ln>
                  <a:noFill/>
                </a:ln>
                <a:solidFill>
                  <a:srgbClr val="FAD261"/>
                </a:solidFill>
                <a:effectLst/>
                <a:uLnTx/>
                <a:uFillTx/>
                <a:latin typeface="Times New Roman" pitchFamily="18" charset="0"/>
                <a:ea typeface="+mn-ea"/>
                <a:cs typeface="Times New Roman" panose="02020603050405020304" pitchFamily="18" charset="0"/>
                <a:sym typeface="Symbol" panose="05050102010706020507" pitchFamily="18" charset="2"/>
              </a:rPr>
              <a:t>error.</a:t>
            </a:r>
          </a:p>
        </p:txBody>
      </p:sp>
      <p:sp>
        <p:nvSpPr>
          <p:cNvPr id="136" name="Rectangle 63">
            <a:extLst>
              <a:ext uri="{FF2B5EF4-FFF2-40B4-BE49-F238E27FC236}">
                <a16:creationId xmlns:a16="http://schemas.microsoft.com/office/drawing/2014/main" id="{4CF8EDA6-EC41-47A1-9E9A-CF4D17115CC7}"/>
              </a:ext>
            </a:extLst>
          </p:cNvPr>
          <p:cNvSpPr>
            <a:spLocks noChangeArrowheads="1"/>
          </p:cNvSpPr>
          <p:nvPr/>
        </p:nvSpPr>
        <p:spPr bwMode="auto">
          <a:xfrm>
            <a:off x="1725304" y="-152400"/>
            <a:ext cx="6008697"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Machine Learning</a:t>
            </a:r>
            <a:r>
              <a:rPr lang="en-US" sz="3200" b="1" dirty="0">
                <a:solidFill>
                  <a:schemeClr val="tx2"/>
                </a:solidFill>
                <a:effectLst>
                  <a:outerShdw blurRad="38100" dist="38100" dir="2700000" algn="tl">
                    <a:srgbClr val="000000"/>
                  </a:outerShdw>
                </a:effectLst>
                <a:cs typeface="Times New Roman" panose="02020603050405020304" pitchFamily="18" charset="0"/>
              </a:rPr>
              <a:t>: Overview</a:t>
            </a:r>
            <a:endParaRPr lang="en-US" sz="3200" b="1" dirty="0">
              <a:solidFill>
                <a:schemeClr val="tx2"/>
              </a:solidFill>
              <a:effectLst/>
              <a:cs typeface="Times New Roman" panose="02020603050405020304" pitchFamily="18" charset="0"/>
            </a:endParaRPr>
          </a:p>
        </p:txBody>
      </p:sp>
    </p:spTree>
    <p:extLst>
      <p:ext uri="{BB962C8B-B14F-4D97-AF65-F5344CB8AC3E}">
        <p14:creationId xmlns:p14="http://schemas.microsoft.com/office/powerpoint/2010/main" val="4614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NIST examples of handwritten digits">
            <a:extLst>
              <a:ext uri="{FF2B5EF4-FFF2-40B4-BE49-F238E27FC236}">
                <a16:creationId xmlns:a16="http://schemas.microsoft.com/office/drawing/2014/main" id="{AA4F1D51-8DD3-4C1C-BD95-FC74A1687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657850" cy="34385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3">
            <a:extLst>
              <a:ext uri="{FF2B5EF4-FFF2-40B4-BE49-F238E27FC236}">
                <a16:creationId xmlns:a16="http://schemas.microsoft.com/office/drawing/2014/main" id="{D28C9AEE-7B46-4BAB-8F21-B9750E0E30AD}"/>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176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DBA85-C591-47D7-92FB-EAC19CA678DC}"/>
              </a:ext>
            </a:extLst>
          </p:cNvPr>
          <p:cNvPicPr>
            <a:picLocks noChangeAspect="1"/>
          </p:cNvPicPr>
          <p:nvPr/>
        </p:nvPicPr>
        <p:blipFill>
          <a:blip r:embed="rId2"/>
          <a:stretch>
            <a:fillRect/>
          </a:stretch>
        </p:blipFill>
        <p:spPr>
          <a:xfrm>
            <a:off x="2590800" y="1143000"/>
            <a:ext cx="2669587" cy="1284288"/>
          </a:xfrm>
          <a:prstGeom prst="rect">
            <a:avLst/>
          </a:prstGeom>
        </p:spPr>
      </p:pic>
      <p:grpSp>
        <p:nvGrpSpPr>
          <p:cNvPr id="7" name="Group 29">
            <a:extLst>
              <a:ext uri="{FF2B5EF4-FFF2-40B4-BE49-F238E27FC236}">
                <a16:creationId xmlns:a16="http://schemas.microsoft.com/office/drawing/2014/main" id="{30ACC3D2-7486-4CE4-8ED6-CCD621C4DD7D}"/>
              </a:ext>
            </a:extLst>
          </p:cNvPr>
          <p:cNvGrpSpPr>
            <a:grpSpLocks/>
          </p:cNvGrpSpPr>
          <p:nvPr/>
        </p:nvGrpSpPr>
        <p:grpSpPr bwMode="auto">
          <a:xfrm>
            <a:off x="1740337" y="2742030"/>
            <a:ext cx="917591" cy="929993"/>
            <a:chOff x="2065" y="1551"/>
            <a:chExt cx="1628" cy="1988"/>
          </a:xfrm>
        </p:grpSpPr>
        <p:sp>
          <p:nvSpPr>
            <p:cNvPr id="8" name="Freeform 30">
              <a:extLst>
                <a:ext uri="{FF2B5EF4-FFF2-40B4-BE49-F238E27FC236}">
                  <a16:creationId xmlns:a16="http://schemas.microsoft.com/office/drawing/2014/main" id="{E2733479-6C3B-4022-8B8B-7B0C8EDB7487}"/>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9" name="Freeform 31">
              <a:extLst>
                <a:ext uri="{FF2B5EF4-FFF2-40B4-BE49-F238E27FC236}">
                  <a16:creationId xmlns:a16="http://schemas.microsoft.com/office/drawing/2014/main" id="{409AB637-8E1E-48C9-AAD4-D90CD45B9550}"/>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0" name="Freeform 32">
              <a:extLst>
                <a:ext uri="{FF2B5EF4-FFF2-40B4-BE49-F238E27FC236}">
                  <a16:creationId xmlns:a16="http://schemas.microsoft.com/office/drawing/2014/main" id="{090268AB-C07E-4603-9D3B-8EDE33E2408B}"/>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1" name="Freeform 33">
              <a:extLst>
                <a:ext uri="{FF2B5EF4-FFF2-40B4-BE49-F238E27FC236}">
                  <a16:creationId xmlns:a16="http://schemas.microsoft.com/office/drawing/2014/main" id="{6673E15C-07D6-49A0-9806-C3377D33BC51}"/>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2" name="Freeform 34">
              <a:extLst>
                <a:ext uri="{FF2B5EF4-FFF2-40B4-BE49-F238E27FC236}">
                  <a16:creationId xmlns:a16="http://schemas.microsoft.com/office/drawing/2014/main" id="{A5D5AF6D-8064-4AFD-BAB6-5934B8FE2B0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3" name="Freeform 35">
              <a:extLst>
                <a:ext uri="{FF2B5EF4-FFF2-40B4-BE49-F238E27FC236}">
                  <a16:creationId xmlns:a16="http://schemas.microsoft.com/office/drawing/2014/main" id="{C0E7E4A8-2B73-41CF-BB44-9976D959C243}"/>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4" name="Freeform 36">
              <a:extLst>
                <a:ext uri="{FF2B5EF4-FFF2-40B4-BE49-F238E27FC236}">
                  <a16:creationId xmlns:a16="http://schemas.microsoft.com/office/drawing/2014/main" id="{F500DD90-C6F5-4AA9-B148-F17A360A6965}"/>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5" name="Freeform 37">
              <a:extLst>
                <a:ext uri="{FF2B5EF4-FFF2-40B4-BE49-F238E27FC236}">
                  <a16:creationId xmlns:a16="http://schemas.microsoft.com/office/drawing/2014/main" id="{DA5952C1-B679-4A7A-8A45-4CA18BA01D80}"/>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6" name="Freeform 38">
              <a:extLst>
                <a:ext uri="{FF2B5EF4-FFF2-40B4-BE49-F238E27FC236}">
                  <a16:creationId xmlns:a16="http://schemas.microsoft.com/office/drawing/2014/main" id="{36D9D25F-AD4D-4664-AD2C-BB178515F234}"/>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7" name="Freeform 39">
              <a:extLst>
                <a:ext uri="{FF2B5EF4-FFF2-40B4-BE49-F238E27FC236}">
                  <a16:creationId xmlns:a16="http://schemas.microsoft.com/office/drawing/2014/main" id="{6CB8984B-4B4D-44DA-9D18-8B9AD0F610D3}"/>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8" name="Freeform 40">
              <a:extLst>
                <a:ext uri="{FF2B5EF4-FFF2-40B4-BE49-F238E27FC236}">
                  <a16:creationId xmlns:a16="http://schemas.microsoft.com/office/drawing/2014/main" id="{217A9C32-9F5A-45C2-94C9-72BC76AA8B02}"/>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19" name="Freeform 41">
              <a:extLst>
                <a:ext uri="{FF2B5EF4-FFF2-40B4-BE49-F238E27FC236}">
                  <a16:creationId xmlns:a16="http://schemas.microsoft.com/office/drawing/2014/main" id="{C8E7EA67-4CA3-4EC9-BD9A-BE4E6DB6AA00}"/>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0" name="Freeform 42">
              <a:extLst>
                <a:ext uri="{FF2B5EF4-FFF2-40B4-BE49-F238E27FC236}">
                  <a16:creationId xmlns:a16="http://schemas.microsoft.com/office/drawing/2014/main" id="{43704964-09C6-408B-9D76-1DC8B95AB227}"/>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1" name="Freeform 43">
              <a:extLst>
                <a:ext uri="{FF2B5EF4-FFF2-40B4-BE49-F238E27FC236}">
                  <a16:creationId xmlns:a16="http://schemas.microsoft.com/office/drawing/2014/main" id="{485D36CC-2B7A-4B78-9217-AD2DDC81688A}"/>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2" name="Freeform 44">
              <a:extLst>
                <a:ext uri="{FF2B5EF4-FFF2-40B4-BE49-F238E27FC236}">
                  <a16:creationId xmlns:a16="http://schemas.microsoft.com/office/drawing/2014/main" id="{C855241F-D4F8-4A28-8987-01F47C5D0837}"/>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3" name="Freeform 45">
              <a:extLst>
                <a:ext uri="{FF2B5EF4-FFF2-40B4-BE49-F238E27FC236}">
                  <a16:creationId xmlns:a16="http://schemas.microsoft.com/office/drawing/2014/main" id="{45D1F8C2-76B8-4C15-88EA-31B4CF2A2BF8}"/>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4" name="Freeform 46">
              <a:extLst>
                <a:ext uri="{FF2B5EF4-FFF2-40B4-BE49-F238E27FC236}">
                  <a16:creationId xmlns:a16="http://schemas.microsoft.com/office/drawing/2014/main" id="{F7009369-8229-40F5-B145-84071CBF7D59}"/>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25" name="AutoShape 35">
            <a:extLst>
              <a:ext uri="{FF2B5EF4-FFF2-40B4-BE49-F238E27FC236}">
                <a16:creationId xmlns:a16="http://schemas.microsoft.com/office/drawing/2014/main" id="{2D6B3CB2-50E0-4B34-BB16-D9C2915071A7}"/>
              </a:ext>
            </a:extLst>
          </p:cNvPr>
          <p:cNvSpPr>
            <a:spLocks noChangeArrowheads="1"/>
          </p:cNvSpPr>
          <p:nvPr/>
        </p:nvSpPr>
        <p:spPr bwMode="auto">
          <a:xfrm>
            <a:off x="2610301" y="2579687"/>
            <a:ext cx="5085899" cy="897261"/>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err="1">
                <a:solidFill>
                  <a:srgbClr val="FFFFFF"/>
                </a:solidFill>
              </a:rPr>
              <a:t>Aaaaah</a:t>
            </a:r>
            <a:r>
              <a:rPr lang="en-US" altLang="en-US" sz="2400" dirty="0">
                <a:solidFill>
                  <a:srgbClr val="FFFFFF"/>
                </a:solidFill>
              </a:rPr>
              <a:t>: Later things won’t work, </a:t>
            </a:r>
            <a:br>
              <a:rPr lang="en-US" altLang="en-US" sz="2400" dirty="0">
                <a:solidFill>
                  <a:srgbClr val="FFFFFF"/>
                </a:solidFill>
              </a:rPr>
            </a:br>
            <a:r>
              <a:rPr lang="en-US" altLang="en-US" sz="2400" dirty="0">
                <a:solidFill>
                  <a:srgbClr val="FFFFFF"/>
                </a:solidFill>
              </a:rPr>
              <a:t>  if you don’t execute the earlier boxes. </a:t>
            </a:r>
          </a:p>
        </p:txBody>
      </p:sp>
      <p:sp>
        <p:nvSpPr>
          <p:cNvPr id="26" name="Rectangle 63">
            <a:extLst>
              <a:ext uri="{FF2B5EF4-FFF2-40B4-BE49-F238E27FC236}">
                <a16:creationId xmlns:a16="http://schemas.microsoft.com/office/drawing/2014/main" id="{1019EC85-E86A-43D8-B7AD-11E1C2E099BF}"/>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4484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 calcmode="lin" valueType="num">
                                      <p:cBhvr additive="base">
                                        <p:cTn id="15"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00" y="3962400"/>
            <a:ext cx="3766810" cy="2590800"/>
            <a:chOff x="76200" y="3962400"/>
            <a:chExt cx="3766810" cy="2590800"/>
          </a:xfrm>
        </p:grpSpPr>
        <p:grpSp>
          <p:nvGrpSpPr>
            <p:cNvPr id="13" name="Group 12"/>
            <p:cNvGrpSpPr/>
            <p:nvPr/>
          </p:nvGrpSpPr>
          <p:grpSpPr>
            <a:xfrm>
              <a:off x="76200" y="3962400"/>
              <a:ext cx="3766810" cy="2590800"/>
              <a:chOff x="76200" y="3962400"/>
              <a:chExt cx="3766810" cy="2590800"/>
            </a:xfrm>
          </p:grpSpPr>
          <p:cxnSp>
            <p:nvCxnSpPr>
              <p:cNvPr id="27" name="Straight Connector 26"/>
              <p:cNvCxnSpPr/>
              <p:nvPr/>
            </p:nvCxnSpPr>
            <p:spPr bwMode="auto">
              <a:xfrm>
                <a:off x="566410" y="4724400"/>
                <a:ext cx="0" cy="1828800"/>
              </a:xfrm>
              <a:prstGeom prst="line">
                <a:avLst/>
              </a:prstGeom>
              <a:noFill/>
              <a:ln w="12700" cap="sq"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H="1">
                <a:off x="414010" y="6400800"/>
                <a:ext cx="3429000" cy="0"/>
              </a:xfrm>
              <a:prstGeom prst="line">
                <a:avLst/>
              </a:prstGeom>
              <a:noFill/>
              <a:ln w="12700" cap="sq" cmpd="sng" algn="ctr">
                <a:solidFill>
                  <a:schemeClr val="tx1"/>
                </a:solidFill>
                <a:prstDash val="solid"/>
                <a:round/>
                <a:headEnd type="none" w="med" len="med"/>
                <a:tailEnd type="none" w="med" len="med"/>
              </a:ln>
              <a:effectLst/>
            </p:spPr>
          </p:cxnSp>
          <p:sp>
            <p:nvSpPr>
              <p:cNvPr id="30" name="Text Box 33"/>
              <p:cNvSpPr txBox="1">
                <a:spLocks noChangeArrowheads="1"/>
              </p:cNvSpPr>
              <p:nvPr/>
            </p:nvSpPr>
            <p:spPr bwMode="auto">
              <a:xfrm rot="16200000">
                <a:off x="-957590" y="499619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Output </a:t>
                </a:r>
                <a:r>
                  <a:rPr kumimoji="0" lang="en-US" altLang="en-US"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4" name="Group 13"/>
            <p:cNvGrpSpPr/>
            <p:nvPr/>
          </p:nvGrpSpPr>
          <p:grpSpPr>
            <a:xfrm>
              <a:off x="876128" y="4942080"/>
              <a:ext cx="2353800" cy="860040"/>
              <a:chOff x="875410" y="4942080"/>
              <a:chExt cx="2353800" cy="860040"/>
            </a:xfrm>
          </p:grpSpPr>
          <p:sp>
            <p:nvSpPr>
              <p:cNvPr id="15" name="Oval 14"/>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6" name="Oval 15"/>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 name="Oval 16"/>
              <p:cNvSpPr/>
              <p:nvPr/>
            </p:nvSpPr>
            <p:spPr>
              <a:xfrm>
                <a:off x="133261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8" name="Oval 17"/>
              <p:cNvSpPr/>
              <p:nvPr/>
            </p:nvSpPr>
            <p:spPr>
              <a:xfrm>
                <a:off x="1713610"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 name="Oval 18"/>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0" name="Oval 19"/>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 name="Oval 20"/>
              <p:cNvSpPr/>
              <p:nvPr/>
            </p:nvSpPr>
            <p:spPr>
              <a:xfrm>
                <a:off x="26238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2" name="Oval 21"/>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3" name="Oval 22"/>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4" name="Oval 23"/>
              <p:cNvSpPr/>
              <p:nvPr/>
            </p:nvSpPr>
            <p:spPr>
              <a:xfrm>
                <a:off x="2856610"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5" name="Oval 24"/>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6" name="Oval 25"/>
              <p:cNvSpPr/>
              <p:nvPr/>
            </p:nvSpPr>
            <p:spPr>
              <a:xfrm>
                <a:off x="3004810" y="5105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629146" y="2524780"/>
                <a:ext cx="5162054"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ea typeface="+mn-ea"/>
                    <a:sym typeface="Symbol" panose="05050102010706020507" pitchFamily="18" charset="2"/>
                  </a:rPr>
                  <a:t>Each dot is a data item </a:t>
                </a: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r>
                  <a:rPr kumimoji="0" lang="en-US" altLang="en-US" sz="2800" b="0" i="0" u="none" strike="noStrike" kern="1200" cap="none" spc="0" normalizeH="0" baseline="0" noProof="0" dirty="0">
                    <a:ln>
                      <a:noFill/>
                    </a:ln>
                    <a:solidFill>
                      <a:srgbClr val="FFFFFF"/>
                    </a:solidFill>
                    <a:effectLst/>
                    <a:uLnTx/>
                    <a:uFillTx/>
                    <a:ea typeface="+mn-ea"/>
                    <a:sym typeface="Symbol" panose="05050102010706020507" pitchFamily="18" charset="2"/>
                  </a:rPr>
                  <a:t>.   </a:t>
                </a:r>
                <a:endParaRPr kumimoji="0" lang="en-CA" sz="2800" b="0" i="0" u="none" strike="noStrike" kern="1200" cap="none" spc="0" normalizeH="0" baseline="0" noProof="0" dirty="0">
                  <a:ln>
                    <a:noFill/>
                  </a:ln>
                  <a:solidFill>
                    <a:srgbClr val="FFFFFF"/>
                  </a:solidFill>
                  <a:effectLst/>
                  <a:uLnTx/>
                  <a:uFillTx/>
                  <a:ea typeface="+mn-ea"/>
                </a:endParaRPr>
              </a:p>
            </p:txBody>
          </p:sp>
        </mc:Choice>
        <mc:Fallback xmlns="">
          <p:sp>
            <p:nvSpPr>
              <p:cNvPr id="2" name="Rectangle 1"/>
              <p:cNvSpPr>
                <a:spLocks noRot="1" noChangeAspect="1" noMove="1" noResize="1" noEditPoints="1" noAdjustHandles="1" noChangeArrowheads="1" noChangeShapeType="1" noTextEdit="1"/>
              </p:cNvSpPr>
              <p:nvPr/>
            </p:nvSpPr>
            <p:spPr>
              <a:xfrm>
                <a:off x="629146" y="2524780"/>
                <a:ext cx="5162054" cy="523220"/>
              </a:xfrm>
              <a:prstGeom prst="rect">
                <a:avLst/>
              </a:prstGeom>
              <a:blipFill>
                <a:blip r:embed="rId3"/>
                <a:stretch>
                  <a:fillRect l="-2361" t="-11628" b="-32558"/>
                </a:stretch>
              </a:blipFill>
            </p:spPr>
            <p:txBody>
              <a:bodyPr/>
              <a:lstStyle/>
              <a:p>
                <a:r>
                  <a:rPr lang="en-US">
                    <a:noFill/>
                  </a:rPr>
                  <a:t> </a:t>
                </a:r>
              </a:p>
            </p:txBody>
          </p:sp>
        </mc:Fallback>
      </mc:AlternateContent>
      <p:sp>
        <p:nvSpPr>
          <p:cNvPr id="31" name="Text Box 33"/>
          <p:cNvSpPr txBox="1">
            <a:spLocks noChangeArrowheads="1"/>
          </p:cNvSpPr>
          <p:nvPr/>
        </p:nvSpPr>
        <p:spPr bwMode="auto">
          <a:xfrm>
            <a:off x="-97457" y="609600"/>
            <a:ext cx="9338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rPr>
              <a:t>Training data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charset="0"/>
              </a:rPr>
              <a:t>is a set of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charset="0"/>
                <a:sym typeface="Symbol" panose="05050102010706020507" pitchFamily="18" charset="2"/>
              </a:rPr>
              <a:t>input/output pairs</a:t>
            </a:r>
            <a:endParaRPr kumimoji="0" lang="en-US" altLang="en-US" sz="28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Arial" charset="0"/>
              <a:sym typeface="Symbol" panose="05050102010706020507" pitchFamily="18" charset="2"/>
            </a:endParaRPr>
          </a:p>
        </p:txBody>
      </p:sp>
      <p:sp>
        <p:nvSpPr>
          <p:cNvPr id="34" name="Text Box 33"/>
          <p:cNvSpPr txBox="1">
            <a:spLocks noChangeArrowheads="1"/>
          </p:cNvSpPr>
          <p:nvPr/>
        </p:nvSpPr>
        <p:spPr bwMode="auto">
          <a:xfrm>
            <a:off x="1295400" y="6324600"/>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charset="0"/>
              </a:rPr>
              <a:t>Input</a:t>
            </a:r>
          </a:p>
        </p:txBody>
      </p:sp>
      <mc:AlternateContent xmlns:mc="http://schemas.openxmlformats.org/markup-compatibility/2006" xmlns:a14="http://schemas.microsoft.com/office/drawing/2010/main">
        <mc:Choice Requires="a14">
          <p:sp>
            <p:nvSpPr>
              <p:cNvPr id="33" name="Rectangle 32"/>
              <p:cNvSpPr/>
              <p:nvPr/>
            </p:nvSpPr>
            <p:spPr>
              <a:xfrm>
                <a:off x="990600" y="1076980"/>
                <a:ext cx="49187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p>
            </p:txBody>
          </p:sp>
        </mc:Choice>
        <mc:Fallback xmlns="">
          <p:sp>
            <p:nvSpPr>
              <p:cNvPr id="33" name="Rectangle 32"/>
              <p:cNvSpPr>
                <a:spLocks noRot="1" noChangeAspect="1" noMove="1" noResize="1" noEditPoints="1" noAdjustHandles="1" noChangeArrowheads="1" noChangeShapeType="1" noTextEdit="1"/>
              </p:cNvSpPr>
              <p:nvPr/>
            </p:nvSpPr>
            <p:spPr>
              <a:xfrm>
                <a:off x="990600" y="1076980"/>
                <a:ext cx="4918799" cy="523220"/>
              </a:xfrm>
              <a:prstGeom prst="rect">
                <a:avLst/>
              </a:prstGeom>
              <a:blipFill>
                <a:blip r:embed="rId4"/>
                <a:stretch>
                  <a:fillRect l="-2605" t="-12791" r="-148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09600" y="1941493"/>
                <a:ext cx="7797134"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ea typeface="+mn-ea"/>
                    <a:sym typeface="Symbol" panose="05050102010706020507" pitchFamily="18" charset="2"/>
                  </a:rPr>
                  <a:t>For the graph we pretend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r>
                      <m:rPr>
                        <m:nor/>
                      </m:rPr>
                      <a:rPr kumimoji="0" lang="en-CA" altLang="en-US" sz="2800" b="0" i="0" u="none" strike="noStrike" kern="1200" cap="none" spc="0" normalizeH="0" baseline="0" noProof="0" dirty="0" smtClean="0">
                        <a:ln>
                          <a:noFill/>
                        </a:ln>
                        <a:solidFill>
                          <a:srgbClr val="FF00FF"/>
                        </a:solidFill>
                        <a:effectLst/>
                        <a:uLnTx/>
                        <a:uFillTx/>
                        <a:ea typeface="+mn-ea"/>
                        <a:sym typeface="Symbol" panose="05050102010706020507" pitchFamily="18" charset="2"/>
                      </a:rPr>
                      <m:t> </m:t>
                    </m:r>
                    <m:r>
                      <m:rPr>
                        <m:nor/>
                      </m:rPr>
                      <a:rPr kumimoji="0" lang="en-CA" altLang="en-US" sz="2800" b="0" i="0" u="none" strike="noStrike" kern="1200" cap="none" spc="0" normalizeH="0" baseline="0" noProof="0" dirty="0" smtClean="0">
                        <a:ln>
                          <a:noFill/>
                        </a:ln>
                        <a:solidFill>
                          <a:srgbClr val="FFFFFF"/>
                        </a:solidFill>
                        <a:effectLst/>
                        <a:uLnTx/>
                        <a:uFillTx/>
                        <a:ea typeface="+mn-ea"/>
                        <a:sym typeface="Symbol" panose="05050102010706020507" pitchFamily="18" charset="2"/>
                      </a:rPr>
                      <m:t>and</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sSub>
                      <m:sSubPr>
                        <m:ctrlP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US" altLang="en-US" sz="2800" b="0" i="0" u="none" strike="noStrike" kern="1200" cap="none" spc="0" normalizeH="0" baseline="0" noProof="0" dirty="0">
                    <a:ln>
                      <a:noFill/>
                    </a:ln>
                    <a:solidFill>
                      <a:srgbClr val="FFFFFF"/>
                    </a:solidFill>
                    <a:effectLst/>
                    <a:uLnTx/>
                    <a:uFillTx/>
                    <a:ea typeface="+mn-ea"/>
                    <a:sym typeface="Symbol" panose="05050102010706020507" pitchFamily="18" charset="2"/>
                  </a:rPr>
                  <a:t> real numbers.   </a:t>
                </a:r>
                <a:endParaRPr kumimoji="0" lang="en-CA" sz="2800" b="0" i="0" u="none" strike="noStrike" kern="1200" cap="none" spc="0" normalizeH="0" baseline="0" noProof="0" dirty="0">
                  <a:ln>
                    <a:noFill/>
                  </a:ln>
                  <a:solidFill>
                    <a:srgbClr val="FFFFFF"/>
                  </a:solidFill>
                  <a:effectLst/>
                  <a:uLnTx/>
                  <a:uFillTx/>
                  <a:ea typeface="+mn-ea"/>
                </a:endParaRPr>
              </a:p>
            </p:txBody>
          </p:sp>
        </mc:Choice>
        <mc:Fallback xmlns="">
          <p:sp>
            <p:nvSpPr>
              <p:cNvPr id="35" name="Rectangle 34"/>
              <p:cNvSpPr>
                <a:spLocks noRot="1" noChangeAspect="1" noMove="1" noResize="1" noEditPoints="1" noAdjustHandles="1" noChangeArrowheads="1" noChangeShapeType="1" noTextEdit="1"/>
              </p:cNvSpPr>
              <p:nvPr/>
            </p:nvSpPr>
            <p:spPr>
              <a:xfrm>
                <a:off x="609600" y="1941493"/>
                <a:ext cx="7797134" cy="523220"/>
              </a:xfrm>
              <a:prstGeom prst="rect">
                <a:avLst/>
              </a:prstGeom>
              <a:blipFill>
                <a:blip r:embed="rId5"/>
                <a:stretch>
                  <a:fillRect l="-1564" t="-11628" b="-31395"/>
                </a:stretch>
              </a:blipFill>
            </p:spPr>
            <p:txBody>
              <a:bodyPr/>
              <a:lstStyle/>
              <a:p>
                <a:r>
                  <a:rPr lang="en-US">
                    <a:noFill/>
                  </a:rPr>
                  <a:t> </a:t>
                </a:r>
              </a:p>
            </p:txBody>
          </p:sp>
        </mc:Fallback>
      </mc:AlternateContent>
      <p:grpSp>
        <p:nvGrpSpPr>
          <p:cNvPr id="36" name="Group 35"/>
          <p:cNvGrpSpPr/>
          <p:nvPr/>
        </p:nvGrpSpPr>
        <p:grpSpPr>
          <a:xfrm>
            <a:off x="3105291" y="4876800"/>
            <a:ext cx="6267309" cy="544661"/>
            <a:chOff x="3105291" y="4876800"/>
            <a:chExt cx="5962509" cy="544661"/>
          </a:xfrm>
        </p:grpSpPr>
        <p:cxnSp>
          <p:nvCxnSpPr>
            <p:cNvPr id="38" name="Straight Connector 37"/>
            <p:cNvCxnSpPr/>
            <p:nvPr/>
          </p:nvCxnSpPr>
          <p:spPr bwMode="auto">
            <a:xfrm>
              <a:off x="3105291" y="5157534"/>
              <a:ext cx="609600" cy="0"/>
            </a:xfrm>
            <a:prstGeom prst="line">
              <a:avLst/>
            </a:prstGeom>
            <a:noFill/>
            <a:ln w="12700" cap="sq" cmpd="sng" algn="ctr">
              <a:solidFill>
                <a:srgbClr val="FF00FF"/>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9" name="TextBox 38"/>
                <p:cNvSpPr txBox="1"/>
                <p:nvPr/>
              </p:nvSpPr>
              <p:spPr>
                <a:xfrm>
                  <a:off x="3847068" y="4876800"/>
                  <a:ext cx="401087" cy="49244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CA" altLang="en-US" sz="3200" b="0" i="1"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m:t>y</m:t>
                        </m:r>
                        <m:r>
                          <m:rPr>
                            <m:nor/>
                          </m:rPr>
                          <a:rPr kumimoji="0" lang="en-CA" altLang="en-US" sz="3200" b="0" i="1" u="none" strike="noStrike" kern="1200" cap="none" spc="0" normalizeH="0" baseline="-25000" noProof="0" dirty="0">
                            <a:ln>
                              <a:noFill/>
                            </a:ln>
                            <a:solidFill>
                              <a:srgbClr val="FF00FF"/>
                            </a:solidFill>
                            <a:effectLst/>
                            <a:uLnTx/>
                            <a:uFillTx/>
                            <a:ea typeface="+mn-ea"/>
                            <a:cs typeface="Arial" charset="0"/>
                            <a:sym typeface="Symbol" panose="05050102010706020507" pitchFamily="18" charset="2"/>
                          </a:rPr>
                          <m:t>d</m:t>
                        </m:r>
                      </m:oMath>
                    </m:oMathPara>
                  </a14:m>
                  <a:endParaRPr kumimoji="0" lang="en-CA" sz="2400" b="0" i="0" u="none" strike="noStrike" kern="1200" cap="none" spc="0" normalizeH="0" baseline="0" noProof="0" dirty="0">
                    <a:ln>
                      <a:noFill/>
                    </a:ln>
                    <a:solidFill>
                      <a:srgbClr val="FFFFFF"/>
                    </a:solidFill>
                    <a:effectLst/>
                    <a:uLnTx/>
                    <a:uFillTx/>
                    <a:ea typeface="+mn-ea"/>
                    <a:cs typeface="Arial"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847068" y="4876800"/>
                  <a:ext cx="401087"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892702" y="4898241"/>
                  <a:ext cx="4175098"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ea typeface="+mn-ea"/>
                      <a:cs typeface="Times New Roman" panose="02020603050405020304" pitchFamily="18" charset="0"/>
                      <a:sym typeface="Symbol" panose="05050102010706020507" pitchFamily="18" charset="2"/>
                    </a:rPr>
                    <a:t>Supervisor's answer for</a:t>
                  </a:r>
                  <a:r>
                    <a:rPr kumimoji="0" lang="en-US" altLang="en-US" sz="2800" b="1" i="1" u="none" strike="noStrike" kern="1200" cap="none" spc="0" normalizeH="0" baseline="0" noProof="0" dirty="0">
                      <a:ln>
                        <a:noFill/>
                      </a:ln>
                      <a:solidFill>
                        <a:srgbClr val="FF00FF"/>
                      </a:solidFill>
                      <a:effectLst/>
                      <a:uLnTx/>
                      <a:uFillTx/>
                      <a:ea typeface="+mn-ea"/>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CA" altLang="en-US" sz="2800" b="0" i="0" u="none" strike="noStrike" kern="1200" cap="none" spc="0" normalizeH="0" baseline="0" noProof="0" dirty="0">
                      <a:ln>
                        <a:noFill/>
                      </a:ln>
                      <a:solidFill>
                        <a:srgbClr val="FFFFFF"/>
                      </a:solidFill>
                      <a:effectLst/>
                      <a:uLnTx/>
                      <a:uFillTx/>
                      <a:ea typeface="+mn-ea"/>
                      <a:cs typeface="Times New Roman" panose="02020603050405020304" pitchFamily="18"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ea typeface="+mn-ea"/>
                  </a:endParaRPr>
                </a:p>
              </p:txBody>
            </p:sp>
          </mc:Choice>
          <mc:Fallback xmlns="">
            <p:sp>
              <p:nvSpPr>
                <p:cNvPr id="40" name="Rectangle 39"/>
                <p:cNvSpPr>
                  <a:spLocks noRot="1" noChangeAspect="1" noMove="1" noResize="1" noEditPoints="1" noAdjustHandles="1" noChangeArrowheads="1" noChangeShapeType="1" noTextEdit="1"/>
                </p:cNvSpPr>
                <p:nvPr/>
              </p:nvSpPr>
              <p:spPr>
                <a:xfrm>
                  <a:off x="4892702" y="4898241"/>
                  <a:ext cx="4175098" cy="523220"/>
                </a:xfrm>
                <a:prstGeom prst="rect">
                  <a:avLst/>
                </a:prstGeom>
                <a:blipFill>
                  <a:blip r:embed="rId7"/>
                  <a:stretch>
                    <a:fillRect l="-2917" t="-12941" b="-32941"/>
                  </a:stretch>
                </a:blipFill>
              </p:spPr>
              <p:txBody>
                <a:bodyPr/>
                <a:lstStyle/>
                <a:p>
                  <a:r>
                    <a:rPr lang="en-US">
                      <a:noFill/>
                    </a:rPr>
                    <a:t> </a:t>
                  </a:r>
                </a:p>
              </p:txBody>
            </p:sp>
          </mc:Fallback>
        </mc:AlternateContent>
      </p:grpSp>
      <p:grpSp>
        <p:nvGrpSpPr>
          <p:cNvPr id="3" name="Group 2"/>
          <p:cNvGrpSpPr/>
          <p:nvPr/>
        </p:nvGrpSpPr>
        <p:grpSpPr>
          <a:xfrm>
            <a:off x="2596978" y="5155784"/>
            <a:ext cx="5755488" cy="1692036"/>
            <a:chOff x="2596978" y="5155784"/>
            <a:chExt cx="5755488" cy="1692036"/>
          </a:xfrm>
        </p:grpSpPr>
        <mc:AlternateContent xmlns:mc="http://schemas.openxmlformats.org/markup-compatibility/2006" xmlns:a14="http://schemas.microsoft.com/office/drawing/2010/main">
          <mc:Choice Requires="a14">
            <p:sp>
              <p:nvSpPr>
                <p:cNvPr id="41" name="Text Box 33"/>
                <p:cNvSpPr txBox="1">
                  <a:spLocks noChangeArrowheads="1"/>
                </p:cNvSpPr>
                <p:nvPr/>
              </p:nvSpPr>
              <p:spPr bwMode="auto">
                <a:xfrm>
                  <a:off x="2596978" y="6324600"/>
                  <a:ext cx="914400" cy="513282"/>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m:oMathPara>
                  </a14:m>
                  <a:endParaRPr kumimoji="0" lang="en-CA" altLang="en-US" sz="2800" b="0" i="0" u="none" strike="noStrike" kern="1200" cap="none" spc="0" normalizeH="0" baseline="-25000" noProof="0" dirty="0">
                    <a:ln>
                      <a:noFill/>
                    </a:ln>
                    <a:solidFill>
                      <a:srgbClr val="FFFFFF"/>
                    </a:solidFill>
                    <a:effectLst/>
                    <a:uLnTx/>
                    <a:uFillTx/>
                    <a:latin typeface="Times New Roman" pitchFamily="18" charset="0"/>
                    <a:ea typeface="+mn-ea"/>
                    <a:cs typeface="Arial" charset="0"/>
                  </a:endParaRPr>
                </a:p>
              </p:txBody>
            </p:sp>
          </mc:Choice>
          <mc:Fallback xmlns="">
            <p:sp>
              <p:nvSpPr>
                <p:cNvPr id="41" name="Text Box 33"/>
                <p:cNvSpPr txBox="1">
                  <a:spLocks noRot="1" noChangeAspect="1" noMove="1" noResize="1" noEditPoints="1" noAdjustHandles="1" noChangeArrowheads="1" noChangeShapeType="1" noTextEdit="1"/>
                </p:cNvSpPr>
                <p:nvPr/>
              </p:nvSpPr>
              <p:spPr bwMode="auto">
                <a:xfrm>
                  <a:off x="2596978" y="6324600"/>
                  <a:ext cx="914400" cy="513282"/>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CA">
                      <a:noFill/>
                    </a:rPr>
                    <a:t> </a:t>
                  </a:r>
                </a:p>
              </p:txBody>
            </p:sp>
          </mc:Fallback>
        </mc:AlternateContent>
        <p:sp>
          <p:nvSpPr>
            <p:cNvPr id="42" name="Rectangle 41"/>
            <p:cNvSpPr/>
            <p:nvPr/>
          </p:nvSpPr>
          <p:spPr>
            <a:xfrm>
              <a:off x="4939352" y="6324600"/>
              <a:ext cx="3413114"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ea typeface="+mn-ea"/>
                  <a:cs typeface="Times New Roman" panose="02020603050405020304" pitchFamily="18" charset="0"/>
                  <a:sym typeface="Symbol" panose="05050102010706020507" pitchFamily="18" charset="2"/>
                </a:rPr>
                <a:t>The </a:t>
              </a:r>
              <a:r>
                <a:rPr kumimoji="0" lang="en-CA" sz="2800" b="0" i="1" u="none" strike="noStrike" kern="1200" cap="none" spc="0" normalizeH="0" baseline="0" noProof="0" dirty="0" err="1">
                  <a:ln>
                    <a:noFill/>
                  </a:ln>
                  <a:solidFill>
                    <a:srgbClr val="FF00FF"/>
                  </a:solidFill>
                  <a:effectLst/>
                  <a:uLnTx/>
                  <a:uFillTx/>
                  <a:ea typeface="+mn-ea"/>
                  <a:cs typeface="Times New Roman" panose="02020603050405020304" pitchFamily="18" charset="0"/>
                  <a:sym typeface="Symbol" panose="05050102010706020507" pitchFamily="18" charset="2"/>
                </a:rPr>
                <a:t>d</a:t>
              </a:r>
              <a:r>
                <a:rPr kumimoji="0" lang="en-CA" sz="2800" b="0" i="1" u="none" strike="noStrike" kern="1200" cap="none" spc="0" normalizeH="0" baseline="30000" noProof="0" dirty="0" err="1">
                  <a:ln>
                    <a:noFill/>
                  </a:ln>
                  <a:solidFill>
                    <a:srgbClr val="FF00FF"/>
                  </a:solidFill>
                  <a:effectLst/>
                  <a:uLnTx/>
                  <a:uFillTx/>
                  <a:ea typeface="+mn-ea"/>
                  <a:cs typeface="Times New Roman" panose="02020603050405020304" pitchFamily="18" charset="0"/>
                  <a:sym typeface="Symbol" panose="05050102010706020507" pitchFamily="18" charset="2"/>
                </a:rPr>
                <a:t>th</a:t>
              </a:r>
              <a:r>
                <a:rPr kumimoji="0" lang="en-CA" sz="2800" b="0" i="0" u="none" strike="noStrike" kern="1200" cap="none" spc="0" normalizeH="0" baseline="0" noProof="0" dirty="0">
                  <a:ln>
                    <a:noFill/>
                  </a:ln>
                  <a:solidFill>
                    <a:srgbClr val="FFFFFF"/>
                  </a:solidFill>
                  <a:effectLst/>
                  <a:uLnTx/>
                  <a:uFillTx/>
                  <a:ea typeface="+mn-ea"/>
                  <a:cs typeface="Times New Roman" panose="02020603050405020304" pitchFamily="18" charset="0"/>
                  <a:sym typeface="Symbol" panose="05050102010706020507" pitchFamily="18" charset="2"/>
                </a:rPr>
                <a:t> training input.</a:t>
              </a:r>
              <a:endParaRPr kumimoji="0" lang="en-CA" sz="2800" b="0" i="0" u="none" strike="noStrike" kern="1200" cap="none" spc="0" normalizeH="0" baseline="0" noProof="0" dirty="0">
                <a:ln>
                  <a:noFill/>
                </a:ln>
                <a:solidFill>
                  <a:srgbClr val="FFFFFF"/>
                </a:solidFill>
                <a:effectLst/>
                <a:uLnTx/>
                <a:uFillTx/>
                <a:ea typeface="+mn-ea"/>
                <a:cs typeface="Arial" charset="0"/>
              </a:endParaRPr>
            </a:p>
          </p:txBody>
        </p:sp>
        <p:cxnSp>
          <p:nvCxnSpPr>
            <p:cNvPr id="43" name="Straight Connector 42"/>
            <p:cNvCxnSpPr/>
            <p:nvPr/>
          </p:nvCxnSpPr>
          <p:spPr bwMode="auto">
            <a:xfrm flipV="1">
              <a:off x="3039330" y="5155784"/>
              <a:ext cx="2990" cy="1245016"/>
            </a:xfrm>
            <a:prstGeom prst="line">
              <a:avLst/>
            </a:prstGeom>
            <a:noFill/>
            <a:ln w="12700" cap="sq" cmpd="sng" algn="ctr">
              <a:solidFill>
                <a:srgbClr val="FF00FF"/>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4" name="Text Box 33"/>
              <p:cNvSpPr txBox="1">
                <a:spLocks noChangeArrowheads="1"/>
              </p:cNvSpPr>
              <p:nvPr/>
            </p:nvSpPr>
            <p:spPr bwMode="auto">
              <a:xfrm>
                <a:off x="2034696" y="6331424"/>
                <a:ext cx="867728" cy="52322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𝑥</m:t>
                          </m:r>
                        </m:e>
                      </m:acc>
                    </m:oMath>
                  </m:oMathPara>
                </a14:m>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endParaRPr>
              </a:p>
            </p:txBody>
          </p:sp>
        </mc:Choice>
        <mc:Fallback xmlns="">
          <p:sp>
            <p:nvSpPr>
              <p:cNvPr id="44" name="Text Box 33"/>
              <p:cNvSpPr txBox="1">
                <a:spLocks noRot="1" noChangeAspect="1" noMove="1" noResize="1" noEditPoints="1" noAdjustHandles="1" noChangeArrowheads="1" noChangeShapeType="1" noTextEdit="1"/>
              </p:cNvSpPr>
              <p:nvPr/>
            </p:nvSpPr>
            <p:spPr bwMode="auto">
              <a:xfrm>
                <a:off x="2034696" y="6331424"/>
                <a:ext cx="867728"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45" name="Freeform 35">
            <a:extLst>
              <a:ext uri="{FF2B5EF4-FFF2-40B4-BE49-F238E27FC236}">
                <a16:creationId xmlns:a16="http://schemas.microsoft.com/office/drawing/2014/main" id="{19FB5F1D-42AD-453F-AF9C-DA0665E99E46}"/>
              </a:ext>
            </a:extLst>
          </p:cNvPr>
          <p:cNvSpPr/>
          <p:nvPr/>
        </p:nvSpPr>
        <p:spPr>
          <a:xfrm>
            <a:off x="705475" y="5086226"/>
            <a:ext cx="2594610" cy="823084"/>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00B050"/>
            </a:solidFill>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46" name="Rectangle 45">
            <a:extLst>
              <a:ext uri="{FF2B5EF4-FFF2-40B4-BE49-F238E27FC236}">
                <a16:creationId xmlns:a16="http://schemas.microsoft.com/office/drawing/2014/main" id="{8D016BF8-5BCD-45A5-8EC9-ADA3891FC708}"/>
              </a:ext>
            </a:extLst>
          </p:cNvPr>
          <p:cNvSpPr/>
          <p:nvPr/>
        </p:nvSpPr>
        <p:spPr>
          <a:xfrm>
            <a:off x="647700" y="3096280"/>
            <a:ext cx="4368504"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sym typeface="Symbol" panose="05050102010706020507" pitchFamily="18" charset="2"/>
              </a:rPr>
              <a:t>Goal is to learn this </a:t>
            </a:r>
            <a:r>
              <a:rPr lang="en-US" dirty="0">
                <a:solidFill>
                  <a:srgbClr val="66FF33"/>
                </a:solidFill>
                <a:sym typeface="Symbol" panose="05050102010706020507" pitchFamily="18" charset="2"/>
              </a:rPr>
              <a:t>function</a:t>
            </a:r>
            <a:r>
              <a:rPr lang="en-US" dirty="0">
                <a:solidFill>
                  <a:srgbClr val="FFFFFF"/>
                </a:solidFill>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ea typeface="+mn-ea"/>
            </a:endParaRPr>
          </a:p>
        </p:txBody>
      </p:sp>
      <p:sp>
        <p:nvSpPr>
          <p:cNvPr id="37" name="Rectangle 63">
            <a:extLst>
              <a:ext uri="{FF2B5EF4-FFF2-40B4-BE49-F238E27FC236}">
                <a16:creationId xmlns:a16="http://schemas.microsoft.com/office/drawing/2014/main" id="{6869DB76-00D3-40E4-BAD8-E6C9C9C60FB3}"/>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9955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0-#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3" grpId="0"/>
      <p:bldP spid="35" grpId="0"/>
      <p:bldP spid="44" grpId="0"/>
      <p:bldP spid="44" grpId="1"/>
      <p:bldP spid="45"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 Box 33"/>
              <p:cNvSpPr txBox="1">
                <a:spLocks noChangeArrowheads="1"/>
              </p:cNvSpPr>
              <p:nvPr/>
            </p:nvSpPr>
            <p:spPr bwMode="auto">
              <a:xfrm>
                <a:off x="-97457" y="609600"/>
                <a:ext cx="9338913" cy="16312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rPr>
                  <a:t>Training data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rPr>
                  <a:t>is a set of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input/output pairs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br>
                <a:endPar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     Each input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is an image</a:t>
                </a:r>
              </a:p>
            </p:txBody>
          </p:sp>
        </mc:Choice>
        <mc:Fallback xmlns="">
          <p:sp>
            <p:nvSpPr>
              <p:cNvPr id="31" name="Text Box 33"/>
              <p:cNvSpPr txBox="1">
                <a:spLocks noRot="1" noChangeAspect="1" noMove="1" noResize="1" noEditPoints="1" noAdjustHandles="1" noChangeArrowheads="1" noChangeShapeType="1" noTextEdit="1"/>
              </p:cNvSpPr>
              <p:nvPr/>
            </p:nvSpPr>
            <p:spPr bwMode="auto">
              <a:xfrm>
                <a:off x="-97457" y="609600"/>
                <a:ext cx="9338913" cy="1631216"/>
              </a:xfrm>
              <a:prstGeom prst="rect">
                <a:avLst/>
              </a:prstGeom>
              <a:blipFill>
                <a:blip r:embed="rId3"/>
                <a:stretch>
                  <a:fillRect t="-3731" b="-55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90600" y="1076980"/>
                <a:ext cx="49187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p>
            </p:txBody>
          </p:sp>
        </mc:Choice>
        <mc:Fallback xmlns="">
          <p:sp>
            <p:nvSpPr>
              <p:cNvPr id="33" name="Rectangle 32"/>
              <p:cNvSpPr>
                <a:spLocks noRot="1" noChangeAspect="1" noMove="1" noResize="1" noEditPoints="1" noAdjustHandles="1" noChangeArrowheads="1" noChangeShapeType="1" noTextEdit="1"/>
              </p:cNvSpPr>
              <p:nvPr/>
            </p:nvSpPr>
            <p:spPr>
              <a:xfrm>
                <a:off x="990600" y="1076980"/>
                <a:ext cx="4918799" cy="523220"/>
              </a:xfrm>
              <a:prstGeom prst="rect">
                <a:avLst/>
              </a:prstGeom>
              <a:blipFill>
                <a:blip r:embed="rId5"/>
                <a:stretch>
                  <a:fillRect l="-2605" t="-12791" r="-1489" b="-32558"/>
                </a:stretch>
              </a:blipFill>
            </p:spPr>
            <p:txBody>
              <a:bodyPr/>
              <a:lstStyle/>
              <a:p>
                <a:r>
                  <a:rPr lang="en-US">
                    <a:noFill/>
                  </a:rPr>
                  <a:t> </a:t>
                </a:r>
              </a:p>
            </p:txBody>
          </p:sp>
        </mc:Fallback>
      </mc:AlternateContent>
      <p:sp>
        <p:nvSpPr>
          <p:cNvPr id="36" name="Rectangle 35"/>
          <p:cNvSpPr/>
          <p:nvPr/>
        </p:nvSpPr>
        <p:spPr>
          <a:xfrm>
            <a:off x="486228" y="2120205"/>
            <a:ext cx="85386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Each output </a:t>
            </a:r>
            <a:r>
              <a:rPr kumimoji="0" lang="en-US" altLang="en-US" sz="2800" b="0" i="1"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y</a:t>
            </a:r>
            <a:r>
              <a:rPr kumimoji="0" lang="en-US" altLang="en-US" sz="2800" b="0" i="1" u="none" strike="noStrike" kern="1200" cap="none" spc="0" normalizeH="0" baseline="-25000" noProof="0" dirty="0">
                <a:ln>
                  <a:noFill/>
                </a:ln>
                <a:solidFill>
                  <a:srgbClr val="FF00FF"/>
                </a:solidFill>
                <a:effectLst/>
                <a:uLnTx/>
                <a:uFillTx/>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ea typeface="+mn-ea"/>
                <a:cs typeface="Arial" charset="0"/>
              </a:rPr>
              <a:t>  </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(provided by the supervisor)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00"/>
                </a:solidFill>
                <a:effectLst/>
                <a:uLnTx/>
                <a:uFillTx/>
                <a:ea typeface="+mn-ea"/>
                <a:cs typeface="Arial" charset="0"/>
                <a:sym typeface="Symbol" panose="05050102010706020507" pitchFamily="18" charset="2"/>
              </a:rPr>
              <a:t>Categorizing:</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y</a:t>
            </a:r>
            <a:r>
              <a:rPr kumimoji="0" lang="en-US" altLang="en-US" sz="2800" b="0" i="1" u="none" strike="noStrike" kern="1200" cap="none" spc="0" normalizeH="0" baseline="-25000" noProof="0" dirty="0">
                <a:ln>
                  <a:noFill/>
                </a:ln>
                <a:solidFill>
                  <a:srgbClr val="FF00FF"/>
                </a:solidFill>
                <a:effectLst/>
                <a:uLnTx/>
                <a:uFillTx/>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ea typeface="+mn-ea"/>
                <a:cs typeface="Arial" charset="0"/>
              </a:rPr>
              <a:t>  </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labels it as a </a:t>
            </a:r>
            <a:r>
              <a:rPr kumimoji="0" lang="en-US" altLang="en-US" sz="2800" b="0"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0</a:t>
            </a:r>
            <a:r>
              <a:rPr kumimoji="0" lang="en-US" altLang="en-US" sz="2800" b="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1</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9</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ea typeface="+mn-ea"/>
              <a:cs typeface="Arial" charset="0"/>
            </a:endParaRPr>
          </a:p>
        </p:txBody>
      </p:sp>
      <p:pic>
        <p:nvPicPr>
          <p:cNvPr id="3" name="Picture 2">
            <a:extLst>
              <a:ext uri="{FF2B5EF4-FFF2-40B4-BE49-F238E27FC236}">
                <a16:creationId xmlns:a16="http://schemas.microsoft.com/office/drawing/2014/main" id="{2F13A921-B1F2-4A77-AD2B-A54D799D388E}"/>
              </a:ext>
            </a:extLst>
          </p:cNvPr>
          <p:cNvPicPr>
            <a:picLocks noChangeAspect="1"/>
          </p:cNvPicPr>
          <p:nvPr/>
        </p:nvPicPr>
        <p:blipFill>
          <a:blip r:embed="rId6"/>
          <a:stretch>
            <a:fillRect/>
          </a:stretch>
        </p:blipFill>
        <p:spPr>
          <a:xfrm>
            <a:off x="5803777" y="1094677"/>
            <a:ext cx="1181100" cy="1152525"/>
          </a:xfrm>
          <a:prstGeom prst="rect">
            <a:avLst/>
          </a:prstGeom>
        </p:spPr>
      </p:pic>
      <p:pic>
        <p:nvPicPr>
          <p:cNvPr id="56" name="Picture 55">
            <a:extLst>
              <a:ext uri="{FF2B5EF4-FFF2-40B4-BE49-F238E27FC236}">
                <a16:creationId xmlns:a16="http://schemas.microsoft.com/office/drawing/2014/main" id="{53784FC0-386E-4207-A4E2-C7805A9F828A}"/>
              </a:ext>
            </a:extLst>
          </p:cNvPr>
          <p:cNvPicPr>
            <a:picLocks noChangeAspect="1"/>
          </p:cNvPicPr>
          <p:nvPr/>
        </p:nvPicPr>
        <p:blipFill>
          <a:blip r:embed="rId7"/>
          <a:stretch>
            <a:fillRect/>
          </a:stretch>
        </p:blipFill>
        <p:spPr>
          <a:xfrm>
            <a:off x="205451" y="3200807"/>
            <a:ext cx="8709949" cy="1143000"/>
          </a:xfrm>
          <a:prstGeom prst="rect">
            <a:avLst/>
          </a:prstGeom>
        </p:spPr>
      </p:pic>
      <p:pic>
        <p:nvPicPr>
          <p:cNvPr id="68" name="Picture 67">
            <a:extLst>
              <a:ext uri="{FF2B5EF4-FFF2-40B4-BE49-F238E27FC236}">
                <a16:creationId xmlns:a16="http://schemas.microsoft.com/office/drawing/2014/main" id="{C637AB93-3AAA-45A0-9C70-8DD7F687BF64}"/>
              </a:ext>
            </a:extLst>
          </p:cNvPr>
          <p:cNvPicPr>
            <a:picLocks noChangeAspect="1"/>
          </p:cNvPicPr>
          <p:nvPr/>
        </p:nvPicPr>
        <p:blipFill>
          <a:blip r:embed="rId8"/>
          <a:stretch>
            <a:fillRect/>
          </a:stretch>
        </p:blipFill>
        <p:spPr>
          <a:xfrm>
            <a:off x="5203125" y="4368092"/>
            <a:ext cx="3890774" cy="954107"/>
          </a:xfrm>
          <a:prstGeom prst="rect">
            <a:avLst/>
          </a:prstGeom>
        </p:spPr>
      </p:pic>
      <p:sp>
        <p:nvSpPr>
          <p:cNvPr id="57" name="TextBox 56">
            <a:extLst>
              <a:ext uri="{FF2B5EF4-FFF2-40B4-BE49-F238E27FC236}">
                <a16:creationId xmlns:a16="http://schemas.microsoft.com/office/drawing/2014/main" id="{F939FA13-CA18-4FB7-86C8-16F330D72350}"/>
              </a:ext>
            </a:extLst>
          </p:cNvPr>
          <p:cNvSpPr txBox="1"/>
          <p:nvPr/>
        </p:nvSpPr>
        <p:spPr bwMode="auto">
          <a:xfrm>
            <a:off x="2819400" y="4334405"/>
            <a:ext cx="2714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Data base of digits</a:t>
            </a:r>
          </a:p>
        </p:txBody>
      </p:sp>
      <p:cxnSp>
        <p:nvCxnSpPr>
          <p:cNvPr id="58" name="Straight Arrow Connector 57">
            <a:extLst>
              <a:ext uri="{FF2B5EF4-FFF2-40B4-BE49-F238E27FC236}">
                <a16:creationId xmlns:a16="http://schemas.microsoft.com/office/drawing/2014/main" id="{20267D75-D48D-4A71-B0C0-8C043765C714}"/>
              </a:ext>
            </a:extLst>
          </p:cNvPr>
          <p:cNvCxnSpPr>
            <a:cxnSpLocks/>
          </p:cNvCxnSpPr>
          <p:nvPr/>
        </p:nvCxnSpPr>
        <p:spPr bwMode="auto">
          <a:xfrm flipV="1">
            <a:off x="1170296" y="4114800"/>
            <a:ext cx="12511" cy="1187544"/>
          </a:xfrm>
          <a:prstGeom prst="straightConnector1">
            <a:avLst/>
          </a:prstGeom>
          <a:noFill/>
          <a:ln w="38100" cap="sq" cmpd="sng" algn="ctr">
            <a:solidFill>
              <a:schemeClr val="tx1"/>
            </a:solidFill>
            <a:prstDash val="solid"/>
            <a:round/>
            <a:headEnd type="none" w="med" len="med"/>
            <a:tailEnd type="triangle"/>
          </a:ln>
          <a:effectLst/>
        </p:spPr>
      </p:cxnSp>
      <p:sp>
        <p:nvSpPr>
          <p:cNvPr id="59" name="TextBox 58">
            <a:extLst>
              <a:ext uri="{FF2B5EF4-FFF2-40B4-BE49-F238E27FC236}">
                <a16:creationId xmlns:a16="http://schemas.microsoft.com/office/drawing/2014/main" id="{5BF128E9-325E-4AB1-8ACE-5EFD17F87ECF}"/>
              </a:ext>
            </a:extLst>
          </p:cNvPr>
          <p:cNvSpPr txBox="1"/>
          <p:nvPr/>
        </p:nvSpPr>
        <p:spPr bwMode="auto">
          <a:xfrm>
            <a:off x="838200" y="5206618"/>
            <a:ext cx="73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Training Data: With which we will learn a neural network</a:t>
            </a:r>
          </a:p>
          <a:p>
            <a:r>
              <a:rPr lang="en-US" sz="2400" dirty="0"/>
              <a:t>Test Data:        With which we will test </a:t>
            </a:r>
            <a:br>
              <a:rPr lang="en-US" sz="2400" dirty="0"/>
            </a:br>
            <a:r>
              <a:rPr lang="en-US" sz="2400" dirty="0"/>
              <a:t>                           how good our neural network performs</a:t>
            </a:r>
          </a:p>
          <a:p>
            <a:r>
              <a:rPr lang="en-US" sz="2400" dirty="0"/>
              <a:t>                         Do </a:t>
            </a:r>
            <a:r>
              <a:rPr lang="en-US" sz="2400" dirty="0">
                <a:solidFill>
                  <a:srgbClr val="FF0000"/>
                </a:solidFill>
              </a:rPr>
              <a:t>NOT</a:t>
            </a:r>
            <a:r>
              <a:rPr lang="en-US" sz="2400" dirty="0"/>
              <a:t> touch this when learning.</a:t>
            </a:r>
          </a:p>
        </p:txBody>
      </p:sp>
      <p:cxnSp>
        <p:nvCxnSpPr>
          <p:cNvPr id="60" name="Straight Arrow Connector 59">
            <a:extLst>
              <a:ext uri="{FF2B5EF4-FFF2-40B4-BE49-F238E27FC236}">
                <a16:creationId xmlns:a16="http://schemas.microsoft.com/office/drawing/2014/main" id="{7BFBF7E9-9F7D-4018-828F-E4B87560A5D9}"/>
              </a:ext>
            </a:extLst>
          </p:cNvPr>
          <p:cNvCxnSpPr>
            <a:cxnSpLocks/>
          </p:cNvCxnSpPr>
          <p:nvPr/>
        </p:nvCxnSpPr>
        <p:spPr bwMode="auto">
          <a:xfrm flipV="1">
            <a:off x="1182807" y="4114800"/>
            <a:ext cx="2869979" cy="1593650"/>
          </a:xfrm>
          <a:prstGeom prst="straightConnector1">
            <a:avLst/>
          </a:prstGeom>
          <a:noFill/>
          <a:ln w="38100" cap="sq" cmpd="sng" algn="ctr">
            <a:solidFill>
              <a:schemeClr val="tx1"/>
            </a:solidFill>
            <a:prstDash val="solid"/>
            <a:round/>
            <a:headEnd type="none" w="med" len="med"/>
            <a:tailEnd type="triangle"/>
          </a:ln>
          <a:effectLst/>
        </p:spPr>
      </p:cxnSp>
      <p:cxnSp>
        <p:nvCxnSpPr>
          <p:cNvPr id="66" name="Straight Arrow Connector 65">
            <a:extLst>
              <a:ext uri="{FF2B5EF4-FFF2-40B4-BE49-F238E27FC236}">
                <a16:creationId xmlns:a16="http://schemas.microsoft.com/office/drawing/2014/main" id="{7342848A-867B-491E-9465-91840501DE4A}"/>
              </a:ext>
            </a:extLst>
          </p:cNvPr>
          <p:cNvCxnSpPr>
            <a:cxnSpLocks/>
          </p:cNvCxnSpPr>
          <p:nvPr/>
        </p:nvCxnSpPr>
        <p:spPr bwMode="auto">
          <a:xfrm flipV="1">
            <a:off x="3733800" y="3657601"/>
            <a:ext cx="0" cy="827647"/>
          </a:xfrm>
          <a:prstGeom prst="straightConnector1">
            <a:avLst/>
          </a:prstGeom>
          <a:noFill/>
          <a:ln w="38100" cap="sq"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51A74759-E738-4F3C-9665-C1F5D87F4235}"/>
              </a:ext>
            </a:extLst>
          </p:cNvPr>
          <p:cNvCxnSpPr>
            <a:cxnSpLocks/>
          </p:cNvCxnSpPr>
          <p:nvPr/>
        </p:nvCxnSpPr>
        <p:spPr bwMode="auto">
          <a:xfrm flipV="1">
            <a:off x="3733800" y="4114800"/>
            <a:ext cx="3048000" cy="370448"/>
          </a:xfrm>
          <a:prstGeom prst="straightConnector1">
            <a:avLst/>
          </a:prstGeom>
          <a:noFill/>
          <a:ln w="38100" cap="sq"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1364059B-B001-42ED-A97C-EC88FD70CD9D}"/>
              </a:ext>
            </a:extLst>
          </p:cNvPr>
          <p:cNvCxnSpPr>
            <a:cxnSpLocks/>
          </p:cNvCxnSpPr>
          <p:nvPr/>
        </p:nvCxnSpPr>
        <p:spPr bwMode="auto">
          <a:xfrm flipV="1">
            <a:off x="1170296" y="5029200"/>
            <a:ext cx="4633481" cy="273144"/>
          </a:xfrm>
          <a:prstGeom prst="straightConnector1">
            <a:avLst/>
          </a:prstGeom>
          <a:noFill/>
          <a:ln w="38100" cap="sq" cmpd="sng" algn="ctr">
            <a:solidFill>
              <a:schemeClr val="tx1"/>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5497E4C4-A91C-466C-9937-BB767F2EB666}"/>
              </a:ext>
            </a:extLst>
          </p:cNvPr>
          <p:cNvCxnSpPr>
            <a:cxnSpLocks/>
          </p:cNvCxnSpPr>
          <p:nvPr/>
        </p:nvCxnSpPr>
        <p:spPr bwMode="auto">
          <a:xfrm flipV="1">
            <a:off x="1182807" y="5141377"/>
            <a:ext cx="5421592" cy="567073"/>
          </a:xfrm>
          <a:prstGeom prst="straightConnector1">
            <a:avLst/>
          </a:prstGeom>
          <a:noFill/>
          <a:ln w="38100" cap="sq" cmpd="sng" algn="ctr">
            <a:solidFill>
              <a:schemeClr val="tx1"/>
            </a:solidFill>
            <a:prstDash val="solid"/>
            <a:round/>
            <a:headEnd type="none" w="med" len="med"/>
            <a:tailEnd type="triangle"/>
          </a:ln>
          <a:effectLst/>
        </p:spPr>
      </p:cxnSp>
      <p:sp>
        <p:nvSpPr>
          <p:cNvPr id="17" name="Rectangle 63">
            <a:extLst>
              <a:ext uri="{FF2B5EF4-FFF2-40B4-BE49-F238E27FC236}">
                <a16:creationId xmlns:a16="http://schemas.microsoft.com/office/drawing/2014/main" id="{6935D1AB-C21F-46E6-AF14-7BE87161B965}"/>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406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anim calcmode="lin" valueType="num">
                                      <p:cBhvr additive="base">
                                        <p:cTn id="7" dur="500" fill="hold"/>
                                        <p:tgtEl>
                                          <p:spTgt spid="3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
                                            <p:txEl>
                                              <p:pRg st="1" end="1"/>
                                            </p:txEl>
                                          </p:spTgt>
                                        </p:tgtEl>
                                        <p:attrNameLst>
                                          <p:attrName>style.visibility</p:attrName>
                                        </p:attrNameLst>
                                      </p:cBhvr>
                                      <p:to>
                                        <p:strVal val="visible"/>
                                      </p:to>
                                    </p:set>
                                    <p:anim calcmode="lin" valueType="num">
                                      <p:cBhvr additive="base">
                                        <p:cTn id="21"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7">
                                            <p:txEl>
                                              <p:pRg st="0" end="0"/>
                                            </p:txEl>
                                          </p:spTgt>
                                        </p:tgtEl>
                                        <p:attrNameLst>
                                          <p:attrName>style.visibility</p:attrName>
                                        </p:attrNameLst>
                                      </p:cBhvr>
                                      <p:to>
                                        <p:strVal val="visible"/>
                                      </p:to>
                                    </p:set>
                                    <p:anim calcmode="lin" valueType="num">
                                      <p:cBhvr additive="base">
                                        <p:cTn id="33"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0-#ppt_w/2"/>
                                          </p:val>
                                        </p:tav>
                                        <p:tav tm="100000">
                                          <p:val>
                                            <p:strVal val="#ppt_x"/>
                                          </p:val>
                                        </p:tav>
                                      </p:tavLst>
                                    </p:anim>
                                    <p:anim calcmode="lin" valueType="num">
                                      <p:cBhvr additive="base">
                                        <p:cTn id="4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0-#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9">
                                            <p:txEl>
                                              <p:pRg st="0" end="0"/>
                                            </p:txEl>
                                          </p:spTgt>
                                        </p:tgtEl>
                                        <p:attrNameLst>
                                          <p:attrName>style.visibility</p:attrName>
                                        </p:attrNameLst>
                                      </p:cBhvr>
                                      <p:to>
                                        <p:strVal val="visible"/>
                                      </p:to>
                                    </p:set>
                                    <p:anim calcmode="lin" valueType="num">
                                      <p:cBhvr additive="base">
                                        <p:cTn id="53"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9">
                                            <p:txEl>
                                              <p:pRg st="0" end="0"/>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0-#ppt_w/2"/>
                                          </p:val>
                                        </p:tav>
                                        <p:tav tm="100000">
                                          <p:val>
                                            <p:strVal val="#ppt_x"/>
                                          </p:val>
                                        </p:tav>
                                      </p:tavLst>
                                    </p:anim>
                                    <p:anim calcmode="lin" valueType="num">
                                      <p:cBhvr additive="base">
                                        <p:cTn id="58" dur="500" fill="hold"/>
                                        <p:tgtEl>
                                          <p:spTgt spid="5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fill="hold"/>
                                        <p:tgtEl>
                                          <p:spTgt spid="69"/>
                                        </p:tgtEl>
                                        <p:attrNameLst>
                                          <p:attrName>ppt_x</p:attrName>
                                        </p:attrNameLst>
                                      </p:cBhvr>
                                      <p:tavLst>
                                        <p:tav tm="0">
                                          <p:val>
                                            <p:strVal val="0-#ppt_w/2"/>
                                          </p:val>
                                        </p:tav>
                                        <p:tav tm="100000">
                                          <p:val>
                                            <p:strVal val="#ppt_x"/>
                                          </p:val>
                                        </p:tav>
                                      </p:tavLst>
                                    </p:anim>
                                    <p:anim calcmode="lin" valueType="num">
                                      <p:cBhvr additive="base">
                                        <p:cTn id="62" dur="500" fill="hold"/>
                                        <p:tgtEl>
                                          <p:spTgt spid="69"/>
                                        </p:tgtEl>
                                        <p:attrNameLst>
                                          <p:attrName>ppt_y</p:attrName>
                                        </p:attrNameLst>
                                      </p:cBhvr>
                                      <p:tavLst>
                                        <p:tav tm="0">
                                          <p:val>
                                            <p:strVal val="#ppt_y"/>
                                          </p:val>
                                        </p:tav>
                                        <p:tav tm="100000">
                                          <p:val>
                                            <p:strVal val="#ppt_y"/>
                                          </p:val>
                                        </p:tav>
                                      </p:tavLst>
                                    </p:anim>
                                  </p:childTnLst>
                                </p:cTn>
                              </p:par>
                              <p:par>
                                <p:cTn id="63" presetID="1" presetClass="exit" presetSubtype="0" fill="hold" nodeType="withEffect">
                                  <p:stCondLst>
                                    <p:cond delay="0"/>
                                  </p:stCondLst>
                                  <p:childTnLst>
                                    <p:set>
                                      <p:cBhvr>
                                        <p:cTn id="64" dur="1" fill="hold">
                                          <p:stCondLst>
                                            <p:cond delay="0"/>
                                          </p:stCondLst>
                                        </p:cTn>
                                        <p:tgtEl>
                                          <p:spTgt spid="6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59">
                                            <p:txEl>
                                              <p:pRg st="1" end="1"/>
                                            </p:txEl>
                                          </p:spTgt>
                                        </p:tgtEl>
                                        <p:attrNameLst>
                                          <p:attrName>style.visibility</p:attrName>
                                        </p:attrNameLst>
                                      </p:cBhvr>
                                      <p:to>
                                        <p:strVal val="visible"/>
                                      </p:to>
                                    </p:set>
                                    <p:anim calcmode="lin" valueType="num">
                                      <p:cBhvr additive="base">
                                        <p:cTn id="71" dur="500" fill="hold"/>
                                        <p:tgtEl>
                                          <p:spTgt spid="59">
                                            <p:txEl>
                                              <p:pRg st="1" end="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9">
                                            <p:txEl>
                                              <p:pRg st="1" end="1"/>
                                            </p:txEl>
                                          </p:spTgt>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fill="hold"/>
                                        <p:tgtEl>
                                          <p:spTgt spid="60"/>
                                        </p:tgtEl>
                                        <p:attrNameLst>
                                          <p:attrName>ppt_x</p:attrName>
                                        </p:attrNameLst>
                                      </p:cBhvr>
                                      <p:tavLst>
                                        <p:tav tm="0">
                                          <p:val>
                                            <p:strVal val="0-#ppt_w/2"/>
                                          </p:val>
                                        </p:tav>
                                        <p:tav tm="100000">
                                          <p:val>
                                            <p:strVal val="#ppt_x"/>
                                          </p:val>
                                        </p:tav>
                                      </p:tavLst>
                                    </p:anim>
                                    <p:anim calcmode="lin" valueType="num">
                                      <p:cBhvr additive="base">
                                        <p:cTn id="76" dur="500" fill="hold"/>
                                        <p:tgtEl>
                                          <p:spTgt spid="60"/>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0-#ppt_w/2"/>
                                          </p:val>
                                        </p:tav>
                                        <p:tav tm="100000">
                                          <p:val>
                                            <p:strVal val="#ppt_x"/>
                                          </p:val>
                                        </p:tav>
                                      </p:tavLst>
                                    </p:anim>
                                    <p:anim calcmode="lin" valueType="num">
                                      <p:cBhvr additive="base">
                                        <p:cTn id="80" dur="500" fill="hold"/>
                                        <p:tgtEl>
                                          <p:spTgt spid="70"/>
                                        </p:tgtEl>
                                        <p:attrNameLst>
                                          <p:attrName>ppt_y</p:attrName>
                                        </p:attrNameLst>
                                      </p:cBhvr>
                                      <p:tavLst>
                                        <p:tav tm="0">
                                          <p:val>
                                            <p:strVal val="#ppt_y"/>
                                          </p:val>
                                        </p:tav>
                                        <p:tav tm="100000">
                                          <p:val>
                                            <p:strVal val="#ppt_y"/>
                                          </p:val>
                                        </p:tav>
                                      </p:tavLst>
                                    </p:anim>
                                  </p:childTnLst>
                                </p:cTn>
                              </p:par>
                              <p:par>
                                <p:cTn id="81" presetID="1" presetClass="exit" presetSubtype="0" fill="hold" nodeType="withEffect">
                                  <p:stCondLst>
                                    <p:cond delay="0"/>
                                  </p:stCondLst>
                                  <p:childTnLst>
                                    <p:set>
                                      <p:cBhvr>
                                        <p:cTn id="82" dur="1" fill="hold">
                                          <p:stCondLst>
                                            <p:cond delay="0"/>
                                          </p:stCondLst>
                                        </p:cTn>
                                        <p:tgtEl>
                                          <p:spTgt spid="6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5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59">
                                            <p:txEl>
                                              <p:pRg st="2" end="2"/>
                                            </p:txEl>
                                          </p:spTgt>
                                        </p:tgtEl>
                                        <p:attrNameLst>
                                          <p:attrName>style.visibility</p:attrName>
                                        </p:attrNameLst>
                                      </p:cBhvr>
                                      <p:to>
                                        <p:strVal val="visible"/>
                                      </p:to>
                                    </p:set>
                                    <p:anim calcmode="lin" valueType="num">
                                      <p:cBhvr additive="base">
                                        <p:cTn id="89" dur="500" fill="hold"/>
                                        <p:tgtEl>
                                          <p:spTgt spid="59">
                                            <p:txEl>
                                              <p:pRg st="2" end="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 Box 33"/>
              <p:cNvSpPr txBox="1">
                <a:spLocks noChangeArrowheads="1"/>
              </p:cNvSpPr>
              <p:nvPr/>
            </p:nvSpPr>
            <p:spPr bwMode="auto">
              <a:xfrm>
                <a:off x="-97457" y="609600"/>
                <a:ext cx="9338913" cy="16312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rPr>
                  <a:t>Training data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rPr>
                  <a:t>is a set of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input/output pairs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br>
                <a:endPar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     Each input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is an image</a:t>
                </a:r>
              </a:p>
            </p:txBody>
          </p:sp>
        </mc:Choice>
        <mc:Fallback xmlns="">
          <p:sp>
            <p:nvSpPr>
              <p:cNvPr id="31" name="Text Box 33"/>
              <p:cNvSpPr txBox="1">
                <a:spLocks noRot="1" noChangeAspect="1" noMove="1" noResize="1" noEditPoints="1" noAdjustHandles="1" noChangeArrowheads="1" noChangeShapeType="1" noTextEdit="1"/>
              </p:cNvSpPr>
              <p:nvPr/>
            </p:nvSpPr>
            <p:spPr bwMode="auto">
              <a:xfrm>
                <a:off x="-97457" y="609600"/>
                <a:ext cx="9338913" cy="1631216"/>
              </a:xfrm>
              <a:prstGeom prst="rect">
                <a:avLst/>
              </a:prstGeom>
              <a:blipFill>
                <a:blip r:embed="rId3"/>
                <a:stretch>
                  <a:fillRect t="-3731" b="-55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90600" y="1076980"/>
                <a:ext cx="49187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p>
            </p:txBody>
          </p:sp>
        </mc:Choice>
        <mc:Fallback xmlns="">
          <p:sp>
            <p:nvSpPr>
              <p:cNvPr id="33" name="Rectangle 32"/>
              <p:cNvSpPr>
                <a:spLocks noRot="1" noChangeAspect="1" noMove="1" noResize="1" noEditPoints="1" noAdjustHandles="1" noChangeArrowheads="1" noChangeShapeType="1" noTextEdit="1"/>
              </p:cNvSpPr>
              <p:nvPr/>
            </p:nvSpPr>
            <p:spPr>
              <a:xfrm>
                <a:off x="990600" y="1076980"/>
                <a:ext cx="4918799" cy="523220"/>
              </a:xfrm>
              <a:prstGeom prst="rect">
                <a:avLst/>
              </a:prstGeom>
              <a:blipFill>
                <a:blip r:embed="rId4"/>
                <a:stretch>
                  <a:fillRect l="-2605" t="-12791" r="-1489" b="-32558"/>
                </a:stretch>
              </a:blipFill>
            </p:spPr>
            <p:txBody>
              <a:bodyPr/>
              <a:lstStyle/>
              <a:p>
                <a:r>
                  <a:rPr lang="en-US">
                    <a:noFill/>
                  </a:rPr>
                  <a:t> </a:t>
                </a:r>
              </a:p>
            </p:txBody>
          </p:sp>
        </mc:Fallback>
      </mc:AlternateContent>
      <p:sp>
        <p:nvSpPr>
          <p:cNvPr id="36" name="Rectangle 35"/>
          <p:cNvSpPr/>
          <p:nvPr/>
        </p:nvSpPr>
        <p:spPr>
          <a:xfrm>
            <a:off x="486228" y="2120205"/>
            <a:ext cx="85386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Each output </a:t>
            </a:r>
            <a:r>
              <a:rPr kumimoji="0" lang="en-US" altLang="en-US" sz="2800" b="0" i="1"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y</a:t>
            </a:r>
            <a:r>
              <a:rPr kumimoji="0" lang="en-US" altLang="en-US" sz="2800" b="0" i="1" u="none" strike="noStrike" kern="1200" cap="none" spc="0" normalizeH="0" baseline="-25000" noProof="0" dirty="0">
                <a:ln>
                  <a:noFill/>
                </a:ln>
                <a:solidFill>
                  <a:srgbClr val="FF00FF"/>
                </a:solidFill>
                <a:effectLst/>
                <a:uLnTx/>
                <a:uFillTx/>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ea typeface="+mn-ea"/>
                <a:cs typeface="Arial" charset="0"/>
              </a:rPr>
              <a:t>  </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(provided by the supervisor)</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00"/>
                </a:solidFill>
                <a:effectLst/>
                <a:uLnTx/>
                <a:uFillTx/>
                <a:ea typeface="+mn-ea"/>
                <a:cs typeface="Arial" charset="0"/>
                <a:sym typeface="Symbol" panose="05050102010706020507" pitchFamily="18" charset="2"/>
              </a:rPr>
              <a:t>Categorizing:</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 </a:t>
            </a:r>
            <a:r>
              <a:rPr kumimoji="0" lang="en-US" altLang="en-US" sz="2800" b="0" i="1"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y</a:t>
            </a:r>
            <a:r>
              <a:rPr kumimoji="0" lang="en-US" altLang="en-US" sz="2800" b="0" i="1" u="none" strike="noStrike" kern="1200" cap="none" spc="0" normalizeH="0" baseline="-25000" noProof="0" dirty="0">
                <a:ln>
                  <a:noFill/>
                </a:ln>
                <a:solidFill>
                  <a:srgbClr val="FF00FF"/>
                </a:solidFill>
                <a:effectLst/>
                <a:uLnTx/>
                <a:uFillTx/>
                <a:ea typeface="+mn-ea"/>
                <a:cs typeface="Arial" charset="0"/>
                <a:sym typeface="Symbol" panose="05050102010706020507" pitchFamily="18" charset="2"/>
              </a:rPr>
              <a:t>d</a:t>
            </a:r>
            <a:r>
              <a:rPr kumimoji="0" lang="en-US" altLang="en-US" sz="2800" b="0" i="1" u="none" strike="noStrike" kern="1200" cap="none" spc="0" normalizeH="0" baseline="-25000" noProof="0" dirty="0">
                <a:ln>
                  <a:noFill/>
                </a:ln>
                <a:solidFill>
                  <a:srgbClr val="FF00FF"/>
                </a:solidFill>
                <a:effectLst/>
                <a:uLnTx/>
                <a:uFillTx/>
                <a:ea typeface="+mn-ea"/>
                <a:cs typeface="Arial" charset="0"/>
              </a:rPr>
              <a:t>  </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labels it as a </a:t>
            </a:r>
            <a:r>
              <a:rPr kumimoji="0" lang="en-US" altLang="en-US" sz="2800" b="0"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0</a:t>
            </a:r>
            <a:r>
              <a:rPr kumimoji="0" lang="en-US" altLang="en-US" sz="2800" b="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1</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9</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ea typeface="+mn-ea"/>
              <a:cs typeface="Arial" charset="0"/>
            </a:endParaRPr>
          </a:p>
        </p:txBody>
      </p:sp>
      <p:pic>
        <p:nvPicPr>
          <p:cNvPr id="3" name="Picture 2">
            <a:extLst>
              <a:ext uri="{FF2B5EF4-FFF2-40B4-BE49-F238E27FC236}">
                <a16:creationId xmlns:a16="http://schemas.microsoft.com/office/drawing/2014/main" id="{2F13A921-B1F2-4A77-AD2B-A54D799D388E}"/>
              </a:ext>
            </a:extLst>
          </p:cNvPr>
          <p:cNvPicPr>
            <a:picLocks noChangeAspect="1"/>
          </p:cNvPicPr>
          <p:nvPr/>
        </p:nvPicPr>
        <p:blipFill>
          <a:blip r:embed="rId5"/>
          <a:stretch>
            <a:fillRect/>
          </a:stretch>
        </p:blipFill>
        <p:spPr>
          <a:xfrm>
            <a:off x="5803777" y="1094677"/>
            <a:ext cx="1181100" cy="1152525"/>
          </a:xfrm>
          <a:prstGeom prst="rect">
            <a:avLst/>
          </a:prstGeom>
        </p:spPr>
      </p:pic>
      <p:pic>
        <p:nvPicPr>
          <p:cNvPr id="56" name="Picture 55">
            <a:extLst>
              <a:ext uri="{FF2B5EF4-FFF2-40B4-BE49-F238E27FC236}">
                <a16:creationId xmlns:a16="http://schemas.microsoft.com/office/drawing/2014/main" id="{53784FC0-386E-4207-A4E2-C7805A9F828A}"/>
              </a:ext>
            </a:extLst>
          </p:cNvPr>
          <p:cNvPicPr>
            <a:picLocks noChangeAspect="1"/>
          </p:cNvPicPr>
          <p:nvPr/>
        </p:nvPicPr>
        <p:blipFill>
          <a:blip r:embed="rId6"/>
          <a:stretch>
            <a:fillRect/>
          </a:stretch>
        </p:blipFill>
        <p:spPr>
          <a:xfrm>
            <a:off x="205451" y="3200807"/>
            <a:ext cx="8709949" cy="1143000"/>
          </a:xfrm>
          <a:prstGeom prst="rect">
            <a:avLst/>
          </a:prstGeom>
        </p:spPr>
      </p:pic>
      <p:cxnSp>
        <p:nvCxnSpPr>
          <p:cNvPr id="58" name="Straight Arrow Connector 57">
            <a:extLst>
              <a:ext uri="{FF2B5EF4-FFF2-40B4-BE49-F238E27FC236}">
                <a16:creationId xmlns:a16="http://schemas.microsoft.com/office/drawing/2014/main" id="{20267D75-D48D-4A71-B0C0-8C043765C714}"/>
              </a:ext>
            </a:extLst>
          </p:cNvPr>
          <p:cNvCxnSpPr>
            <a:cxnSpLocks/>
          </p:cNvCxnSpPr>
          <p:nvPr/>
        </p:nvCxnSpPr>
        <p:spPr bwMode="auto">
          <a:xfrm flipV="1">
            <a:off x="1115704" y="4150965"/>
            <a:ext cx="636896" cy="886726"/>
          </a:xfrm>
          <a:prstGeom prst="straightConnector1">
            <a:avLst/>
          </a:prstGeom>
          <a:noFill/>
          <a:ln w="38100" cap="sq"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BF128E9-325E-4AB1-8ACE-5EFD17F87ECF}"/>
                  </a:ext>
                </a:extLst>
              </p:cNvPr>
              <p:cNvSpPr txBox="1"/>
              <p:nvPr/>
            </p:nvSpPr>
            <p:spPr bwMode="auto">
              <a:xfrm>
                <a:off x="838200" y="4948535"/>
                <a:ext cx="7391400" cy="1569660"/>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a:spAutoFit/>
              </a:bodyPr>
              <a:lstStyle/>
              <a:p>
                <a14:m>
                  <m:oMath xmlns:m="http://schemas.openxmlformats.org/officeDocument/2006/math">
                    <m:sSub>
                      <m:sSubPr>
                        <m:ctrlPr>
                          <a:rPr lang="en-US" altLang="en-US" sz="2400" i="1" dirty="0">
                            <a:solidFill>
                              <a:srgbClr val="FF00FF"/>
                            </a:solidFill>
                            <a:latin typeface="Cambria Math" panose="02040503050406030204" pitchFamily="18" charset="0"/>
                            <a:sym typeface="Symbol" panose="05050102010706020507" pitchFamily="18" charset="2"/>
                          </a:rPr>
                        </m:ctrlPr>
                      </m:sSubPr>
                      <m:e>
                        <m:acc>
                          <m:accPr>
                            <m:chr m:val="⃗"/>
                            <m:ctrlPr>
                              <a:rPr lang="en-US" altLang="en-US" sz="2400" i="1" dirty="0">
                                <a:solidFill>
                                  <a:srgbClr val="FF00FF"/>
                                </a:solidFill>
                                <a:latin typeface="Cambria Math" panose="02040503050406030204" pitchFamily="18" charset="0"/>
                                <a:sym typeface="Symbol" panose="05050102010706020507" pitchFamily="18" charset="2"/>
                              </a:rPr>
                            </m:ctrlPr>
                          </m:accPr>
                          <m:e>
                            <m:r>
                              <a:rPr lang="en-CA" altLang="en-US" sz="2400" i="1" dirty="0">
                                <a:solidFill>
                                  <a:srgbClr val="FF00FF"/>
                                </a:solidFill>
                                <a:latin typeface="Cambria Math" panose="02040503050406030204" pitchFamily="18" charset="0"/>
                                <a:sym typeface="Symbol" panose="05050102010706020507" pitchFamily="18" charset="2"/>
                              </a:rPr>
                              <m:t>𝑥</m:t>
                            </m:r>
                          </m:e>
                        </m:acc>
                      </m:e>
                      <m:sub>
                        <m:r>
                          <a:rPr lang="en-CA" altLang="en-US" sz="2400" i="1" dirty="0">
                            <a:solidFill>
                              <a:srgbClr val="FF00FF"/>
                            </a:solidFill>
                            <a:latin typeface="Cambria Math" panose="02040503050406030204" pitchFamily="18" charset="0"/>
                            <a:sym typeface="Symbol" panose="05050102010706020507" pitchFamily="18" charset="2"/>
                          </a:rPr>
                          <m:t>𝑑</m:t>
                        </m:r>
                      </m:sub>
                    </m:sSub>
                  </m:oMath>
                </a14:m>
                <a:r>
                  <a:rPr lang="en-US" altLang="en-US" sz="2400" i="1" baseline="-25000" dirty="0">
                    <a:solidFill>
                      <a:srgbClr val="FF00FF"/>
                    </a:solidFill>
                  </a:rPr>
                  <a:t> </a:t>
                </a:r>
                <a:r>
                  <a:rPr lang="en-US" altLang="en-US" sz="2400" dirty="0">
                    <a:solidFill>
                      <a:srgbClr val="FFFFFF"/>
                    </a:solidFill>
                    <a:sym typeface="Symbol" panose="05050102010706020507" pitchFamily="18" charset="2"/>
                  </a:rPr>
                  <a:t>is an image</a:t>
                </a:r>
              </a:p>
              <a:p>
                <a:pPr lvl="0">
                  <a:defRPr/>
                </a:pPr>
                <a:r>
                  <a:rPr lang="en-US" altLang="en-US" sz="2400" i="1" dirty="0">
                    <a:solidFill>
                      <a:srgbClr val="FF00FF"/>
                    </a:solidFill>
                    <a:sym typeface="Symbol" panose="05050102010706020507" pitchFamily="18" charset="2"/>
                  </a:rPr>
                  <a:t>y</a:t>
                </a:r>
                <a:r>
                  <a:rPr lang="en-US" altLang="en-US" sz="2400" i="1" baseline="-25000" dirty="0">
                    <a:solidFill>
                      <a:srgbClr val="FF00FF"/>
                    </a:solidFill>
                    <a:sym typeface="Symbol" panose="05050102010706020507" pitchFamily="18" charset="2"/>
                  </a:rPr>
                  <a:t>d</a:t>
                </a:r>
                <a:r>
                  <a:rPr lang="en-US" altLang="en-US" sz="2400" i="1" baseline="-25000" dirty="0">
                    <a:solidFill>
                      <a:srgbClr val="FF00FF"/>
                    </a:solidFill>
                  </a:rPr>
                  <a:t>  </a:t>
                </a:r>
                <a:r>
                  <a:rPr lang="en-US" altLang="en-US" sz="2400" dirty="0">
                    <a:solidFill>
                      <a:srgbClr val="FFFFFF"/>
                    </a:solidFill>
                    <a:sym typeface="Symbol" panose="05050102010706020507" pitchFamily="18" charset="2"/>
                  </a:rPr>
                  <a:t>labels it as a </a:t>
                </a:r>
                <a:r>
                  <a:rPr lang="en-US" altLang="en-US" sz="2400" dirty="0">
                    <a:solidFill>
                      <a:srgbClr val="FF00FF"/>
                    </a:solidFill>
                    <a:sym typeface="Symbol" panose="05050102010706020507" pitchFamily="18" charset="2"/>
                  </a:rPr>
                  <a:t>0</a:t>
                </a:r>
                <a:r>
                  <a:rPr lang="en-US" altLang="en-US" sz="2400" dirty="0">
                    <a:solidFill>
                      <a:srgbClr val="FFFFFF"/>
                    </a:solidFill>
                    <a:sym typeface="Symbol" panose="05050102010706020507" pitchFamily="18" charset="2"/>
                  </a:rPr>
                  <a:t>, </a:t>
                </a:r>
                <a:r>
                  <a:rPr lang="en-US" altLang="en-US" sz="2400" dirty="0">
                    <a:solidFill>
                      <a:srgbClr val="FF00FF"/>
                    </a:solidFill>
                    <a:sym typeface="Symbol" panose="05050102010706020507" pitchFamily="18" charset="2"/>
                  </a:rPr>
                  <a:t>1</a:t>
                </a:r>
                <a:r>
                  <a:rPr lang="en-US" altLang="en-US" sz="2400" dirty="0">
                    <a:solidFill>
                      <a:srgbClr val="FFFFFF"/>
                    </a:solidFill>
                    <a:sym typeface="Symbol" panose="05050102010706020507" pitchFamily="18" charset="2"/>
                  </a:rPr>
                  <a:t>, … </a:t>
                </a:r>
                <a:r>
                  <a:rPr lang="en-US" altLang="en-US" sz="2400" dirty="0">
                    <a:solidFill>
                      <a:srgbClr val="FF00FF"/>
                    </a:solidFill>
                    <a:sym typeface="Symbol" panose="05050102010706020507" pitchFamily="18" charset="2"/>
                  </a:rPr>
                  <a:t>9</a:t>
                </a:r>
                <a:r>
                  <a:rPr lang="en-US" altLang="en-US" sz="2400" dirty="0">
                    <a:solidFill>
                      <a:srgbClr val="FFFFFF"/>
                    </a:solidFill>
                    <a:sym typeface="Symbol" panose="05050102010706020507" pitchFamily="18" charset="2"/>
                  </a:rPr>
                  <a:t>.</a:t>
                </a:r>
                <a:endParaRPr lang="en-CA" sz="2400" dirty="0">
                  <a:solidFill>
                    <a:srgbClr val="FFFFFF"/>
                  </a:solidFill>
                </a:endParaRPr>
              </a:p>
              <a:p>
                <a:endParaRPr lang="en-US" altLang="en-US" sz="2400" dirty="0">
                  <a:solidFill>
                    <a:srgbClr val="FFFFFF"/>
                  </a:solidFill>
                  <a:sym typeface="Symbol" panose="05050102010706020507" pitchFamily="18" charset="2"/>
                </a:endParaRPr>
              </a:p>
              <a:p>
                <a:endParaRPr lang="en-US" sz="2400" dirty="0"/>
              </a:p>
            </p:txBody>
          </p:sp>
        </mc:Choice>
        <mc:Fallback xmlns="">
          <p:sp>
            <p:nvSpPr>
              <p:cNvPr id="59" name="TextBox 58">
                <a:extLst>
                  <a:ext uri="{FF2B5EF4-FFF2-40B4-BE49-F238E27FC236}">
                    <a16:creationId xmlns:a16="http://schemas.microsoft.com/office/drawing/2014/main" id="{5BF128E9-325E-4AB1-8ACE-5EFD17F87ECF}"/>
                  </a:ext>
                </a:extLst>
              </p:cNvPr>
              <p:cNvSpPr txBox="1">
                <a:spLocks noRot="1" noChangeAspect="1" noMove="1" noResize="1" noEditPoints="1" noAdjustHandles="1" noChangeArrowheads="1" noChangeShapeType="1" noTextEdit="1"/>
              </p:cNvSpPr>
              <p:nvPr/>
            </p:nvSpPr>
            <p:spPr bwMode="auto">
              <a:xfrm>
                <a:off x="838200" y="4948535"/>
                <a:ext cx="7391400" cy="1569660"/>
              </a:xfrm>
              <a:prstGeom prst="rect">
                <a:avLst/>
              </a:prstGeom>
              <a:blipFill>
                <a:blip r:embed="rId7"/>
                <a:stretch>
                  <a:fillRect l="-1320" t="-54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7BFBF7E9-9F7D-4018-828F-E4B87560A5D9}"/>
              </a:ext>
            </a:extLst>
          </p:cNvPr>
          <p:cNvCxnSpPr>
            <a:cxnSpLocks/>
          </p:cNvCxnSpPr>
          <p:nvPr/>
        </p:nvCxnSpPr>
        <p:spPr bwMode="auto">
          <a:xfrm flipV="1">
            <a:off x="1115185" y="4195445"/>
            <a:ext cx="1780415" cy="1299402"/>
          </a:xfrm>
          <a:prstGeom prst="straightConnector1">
            <a:avLst/>
          </a:prstGeom>
          <a:noFill/>
          <a:ln w="38100" cap="sq"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D3A7BDBA-E536-43E1-9157-99C2D487512E}"/>
              </a:ext>
            </a:extLst>
          </p:cNvPr>
          <p:cNvSpPr txBox="1"/>
          <p:nvPr/>
        </p:nvSpPr>
        <p:spPr bwMode="auto">
          <a:xfrm>
            <a:off x="2819400" y="4334405"/>
            <a:ext cx="2714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Data base of digits</a:t>
            </a:r>
          </a:p>
        </p:txBody>
      </p:sp>
      <p:pic>
        <p:nvPicPr>
          <p:cNvPr id="12" name="Picture 11">
            <a:extLst>
              <a:ext uri="{FF2B5EF4-FFF2-40B4-BE49-F238E27FC236}">
                <a16:creationId xmlns:a16="http://schemas.microsoft.com/office/drawing/2014/main" id="{F32C9899-46FE-403C-982F-F79B41B5FFE2}"/>
              </a:ext>
            </a:extLst>
          </p:cNvPr>
          <p:cNvPicPr>
            <a:picLocks noChangeAspect="1"/>
          </p:cNvPicPr>
          <p:nvPr/>
        </p:nvPicPr>
        <p:blipFill>
          <a:blip r:embed="rId8"/>
          <a:stretch>
            <a:fillRect/>
          </a:stretch>
        </p:blipFill>
        <p:spPr>
          <a:xfrm>
            <a:off x="5517765" y="3987196"/>
            <a:ext cx="4271690" cy="3348382"/>
          </a:xfrm>
          <a:prstGeom prst="rect">
            <a:avLst/>
          </a:prstGeom>
        </p:spPr>
      </p:pic>
      <p:pic>
        <p:nvPicPr>
          <p:cNvPr id="14" name="Picture 13">
            <a:extLst>
              <a:ext uri="{FF2B5EF4-FFF2-40B4-BE49-F238E27FC236}">
                <a16:creationId xmlns:a16="http://schemas.microsoft.com/office/drawing/2014/main" id="{95F3A502-CD86-4329-AB35-49747D52F1DF}"/>
              </a:ext>
            </a:extLst>
          </p:cNvPr>
          <p:cNvPicPr>
            <a:picLocks noChangeAspect="1"/>
          </p:cNvPicPr>
          <p:nvPr/>
        </p:nvPicPr>
        <p:blipFill>
          <a:blip r:embed="rId9"/>
          <a:stretch>
            <a:fillRect/>
          </a:stretch>
        </p:blipFill>
        <p:spPr>
          <a:xfrm>
            <a:off x="2381476" y="5733365"/>
            <a:ext cx="2907235" cy="939456"/>
          </a:xfrm>
          <a:prstGeom prst="rect">
            <a:avLst/>
          </a:prstGeom>
        </p:spPr>
      </p:pic>
      <p:sp>
        <p:nvSpPr>
          <p:cNvPr id="15" name="Rectangle 63">
            <a:extLst>
              <a:ext uri="{FF2B5EF4-FFF2-40B4-BE49-F238E27FC236}">
                <a16:creationId xmlns:a16="http://schemas.microsoft.com/office/drawing/2014/main" id="{F42BC92E-2710-4B7A-96B6-64A69F79CD90}"/>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883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 calcmode="lin" valueType="num">
                                      <p:cBhvr additive="base">
                                        <p:cTn id="7" dur="500" fill="hold"/>
                                        <p:tgtEl>
                                          <p:spTgt spid="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 fill="hold"/>
                                        <p:tgtEl>
                                          <p:spTgt spid="58"/>
                                        </p:tgtEl>
                                        <p:attrNameLst>
                                          <p:attrName>ppt_x</p:attrName>
                                        </p:attrNameLst>
                                      </p:cBhvr>
                                      <p:tavLst>
                                        <p:tav tm="0">
                                          <p:val>
                                            <p:strVal val="0-#ppt_w/2"/>
                                          </p:val>
                                        </p:tav>
                                        <p:tav tm="100000">
                                          <p:val>
                                            <p:strVal val="#ppt_x"/>
                                          </p:val>
                                        </p:tav>
                                      </p:tavLst>
                                    </p:anim>
                                    <p:anim calcmode="lin" valueType="num">
                                      <p:cBhvr additive="base">
                                        <p:cTn id="12" dur="3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 calcmode="lin" valueType="num">
                                      <p:cBhvr additive="base">
                                        <p:cTn id="23" dur="500" fill="hold"/>
                                        <p:tgtEl>
                                          <p:spTgt spid="5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9">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5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Text Box 33"/>
              <p:cNvSpPr txBox="1">
                <a:spLocks noChangeArrowheads="1"/>
              </p:cNvSpPr>
              <p:nvPr/>
            </p:nvSpPr>
            <p:spPr bwMode="auto">
              <a:xfrm>
                <a:off x="-97457" y="609600"/>
                <a:ext cx="9338913" cy="16312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rPr>
                  <a:t>Training data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rPr>
                  <a:t>is a set of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input/output pairs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br>
                <a:endPar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     Each input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oMath>
                </a14:m>
                <a:r>
                  <a:rPr kumimoji="0" lang="en-US" altLang="en-US" sz="2800" b="0" i="1" u="none" strike="noStrike" kern="1200" cap="none" spc="0" normalizeH="0" baseline="-25000" noProof="0" dirty="0">
                    <a:ln>
                      <a:noFill/>
                    </a:ln>
                    <a:solidFill>
                      <a:srgbClr val="FF00FF"/>
                    </a:solidFill>
                    <a:effectLst/>
                    <a:uLnTx/>
                    <a:uFillTx/>
                    <a:latin typeface="Times New Roman" pitchFamily="18" charset="0"/>
                    <a:ea typeface="+mn-ea"/>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is an image</a:t>
                </a:r>
              </a:p>
            </p:txBody>
          </p:sp>
        </mc:Choice>
        <mc:Fallback xmlns="">
          <p:sp>
            <p:nvSpPr>
              <p:cNvPr id="31" name="Text Box 33"/>
              <p:cNvSpPr txBox="1">
                <a:spLocks noRot="1" noChangeAspect="1" noMove="1" noResize="1" noEditPoints="1" noAdjustHandles="1" noChangeArrowheads="1" noChangeShapeType="1" noTextEdit="1"/>
              </p:cNvSpPr>
              <p:nvPr/>
            </p:nvSpPr>
            <p:spPr bwMode="auto">
              <a:xfrm>
                <a:off x="-97457" y="609600"/>
                <a:ext cx="9338913" cy="1631216"/>
              </a:xfrm>
              <a:prstGeom prst="rect">
                <a:avLst/>
              </a:prstGeom>
              <a:blipFill>
                <a:blip r:embed="rId3"/>
                <a:stretch>
                  <a:fillRect t="-3731" b="-559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90600" y="1076980"/>
                <a:ext cx="49187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p>
            </p:txBody>
          </p:sp>
        </mc:Choice>
        <mc:Fallback xmlns="">
          <p:sp>
            <p:nvSpPr>
              <p:cNvPr id="33" name="Rectangle 32"/>
              <p:cNvSpPr>
                <a:spLocks noRot="1" noChangeAspect="1" noMove="1" noResize="1" noEditPoints="1" noAdjustHandles="1" noChangeArrowheads="1" noChangeShapeType="1" noTextEdit="1"/>
              </p:cNvSpPr>
              <p:nvPr/>
            </p:nvSpPr>
            <p:spPr>
              <a:xfrm>
                <a:off x="990600" y="1076980"/>
                <a:ext cx="4918799" cy="523220"/>
              </a:xfrm>
              <a:prstGeom prst="rect">
                <a:avLst/>
              </a:prstGeom>
              <a:blipFill>
                <a:blip r:embed="rId4"/>
                <a:stretch>
                  <a:fillRect l="-2605" t="-12791" r="-1489" b="-3255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F13A921-B1F2-4A77-AD2B-A54D799D388E}"/>
              </a:ext>
            </a:extLst>
          </p:cNvPr>
          <p:cNvPicPr>
            <a:picLocks noChangeAspect="1"/>
          </p:cNvPicPr>
          <p:nvPr/>
        </p:nvPicPr>
        <p:blipFill>
          <a:blip r:embed="rId5"/>
          <a:stretch>
            <a:fillRect/>
          </a:stretch>
        </p:blipFill>
        <p:spPr>
          <a:xfrm>
            <a:off x="5803777" y="1094677"/>
            <a:ext cx="1181100" cy="1152525"/>
          </a:xfrm>
          <a:prstGeom prst="rect">
            <a:avLst/>
          </a:prstGeom>
        </p:spPr>
      </p:pic>
      <p:grpSp>
        <p:nvGrpSpPr>
          <p:cNvPr id="15" name="Group 14">
            <a:extLst>
              <a:ext uri="{FF2B5EF4-FFF2-40B4-BE49-F238E27FC236}">
                <a16:creationId xmlns:a16="http://schemas.microsoft.com/office/drawing/2014/main" id="{286F8319-D305-40EA-9AC4-2D278C0BB958}"/>
              </a:ext>
            </a:extLst>
          </p:cNvPr>
          <p:cNvGrpSpPr/>
          <p:nvPr/>
        </p:nvGrpSpPr>
        <p:grpSpPr>
          <a:xfrm>
            <a:off x="983369" y="3153630"/>
            <a:ext cx="7551031" cy="2786667"/>
            <a:chOff x="1371600" y="3113960"/>
            <a:chExt cx="7551031" cy="2786667"/>
          </a:xfrm>
        </p:grpSpPr>
        <p:sp>
          <p:nvSpPr>
            <p:cNvPr id="16" name="Rectangle 15">
              <a:extLst>
                <a:ext uri="{FF2B5EF4-FFF2-40B4-BE49-F238E27FC236}">
                  <a16:creationId xmlns:a16="http://schemas.microsoft.com/office/drawing/2014/main" id="{2C01A21E-B35A-4C36-A6F5-16DC24153493}"/>
                </a:ext>
              </a:extLst>
            </p:cNvPr>
            <p:cNvSpPr/>
            <p:nvPr/>
          </p:nvSpPr>
          <p:spPr>
            <a:xfrm>
              <a:off x="8334660" y="3113960"/>
              <a:ext cx="587971" cy="2774576"/>
            </a:xfrm>
            <a:prstGeom prst="rect">
              <a:avLst/>
            </a:prstGeom>
            <a:solidFill>
              <a:schemeClr val="tx1"/>
            </a:solidFill>
            <a:ln>
              <a:noFill/>
            </a:ln>
          </p:spPr>
          <p:txBody>
            <a:bodyPr wrap="square" rtlCol="0" anchor="ctr">
              <a:spAutoFit/>
            </a:bodyPr>
            <a:lstStyle/>
            <a:p>
              <a:pPr algn="l"/>
              <a:endParaRPr lang="en-CA" sz="2400" dirty="0"/>
            </a:p>
          </p:txBody>
        </p:sp>
        <p:grpSp>
          <p:nvGrpSpPr>
            <p:cNvPr id="17" name="Group 16">
              <a:extLst>
                <a:ext uri="{FF2B5EF4-FFF2-40B4-BE49-F238E27FC236}">
                  <a16:creationId xmlns:a16="http://schemas.microsoft.com/office/drawing/2014/main" id="{48FFFFAB-20B2-49F1-9421-5B4910F1CB40}"/>
                </a:ext>
              </a:extLst>
            </p:cNvPr>
            <p:cNvGrpSpPr/>
            <p:nvPr/>
          </p:nvGrpSpPr>
          <p:grpSpPr>
            <a:xfrm>
              <a:off x="1371600" y="3113960"/>
              <a:ext cx="7086600" cy="2786667"/>
              <a:chOff x="1371600" y="762000"/>
              <a:chExt cx="7086600" cy="2786667"/>
            </a:xfrm>
          </p:grpSpPr>
          <p:sp>
            <p:nvSpPr>
              <p:cNvPr id="18" name="Rectangle 17">
                <a:extLst>
                  <a:ext uri="{FF2B5EF4-FFF2-40B4-BE49-F238E27FC236}">
                    <a16:creationId xmlns:a16="http://schemas.microsoft.com/office/drawing/2014/main" id="{C50FDBF7-A1B4-4F71-BC3B-CA02EB733A7A}"/>
                  </a:ext>
                </a:extLst>
              </p:cNvPr>
              <p:cNvSpPr/>
              <p:nvPr/>
            </p:nvSpPr>
            <p:spPr>
              <a:xfrm>
                <a:off x="1371600" y="762000"/>
                <a:ext cx="7086600" cy="2777925"/>
              </a:xfrm>
              <a:prstGeom prst="rect">
                <a:avLst/>
              </a:prstGeom>
              <a:solidFill>
                <a:schemeClr val="tx1"/>
              </a:solidFill>
              <a:ln>
                <a:noFill/>
              </a:ln>
            </p:spPr>
            <p:txBody>
              <a:bodyPr wrap="square" rtlCol="0" anchor="ctr">
                <a:spAutoFit/>
              </a:bodyPr>
              <a:lstStyle/>
              <a:p>
                <a:pPr algn="l"/>
                <a:endParaRPr lang="en-CA" sz="2400" dirty="0"/>
              </a:p>
            </p:txBody>
          </p:sp>
          <p:pic>
            <p:nvPicPr>
              <p:cNvPr id="20" name="Picture 6" descr="Image result for convolutional neural network">
                <a:extLst>
                  <a:ext uri="{FF2B5EF4-FFF2-40B4-BE49-F238E27FC236}">
                    <a16:creationId xmlns:a16="http://schemas.microsoft.com/office/drawing/2014/main" id="{BF65A399-1EB4-4BEB-BB98-AC2A421139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891191"/>
                <a:ext cx="5334000" cy="265747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10427371-1259-420E-B02D-A235F956DD3C}"/>
              </a:ext>
            </a:extLst>
          </p:cNvPr>
          <p:cNvGrpSpPr/>
          <p:nvPr/>
        </p:nvGrpSpPr>
        <p:grpSpPr>
          <a:xfrm>
            <a:off x="1510715" y="3371136"/>
            <a:ext cx="724151" cy="2444288"/>
            <a:chOff x="1898946" y="3331466"/>
            <a:chExt cx="724151" cy="2444288"/>
          </a:xfrm>
        </p:grpSpPr>
        <p:sp>
          <p:nvSpPr>
            <p:cNvPr id="23" name="Rectangle 22">
              <a:extLst>
                <a:ext uri="{FF2B5EF4-FFF2-40B4-BE49-F238E27FC236}">
                  <a16:creationId xmlns:a16="http://schemas.microsoft.com/office/drawing/2014/main" id="{3132CC18-591D-433E-B601-F700A00CCB19}"/>
                </a:ext>
              </a:extLst>
            </p:cNvPr>
            <p:cNvSpPr/>
            <p:nvPr/>
          </p:nvSpPr>
          <p:spPr>
            <a:xfrm>
              <a:off x="2038312" y="4535447"/>
              <a:ext cx="409086" cy="523220"/>
            </a:xfrm>
            <a:prstGeom prst="rect">
              <a:avLst/>
            </a:prstGeom>
          </p:spPr>
          <p:txBody>
            <a:bodyPr wrap="none">
              <a:spAutoFit/>
            </a:bodyPr>
            <a:lstStyle/>
            <a:p>
              <a:r>
                <a:rPr lang="en-US" altLang="en-US" i="1" dirty="0">
                  <a:solidFill>
                    <a:srgbClr val="FF00FF"/>
                  </a:solidFill>
                  <a:sym typeface="Symbol" panose="05050102010706020507" pitchFamily="18" charset="2"/>
                </a:rPr>
                <a:t>x</a:t>
              </a:r>
              <a:r>
                <a:rPr lang="en-US" altLang="en-US" i="1" baseline="-25000" dirty="0">
                  <a:solidFill>
                    <a:srgbClr val="FF00FF"/>
                  </a:solidFill>
                  <a:sym typeface="Symbol" panose="05050102010706020507" pitchFamily="18" charset="2"/>
                </a:rPr>
                <a:t>i</a:t>
              </a:r>
              <a:endParaRPr lang="en-CA" dirty="0"/>
            </a:p>
          </p:txBody>
        </p:sp>
        <p:grpSp>
          <p:nvGrpSpPr>
            <p:cNvPr id="24" name="Group 23">
              <a:extLst>
                <a:ext uri="{FF2B5EF4-FFF2-40B4-BE49-F238E27FC236}">
                  <a16:creationId xmlns:a16="http://schemas.microsoft.com/office/drawing/2014/main" id="{1FAAE60A-9B1F-4F05-9FB8-727AB5E984D9}"/>
                </a:ext>
              </a:extLst>
            </p:cNvPr>
            <p:cNvGrpSpPr/>
            <p:nvPr/>
          </p:nvGrpSpPr>
          <p:grpSpPr>
            <a:xfrm>
              <a:off x="1898946" y="3331466"/>
              <a:ext cx="468958" cy="523220"/>
              <a:chOff x="5181600" y="2743200"/>
              <a:chExt cx="658963" cy="666466"/>
            </a:xfrm>
          </p:grpSpPr>
          <p:pic>
            <p:nvPicPr>
              <p:cNvPr id="38" name="Picture 2" descr="Pixel, square wallpaper">
                <a:extLst>
                  <a:ext uri="{FF2B5EF4-FFF2-40B4-BE49-F238E27FC236}">
                    <a16:creationId xmlns:a16="http://schemas.microsoft.com/office/drawing/2014/main" id="{EA8AC595-5D44-4D62-A2D6-9B53C7DEB3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39" name="Rectangle 38">
                <a:extLst>
                  <a:ext uri="{FF2B5EF4-FFF2-40B4-BE49-F238E27FC236}">
                    <a16:creationId xmlns:a16="http://schemas.microsoft.com/office/drawing/2014/main" id="{6910A53C-0894-4F0C-9F21-1D0A71AE9101}"/>
                  </a:ext>
                </a:extLst>
              </p:cNvPr>
              <p:cNvSpPr/>
              <p:nvPr/>
            </p:nvSpPr>
            <p:spPr>
              <a:xfrm>
                <a:off x="5441423" y="2743200"/>
                <a:ext cx="399140" cy="666466"/>
              </a:xfrm>
              <a:prstGeom prst="rect">
                <a:avLst/>
              </a:prstGeom>
            </p:spPr>
            <p:txBody>
              <a:bodyPr wrap="none">
                <a:spAutoFit/>
              </a:bodyPr>
              <a:lstStyle/>
              <a:p>
                <a:r>
                  <a:rPr lang="en-US" b="1" i="1" dirty="0" err="1">
                    <a:solidFill>
                      <a:schemeClr val="bg2"/>
                    </a:solidFill>
                    <a:sym typeface="Symbol" panose="05050102010706020507" pitchFamily="18" charset="2"/>
                  </a:rPr>
                  <a:t>i</a:t>
                </a:r>
                <a:endParaRPr lang="en-CA" b="1" dirty="0">
                  <a:solidFill>
                    <a:schemeClr val="bg2"/>
                  </a:solidFill>
                </a:endParaRPr>
              </a:p>
            </p:txBody>
          </p:sp>
          <p:sp>
            <p:nvSpPr>
              <p:cNvPr id="40" name="Rectangle 39">
                <a:extLst>
                  <a:ext uri="{FF2B5EF4-FFF2-40B4-BE49-F238E27FC236}">
                    <a16:creationId xmlns:a16="http://schemas.microsoft.com/office/drawing/2014/main" id="{50E27CE7-54D7-4BA7-A089-797C721AC11A}"/>
                  </a:ext>
                </a:extLst>
              </p:cNvPr>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algn="ctr"/>
                <a:endParaRPr lang="en-CA" sz="3200" dirty="0">
                  <a:cs typeface="Times New Roman" panose="02020603050405020304" pitchFamily="18" charset="0"/>
                  <a:sym typeface="Symbol" panose="05050102010706020507" pitchFamily="18" charset="2"/>
                </a:endParaRPr>
              </a:p>
            </p:txBody>
          </p:sp>
        </p:grpSp>
        <p:grpSp>
          <p:nvGrpSpPr>
            <p:cNvPr id="25" name="Group 24">
              <a:extLst>
                <a:ext uri="{FF2B5EF4-FFF2-40B4-BE49-F238E27FC236}">
                  <a16:creationId xmlns:a16="http://schemas.microsoft.com/office/drawing/2014/main" id="{5F707633-195C-48F1-94DA-6AA415841FFC}"/>
                </a:ext>
              </a:extLst>
            </p:cNvPr>
            <p:cNvGrpSpPr/>
            <p:nvPr/>
          </p:nvGrpSpPr>
          <p:grpSpPr>
            <a:xfrm>
              <a:off x="2438400" y="3686968"/>
              <a:ext cx="184697" cy="2088786"/>
              <a:chOff x="2438400" y="3428901"/>
              <a:chExt cx="184697" cy="2088786"/>
            </a:xfrm>
          </p:grpSpPr>
          <p:sp>
            <p:nvSpPr>
              <p:cNvPr id="26" name="Oval 25">
                <a:extLst>
                  <a:ext uri="{FF2B5EF4-FFF2-40B4-BE49-F238E27FC236}">
                    <a16:creationId xmlns:a16="http://schemas.microsoft.com/office/drawing/2014/main" id="{B44DE3CF-46E9-4EDA-BA99-4CEEC9EF3AC0}"/>
                  </a:ext>
                </a:extLst>
              </p:cNvPr>
              <p:cNvSpPr/>
              <p:nvPr/>
            </p:nvSpPr>
            <p:spPr>
              <a:xfrm>
                <a:off x="2438486" y="342890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27" name="Oval 26">
                <a:extLst>
                  <a:ext uri="{FF2B5EF4-FFF2-40B4-BE49-F238E27FC236}">
                    <a16:creationId xmlns:a16="http://schemas.microsoft.com/office/drawing/2014/main" id="{CA31A8AF-1766-4B24-8D37-BAD0B679035F}"/>
                  </a:ext>
                </a:extLst>
              </p:cNvPr>
              <p:cNvSpPr/>
              <p:nvPr/>
            </p:nvSpPr>
            <p:spPr>
              <a:xfrm>
                <a:off x="2438572" y="3702736"/>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28" name="Oval 27">
                <a:extLst>
                  <a:ext uri="{FF2B5EF4-FFF2-40B4-BE49-F238E27FC236}">
                    <a16:creationId xmlns:a16="http://schemas.microsoft.com/office/drawing/2014/main" id="{D7989754-F0FF-42C4-A121-5512497A9A70}"/>
                  </a:ext>
                </a:extLst>
              </p:cNvPr>
              <p:cNvSpPr/>
              <p:nvPr/>
            </p:nvSpPr>
            <p:spPr>
              <a:xfrm>
                <a:off x="2443097" y="398668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29" name="Oval 28">
                <a:extLst>
                  <a:ext uri="{FF2B5EF4-FFF2-40B4-BE49-F238E27FC236}">
                    <a16:creationId xmlns:a16="http://schemas.microsoft.com/office/drawing/2014/main" id="{0F5C528C-66C2-49BD-B289-D65E404D33E4}"/>
                  </a:ext>
                </a:extLst>
              </p:cNvPr>
              <p:cNvSpPr/>
              <p:nvPr/>
            </p:nvSpPr>
            <p:spPr>
              <a:xfrm>
                <a:off x="2438744" y="4259943"/>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30" name="Oval 29">
                <a:extLst>
                  <a:ext uri="{FF2B5EF4-FFF2-40B4-BE49-F238E27FC236}">
                    <a16:creationId xmlns:a16="http://schemas.microsoft.com/office/drawing/2014/main" id="{43BDB493-95D6-4595-BC87-496AFD94AF3D}"/>
                  </a:ext>
                </a:extLst>
              </p:cNvPr>
              <p:cNvSpPr/>
              <p:nvPr/>
            </p:nvSpPr>
            <p:spPr>
              <a:xfrm>
                <a:off x="2438916" y="4788711"/>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32" name="Oval 31">
                <a:extLst>
                  <a:ext uri="{FF2B5EF4-FFF2-40B4-BE49-F238E27FC236}">
                    <a16:creationId xmlns:a16="http://schemas.microsoft.com/office/drawing/2014/main" id="{07FEC787-905B-46DE-9D9C-B8B0F035A530}"/>
                  </a:ext>
                </a:extLst>
              </p:cNvPr>
              <p:cNvSpPr/>
              <p:nvPr/>
            </p:nvSpPr>
            <p:spPr>
              <a:xfrm>
                <a:off x="2439002" y="5063199"/>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34" name="Oval 33">
                <a:extLst>
                  <a:ext uri="{FF2B5EF4-FFF2-40B4-BE49-F238E27FC236}">
                    <a16:creationId xmlns:a16="http://schemas.microsoft.com/office/drawing/2014/main" id="{34FDA1E0-DF82-4842-B060-DD9CDA40099B}"/>
                  </a:ext>
                </a:extLst>
              </p:cNvPr>
              <p:cNvSpPr/>
              <p:nvPr/>
            </p:nvSpPr>
            <p:spPr>
              <a:xfrm>
                <a:off x="2439088" y="5337687"/>
                <a:ext cx="180000" cy="180000"/>
              </a:xfrm>
              <a:prstGeom prst="ellipse">
                <a:avLst/>
              </a:prstGeom>
              <a:solidFill>
                <a:srgbClr val="FF00FF"/>
              </a:solidFill>
              <a:ln>
                <a:noFill/>
              </a:ln>
            </p:spPr>
            <p:txBody>
              <a:bodyPr wrap="square" rtlCol="0" anchor="ctr">
                <a:spAutoFit/>
              </a:bodyPr>
              <a:lstStyle/>
              <a:p>
                <a:pPr algn="l"/>
                <a:endParaRPr lang="en-CA" sz="2400" dirty="0"/>
              </a:p>
            </p:txBody>
          </p:sp>
          <p:sp>
            <p:nvSpPr>
              <p:cNvPr id="35" name="Oval 34">
                <a:extLst>
                  <a:ext uri="{FF2B5EF4-FFF2-40B4-BE49-F238E27FC236}">
                    <a16:creationId xmlns:a16="http://schemas.microsoft.com/office/drawing/2014/main" id="{EED2315E-05DF-4D39-90F3-D953BAFB81E9}"/>
                  </a:ext>
                </a:extLst>
              </p:cNvPr>
              <p:cNvSpPr/>
              <p:nvPr/>
            </p:nvSpPr>
            <p:spPr>
              <a:xfrm>
                <a:off x="2438400" y="4531485"/>
                <a:ext cx="180000" cy="180000"/>
              </a:xfrm>
              <a:prstGeom prst="ellipse">
                <a:avLst/>
              </a:prstGeom>
              <a:solidFill>
                <a:srgbClr val="FF00FF"/>
              </a:solidFill>
              <a:ln>
                <a:noFill/>
              </a:ln>
            </p:spPr>
            <p:txBody>
              <a:bodyPr wrap="square" rtlCol="0" anchor="ctr">
                <a:spAutoFit/>
              </a:bodyPr>
              <a:lstStyle/>
              <a:p>
                <a:pPr algn="l"/>
                <a:endParaRPr lang="en-CA" sz="2400" dirty="0"/>
              </a:p>
            </p:txBody>
          </p:sp>
        </p:grpSp>
      </p:grpSp>
      <p:sp>
        <p:nvSpPr>
          <p:cNvPr id="62" name="Text Box 33">
            <a:extLst>
              <a:ext uri="{FF2B5EF4-FFF2-40B4-BE49-F238E27FC236}">
                <a16:creationId xmlns:a16="http://schemas.microsoft.com/office/drawing/2014/main" id="{7266C85E-6F7B-40BF-BBB6-60656A5B157F}"/>
              </a:ext>
            </a:extLst>
          </p:cNvPr>
          <p:cNvSpPr txBox="1">
            <a:spLocks noChangeArrowheads="1"/>
          </p:cNvSpPr>
          <p:nvPr/>
        </p:nvSpPr>
        <p:spPr bwMode="auto">
          <a:xfrm>
            <a:off x="426414" y="2667000"/>
            <a:ext cx="7191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CA" sz="2400" dirty="0">
                <a:latin typeface="Times New Roman" panose="02020603050405020304" pitchFamily="18" charset="0"/>
                <a:cs typeface="Times New Roman" panose="02020603050405020304" pitchFamily="18" charset="0"/>
                <a:sym typeface="Symbol" panose="05050102010706020507" pitchFamily="18" charset="2"/>
              </a:rPr>
              <a:t>The </a:t>
            </a:r>
            <a:r>
              <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machine</a:t>
            </a:r>
            <a:r>
              <a:rPr lang="en-CA" sz="2400" dirty="0">
                <a:latin typeface="Times New Roman" panose="02020603050405020304" pitchFamily="18" charset="0"/>
                <a:cs typeface="Times New Roman" panose="02020603050405020304" pitchFamily="18" charset="0"/>
                <a:sym typeface="Symbol" panose="05050102010706020507" pitchFamily="18" charset="2"/>
              </a:rPr>
              <a:t> takes an tuple of values in as input.</a:t>
            </a:r>
            <a:endPar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65" name="Picture 64">
            <a:extLst>
              <a:ext uri="{FF2B5EF4-FFF2-40B4-BE49-F238E27FC236}">
                <a16:creationId xmlns:a16="http://schemas.microsoft.com/office/drawing/2014/main" id="{6E082584-8614-4F98-BC2A-0AE6E1375B95}"/>
              </a:ext>
            </a:extLst>
          </p:cNvPr>
          <p:cNvPicPr>
            <a:picLocks noChangeAspect="1"/>
          </p:cNvPicPr>
          <p:nvPr/>
        </p:nvPicPr>
        <p:blipFill rotWithShape="1">
          <a:blip r:embed="rId8"/>
          <a:srcRect l="17104" t="22413" r="29381" b="9711"/>
          <a:stretch/>
        </p:blipFill>
        <p:spPr>
          <a:xfrm>
            <a:off x="765072" y="4176486"/>
            <a:ext cx="902958" cy="897712"/>
          </a:xfrm>
          <a:prstGeom prst="rect">
            <a:avLst/>
          </a:prstGeom>
        </p:spPr>
      </p:pic>
      <p:sp>
        <p:nvSpPr>
          <p:cNvPr id="36" name="Rectangle 63">
            <a:extLst>
              <a:ext uri="{FF2B5EF4-FFF2-40B4-BE49-F238E27FC236}">
                <a16:creationId xmlns:a16="http://schemas.microsoft.com/office/drawing/2014/main" id="{8061847A-B2AC-47CD-B7F0-22C104BD5ECF}"/>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2271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0-#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2">
                                            <p:txEl>
                                              <p:pRg st="0" end="0"/>
                                            </p:txEl>
                                          </p:spTgt>
                                        </p:tgtEl>
                                        <p:attrNameLst>
                                          <p:attrName>style.visibility</p:attrName>
                                        </p:attrNameLst>
                                      </p:cBhvr>
                                      <p:to>
                                        <p:strVal val="visible"/>
                                      </p:to>
                                    </p:set>
                                    <p:anim calcmode="lin" valueType="num">
                                      <p:cBhvr additive="base">
                                        <p:cTn id="19"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2C9899-46FE-403C-982F-F79B41B5FFE2}"/>
              </a:ext>
            </a:extLst>
          </p:cNvPr>
          <p:cNvPicPr>
            <a:picLocks noChangeAspect="1"/>
          </p:cNvPicPr>
          <p:nvPr/>
        </p:nvPicPr>
        <p:blipFill>
          <a:blip r:embed="rId3"/>
          <a:stretch>
            <a:fillRect/>
          </a:stretch>
        </p:blipFill>
        <p:spPr>
          <a:xfrm>
            <a:off x="5517765" y="3987196"/>
            <a:ext cx="4271690" cy="3348382"/>
          </a:xfrm>
          <a:prstGeom prst="rect">
            <a:avLst/>
          </a:prstGeom>
        </p:spPr>
      </p:pic>
      <p:pic>
        <p:nvPicPr>
          <p:cNvPr id="6" name="Picture 5">
            <a:extLst>
              <a:ext uri="{FF2B5EF4-FFF2-40B4-BE49-F238E27FC236}">
                <a16:creationId xmlns:a16="http://schemas.microsoft.com/office/drawing/2014/main" id="{F6DF0A7C-42F9-4899-B16E-4BF3564411F5}"/>
              </a:ext>
            </a:extLst>
          </p:cNvPr>
          <p:cNvPicPr>
            <a:picLocks noChangeAspect="1"/>
          </p:cNvPicPr>
          <p:nvPr/>
        </p:nvPicPr>
        <p:blipFill>
          <a:blip r:embed="rId4"/>
          <a:stretch>
            <a:fillRect/>
          </a:stretch>
        </p:blipFill>
        <p:spPr>
          <a:xfrm>
            <a:off x="1035613" y="675017"/>
            <a:ext cx="6934200" cy="2306062"/>
          </a:xfrm>
          <a:prstGeom prst="rect">
            <a:avLst/>
          </a:prstGeom>
        </p:spPr>
      </p:pic>
      <p:sp>
        <p:nvSpPr>
          <p:cNvPr id="18" name="TextBox 17">
            <a:extLst>
              <a:ext uri="{FF2B5EF4-FFF2-40B4-BE49-F238E27FC236}">
                <a16:creationId xmlns:a16="http://schemas.microsoft.com/office/drawing/2014/main" id="{6FC0D277-889C-4705-B832-012008D460D1}"/>
              </a:ext>
            </a:extLst>
          </p:cNvPr>
          <p:cNvSpPr txBox="1"/>
          <p:nvPr/>
        </p:nvSpPr>
        <p:spPr bwMode="auto">
          <a:xfrm>
            <a:off x="3276600" y="2990671"/>
            <a:ext cx="73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FFFF"/>
                </a:solidFill>
                <a:sym typeface="Symbol" panose="05050102010706020507" pitchFamily="18" charset="2"/>
              </a:rPr>
              <a:t>Square matrix of pixels</a:t>
            </a:r>
          </a:p>
          <a:p>
            <a:r>
              <a:rPr lang="en-US" sz="2400" dirty="0">
                <a:solidFill>
                  <a:srgbClr val="FFFFFF"/>
                </a:solidFill>
                <a:sym typeface="Symbol" panose="05050102010706020507" pitchFamily="18" charset="2"/>
              </a:rPr>
              <a:t>Same number of number in an array</a:t>
            </a:r>
            <a:endParaRPr lang="en-CA" sz="2400" dirty="0">
              <a:solidFill>
                <a:srgbClr val="FFFFFF"/>
              </a:solidFill>
            </a:endParaRPr>
          </a:p>
          <a:p>
            <a:endParaRPr lang="en-US" altLang="en-US" sz="2400" dirty="0">
              <a:solidFill>
                <a:srgbClr val="FFFFFF"/>
              </a:solidFill>
              <a:sym typeface="Symbol" panose="05050102010706020507" pitchFamily="18" charset="2"/>
            </a:endParaRPr>
          </a:p>
          <a:p>
            <a:endParaRPr lang="en-US" sz="2400" dirty="0"/>
          </a:p>
        </p:txBody>
      </p:sp>
      <p:cxnSp>
        <p:nvCxnSpPr>
          <p:cNvPr id="20" name="Straight Arrow Connector 19">
            <a:extLst>
              <a:ext uri="{FF2B5EF4-FFF2-40B4-BE49-F238E27FC236}">
                <a16:creationId xmlns:a16="http://schemas.microsoft.com/office/drawing/2014/main" id="{2EADFF87-1652-45C1-AFC9-18366A6D7B3D}"/>
              </a:ext>
            </a:extLst>
          </p:cNvPr>
          <p:cNvCxnSpPr>
            <a:cxnSpLocks/>
          </p:cNvCxnSpPr>
          <p:nvPr/>
        </p:nvCxnSpPr>
        <p:spPr bwMode="auto">
          <a:xfrm flipH="1" flipV="1">
            <a:off x="3075296" y="2450004"/>
            <a:ext cx="506104" cy="678794"/>
          </a:xfrm>
          <a:prstGeom prst="straightConnector1">
            <a:avLst/>
          </a:prstGeom>
          <a:noFill/>
          <a:ln w="38100" cap="sq"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50C385A-0454-4BCA-BCA9-A39D878313AC}"/>
              </a:ext>
            </a:extLst>
          </p:cNvPr>
          <p:cNvCxnSpPr>
            <a:cxnSpLocks/>
          </p:cNvCxnSpPr>
          <p:nvPr/>
        </p:nvCxnSpPr>
        <p:spPr bwMode="auto">
          <a:xfrm flipH="1" flipV="1">
            <a:off x="2922896" y="2756849"/>
            <a:ext cx="506104" cy="713556"/>
          </a:xfrm>
          <a:prstGeom prst="straightConnector1">
            <a:avLst/>
          </a:prstGeom>
          <a:noFill/>
          <a:ln w="38100" cap="sq" cmpd="sng" algn="ctr">
            <a:solidFill>
              <a:schemeClr val="tx1"/>
            </a:solidFill>
            <a:prstDash val="solid"/>
            <a:round/>
            <a:headEnd type="none" w="med" len="med"/>
            <a:tailEnd type="triangle"/>
          </a:ln>
          <a:effectLst/>
        </p:spPr>
      </p:cxnSp>
      <p:grpSp>
        <p:nvGrpSpPr>
          <p:cNvPr id="25" name="Group 29">
            <a:extLst>
              <a:ext uri="{FF2B5EF4-FFF2-40B4-BE49-F238E27FC236}">
                <a16:creationId xmlns:a16="http://schemas.microsoft.com/office/drawing/2014/main" id="{067B9DFA-1AD3-453D-A211-72F53E76BE30}"/>
              </a:ext>
            </a:extLst>
          </p:cNvPr>
          <p:cNvGrpSpPr>
            <a:grpSpLocks/>
          </p:cNvGrpSpPr>
          <p:nvPr/>
        </p:nvGrpSpPr>
        <p:grpSpPr bwMode="auto">
          <a:xfrm>
            <a:off x="236979" y="3914271"/>
            <a:ext cx="917591" cy="929993"/>
            <a:chOff x="2065" y="1551"/>
            <a:chExt cx="1628" cy="1988"/>
          </a:xfrm>
        </p:grpSpPr>
        <p:sp>
          <p:nvSpPr>
            <p:cNvPr id="26" name="Freeform 30">
              <a:extLst>
                <a:ext uri="{FF2B5EF4-FFF2-40B4-BE49-F238E27FC236}">
                  <a16:creationId xmlns:a16="http://schemas.microsoft.com/office/drawing/2014/main" id="{E655E28A-D430-445C-86A5-10F3F5940B4A}"/>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7" name="Freeform 31">
              <a:extLst>
                <a:ext uri="{FF2B5EF4-FFF2-40B4-BE49-F238E27FC236}">
                  <a16:creationId xmlns:a16="http://schemas.microsoft.com/office/drawing/2014/main" id="{73A47961-426E-47E7-BBAF-464ACCFACEE1}"/>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8" name="Freeform 32">
              <a:extLst>
                <a:ext uri="{FF2B5EF4-FFF2-40B4-BE49-F238E27FC236}">
                  <a16:creationId xmlns:a16="http://schemas.microsoft.com/office/drawing/2014/main" id="{30E353EC-25DD-49CA-8ECA-C53FAFC44760}"/>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29" name="Freeform 33">
              <a:extLst>
                <a:ext uri="{FF2B5EF4-FFF2-40B4-BE49-F238E27FC236}">
                  <a16:creationId xmlns:a16="http://schemas.microsoft.com/office/drawing/2014/main" id="{0C8726CF-F0D1-49CF-BDFA-2E4AC379DF7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0" name="Freeform 34">
              <a:extLst>
                <a:ext uri="{FF2B5EF4-FFF2-40B4-BE49-F238E27FC236}">
                  <a16:creationId xmlns:a16="http://schemas.microsoft.com/office/drawing/2014/main" id="{E42D4957-D8CF-4B03-8EBB-BD3773BF640C}"/>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2" name="Freeform 35">
              <a:extLst>
                <a:ext uri="{FF2B5EF4-FFF2-40B4-BE49-F238E27FC236}">
                  <a16:creationId xmlns:a16="http://schemas.microsoft.com/office/drawing/2014/main" id="{3E3CC173-3D71-4FD0-A4E9-80AD3AE5B120}"/>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4" name="Freeform 36">
              <a:extLst>
                <a:ext uri="{FF2B5EF4-FFF2-40B4-BE49-F238E27FC236}">
                  <a16:creationId xmlns:a16="http://schemas.microsoft.com/office/drawing/2014/main" id="{A1EC1F7B-9E24-42E1-B054-B5E0FABD622D}"/>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5" name="Freeform 37">
              <a:extLst>
                <a:ext uri="{FF2B5EF4-FFF2-40B4-BE49-F238E27FC236}">
                  <a16:creationId xmlns:a16="http://schemas.microsoft.com/office/drawing/2014/main" id="{5CF1DB3D-7765-4814-8260-30F91F198602}"/>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8" name="Freeform 38">
              <a:extLst>
                <a:ext uri="{FF2B5EF4-FFF2-40B4-BE49-F238E27FC236}">
                  <a16:creationId xmlns:a16="http://schemas.microsoft.com/office/drawing/2014/main" id="{ECE7BE45-7370-48CA-A63C-D247F658DD1A}"/>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39" name="Freeform 39">
              <a:extLst>
                <a:ext uri="{FF2B5EF4-FFF2-40B4-BE49-F238E27FC236}">
                  <a16:creationId xmlns:a16="http://schemas.microsoft.com/office/drawing/2014/main" id="{74C3B93E-915F-46F9-89BF-EE9A8D14FB59}"/>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0" name="Freeform 40">
              <a:extLst>
                <a:ext uri="{FF2B5EF4-FFF2-40B4-BE49-F238E27FC236}">
                  <a16:creationId xmlns:a16="http://schemas.microsoft.com/office/drawing/2014/main" id="{A220B984-135F-472F-B899-ED3F329C6754}"/>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1" name="Freeform 41">
              <a:extLst>
                <a:ext uri="{FF2B5EF4-FFF2-40B4-BE49-F238E27FC236}">
                  <a16:creationId xmlns:a16="http://schemas.microsoft.com/office/drawing/2014/main" id="{437ACEAA-78F0-41A1-8A1F-74163EB7CC95}"/>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2" name="Freeform 42">
              <a:extLst>
                <a:ext uri="{FF2B5EF4-FFF2-40B4-BE49-F238E27FC236}">
                  <a16:creationId xmlns:a16="http://schemas.microsoft.com/office/drawing/2014/main" id="{740D0C33-3274-451A-A921-A171F5540B7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3" name="Freeform 43">
              <a:extLst>
                <a:ext uri="{FF2B5EF4-FFF2-40B4-BE49-F238E27FC236}">
                  <a16:creationId xmlns:a16="http://schemas.microsoft.com/office/drawing/2014/main" id="{78AE652E-A907-45CB-B92A-9C14F5B9BA4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4" name="Freeform 44">
              <a:extLst>
                <a:ext uri="{FF2B5EF4-FFF2-40B4-BE49-F238E27FC236}">
                  <a16:creationId xmlns:a16="http://schemas.microsoft.com/office/drawing/2014/main" id="{A67E9C1E-2979-471C-809E-9ADCC0BAD4F8}"/>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5" name="Freeform 45">
              <a:extLst>
                <a:ext uri="{FF2B5EF4-FFF2-40B4-BE49-F238E27FC236}">
                  <a16:creationId xmlns:a16="http://schemas.microsoft.com/office/drawing/2014/main" id="{DC0423F5-B35B-4071-BE58-2465B23B2A86}"/>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sp>
          <p:nvSpPr>
            <p:cNvPr id="46" name="Freeform 46">
              <a:extLst>
                <a:ext uri="{FF2B5EF4-FFF2-40B4-BE49-F238E27FC236}">
                  <a16:creationId xmlns:a16="http://schemas.microsoft.com/office/drawing/2014/main" id="{90900769-B8AF-47E8-A842-BFF993B5AB7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a:solidFill>
                  <a:srgbClr val="FFFFFF"/>
                </a:solidFill>
                <a:latin typeface="Times New Roman"/>
              </a:endParaRPr>
            </a:p>
          </p:txBody>
        </p:sp>
      </p:grpSp>
      <p:sp>
        <p:nvSpPr>
          <p:cNvPr id="47" name="AutoShape 35">
            <a:extLst>
              <a:ext uri="{FF2B5EF4-FFF2-40B4-BE49-F238E27FC236}">
                <a16:creationId xmlns:a16="http://schemas.microsoft.com/office/drawing/2014/main" id="{BF71E2D4-FCCA-46C2-91FF-0565AF5349E8}"/>
              </a:ext>
            </a:extLst>
          </p:cNvPr>
          <p:cNvSpPr>
            <a:spLocks noChangeArrowheads="1"/>
          </p:cNvSpPr>
          <p:nvPr/>
        </p:nvSpPr>
        <p:spPr bwMode="auto">
          <a:xfrm>
            <a:off x="1347639" y="3810000"/>
            <a:ext cx="3757761" cy="930602"/>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dirty="0">
                <a:solidFill>
                  <a:srgbClr val="FFFFFF"/>
                </a:solidFill>
              </a:rPr>
              <a:t>The neural network loses which pixels are neighbors. </a:t>
            </a:r>
          </a:p>
        </p:txBody>
      </p:sp>
      <p:sp>
        <p:nvSpPr>
          <p:cNvPr id="48" name="Oval 47">
            <a:extLst>
              <a:ext uri="{FF2B5EF4-FFF2-40B4-BE49-F238E27FC236}">
                <a16:creationId xmlns:a16="http://schemas.microsoft.com/office/drawing/2014/main" id="{D78ABA23-5809-45FA-9B06-59BA73F70B26}"/>
              </a:ext>
            </a:extLst>
          </p:cNvPr>
          <p:cNvSpPr/>
          <p:nvPr/>
        </p:nvSpPr>
        <p:spPr>
          <a:xfrm>
            <a:off x="4724400" y="1450652"/>
            <a:ext cx="1219200" cy="346872"/>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15" name="Picture 14">
            <a:extLst>
              <a:ext uri="{FF2B5EF4-FFF2-40B4-BE49-F238E27FC236}">
                <a16:creationId xmlns:a16="http://schemas.microsoft.com/office/drawing/2014/main" id="{DB7D7C1C-1A75-41A3-B839-95C19BC6DF28}"/>
              </a:ext>
            </a:extLst>
          </p:cNvPr>
          <p:cNvPicPr>
            <a:picLocks noChangeAspect="1"/>
          </p:cNvPicPr>
          <p:nvPr/>
        </p:nvPicPr>
        <p:blipFill>
          <a:blip r:embed="rId5"/>
          <a:stretch>
            <a:fillRect/>
          </a:stretch>
        </p:blipFill>
        <p:spPr>
          <a:xfrm>
            <a:off x="290446" y="4891044"/>
            <a:ext cx="4814954" cy="521148"/>
          </a:xfrm>
          <a:prstGeom prst="rect">
            <a:avLst/>
          </a:prstGeom>
        </p:spPr>
      </p:pic>
      <p:sp>
        <p:nvSpPr>
          <p:cNvPr id="49" name="TextBox 48">
            <a:extLst>
              <a:ext uri="{FF2B5EF4-FFF2-40B4-BE49-F238E27FC236}">
                <a16:creationId xmlns:a16="http://schemas.microsoft.com/office/drawing/2014/main" id="{6096CF9A-911C-4C45-8080-796213E9F845}"/>
              </a:ext>
            </a:extLst>
          </p:cNvPr>
          <p:cNvSpPr txBox="1"/>
          <p:nvPr/>
        </p:nvSpPr>
        <p:spPr bwMode="auto">
          <a:xfrm>
            <a:off x="1468839" y="5501250"/>
            <a:ext cx="3329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ym typeface="Symbol" panose="05050102010706020507" pitchFamily="18" charset="2"/>
              </a:rPr>
              <a:t>Each pixel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{0,…,255}</a:t>
            </a:r>
            <a:endParaRPr lang="en-US" sz="2400" dirty="0">
              <a:sym typeface="Symbol" panose="05050102010706020507" pitchFamily="18" charset="2"/>
            </a:endParaRPr>
          </a:p>
          <a:p>
            <a:r>
              <a:rPr lang="en-US" sz="2400" dirty="0">
                <a:sym typeface="Symbol" panose="05050102010706020507" pitchFamily="18" charset="2"/>
              </a:rPr>
              <a:t>Each pixel </a:t>
            </a:r>
            <a:r>
              <a:rPr lang="el-GR" altLang="en-US" sz="2400" dirty="0">
                <a:latin typeface="Times New Roman"/>
                <a:cs typeface="Times New Roman" panose="02020603050405020304" pitchFamily="18" charset="0"/>
                <a:sym typeface="Symbol" panose="05050102010706020507" pitchFamily="18" charset="2"/>
              </a:rPr>
              <a:t></a:t>
            </a:r>
            <a:r>
              <a:rPr lang="en-US" altLang="en-US" sz="2400" dirty="0">
                <a:latin typeface="Times New Roman"/>
                <a:cs typeface="Times New Roman" panose="02020603050405020304" pitchFamily="18" charset="0"/>
                <a:sym typeface="Symbol" panose="05050102010706020507" pitchFamily="18" charset="2"/>
              </a:rPr>
              <a:t>{0,…,1}</a:t>
            </a:r>
            <a:endParaRPr lang="en-US" sz="2400" dirty="0">
              <a:sym typeface="Symbol" panose="05050102010706020507" pitchFamily="18" charset="2"/>
            </a:endParaRPr>
          </a:p>
        </p:txBody>
      </p:sp>
      <p:cxnSp>
        <p:nvCxnSpPr>
          <p:cNvPr id="50" name="Straight Arrow Connector 49">
            <a:extLst>
              <a:ext uri="{FF2B5EF4-FFF2-40B4-BE49-F238E27FC236}">
                <a16:creationId xmlns:a16="http://schemas.microsoft.com/office/drawing/2014/main" id="{CBB8F22A-FDC5-4CCC-9DDA-C37E7E9D7DAF}"/>
              </a:ext>
            </a:extLst>
          </p:cNvPr>
          <p:cNvCxnSpPr>
            <a:cxnSpLocks/>
          </p:cNvCxnSpPr>
          <p:nvPr/>
        </p:nvCxnSpPr>
        <p:spPr bwMode="auto">
          <a:xfrm flipH="1" flipV="1">
            <a:off x="3886200" y="5241533"/>
            <a:ext cx="95534" cy="412513"/>
          </a:xfrm>
          <a:prstGeom prst="straightConnector1">
            <a:avLst/>
          </a:prstGeom>
          <a:noFill/>
          <a:ln w="38100" cap="sq" cmpd="sng" algn="ctr">
            <a:solidFill>
              <a:schemeClr val="tx1"/>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D40FD117-B0D6-4E62-9000-64A17181A38D}"/>
              </a:ext>
            </a:extLst>
          </p:cNvPr>
          <p:cNvCxnSpPr>
            <a:cxnSpLocks/>
          </p:cNvCxnSpPr>
          <p:nvPr/>
        </p:nvCxnSpPr>
        <p:spPr bwMode="auto">
          <a:xfrm flipV="1">
            <a:off x="3994244" y="5250465"/>
            <a:ext cx="644976" cy="800013"/>
          </a:xfrm>
          <a:prstGeom prst="straightConnector1">
            <a:avLst/>
          </a:prstGeom>
          <a:noFill/>
          <a:ln w="38100" cap="sq" cmpd="sng" algn="ctr">
            <a:solidFill>
              <a:schemeClr val="tx1"/>
            </a:solidFill>
            <a:prstDash val="solid"/>
            <a:round/>
            <a:headEnd type="none" w="med" len="med"/>
            <a:tailEnd type="triangle"/>
          </a:ln>
          <a:effectLst/>
        </p:spPr>
      </p:cxnSp>
      <p:sp>
        <p:nvSpPr>
          <p:cNvPr id="33" name="Rectangle 63">
            <a:extLst>
              <a:ext uri="{FF2B5EF4-FFF2-40B4-BE49-F238E27FC236}">
                <a16:creationId xmlns:a16="http://schemas.microsoft.com/office/drawing/2014/main" id="{0664D987-B061-40BC-9DE4-DEFCC5046A3F}"/>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993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300" fill="hold"/>
                                        <p:tgtEl>
                                          <p:spTgt spid="20"/>
                                        </p:tgtEl>
                                        <p:attrNameLst>
                                          <p:attrName>ppt_x</p:attrName>
                                        </p:attrNameLst>
                                      </p:cBhvr>
                                      <p:tavLst>
                                        <p:tav tm="0">
                                          <p:val>
                                            <p:strVal val="0-#ppt_w/2"/>
                                          </p:val>
                                        </p:tav>
                                        <p:tav tm="100000">
                                          <p:val>
                                            <p:strVal val="#ppt_x"/>
                                          </p:val>
                                        </p:tav>
                                      </p:tavLst>
                                    </p:anim>
                                    <p:anim calcmode="lin" valueType="num">
                                      <p:cBhvr additive="base">
                                        <p:cTn id="22" dur="3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ppt_y"/>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2" presetClass="entr" presetSubtype="8"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300" fill="hold"/>
                                        <p:tgtEl>
                                          <p:spTgt spid="21"/>
                                        </p:tgtEl>
                                        <p:attrNameLst>
                                          <p:attrName>ppt_x</p:attrName>
                                        </p:attrNameLst>
                                      </p:cBhvr>
                                      <p:tavLst>
                                        <p:tav tm="0">
                                          <p:val>
                                            <p:strVal val="0-#ppt_w/2"/>
                                          </p:val>
                                        </p:tav>
                                        <p:tav tm="100000">
                                          <p:val>
                                            <p:strVal val="#ppt_x"/>
                                          </p:val>
                                        </p:tav>
                                      </p:tavLst>
                                    </p:anim>
                                    <p:anim calcmode="lin" valueType="num">
                                      <p:cBhvr additive="base">
                                        <p:cTn id="34" dur="3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7">
                                            <p:txEl>
                                              <p:pRg st="0" end="0"/>
                                            </p:txEl>
                                          </p:spTgt>
                                        </p:tgtEl>
                                        <p:attrNameLst>
                                          <p:attrName>style.visibility</p:attrName>
                                        </p:attrNameLst>
                                      </p:cBhvr>
                                      <p:to>
                                        <p:strVal val="visible"/>
                                      </p:to>
                                    </p:set>
                                    <p:anim calcmode="lin" valueType="num">
                                      <p:cBhvr additive="base">
                                        <p:cTn id="4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 calcmode="lin" valueType="num">
                                      <p:cBhvr additive="base">
                                        <p:cTn id="5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9">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300" fill="hold"/>
                                        <p:tgtEl>
                                          <p:spTgt spid="50"/>
                                        </p:tgtEl>
                                        <p:attrNameLst>
                                          <p:attrName>ppt_x</p:attrName>
                                        </p:attrNameLst>
                                      </p:cBhvr>
                                      <p:tavLst>
                                        <p:tav tm="0">
                                          <p:val>
                                            <p:strVal val="0-#ppt_w/2"/>
                                          </p:val>
                                        </p:tav>
                                        <p:tav tm="100000">
                                          <p:val>
                                            <p:strVal val="#ppt_x"/>
                                          </p:val>
                                        </p:tav>
                                      </p:tavLst>
                                    </p:anim>
                                    <p:anim calcmode="lin" valueType="num">
                                      <p:cBhvr additive="base">
                                        <p:cTn id="64" dur="300" fill="hold"/>
                                        <p:tgtEl>
                                          <p:spTgt spid="50"/>
                                        </p:tgtEl>
                                        <p:attrNameLst>
                                          <p:attrName>ppt_y</p:attrName>
                                        </p:attrNameLst>
                                      </p:cBhvr>
                                      <p:tavLst>
                                        <p:tav tm="0">
                                          <p:val>
                                            <p:strVal val="#ppt_y"/>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49">
                                            <p:txEl>
                                              <p:pRg st="1" end="1"/>
                                            </p:txEl>
                                          </p:spTgt>
                                        </p:tgtEl>
                                        <p:attrNameLst>
                                          <p:attrName>style.visibility</p:attrName>
                                        </p:attrNameLst>
                                      </p:cBhvr>
                                      <p:to>
                                        <p:strVal val="visible"/>
                                      </p:to>
                                    </p:set>
                                    <p:anim calcmode="lin" valueType="num">
                                      <p:cBhvr additive="base">
                                        <p:cTn id="71" dur="500" fill="hold"/>
                                        <p:tgtEl>
                                          <p:spTgt spid="49">
                                            <p:txEl>
                                              <p:pRg st="1" end="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9">
                                            <p:txEl>
                                              <p:pRg st="1" end="1"/>
                                            </p:txEl>
                                          </p:spTgt>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par>
                                <p:cTn id="75" presetID="2" presetClass="entr" presetSubtype="8"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300" fill="hold"/>
                                        <p:tgtEl>
                                          <p:spTgt spid="51"/>
                                        </p:tgtEl>
                                        <p:attrNameLst>
                                          <p:attrName>ppt_x</p:attrName>
                                        </p:attrNameLst>
                                      </p:cBhvr>
                                      <p:tavLst>
                                        <p:tav tm="0">
                                          <p:val>
                                            <p:strVal val="0-#ppt_w/2"/>
                                          </p:val>
                                        </p:tav>
                                        <p:tav tm="100000">
                                          <p:val>
                                            <p:strVal val="#ppt_x"/>
                                          </p:val>
                                        </p:tav>
                                      </p:tavLst>
                                    </p:anim>
                                    <p:anim calcmode="lin" valueType="num">
                                      <p:cBhvr additive="base">
                                        <p:cTn id="78" dur="3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80" name="Picture 8" descr="Image result for gradient des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61225"/>
            <a:ext cx="6041569" cy="2349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609600"/>
            <a:ext cx="9048032" cy="1251625"/>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by subtracting the mean and dividing by the standard deviation.</a:t>
            </a:r>
          </a:p>
        </p:txBody>
      </p:sp>
      <p:sp>
        <p:nvSpPr>
          <p:cNvPr id="5" name="Rectangle 63">
            <a:extLst>
              <a:ext uri="{FF2B5EF4-FFF2-40B4-BE49-F238E27FC236}">
                <a16:creationId xmlns:a16="http://schemas.microsoft.com/office/drawing/2014/main" id="{256D10FC-F426-4BA2-A12F-F762CC8C04F0}"/>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
        <p:nvSpPr>
          <p:cNvPr id="6" name="Rectangle 5">
            <a:extLst>
              <a:ext uri="{FF2B5EF4-FFF2-40B4-BE49-F238E27FC236}">
                <a16:creationId xmlns:a16="http://schemas.microsoft.com/office/drawing/2014/main" id="{172FF95B-C8FD-4AAA-84DF-B207E6226C2D}"/>
              </a:ext>
            </a:extLst>
          </p:cNvPr>
          <p:cNvSpPr/>
          <p:nvPr/>
        </p:nvSpPr>
        <p:spPr>
          <a:xfrm>
            <a:off x="337460" y="4345236"/>
            <a:ext cx="9048032" cy="2436564"/>
          </a:xfrm>
          <a:prstGeom prst="rect">
            <a:avLst/>
          </a:prstGeom>
        </p:spPr>
        <p:txBody>
          <a:bodyPr wrap="square">
            <a:spAutoFit/>
          </a:bodyPr>
          <a:lstStyle/>
          <a:p>
            <a:pPr>
              <a:spcBef>
                <a:spcPts val="0"/>
              </a:spcBef>
              <a:spcAft>
                <a:spcPts val="200"/>
              </a:spcAft>
            </a:pPr>
            <a:r>
              <a:rPr lang="en-US" sz="2400" dirty="0">
                <a:solidFill>
                  <a:schemeClr val="tx2"/>
                </a:solidFill>
                <a:sym typeface="Symbol" panose="05050102010706020507" pitchFamily="18" charset="2"/>
              </a:rPr>
              <a:t>Gradient Decent: </a:t>
            </a:r>
            <a:r>
              <a:rPr lang="en-US" sz="2400" dirty="0">
                <a:sym typeface="Symbol" panose="05050102010706020507" pitchFamily="18" charset="2"/>
              </a:rPr>
              <a:t>It is hard not to overstep narrow river valleys. </a:t>
            </a:r>
          </a:p>
          <a:p>
            <a:pPr>
              <a:spcBef>
                <a:spcPts val="0"/>
              </a:spcBef>
              <a:spcAft>
                <a:spcPts val="200"/>
              </a:spcAft>
            </a:pPr>
            <a:r>
              <a:rPr lang="en-US" sz="2400" dirty="0">
                <a:solidFill>
                  <a:schemeClr val="tx2"/>
                </a:solidFill>
                <a:sym typeface="Symbol" panose="05050102010706020507" pitchFamily="18" charset="2"/>
              </a:rPr>
              <a:t>Regularization:</a:t>
            </a:r>
            <a:r>
              <a:rPr lang="en-US" sz="2400" dirty="0">
                <a:sym typeface="Symbol" panose="05050102010706020507" pitchFamily="18" charset="2"/>
              </a:rPr>
              <a:t> Avoids over fitting by trading off between</a:t>
            </a:r>
          </a:p>
          <a:p>
            <a:pPr lvl="1">
              <a:spcBef>
                <a:spcPts val="0"/>
              </a:spcBef>
              <a:spcAft>
                <a:spcPts val="200"/>
              </a:spcAft>
            </a:pPr>
            <a:r>
              <a:rPr lang="en-US" sz="2400" dirty="0">
                <a:solidFill>
                  <a:srgbClr val="FF00FF"/>
                </a:solidFill>
                <a:sym typeface="Symbol" panose="05050102010706020507" pitchFamily="18" charset="2"/>
              </a:rPr>
              <a:t>Error</a:t>
            </a:r>
            <a:r>
              <a:rPr lang="en-US" sz="2400" dirty="0">
                <a:sym typeface="Symbol" panose="05050102010706020507" pitchFamily="18" charset="2"/>
              </a:rPr>
              <a:t> of the machine and </a:t>
            </a:r>
            <a:r>
              <a:rPr lang="en-US" sz="2400" dirty="0">
                <a:solidFill>
                  <a:srgbClr val="FF00FF"/>
                </a:solidFill>
                <a:sym typeface="Symbol" panose="05050102010706020507" pitchFamily="18" charset="2"/>
              </a:rPr>
              <a:t>Complexity</a:t>
            </a:r>
            <a:r>
              <a:rPr lang="en-US" sz="2400" dirty="0">
                <a:sym typeface="Symbol" panose="05050102010706020507" pitchFamily="18" charset="2"/>
              </a:rPr>
              <a:t> of the machine.</a:t>
            </a:r>
          </a:p>
          <a:p>
            <a:pPr>
              <a:spcBef>
                <a:spcPts val="0"/>
              </a:spcBef>
              <a:spcAft>
                <a:spcPts val="200"/>
              </a:spcAft>
            </a:pPr>
            <a:r>
              <a:rPr lang="en-US" sz="2400" dirty="0">
                <a:sym typeface="Symbol" panose="05050102010706020507" pitchFamily="18" charset="2"/>
              </a:rPr>
              <a:t>Scaling up the y values, scales up the error </a:t>
            </a:r>
          </a:p>
          <a:p>
            <a:pPr lvl="1">
              <a:spcBef>
                <a:spcPts val="0"/>
              </a:spcBef>
              <a:spcAft>
                <a:spcPts val="200"/>
              </a:spcAft>
            </a:pPr>
            <a:r>
              <a:rPr lang="en-US" sz="2400" dirty="0">
                <a:sym typeface="Symbol" panose="05050102010706020507" pitchFamily="18" charset="2"/>
              </a:rPr>
              <a:t>This would not matter, </a:t>
            </a:r>
          </a:p>
          <a:p>
            <a:pPr lvl="1">
              <a:spcBef>
                <a:spcPts val="0"/>
              </a:spcBef>
              <a:spcAft>
                <a:spcPts val="200"/>
              </a:spcAft>
            </a:pPr>
            <a:r>
              <a:rPr lang="en-US" sz="2400" dirty="0">
                <a:sym typeface="Symbol" panose="05050102010706020507" pitchFamily="18" charset="2"/>
              </a:rPr>
              <a:t>	except it throws off the regularization balance.  </a:t>
            </a:r>
          </a:p>
        </p:txBody>
      </p:sp>
    </p:spTree>
    <p:extLst>
      <p:ext uri="{BB962C8B-B14F-4D97-AF65-F5344CB8AC3E}">
        <p14:creationId xmlns:p14="http://schemas.microsoft.com/office/powerpoint/2010/main" val="18861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9080"/>
                                        </p:tgtEl>
                                        <p:attrNameLst>
                                          <p:attrName>style.visibility</p:attrName>
                                        </p:attrNameLst>
                                      </p:cBhvr>
                                      <p:to>
                                        <p:strVal val="visible"/>
                                      </p:to>
                                    </p:set>
                                    <p:anim calcmode="lin" valueType="num">
                                      <p:cBhvr additive="base">
                                        <p:cTn id="15" dur="500" fill="hold"/>
                                        <p:tgtEl>
                                          <p:spTgt spid="259080"/>
                                        </p:tgtEl>
                                        <p:attrNameLst>
                                          <p:attrName>ppt_x</p:attrName>
                                        </p:attrNameLst>
                                      </p:cBhvr>
                                      <p:tavLst>
                                        <p:tav tm="0">
                                          <p:val>
                                            <p:strVal val="0-#ppt_w/2"/>
                                          </p:val>
                                        </p:tav>
                                        <p:tav tm="100000">
                                          <p:val>
                                            <p:strVal val="#ppt_x"/>
                                          </p:val>
                                        </p:tav>
                                      </p:tavLst>
                                    </p:anim>
                                    <p:anim calcmode="lin" valueType="num">
                                      <p:cBhvr additive="base">
                                        <p:cTn id="16" dur="500" fill="hold"/>
                                        <p:tgtEl>
                                          <p:spTgt spid="25908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F7BEC51-8F28-4E78-A8A7-23DD84C65AFD}"/>
              </a:ext>
            </a:extLst>
          </p:cNvPr>
          <p:cNvPicPr>
            <a:picLocks noChangeAspect="1"/>
          </p:cNvPicPr>
          <p:nvPr/>
        </p:nvPicPr>
        <p:blipFill>
          <a:blip r:embed="rId2"/>
          <a:stretch>
            <a:fillRect/>
          </a:stretch>
        </p:blipFill>
        <p:spPr>
          <a:xfrm>
            <a:off x="609600" y="1485139"/>
            <a:ext cx="4829175" cy="2314575"/>
          </a:xfrm>
          <a:prstGeom prst="rect">
            <a:avLst/>
          </a:prstGeom>
        </p:spPr>
      </p:pic>
      <p:sp>
        <p:nvSpPr>
          <p:cNvPr id="36" name="AutoShape 35">
            <a:extLst>
              <a:ext uri="{FF2B5EF4-FFF2-40B4-BE49-F238E27FC236}">
                <a16:creationId xmlns:a16="http://schemas.microsoft.com/office/drawing/2014/main" id="{CBBC73BE-483D-4470-9BA2-58042EE13D96}"/>
              </a:ext>
            </a:extLst>
          </p:cNvPr>
          <p:cNvSpPr>
            <a:spLocks noChangeArrowheads="1"/>
          </p:cNvSpPr>
          <p:nvPr/>
        </p:nvSpPr>
        <p:spPr bwMode="auto">
          <a:xfrm>
            <a:off x="914400" y="609600"/>
            <a:ext cx="7905299" cy="517872"/>
          </a:xfrm>
          <a:prstGeom prst="wedgeRoundRectCallout">
            <a:avLst>
              <a:gd name="adj1" fmla="val -51837"/>
              <a:gd name="adj2" fmla="val -72237"/>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Google has a nice platform for playing around.</a:t>
            </a:r>
          </a:p>
        </p:txBody>
      </p:sp>
      <p:sp>
        <p:nvSpPr>
          <p:cNvPr id="27" name="TextBox 26">
            <a:extLst>
              <a:ext uri="{FF2B5EF4-FFF2-40B4-BE49-F238E27FC236}">
                <a16:creationId xmlns:a16="http://schemas.microsoft.com/office/drawing/2014/main" id="{AB419B71-827B-4A24-8B47-C3FCE93983AD}"/>
              </a:ext>
            </a:extLst>
          </p:cNvPr>
          <p:cNvSpPr txBox="1"/>
          <p:nvPr/>
        </p:nvSpPr>
        <p:spPr bwMode="auto">
          <a:xfrm>
            <a:off x="5562600" y="1807585"/>
            <a:ext cx="4572000" cy="156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a:lnSpc>
                <a:spcPct val="115000"/>
              </a:lnSpc>
              <a:spcBef>
                <a:spcPts val="0"/>
              </a:spcBef>
              <a:spcAft>
                <a:spcPts val="0"/>
              </a:spcAft>
            </a:pPr>
            <a:r>
              <a:rPr lang="en-US" sz="1200" b="1" dirty="0">
                <a:effectLst/>
                <a:latin typeface="Arial" panose="020B0604020202020204" pitchFamily="34" charset="0"/>
              </a:rPr>
              <a:t>Tutorial Instructors in Cameroon (2022)</a:t>
            </a:r>
          </a:p>
          <a:p>
            <a:pPr marL="342900" marR="0" lvl="0" indent="-342900">
              <a:lnSpc>
                <a:spcPct val="115000"/>
              </a:lnSpc>
              <a:spcBef>
                <a:spcPts val="0"/>
              </a:spcBef>
              <a:spcAft>
                <a:spcPts val="0"/>
              </a:spcAft>
              <a:buFont typeface="Arial" panose="020B0604020202020204" pitchFamily="34" charset="0"/>
              <a:buChar char="●"/>
            </a:pPr>
            <a:r>
              <a:rPr lang="en-US" sz="1200" dirty="0" err="1">
                <a:latin typeface="Arial" panose="020B0604020202020204" pitchFamily="34" charset="0"/>
                <a:ea typeface="Arial" panose="020B0604020202020204" pitchFamily="34" charset="0"/>
              </a:rPr>
              <a:t>Berthine</a:t>
            </a:r>
            <a:r>
              <a:rPr lang="en-US" sz="1200" dirty="0">
                <a:latin typeface="Arial" panose="020B0604020202020204" pitchFamily="34" charset="0"/>
                <a:ea typeface="Arial" panose="020B0604020202020204" pitchFamily="34" charset="0"/>
              </a:rPr>
              <a:t> Nyunga </a:t>
            </a:r>
            <a:r>
              <a:rPr lang="en-US" sz="1200" dirty="0" err="1">
                <a:latin typeface="Arial" panose="020B0604020202020204" pitchFamily="34" charset="0"/>
                <a:ea typeface="Arial" panose="020B0604020202020204" pitchFamily="34" charset="0"/>
              </a:rPr>
              <a:t>Mpinda</a:t>
            </a:r>
            <a:endParaRPr lang="en-US" sz="12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pt-BR" sz="1200" dirty="0">
                <a:latin typeface="Arial" panose="020B0604020202020204" pitchFamily="34" charset="0"/>
                <a:ea typeface="Arial" panose="020B0604020202020204" pitchFamily="34" charset="0"/>
              </a:rPr>
              <a:t>Yolande Ngueabou</a:t>
            </a:r>
            <a:endParaRPr lang="en-US" sz="12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200" dirty="0">
                <a:latin typeface="Arial" panose="020B0604020202020204" pitchFamily="34" charset="0"/>
                <a:ea typeface="Arial" panose="020B0604020202020204" pitchFamily="34" charset="0"/>
              </a:rPr>
              <a:t>Sarah </a:t>
            </a:r>
            <a:r>
              <a:rPr lang="en-US" sz="1200" u="none" strike="noStrike" dirty="0">
                <a:effectLst/>
                <a:latin typeface="Arial" panose="020B0604020202020204" pitchFamily="34" charset="0"/>
                <a:ea typeface="Arial" panose="020B0604020202020204" pitchFamily="34" charset="0"/>
              </a:rPr>
              <a:t>Vollmer</a:t>
            </a: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Arial" panose="020B0604020202020204" pitchFamily="34" charset="0"/>
                <a:ea typeface="Arial" panose="020B0604020202020204" pitchFamily="34" charset="0"/>
              </a:rPr>
              <a:t>Tyler Thomson</a:t>
            </a: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Arial" panose="020B0604020202020204" pitchFamily="34" charset="0"/>
                <a:ea typeface="Arial" panose="020B0604020202020204" pitchFamily="34" charset="0"/>
              </a:rPr>
              <a:t>Ariel Freeman-Fawcett</a:t>
            </a: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Arial" panose="020B0604020202020204" pitchFamily="34" charset="0"/>
                <a:ea typeface="Arial" panose="020B0604020202020204" pitchFamily="34" charset="0"/>
              </a:rPr>
              <a:t>Chester Wyke</a:t>
            </a:r>
          </a:p>
        </p:txBody>
      </p:sp>
      <p:sp>
        <p:nvSpPr>
          <p:cNvPr id="4" name="Oval 3">
            <a:extLst>
              <a:ext uri="{FF2B5EF4-FFF2-40B4-BE49-F238E27FC236}">
                <a16:creationId xmlns:a16="http://schemas.microsoft.com/office/drawing/2014/main" id="{21EA1C07-512D-4FB2-903E-161FD0A6AE08}"/>
              </a:ext>
            </a:extLst>
          </p:cNvPr>
          <p:cNvSpPr/>
          <p:nvPr/>
        </p:nvSpPr>
        <p:spPr>
          <a:xfrm>
            <a:off x="1219200" y="2133600"/>
            <a:ext cx="912297" cy="381000"/>
          </a:xfrm>
          <a:prstGeom prst="ellipse">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7" name="Rectangle 63">
            <a:extLst>
              <a:ext uri="{FF2B5EF4-FFF2-40B4-BE49-F238E27FC236}">
                <a16:creationId xmlns:a16="http://schemas.microsoft.com/office/drawing/2014/main" id="{B3E9F357-9EE9-437C-B321-3FF5F3485079}"/>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4938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 calcmode="lin" valueType="num">
                                      <p:cBhvr additive="base">
                                        <p:cTn id="11"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0-#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7"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609600"/>
            <a:ext cx="9048032" cy="1620957"/>
          </a:xfrm>
          <a:prstGeom prst="rect">
            <a:avLst/>
          </a:prstGeom>
        </p:spPr>
        <p:txBody>
          <a:bodyPr wrap="square">
            <a:spAutoFit/>
          </a:bodyPr>
          <a:lstStyle/>
          <a:p>
            <a:pPr>
              <a:spcBef>
                <a:spcPts val="0"/>
              </a:spcBef>
              <a:spcAft>
                <a:spcPts val="200"/>
              </a:spcAft>
            </a:pPr>
            <a:r>
              <a:rPr lang="en-US" sz="2400" dirty="0">
                <a:solidFill>
                  <a:schemeClr val="tx2"/>
                </a:solidFill>
              </a:rPr>
              <a:t>Normalizing Data</a:t>
            </a:r>
          </a:p>
          <a:p>
            <a:pPr lvl="1">
              <a:spcBef>
                <a:spcPts val="0"/>
              </a:spcBef>
              <a:spcAft>
                <a:spcPts val="200"/>
              </a:spcAft>
            </a:pPr>
            <a:r>
              <a:rPr lang="en-US" sz="2400" dirty="0">
                <a:sym typeface="Symbol" panose="05050102010706020507" pitchFamily="18" charset="2"/>
              </a:rPr>
              <a:t>Preprocess your data to have mean zero, variance one</a:t>
            </a:r>
          </a:p>
          <a:p>
            <a:pPr lvl="1">
              <a:spcBef>
                <a:spcPts val="0"/>
              </a:spcBef>
              <a:spcAft>
                <a:spcPts val="200"/>
              </a:spcAft>
            </a:pPr>
            <a:r>
              <a:rPr lang="en-US" sz="2400" dirty="0">
                <a:sym typeface="Symbol" panose="05050102010706020507" pitchFamily="18" charset="2"/>
              </a:rPr>
              <a:t>by subtracting the mean and </a:t>
            </a:r>
            <a:br>
              <a:rPr lang="en-US" sz="2400" dirty="0">
                <a:sym typeface="Symbol" panose="05050102010706020507" pitchFamily="18" charset="2"/>
              </a:rPr>
            </a:br>
            <a:r>
              <a:rPr lang="en-US" sz="2400" dirty="0">
                <a:sym typeface="Symbol" panose="05050102010706020507" pitchFamily="18" charset="2"/>
              </a:rPr>
              <a:t>dividing by the standard deviation.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7" y="2895600"/>
            <a:ext cx="9144000" cy="3567266"/>
          </a:xfrm>
          <a:prstGeom prst="rect">
            <a:avLst/>
          </a:prstGeom>
        </p:spPr>
      </p:pic>
      <p:sp>
        <p:nvSpPr>
          <p:cNvPr id="6" name="Rectangle 63">
            <a:extLst>
              <a:ext uri="{FF2B5EF4-FFF2-40B4-BE49-F238E27FC236}">
                <a16:creationId xmlns:a16="http://schemas.microsoft.com/office/drawing/2014/main" id="{9D237E84-045E-4B79-AFE3-A3AB528EB6DB}"/>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3708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12700" y="348342"/>
            <a:ext cx="94488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 [ </a:t>
            </a:r>
            <a:r>
              <a:rPr lang="en-US" sz="2400" dirty="0">
                <a:solidFill>
                  <a:srgbClr val="FF0000"/>
                </a:solidFill>
                <a:effectLst/>
                <a:latin typeface="Times New Roman" panose="02020603050405020304" pitchFamily="18" charset="0"/>
                <a:cs typeface="Times New Roman" panose="02020603050405020304" pitchFamily="18" charset="0"/>
              </a:rPr>
              <a:t>6.0</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9.0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6.0</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                                [ </a:t>
            </a:r>
            <a:r>
              <a:rPr lang="en-US" sz="2400" dirty="0">
                <a:solidFill>
                  <a:srgbClr val="FF0000"/>
                </a:solidFill>
                <a:effectLst/>
                <a:latin typeface="Times New Roman" panose="02020603050405020304" pitchFamily="18" charset="0"/>
                <a:cs typeface="Times New Roman" panose="02020603050405020304" pitchFamily="18" charset="0"/>
              </a:rPr>
              <a:t>4.0</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7.0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2.0</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                                [ </a:t>
            </a:r>
            <a:r>
              <a:rPr lang="en-US" sz="2400" dirty="0">
                <a:solidFill>
                  <a:srgbClr val="FF0000"/>
                </a:solidFill>
                <a:effectLst/>
                <a:latin typeface="Times New Roman" panose="02020603050405020304" pitchFamily="18" charset="0"/>
                <a:cs typeface="Times New Roman" panose="02020603050405020304" pitchFamily="18" charset="0"/>
              </a:rPr>
              <a:t>3.0</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8.0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5.0</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4.0</a:t>
            </a:r>
            <a:r>
              <a:rPr lang="en-US" sz="2400" dirty="0">
                <a:effectLst/>
                <a:latin typeface="Times New Roman" panose="02020603050405020304" pitchFamily="18" charset="0"/>
                <a:cs typeface="Times New Roman" panose="02020603050405020304" pitchFamily="18" charset="0"/>
              </a:rPr>
              <a:t>] ] )</a:t>
            </a:r>
          </a:p>
          <a:p>
            <a:r>
              <a:rPr lang="en-US" sz="2400" dirty="0">
                <a:effectLst/>
                <a:latin typeface="Times New Roman" panose="02020603050405020304" pitchFamily="18" charset="0"/>
                <a:cs typeface="Times New Roman" panose="02020603050405020304" pitchFamily="18" charset="0"/>
              </a:rPr>
              <a:t>mean = </a:t>
            </a:r>
            <a:r>
              <a:rPr lang="en-US" sz="2400" dirty="0" err="1">
                <a:effectLst/>
                <a:latin typeface="Times New Roman" panose="02020603050405020304" pitchFamily="18" charset="0"/>
                <a:cs typeface="Times New Roman" panose="02020603050405020304" pitchFamily="18" charset="0"/>
              </a:rPr>
              <a:t>data.mean</a:t>
            </a:r>
            <a:r>
              <a:rPr lang="en-US" sz="2400" dirty="0">
                <a:effectLst/>
                <a:latin typeface="Times New Roman" panose="02020603050405020304" pitchFamily="18" charset="0"/>
                <a:cs typeface="Times New Roman" panose="02020603050405020304" pitchFamily="18" charset="0"/>
              </a:rPr>
              <a:t>(axis=0)</a:t>
            </a:r>
          </a:p>
          <a:p>
            <a:r>
              <a:rPr lang="en-US" sz="2400" dirty="0">
                <a:effectLst/>
                <a:latin typeface="Times New Roman" panose="02020603050405020304" pitchFamily="18" charset="0"/>
                <a:cs typeface="Times New Roman" panose="02020603050405020304" pitchFamily="18" charset="0"/>
              </a:rPr>
              <a:t>                                [ </a:t>
            </a:r>
            <a:r>
              <a:rPr lang="en-US" sz="2400" dirty="0">
                <a:solidFill>
                  <a:srgbClr val="FF0000"/>
                </a:solidFill>
                <a:effectLst/>
                <a:latin typeface="Times New Roman" panose="02020603050405020304" pitchFamily="18" charset="0"/>
                <a:cs typeface="Times New Roman" panose="02020603050405020304" pitchFamily="18" charset="0"/>
              </a:rPr>
              <a:t>4.3</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8.0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2.7</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3.3</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data -= mean </a:t>
            </a:r>
          </a:p>
          <a:p>
            <a:r>
              <a:rPr lang="en-US" sz="2400" dirty="0">
                <a:effectLst/>
                <a:latin typeface="Times New Roman" panose="02020603050405020304" pitchFamily="18" charset="0"/>
                <a:cs typeface="Times New Roman" panose="02020603050405020304" pitchFamily="18" charset="0"/>
              </a:rPr>
              <a:t>                              [ [ </a:t>
            </a:r>
            <a:r>
              <a:rPr lang="en-US" sz="2400" dirty="0">
                <a:solidFill>
                  <a:srgbClr val="FF0000"/>
                </a:solidFill>
                <a:effectLst/>
                <a:latin typeface="Times New Roman" panose="02020603050405020304" pitchFamily="18" charset="0"/>
                <a:cs typeface="Times New Roman" panose="02020603050405020304" pitchFamily="18" charset="0"/>
              </a:rPr>
              <a:t>1.7</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a:t>
            </a:r>
            <a:r>
              <a:rPr lang="en-US" sz="2400" dirty="0">
                <a:solidFill>
                  <a:srgbClr val="00FFFF"/>
                </a:solidFill>
                <a:effectLst/>
                <a:latin typeface="Times New Roman" panose="02020603050405020304" pitchFamily="18" charset="0"/>
                <a:cs typeface="Times New Roman" panose="02020603050405020304" pitchFamily="18" charset="0"/>
              </a:rPr>
              <a:t>-1.7</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2.7</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-0.3</a:t>
            </a:r>
            <a:r>
              <a:rPr lang="en-US" sz="2400" dirty="0">
                <a:effectLst/>
                <a:latin typeface="Times New Roman" panose="02020603050405020304" pitchFamily="18" charset="0"/>
                <a:cs typeface="Times New Roman" panose="02020603050405020304" pitchFamily="18" charset="0"/>
              </a:rPr>
              <a:t>,</a:t>
            </a:r>
            <a:r>
              <a:rPr lang="en-US" sz="2400" dirty="0">
                <a:solidFill>
                  <a:srgbClr val="66FF33"/>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a:t>
            </a:r>
            <a:r>
              <a:rPr lang="en-US" sz="2400" dirty="0">
                <a:solidFill>
                  <a:srgbClr val="00FFFF"/>
                </a:solidFill>
                <a:effectLst/>
                <a:latin typeface="Times New Roman" panose="02020603050405020304" pitchFamily="18" charset="0"/>
                <a:cs typeface="Times New Roman" panose="02020603050405020304" pitchFamily="18" charset="0"/>
              </a:rPr>
              <a:t>-0.7</a:t>
            </a:r>
            <a:r>
              <a:rPr lang="en-US" sz="2400" dirty="0">
                <a:effectLst/>
                <a:latin typeface="Times New Roman" panose="02020603050405020304" pitchFamily="18" charset="0"/>
                <a:cs typeface="Times New Roman" panose="02020603050405020304" pitchFamily="18" charset="0"/>
              </a:rPr>
              <a:t>,</a:t>
            </a:r>
            <a:r>
              <a:rPr lang="en-US" sz="2400" dirty="0">
                <a:solidFill>
                  <a:srgbClr val="FF00FF"/>
                </a:solidFill>
                <a:effectLst/>
                <a:latin typeface="Times New Roman" panose="02020603050405020304" pitchFamily="18" charset="0"/>
                <a:cs typeface="Times New Roman" panose="02020603050405020304" pitchFamily="18" charset="0"/>
              </a:rPr>
              <a:t>-3.3</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cs typeface="Times New Roman" panose="02020603050405020304" pitchFamily="18" charset="0"/>
              </a:rPr>
              <a:t>-1.3</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2.3</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0.7</a:t>
            </a:r>
            <a:r>
              <a:rPr lang="en-US" sz="2400" dirty="0">
                <a:effectLst/>
                <a:latin typeface="Times New Roman" panose="02020603050405020304" pitchFamily="18" charset="0"/>
                <a:cs typeface="Times New Roman" panose="02020603050405020304" pitchFamily="18" charset="0"/>
              </a:rPr>
              <a:t>] ] </a:t>
            </a:r>
          </a:p>
          <a:p>
            <a:r>
              <a:rPr lang="en-US" sz="2400" dirty="0">
                <a:effectLst/>
                <a:latin typeface="Times New Roman" panose="02020603050405020304" pitchFamily="18" charset="0"/>
                <a:cs typeface="Times New Roman" panose="02020603050405020304" pitchFamily="18" charset="0"/>
              </a:rPr>
              <a:t>mean = </a:t>
            </a:r>
            <a:r>
              <a:rPr lang="en-US" sz="2400" dirty="0" err="1">
                <a:effectLst/>
                <a:latin typeface="Times New Roman" panose="02020603050405020304" pitchFamily="18" charset="0"/>
                <a:cs typeface="Times New Roman" panose="02020603050405020304" pitchFamily="18" charset="0"/>
              </a:rPr>
              <a:t>data.mean</a:t>
            </a:r>
            <a:r>
              <a:rPr lang="en-US" sz="2400" dirty="0">
                <a:effectLst/>
                <a:latin typeface="Times New Roman" panose="02020603050405020304" pitchFamily="18" charset="0"/>
                <a:cs typeface="Times New Roman" panose="02020603050405020304" pitchFamily="18" charset="0"/>
              </a:rPr>
              <a:t>(axis=0)</a:t>
            </a:r>
          </a:p>
          <a:p>
            <a:r>
              <a:rPr lang="en-US" sz="2400" dirty="0">
                <a:effectLst/>
                <a:latin typeface="Times New Roman" panose="02020603050405020304" pitchFamily="18" charset="0"/>
                <a:cs typeface="Times New Roman" panose="02020603050405020304" pitchFamily="18" charset="0"/>
              </a:rPr>
              <a:t>                                [ </a:t>
            </a:r>
            <a:r>
              <a:rPr lang="en-US" sz="2400" dirty="0">
                <a:solidFill>
                  <a:srgbClr val="FF0000"/>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0.0</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std = </a:t>
            </a:r>
            <a:r>
              <a:rPr lang="en-US" sz="2400" dirty="0" err="1">
                <a:effectLst/>
                <a:latin typeface="Times New Roman" panose="02020603050405020304" pitchFamily="18" charset="0"/>
                <a:cs typeface="Times New Roman" panose="02020603050405020304" pitchFamily="18" charset="0"/>
              </a:rPr>
              <a:t>data.std</a:t>
            </a:r>
            <a:r>
              <a:rPr lang="en-US" sz="2400" dirty="0">
                <a:effectLst/>
                <a:latin typeface="Times New Roman" panose="02020603050405020304" pitchFamily="18" charset="0"/>
                <a:cs typeface="Times New Roman" panose="02020603050405020304" pitchFamily="18" charset="0"/>
              </a:rPr>
              <a:t>(axis=0)</a:t>
            </a:r>
          </a:p>
          <a:p>
            <a:r>
              <a:rPr lang="en-US" sz="2400" dirty="0">
                <a:effectLst/>
                <a:latin typeface="Times New Roman" panose="02020603050405020304" pitchFamily="18" charset="0"/>
                <a:cs typeface="Times New Roman" panose="02020603050405020304" pitchFamily="18" charset="0"/>
              </a:rPr>
              <a:t>data /= std</a:t>
            </a:r>
          </a:p>
          <a:p>
            <a:r>
              <a:rPr lang="en-US" sz="2400" dirty="0">
                <a:effectLst/>
                <a:latin typeface="Times New Roman" panose="02020603050405020304" pitchFamily="18" charset="0"/>
                <a:cs typeface="Times New Roman" panose="02020603050405020304" pitchFamily="18" charset="0"/>
              </a:rPr>
              <a:t>std = </a:t>
            </a:r>
            <a:r>
              <a:rPr lang="en-US" sz="2400" dirty="0" err="1">
                <a:effectLst/>
                <a:latin typeface="Times New Roman" panose="02020603050405020304" pitchFamily="18" charset="0"/>
                <a:cs typeface="Times New Roman" panose="02020603050405020304" pitchFamily="18" charset="0"/>
              </a:rPr>
              <a:t>data.std</a:t>
            </a:r>
            <a:r>
              <a:rPr lang="en-US" sz="2400" dirty="0">
                <a:effectLst/>
                <a:latin typeface="Times New Roman" panose="02020603050405020304" pitchFamily="18" charset="0"/>
                <a:cs typeface="Times New Roman" panose="02020603050405020304" pitchFamily="18" charset="0"/>
              </a:rPr>
              <a:t>(axis=0)</a:t>
            </a:r>
          </a:p>
          <a:p>
            <a:r>
              <a:rPr lang="en-US" sz="2400" dirty="0">
                <a:effectLst/>
                <a:latin typeface="Times New Roman" panose="02020603050405020304" pitchFamily="18" charset="0"/>
                <a:cs typeface="Times New Roman" panose="02020603050405020304" pitchFamily="18" charset="0"/>
              </a:rPr>
              <a:t>                                [ </a:t>
            </a:r>
            <a:r>
              <a:rPr lang="en-US" sz="2400" dirty="0">
                <a:solidFill>
                  <a:srgbClr val="FF0000"/>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 </a:t>
            </a:r>
            <a:r>
              <a:rPr lang="en-US" sz="2400" dirty="0">
                <a:solidFill>
                  <a:srgbClr val="66FF33"/>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 </a:t>
            </a:r>
            <a:r>
              <a:rPr lang="en-US" sz="2400" dirty="0">
                <a:solidFill>
                  <a:srgbClr val="00FFFF"/>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 </a:t>
            </a:r>
            <a:r>
              <a:rPr lang="en-US" sz="2400" dirty="0">
                <a:solidFill>
                  <a:srgbClr val="FF00FF"/>
                </a:solidFill>
                <a:effectLst/>
                <a:latin typeface="Times New Roman" panose="02020603050405020304" pitchFamily="18" charset="0"/>
                <a:cs typeface="Times New Roman" panose="02020603050405020304" pitchFamily="18" charset="0"/>
              </a:rPr>
              <a:t>1.0</a:t>
            </a:r>
            <a:r>
              <a:rPr lang="en-US" sz="2400" dirty="0">
                <a:effectLst/>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B2B79BF5-BFE0-4D4C-A403-A4D504908928}"/>
              </a:ext>
            </a:extLst>
          </p:cNvPr>
          <p:cNvSpPr/>
          <p:nvPr/>
        </p:nvSpPr>
        <p:spPr>
          <a:xfrm>
            <a:off x="5769429" y="2544429"/>
            <a:ext cx="275428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B95C">
                    <a:lumMod val="75000"/>
                  </a:srgbClr>
                </a:solidFill>
                <a:effectLst/>
                <a:uLnTx/>
                <a:uFillTx/>
                <a:ea typeface="+mn-ea"/>
                <a:cs typeface="Times New Roman" panose="02020603050405020304" pitchFamily="18" charset="0"/>
              </a:rPr>
              <a:t>ie data = data - mean</a:t>
            </a:r>
            <a:endParaRPr kumimoji="0" lang="en-US" sz="2400" b="0" i="0" u="none" strike="noStrike" kern="1200" cap="none" spc="0" normalizeH="0" baseline="0" noProof="0" dirty="0">
              <a:ln>
                <a:noFill/>
              </a:ln>
              <a:solidFill>
                <a:srgbClr val="E7B95C">
                  <a:lumMod val="75000"/>
                </a:srgbClr>
              </a:solidFill>
              <a:effectLst/>
              <a:uLnTx/>
              <a:uFillTx/>
              <a:ea typeface="+mn-ea"/>
            </a:endParaRPr>
          </a:p>
        </p:txBody>
      </p:sp>
      <p:sp>
        <p:nvSpPr>
          <p:cNvPr id="2" name="Rectangle 1">
            <a:extLst>
              <a:ext uri="{FF2B5EF4-FFF2-40B4-BE49-F238E27FC236}">
                <a16:creationId xmlns:a16="http://schemas.microsoft.com/office/drawing/2014/main" id="{77B4F2B4-F724-4514-87CF-22B2569FB4CB}"/>
              </a:ext>
            </a:extLst>
          </p:cNvPr>
          <p:cNvSpPr/>
          <p:nvPr/>
        </p:nvSpPr>
        <p:spPr>
          <a:xfrm>
            <a:off x="5802086" y="5885750"/>
            <a:ext cx="4572000" cy="954107"/>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ea typeface="+mn-ea"/>
                <a:cs typeface="Times New Roman" panose="02020603050405020304" pitchFamily="18" charset="0"/>
              </a:rPr>
              <a:t>test_data</a:t>
            </a:r>
            <a:r>
              <a:rPr kumimoji="0" lang="en-US" sz="2800" b="0" i="0" u="none" strike="noStrike" kern="1200" cap="none" spc="0" normalizeH="0" baseline="0" noProof="0" dirty="0">
                <a:ln>
                  <a:noFill/>
                </a:ln>
                <a:solidFill>
                  <a:srgbClr val="FFFFFF"/>
                </a:solidFill>
                <a:effectLst/>
                <a:uLnTx/>
                <a:uFillTx/>
                <a:ea typeface="+mn-ea"/>
                <a:cs typeface="Times New Roman" panose="02020603050405020304" pitchFamily="18" charset="0"/>
              </a:rPr>
              <a:t> -=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ea typeface="+mn-ea"/>
                <a:cs typeface="Times New Roman" panose="02020603050405020304" pitchFamily="18" charset="0"/>
              </a:rPr>
              <a:t>test_data</a:t>
            </a:r>
            <a:r>
              <a:rPr kumimoji="0" lang="en-US" sz="2800" b="0" i="0" u="none" strike="noStrike" kern="1200" cap="none" spc="0" normalizeH="0" baseline="0" noProof="0" dirty="0">
                <a:ln>
                  <a:noFill/>
                </a:ln>
                <a:solidFill>
                  <a:srgbClr val="FFFFFF"/>
                </a:solidFill>
                <a:effectLst/>
                <a:uLnTx/>
                <a:uFillTx/>
                <a:ea typeface="+mn-ea"/>
                <a:cs typeface="Times New Roman" panose="02020603050405020304" pitchFamily="18" charset="0"/>
              </a:rPr>
              <a:t> /= std </a:t>
            </a:r>
          </a:p>
        </p:txBody>
      </p:sp>
      <p:sp>
        <p:nvSpPr>
          <p:cNvPr id="6" name="Rectangle 63">
            <a:extLst>
              <a:ext uri="{FF2B5EF4-FFF2-40B4-BE49-F238E27FC236}">
                <a16:creationId xmlns:a16="http://schemas.microsoft.com/office/drawing/2014/main" id="{F3C248CC-2AA1-4DE8-8F2A-4624164BEF7E}"/>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361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additive="base">
                                        <p:cTn id="8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 calcmode="lin" valueType="num">
                                      <p:cBhvr additive="base">
                                        <p:cTn id="8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ppt_x"/>
                                          </p:val>
                                        </p:tav>
                                        <p:tav tm="100000">
                                          <p:val>
                                            <p:strVal val="#ppt_x"/>
                                          </p:val>
                                        </p:tav>
                                      </p:tavLst>
                                    </p:anim>
                                    <p:anim calcmode="lin" valueType="num">
                                      <p:cBhvr additive="base">
                                        <p:cTn id="9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33"/>
          <p:cNvSpPr txBox="1">
            <a:spLocks noChangeArrowheads="1"/>
          </p:cNvSpPr>
          <p:nvPr/>
        </p:nvSpPr>
        <p:spPr bwMode="auto">
          <a:xfrm>
            <a:off x="-97457" y="522516"/>
            <a:ext cx="93389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rPr>
              <a:t>Training data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rPr>
              <a:t>is a set of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t>input/output pairs</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sym typeface="Symbol" panose="05050102010706020507" pitchFamily="18" charset="2"/>
              </a:rPr>
            </a:br>
            <a:endParaRPr kumimoji="0" lang="en-US" altLang="en-US" sz="28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FF"/>
                </a:solidFill>
                <a:effectLst/>
                <a:uLnTx/>
                <a:uFillTx/>
                <a:latin typeface="Times New Roman" pitchFamily="18" charset="0"/>
                <a:ea typeface="+mn-ea"/>
                <a:sym typeface="Symbol" panose="05050102010706020507" pitchFamily="18" charset="2"/>
              </a:rPr>
              <a:t>   </a:t>
            </a:r>
          </a:p>
        </p:txBody>
      </p:sp>
      <mc:AlternateContent xmlns:mc="http://schemas.openxmlformats.org/markup-compatibility/2006" xmlns:a14="http://schemas.microsoft.com/office/drawing/2010/main">
        <mc:Choice Requires="a14">
          <p:sp>
            <p:nvSpPr>
              <p:cNvPr id="33" name="Rectangle 32"/>
              <p:cNvSpPr/>
              <p:nvPr/>
            </p:nvSpPr>
            <p:spPr>
              <a:xfrm>
                <a:off x="990600" y="856344"/>
                <a:ext cx="491879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1</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2</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a:t>
                </a:r>
                <a14:m>
                  <m:oMath xmlns:m="http://schemas.openxmlformats.org/officeDocument/2006/math">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14:m>
                  <m:oMath xmlns:m="http://schemas.openxmlformats.org/officeDocument/2006/math">
                    <m:sSub>
                      <m:sSubPr>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r>
                      <a:rPr kumimoji="0" lang="en-CA" altLang="en-US" sz="2800" b="0" i="0"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Sub>
                  </m:oMath>
                </a14:m>
                <a:r>
                  <a:rPr kumimoji="0" lang="en-US" altLang="en-US" sz="2800" b="0" i="0" u="none" strike="noStrike" kern="1200" cap="none" spc="0" normalizeH="0" baseline="0" noProof="0" dirty="0">
                    <a:ln>
                      <a:noFill/>
                    </a:ln>
                    <a:solidFill>
                      <a:srgbClr val="FF00FF"/>
                    </a:solidFill>
                    <a:effectLst/>
                    <a:uLnTx/>
                    <a:uFillTx/>
                    <a:ea typeface="+mn-ea"/>
                    <a:cs typeface="Times New Roman" panose="02020603050405020304" pitchFamily="18" charset="0"/>
                    <a:sym typeface="Symbol" panose="05050102010706020507" pitchFamily="18" charset="2"/>
                  </a:rPr>
                  <a:t> }</a:t>
                </a:r>
              </a:p>
            </p:txBody>
          </p:sp>
        </mc:Choice>
        <mc:Fallback xmlns="">
          <p:sp>
            <p:nvSpPr>
              <p:cNvPr id="33" name="Rectangle 32"/>
              <p:cNvSpPr>
                <a:spLocks noRot="1" noChangeAspect="1" noMove="1" noResize="1" noEditPoints="1" noAdjustHandles="1" noChangeArrowheads="1" noChangeShapeType="1" noTextEdit="1"/>
              </p:cNvSpPr>
              <p:nvPr/>
            </p:nvSpPr>
            <p:spPr>
              <a:xfrm>
                <a:off x="990600" y="856344"/>
                <a:ext cx="4918799" cy="523220"/>
              </a:xfrm>
              <a:prstGeom prst="rect">
                <a:avLst/>
              </a:prstGeom>
              <a:blipFill>
                <a:blip r:embed="rId3"/>
                <a:stretch>
                  <a:fillRect l="-2605" t="-11628" r="-1489"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86228" y="1342572"/>
                <a:ext cx="8538600" cy="523220"/>
              </a:xfrm>
              <a:prstGeom prst="rect">
                <a:avLst/>
              </a:prstGeom>
            </p:spPr>
            <p:txBody>
              <a:bodyPr wrap="square">
                <a:spAutoFit/>
              </a:bodyPr>
              <a:lstStyle/>
              <a:p>
                <a:pPr lvl="0">
                  <a:defRPr/>
                </a:pP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If the answer</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 </a:t>
                </a:r>
                <a14:m>
                  <m:oMath xmlns:m="http://schemas.openxmlformats.org/officeDocument/2006/math">
                    <m:sSub>
                      <m:sSubPr>
                        <m:ctrlPr>
                          <a:rPr lang="en-CA" altLang="en-US" i="1" dirty="0" smtClean="0">
                            <a:solidFill>
                              <a:srgbClr val="FF00FF"/>
                            </a:solidFill>
                            <a:latin typeface="Cambria Math" panose="02040503050406030204" pitchFamily="18" charset="0"/>
                            <a:sym typeface="Symbol" panose="05050102010706020507" pitchFamily="18" charset="2"/>
                          </a:rPr>
                        </m:ctrlPr>
                      </m:sSubPr>
                      <m:e>
                        <m:r>
                          <a:rPr lang="en-CA" altLang="en-US" i="1" dirty="0">
                            <a:solidFill>
                              <a:srgbClr val="FF00FF"/>
                            </a:solidFill>
                            <a:latin typeface="Cambria Math" panose="02040503050406030204" pitchFamily="18" charset="0"/>
                            <a:sym typeface="Symbol" panose="05050102010706020507" pitchFamily="18" charset="2"/>
                          </a:rPr>
                          <m:t>𝑦</m:t>
                        </m:r>
                      </m:e>
                      <m:sub>
                        <m:r>
                          <a:rPr lang="en-US" altLang="en-US" b="0" i="1" dirty="0" smtClean="0">
                            <a:solidFill>
                              <a:srgbClr val="FF00FF"/>
                            </a:solidFill>
                            <a:latin typeface="Cambria Math" panose="02040503050406030204" pitchFamily="18" charset="0"/>
                            <a:sym typeface="Symbol" panose="05050102010706020507" pitchFamily="18" charset="2"/>
                          </a:rPr>
                          <m:t>𝑑</m:t>
                        </m:r>
                      </m:sub>
                    </m:sSub>
                    <m:r>
                      <a:rPr lang="en-CA" altLang="en-US" i="1" dirty="0">
                        <a:solidFill>
                          <a:srgbClr val="FF00FF"/>
                        </a:solidFill>
                        <a:latin typeface="Cambria Math" panose="02040503050406030204" pitchFamily="18" charset="0"/>
                        <a:sym typeface="Symbol" panose="05050102010706020507" pitchFamily="18" charset="2"/>
                      </a:rPr>
                      <m:t> </m:t>
                    </m:r>
                  </m:oMath>
                </a14:m>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was a cost, then </a:t>
                </a:r>
                <a:r>
                  <a:rPr kumimoji="0" lang="en-US" altLang="en-US" sz="2800" b="0" i="0" u="none" strike="noStrike" kern="1200" cap="none" spc="0" normalizeH="0" noProof="0" dirty="0">
                    <a:ln>
                      <a:noFill/>
                    </a:ln>
                    <a:solidFill>
                      <a:srgbClr val="FF00FF"/>
                    </a:solidFill>
                    <a:effectLst/>
                    <a:uLnTx/>
                    <a:uFillTx/>
                    <a:ea typeface="+mn-ea"/>
                    <a:cs typeface="Arial" charset="0"/>
                    <a:sym typeface="Symbol" panose="05050102010706020507" pitchFamily="18" charset="2"/>
                  </a:rPr>
                  <a:t>7</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a:t>
                </a:r>
                <a:r>
                  <a:rPr kumimoji="0" lang="en-US" altLang="en-US" sz="2800" b="0" i="0" u="none" strike="noStrike" kern="1200" cap="none" spc="0" normalizeH="0" noProof="0" dirty="0">
                    <a:ln>
                      <a:noFill/>
                    </a:ln>
                    <a:solidFill>
                      <a:srgbClr val="FF00FF"/>
                    </a:solidFill>
                    <a:effectLst/>
                    <a:uLnTx/>
                    <a:uFillTx/>
                    <a:ea typeface="+mn-ea"/>
                    <a:cs typeface="Arial" charset="0"/>
                    <a:sym typeface="Symbol" panose="05050102010706020507" pitchFamily="18" charset="2"/>
                  </a:rPr>
                  <a:t>8</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a:t>
                </a:r>
                <a:r>
                  <a:rPr kumimoji="0" lang="en-US" altLang="en-US" sz="2800" b="0" i="0" u="none" strike="noStrike" kern="1200" cap="none" spc="0" normalizeH="0" noProof="0" dirty="0">
                    <a:ln>
                      <a:noFill/>
                    </a:ln>
                    <a:solidFill>
                      <a:srgbClr val="FF00FF"/>
                    </a:solidFill>
                    <a:effectLst/>
                    <a:uLnTx/>
                    <a:uFillTx/>
                    <a:ea typeface="+mn-ea"/>
                    <a:cs typeface="Arial" charset="0"/>
                    <a:sym typeface="Symbol" panose="05050102010706020507" pitchFamily="18" charset="2"/>
                  </a:rPr>
                  <a:t>9</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 is about the same.</a:t>
                </a:r>
                <a:endParaRPr kumimoji="0" lang="en-CA" sz="2800" b="0" i="0" u="none" strike="noStrike" kern="1200" cap="none" spc="0" normalizeH="0" baseline="0" noProof="0" dirty="0">
                  <a:ln>
                    <a:noFill/>
                  </a:ln>
                  <a:solidFill>
                    <a:srgbClr val="FFFFFF"/>
                  </a:solidFill>
                  <a:effectLst/>
                  <a:uLnTx/>
                  <a:uFillTx/>
                  <a:ea typeface="+mn-ea"/>
                  <a:cs typeface="Arial"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486228" y="1342572"/>
                <a:ext cx="8538600" cy="523220"/>
              </a:xfrm>
              <a:prstGeom prst="rect">
                <a:avLst/>
              </a:prstGeom>
              <a:blipFill>
                <a:blip r:embed="rId4"/>
                <a:stretch>
                  <a:fillRect l="-1500" t="-11628" b="-3139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86F8319-D305-40EA-9AC4-2D278C0BB958}"/>
              </a:ext>
            </a:extLst>
          </p:cNvPr>
          <p:cNvGrpSpPr/>
          <p:nvPr/>
        </p:nvGrpSpPr>
        <p:grpSpPr>
          <a:xfrm>
            <a:off x="328355" y="2819400"/>
            <a:ext cx="7551031" cy="2786667"/>
            <a:chOff x="1371600" y="3113960"/>
            <a:chExt cx="7551031" cy="2786667"/>
          </a:xfrm>
        </p:grpSpPr>
        <p:sp>
          <p:nvSpPr>
            <p:cNvPr id="16" name="Rectangle 15">
              <a:extLst>
                <a:ext uri="{FF2B5EF4-FFF2-40B4-BE49-F238E27FC236}">
                  <a16:creationId xmlns:a16="http://schemas.microsoft.com/office/drawing/2014/main" id="{2C01A21E-B35A-4C36-A6F5-16DC24153493}"/>
                </a:ext>
              </a:extLst>
            </p:cNvPr>
            <p:cNvSpPr/>
            <p:nvPr/>
          </p:nvSpPr>
          <p:spPr>
            <a:xfrm>
              <a:off x="8334660" y="3113960"/>
              <a:ext cx="587971" cy="2774576"/>
            </a:xfrm>
            <a:prstGeom prst="rect">
              <a:avLst/>
            </a:prstGeom>
            <a:solidFill>
              <a:schemeClr val="tx1"/>
            </a:solidFill>
            <a:ln>
              <a:noFill/>
            </a:ln>
          </p:spPr>
          <p:txBody>
            <a:bodyPr wrap="square" rtlCol="0" anchor="ctr">
              <a:spAutoFit/>
            </a:bodyPr>
            <a:lstStyle/>
            <a:p>
              <a:pPr algn="l"/>
              <a:endParaRPr lang="en-CA" sz="2400" dirty="0"/>
            </a:p>
          </p:txBody>
        </p:sp>
        <p:grpSp>
          <p:nvGrpSpPr>
            <p:cNvPr id="17" name="Group 16">
              <a:extLst>
                <a:ext uri="{FF2B5EF4-FFF2-40B4-BE49-F238E27FC236}">
                  <a16:creationId xmlns:a16="http://schemas.microsoft.com/office/drawing/2014/main" id="{48FFFFAB-20B2-49F1-9421-5B4910F1CB40}"/>
                </a:ext>
              </a:extLst>
            </p:cNvPr>
            <p:cNvGrpSpPr/>
            <p:nvPr/>
          </p:nvGrpSpPr>
          <p:grpSpPr>
            <a:xfrm>
              <a:off x="1371600" y="3113960"/>
              <a:ext cx="7086600" cy="2786667"/>
              <a:chOff x="1371600" y="762000"/>
              <a:chExt cx="7086600" cy="2786667"/>
            </a:xfrm>
          </p:grpSpPr>
          <p:sp>
            <p:nvSpPr>
              <p:cNvPr id="18" name="Rectangle 17">
                <a:extLst>
                  <a:ext uri="{FF2B5EF4-FFF2-40B4-BE49-F238E27FC236}">
                    <a16:creationId xmlns:a16="http://schemas.microsoft.com/office/drawing/2014/main" id="{C50FDBF7-A1B4-4F71-BC3B-CA02EB733A7A}"/>
                  </a:ext>
                </a:extLst>
              </p:cNvPr>
              <p:cNvSpPr/>
              <p:nvPr/>
            </p:nvSpPr>
            <p:spPr>
              <a:xfrm>
                <a:off x="1371600" y="762000"/>
                <a:ext cx="7086600" cy="2777925"/>
              </a:xfrm>
              <a:prstGeom prst="rect">
                <a:avLst/>
              </a:prstGeom>
              <a:solidFill>
                <a:schemeClr val="tx1"/>
              </a:solidFill>
              <a:ln>
                <a:noFill/>
              </a:ln>
            </p:spPr>
            <p:txBody>
              <a:bodyPr wrap="square" rtlCol="0" anchor="ctr">
                <a:spAutoFit/>
              </a:bodyPr>
              <a:lstStyle/>
              <a:p>
                <a:pPr algn="l"/>
                <a:endParaRPr lang="en-CA" sz="2400" dirty="0"/>
              </a:p>
            </p:txBody>
          </p:sp>
          <p:pic>
            <p:nvPicPr>
              <p:cNvPr id="20" name="Picture 6" descr="Image result for convolutional neural network">
                <a:extLst>
                  <a:ext uri="{FF2B5EF4-FFF2-40B4-BE49-F238E27FC236}">
                    <a16:creationId xmlns:a16="http://schemas.microsoft.com/office/drawing/2014/main" id="{BF65A399-1EB4-4BEB-BB98-AC2A42113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891191"/>
                <a:ext cx="5334000" cy="26574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1" name="Text Box 33">
            <a:extLst>
              <a:ext uri="{FF2B5EF4-FFF2-40B4-BE49-F238E27FC236}">
                <a16:creationId xmlns:a16="http://schemas.microsoft.com/office/drawing/2014/main" id="{EE11FD0D-9E14-4819-9B4A-117CD549964C}"/>
              </a:ext>
            </a:extLst>
          </p:cNvPr>
          <p:cNvSpPr txBox="1">
            <a:spLocks noChangeArrowheads="1"/>
          </p:cNvSpPr>
          <p:nvPr/>
        </p:nvSpPr>
        <p:spPr bwMode="auto">
          <a:xfrm>
            <a:off x="2461955" y="5623640"/>
            <a:ext cx="54312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CA" sz="2400" dirty="0">
                <a:latin typeface="Times New Roman" panose="02020603050405020304" pitchFamily="18" charset="0"/>
                <a:cs typeface="Times New Roman" panose="02020603050405020304" pitchFamily="18" charset="0"/>
                <a:sym typeface="Symbol" panose="05050102010706020507" pitchFamily="18" charset="2"/>
              </a:rPr>
              <a:t>The </a:t>
            </a:r>
            <a:r>
              <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machine</a:t>
            </a:r>
            <a:r>
              <a:rPr lang="en-CA" sz="2400" dirty="0">
                <a:latin typeface="Times New Roman" panose="02020603050405020304" pitchFamily="18" charset="0"/>
                <a:cs typeface="Times New Roman" panose="02020603050405020304" pitchFamily="18" charset="0"/>
                <a:sym typeface="Symbol" panose="05050102010706020507" pitchFamily="18" charset="2"/>
              </a:rPr>
              <a:t> says that the “probability” </a:t>
            </a:r>
            <a:br>
              <a:rPr lang="en-CA" sz="2400" dirty="0">
                <a:latin typeface="Times New Roman" panose="02020603050405020304" pitchFamily="18" charset="0"/>
                <a:cs typeface="Times New Roman" panose="02020603050405020304" pitchFamily="18" charset="0"/>
                <a:sym typeface="Symbol" panose="05050102010706020507" pitchFamily="18" charset="2"/>
              </a:rPr>
            </a:br>
            <a:r>
              <a:rPr lang="en-CA" sz="2400" dirty="0">
                <a:latin typeface="Times New Roman" panose="02020603050405020304" pitchFamily="18" charset="0"/>
                <a:cs typeface="Times New Roman" panose="02020603050405020304" pitchFamily="18" charset="0"/>
                <a:sym typeface="Symbol" panose="05050102010706020507" pitchFamily="18" charset="2"/>
              </a:rPr>
              <a:t>that the </a:t>
            </a:r>
            <a:r>
              <a:rPr lang="en-CA" sz="2400" dirty="0">
                <a:solidFill>
                  <a:srgbClr val="FF00FF"/>
                </a:solidFill>
                <a:latin typeface="Times New Roman" panose="02020603050405020304" pitchFamily="18" charset="0"/>
                <a:cs typeface="Times New Roman" panose="02020603050405020304" pitchFamily="18" charset="0"/>
                <a:sym typeface="Symbol" panose="05050102010706020507" pitchFamily="18" charset="2"/>
              </a:rPr>
              <a:t>input</a:t>
            </a:r>
            <a:r>
              <a:rPr lang="en-CA" sz="2400" dirty="0">
                <a:latin typeface="Times New Roman" panose="02020603050405020304" pitchFamily="18" charset="0"/>
                <a:cs typeface="Times New Roman" panose="02020603050405020304" pitchFamily="18" charset="0"/>
                <a:sym typeface="Symbol" panose="05050102010706020507" pitchFamily="18" charset="2"/>
              </a:rPr>
              <a:t> is a </a:t>
            </a:r>
            <a:r>
              <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2</a:t>
            </a:r>
            <a:r>
              <a:rPr lang="en-CA" sz="2400" dirty="0">
                <a:latin typeface="Times New Roman" panose="02020603050405020304" pitchFamily="18" charset="0"/>
                <a:cs typeface="Times New Roman" panose="02020603050405020304" pitchFamily="18" charset="0"/>
                <a:sym typeface="Symbol" panose="05050102010706020507" pitchFamily="18" charset="2"/>
              </a:rPr>
              <a:t> is </a:t>
            </a:r>
            <a:r>
              <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rPr>
              <a:t>0.92</a:t>
            </a:r>
          </a:p>
        </p:txBody>
      </p:sp>
      <p:grpSp>
        <p:nvGrpSpPr>
          <p:cNvPr id="41" name="Group 40">
            <a:extLst>
              <a:ext uri="{FF2B5EF4-FFF2-40B4-BE49-F238E27FC236}">
                <a16:creationId xmlns:a16="http://schemas.microsoft.com/office/drawing/2014/main" id="{30FBBA29-1338-45D7-80A2-7B024D745D8C}"/>
              </a:ext>
            </a:extLst>
          </p:cNvPr>
          <p:cNvGrpSpPr/>
          <p:nvPr/>
        </p:nvGrpSpPr>
        <p:grpSpPr>
          <a:xfrm>
            <a:off x="6255685" y="3754060"/>
            <a:ext cx="1671883" cy="1250422"/>
            <a:chOff x="7298930" y="4048620"/>
            <a:chExt cx="1671883" cy="1250422"/>
          </a:xfrm>
        </p:grpSpPr>
        <p:grpSp>
          <p:nvGrpSpPr>
            <p:cNvPr id="42" name="Group 41">
              <a:extLst>
                <a:ext uri="{FF2B5EF4-FFF2-40B4-BE49-F238E27FC236}">
                  <a16:creationId xmlns:a16="http://schemas.microsoft.com/office/drawing/2014/main" id="{063E6DC5-85FC-441F-BDC3-0D25C1417FBC}"/>
                </a:ext>
              </a:extLst>
            </p:cNvPr>
            <p:cNvGrpSpPr/>
            <p:nvPr/>
          </p:nvGrpSpPr>
          <p:grpSpPr>
            <a:xfrm>
              <a:off x="7298930" y="4048620"/>
              <a:ext cx="1592915" cy="1250422"/>
              <a:chOff x="7298930" y="2723753"/>
              <a:chExt cx="1592915" cy="1250422"/>
            </a:xfrm>
          </p:grpSpPr>
          <p:grpSp>
            <p:nvGrpSpPr>
              <p:cNvPr id="48" name="Group 47">
                <a:extLst>
                  <a:ext uri="{FF2B5EF4-FFF2-40B4-BE49-F238E27FC236}">
                    <a16:creationId xmlns:a16="http://schemas.microsoft.com/office/drawing/2014/main" id="{F7D6350C-44AC-4022-A806-9F49553FA920}"/>
                  </a:ext>
                </a:extLst>
              </p:cNvPr>
              <p:cNvGrpSpPr/>
              <p:nvPr/>
            </p:nvGrpSpPr>
            <p:grpSpPr>
              <a:xfrm>
                <a:off x="7439130" y="2723753"/>
                <a:ext cx="1452715" cy="1250422"/>
                <a:chOff x="7439130" y="1696660"/>
                <a:chExt cx="1452715" cy="1250422"/>
              </a:xfrm>
            </p:grpSpPr>
            <p:sp>
              <p:nvSpPr>
                <p:cNvPr id="54" name="Rectangle 53">
                  <a:extLst>
                    <a:ext uri="{FF2B5EF4-FFF2-40B4-BE49-F238E27FC236}">
                      <a16:creationId xmlns:a16="http://schemas.microsoft.com/office/drawing/2014/main" id="{AD97C401-662A-43FF-8F7F-567B73C11B10}"/>
                    </a:ext>
                  </a:extLst>
                </p:cNvPr>
                <p:cNvSpPr/>
                <p:nvPr/>
              </p:nvSpPr>
              <p:spPr>
                <a:xfrm>
                  <a:off x="7467600" y="1696660"/>
                  <a:ext cx="638316" cy="461665"/>
                </a:xfrm>
                <a:prstGeom prst="rect">
                  <a:avLst/>
                </a:prstGeom>
              </p:spPr>
              <p:txBody>
                <a:bodyPr wrap="none">
                  <a:spAutoFit/>
                </a:bodyPr>
                <a:lstStyle/>
                <a:p>
                  <a:r>
                    <a:rPr lang="en-US" sz="2400" i="1" dirty="0">
                      <a:solidFill>
                        <a:srgbClr val="00B050"/>
                      </a:solidFill>
                      <a:sym typeface="Symbol" panose="05050102010706020507" pitchFamily="18" charset="2"/>
                    </a:rPr>
                    <a:t>Is 0</a:t>
                  </a:r>
                  <a:endParaRPr lang="en-CA" sz="2400" dirty="0">
                    <a:solidFill>
                      <a:srgbClr val="00B050"/>
                    </a:solidFill>
                  </a:endParaRPr>
                </a:p>
              </p:txBody>
            </p:sp>
            <p:sp>
              <p:nvSpPr>
                <p:cNvPr id="55" name="Rectangle 54">
                  <a:extLst>
                    <a:ext uri="{FF2B5EF4-FFF2-40B4-BE49-F238E27FC236}">
                      <a16:creationId xmlns:a16="http://schemas.microsoft.com/office/drawing/2014/main" id="{ECA6E603-0D28-444C-BC96-AEF805F08C77}"/>
                    </a:ext>
                  </a:extLst>
                </p:cNvPr>
                <p:cNvSpPr/>
                <p:nvPr/>
              </p:nvSpPr>
              <p:spPr>
                <a:xfrm>
                  <a:off x="7439130" y="2270122"/>
                  <a:ext cx="638316" cy="461665"/>
                </a:xfrm>
                <a:prstGeom prst="rect">
                  <a:avLst/>
                </a:prstGeom>
              </p:spPr>
              <p:txBody>
                <a:bodyPr wrap="none">
                  <a:spAutoFit/>
                </a:bodyPr>
                <a:lstStyle/>
                <a:p>
                  <a:r>
                    <a:rPr lang="en-US" sz="2400" i="1" dirty="0">
                      <a:solidFill>
                        <a:srgbClr val="00B050"/>
                      </a:solidFill>
                      <a:sym typeface="Symbol" panose="05050102010706020507" pitchFamily="18" charset="2"/>
                    </a:rPr>
                    <a:t>Is 2</a:t>
                  </a:r>
                  <a:endParaRPr lang="en-CA" sz="2400" dirty="0">
                    <a:solidFill>
                      <a:srgbClr val="00B050"/>
                    </a:solidFill>
                  </a:endParaRPr>
                </a:p>
              </p:txBody>
            </p:sp>
            <p:sp>
              <p:nvSpPr>
                <p:cNvPr id="57" name="Rectangle 56">
                  <a:extLst>
                    <a:ext uri="{FF2B5EF4-FFF2-40B4-BE49-F238E27FC236}">
                      <a16:creationId xmlns:a16="http://schemas.microsoft.com/office/drawing/2014/main" id="{209F47BE-2929-49EE-A944-33AD5C36316A}"/>
                    </a:ext>
                  </a:extLst>
                </p:cNvPr>
                <p:cNvSpPr/>
                <p:nvPr/>
              </p:nvSpPr>
              <p:spPr>
                <a:xfrm>
                  <a:off x="8433065" y="2485417"/>
                  <a:ext cx="458780" cy="461665"/>
                </a:xfrm>
                <a:prstGeom prst="rect">
                  <a:avLst/>
                </a:prstGeom>
              </p:spPr>
              <p:txBody>
                <a:bodyPr wrap="none">
                  <a:spAutoFit/>
                </a:bodyPr>
                <a:lstStyle/>
                <a:p>
                  <a:r>
                    <a:rPr lang="en-US" sz="2400" i="1" dirty="0">
                      <a:solidFill>
                        <a:srgbClr val="00B050"/>
                      </a:solidFill>
                      <a:sym typeface="Symbol" panose="05050102010706020507" pitchFamily="18" charset="2"/>
                    </a:rPr>
                    <a:t>…</a:t>
                  </a:r>
                  <a:endParaRPr lang="en-CA" sz="2400" dirty="0">
                    <a:solidFill>
                      <a:srgbClr val="00B050"/>
                    </a:solidFill>
                  </a:endParaRPr>
                </a:p>
              </p:txBody>
            </p:sp>
            <p:sp>
              <p:nvSpPr>
                <p:cNvPr id="61" name="Rectangle 60">
                  <a:extLst>
                    <a:ext uri="{FF2B5EF4-FFF2-40B4-BE49-F238E27FC236}">
                      <a16:creationId xmlns:a16="http://schemas.microsoft.com/office/drawing/2014/main" id="{0C897233-BD60-402B-9E69-9F3B421B59F5}"/>
                    </a:ext>
                  </a:extLst>
                </p:cNvPr>
                <p:cNvSpPr/>
                <p:nvPr/>
              </p:nvSpPr>
              <p:spPr>
                <a:xfrm>
                  <a:off x="7467600" y="1975463"/>
                  <a:ext cx="638316" cy="461665"/>
                </a:xfrm>
                <a:prstGeom prst="rect">
                  <a:avLst/>
                </a:prstGeom>
              </p:spPr>
              <p:txBody>
                <a:bodyPr wrap="none">
                  <a:spAutoFit/>
                </a:bodyPr>
                <a:lstStyle/>
                <a:p>
                  <a:r>
                    <a:rPr lang="en-US" sz="2400" i="1" dirty="0">
                      <a:solidFill>
                        <a:srgbClr val="00B050"/>
                      </a:solidFill>
                      <a:sym typeface="Symbol" panose="05050102010706020507" pitchFamily="18" charset="2"/>
                    </a:rPr>
                    <a:t>Is 1</a:t>
                  </a:r>
                  <a:endParaRPr lang="en-CA" sz="2400" dirty="0">
                    <a:solidFill>
                      <a:srgbClr val="00B050"/>
                    </a:solidFill>
                  </a:endParaRPr>
                </a:p>
              </p:txBody>
            </p:sp>
          </p:grpSp>
          <p:grpSp>
            <p:nvGrpSpPr>
              <p:cNvPr id="49" name="Group 48">
                <a:extLst>
                  <a:ext uri="{FF2B5EF4-FFF2-40B4-BE49-F238E27FC236}">
                    <a16:creationId xmlns:a16="http://schemas.microsoft.com/office/drawing/2014/main" id="{C32677C7-B15F-40AD-98D9-E83D2FC1C6FF}"/>
                  </a:ext>
                </a:extLst>
              </p:cNvPr>
              <p:cNvGrpSpPr/>
              <p:nvPr/>
            </p:nvGrpSpPr>
            <p:grpSpPr>
              <a:xfrm>
                <a:off x="7298930" y="2874820"/>
                <a:ext cx="185296" cy="992125"/>
                <a:chOff x="6934200" y="3050625"/>
                <a:chExt cx="185296" cy="992125"/>
              </a:xfrm>
            </p:grpSpPr>
            <p:sp>
              <p:nvSpPr>
                <p:cNvPr id="50" name="Oval 49">
                  <a:extLst>
                    <a:ext uri="{FF2B5EF4-FFF2-40B4-BE49-F238E27FC236}">
                      <a16:creationId xmlns:a16="http://schemas.microsoft.com/office/drawing/2014/main" id="{B6F1CD4F-CCE7-461B-81AF-2D04FDAAC1A2}"/>
                    </a:ext>
                  </a:extLst>
                </p:cNvPr>
                <p:cNvSpPr/>
                <p:nvPr/>
              </p:nvSpPr>
              <p:spPr>
                <a:xfrm>
                  <a:off x="6939324" y="3050625"/>
                  <a:ext cx="180000" cy="180000"/>
                </a:xfrm>
                <a:prstGeom prst="ellipse">
                  <a:avLst/>
                </a:prstGeom>
                <a:solidFill>
                  <a:srgbClr val="92D050"/>
                </a:solidFill>
                <a:ln>
                  <a:noFill/>
                </a:ln>
              </p:spPr>
              <p:txBody>
                <a:bodyPr wrap="square" rtlCol="0" anchor="ctr">
                  <a:spAutoFit/>
                </a:bodyPr>
                <a:lstStyle/>
                <a:p>
                  <a:pPr algn="l"/>
                  <a:endParaRPr lang="en-CA" sz="2400" dirty="0"/>
                </a:p>
              </p:txBody>
            </p:sp>
            <p:sp>
              <p:nvSpPr>
                <p:cNvPr id="51" name="Oval 50">
                  <a:extLst>
                    <a:ext uri="{FF2B5EF4-FFF2-40B4-BE49-F238E27FC236}">
                      <a16:creationId xmlns:a16="http://schemas.microsoft.com/office/drawing/2014/main" id="{25E8A56D-3120-4B56-A306-8DCB8CC04F87}"/>
                    </a:ext>
                  </a:extLst>
                </p:cNvPr>
                <p:cNvSpPr/>
                <p:nvPr/>
              </p:nvSpPr>
              <p:spPr>
                <a:xfrm>
                  <a:off x="6939410" y="3344661"/>
                  <a:ext cx="180000" cy="180000"/>
                </a:xfrm>
                <a:prstGeom prst="ellipse">
                  <a:avLst/>
                </a:prstGeom>
                <a:solidFill>
                  <a:srgbClr val="92D050"/>
                </a:solidFill>
                <a:ln>
                  <a:noFill/>
                </a:ln>
              </p:spPr>
              <p:txBody>
                <a:bodyPr wrap="square" rtlCol="0" anchor="ctr">
                  <a:spAutoFit/>
                </a:bodyPr>
                <a:lstStyle/>
                <a:p>
                  <a:pPr algn="l"/>
                  <a:endParaRPr lang="en-CA" sz="2400" dirty="0"/>
                </a:p>
              </p:txBody>
            </p:sp>
            <p:sp>
              <p:nvSpPr>
                <p:cNvPr id="52" name="Oval 51">
                  <a:extLst>
                    <a:ext uri="{FF2B5EF4-FFF2-40B4-BE49-F238E27FC236}">
                      <a16:creationId xmlns:a16="http://schemas.microsoft.com/office/drawing/2014/main" id="{5D6293C4-99C7-477E-BE86-72F61EE1A41C}"/>
                    </a:ext>
                  </a:extLst>
                </p:cNvPr>
                <p:cNvSpPr/>
                <p:nvPr/>
              </p:nvSpPr>
              <p:spPr>
                <a:xfrm>
                  <a:off x="6939496" y="3603553"/>
                  <a:ext cx="180000" cy="180000"/>
                </a:xfrm>
                <a:prstGeom prst="ellipse">
                  <a:avLst/>
                </a:prstGeom>
                <a:solidFill>
                  <a:srgbClr val="92D050"/>
                </a:solidFill>
                <a:ln>
                  <a:noFill/>
                </a:ln>
              </p:spPr>
              <p:txBody>
                <a:bodyPr wrap="square" rtlCol="0" anchor="ctr">
                  <a:spAutoFit/>
                </a:bodyPr>
                <a:lstStyle/>
                <a:p>
                  <a:pPr algn="l"/>
                  <a:endParaRPr lang="en-CA" sz="2400" dirty="0"/>
                </a:p>
              </p:txBody>
            </p:sp>
            <p:sp>
              <p:nvSpPr>
                <p:cNvPr id="53" name="Oval 52">
                  <a:extLst>
                    <a:ext uri="{FF2B5EF4-FFF2-40B4-BE49-F238E27FC236}">
                      <a16:creationId xmlns:a16="http://schemas.microsoft.com/office/drawing/2014/main" id="{7497D4F2-11FF-4A93-856D-3C69312C615A}"/>
                    </a:ext>
                  </a:extLst>
                </p:cNvPr>
                <p:cNvSpPr/>
                <p:nvPr/>
              </p:nvSpPr>
              <p:spPr>
                <a:xfrm>
                  <a:off x="6934200" y="3862750"/>
                  <a:ext cx="180000" cy="180000"/>
                </a:xfrm>
                <a:prstGeom prst="ellipse">
                  <a:avLst/>
                </a:prstGeom>
                <a:solidFill>
                  <a:srgbClr val="92D050"/>
                </a:solidFill>
                <a:ln>
                  <a:noFill/>
                </a:ln>
              </p:spPr>
              <p:txBody>
                <a:bodyPr wrap="square" rtlCol="0" anchor="ctr">
                  <a:spAutoFit/>
                </a:bodyPr>
                <a:lstStyle/>
                <a:p>
                  <a:pPr algn="l"/>
                  <a:endParaRPr lang="en-CA" sz="2400" dirty="0"/>
                </a:p>
              </p:txBody>
            </p:sp>
          </p:grpSp>
        </p:grpSp>
        <p:grpSp>
          <p:nvGrpSpPr>
            <p:cNvPr id="43" name="Group 42">
              <a:extLst>
                <a:ext uri="{FF2B5EF4-FFF2-40B4-BE49-F238E27FC236}">
                  <a16:creationId xmlns:a16="http://schemas.microsoft.com/office/drawing/2014/main" id="{35F0BC38-C70E-4C54-ADC8-8860B773C26F}"/>
                </a:ext>
              </a:extLst>
            </p:cNvPr>
            <p:cNvGrpSpPr/>
            <p:nvPr/>
          </p:nvGrpSpPr>
          <p:grpSpPr>
            <a:xfrm>
              <a:off x="7948248" y="4067175"/>
              <a:ext cx="1022565" cy="1035127"/>
              <a:chOff x="7453644" y="1696660"/>
              <a:chExt cx="1022565" cy="1035127"/>
            </a:xfrm>
          </p:grpSpPr>
          <p:sp>
            <p:nvSpPr>
              <p:cNvPr id="44" name="Rectangle 43">
                <a:extLst>
                  <a:ext uri="{FF2B5EF4-FFF2-40B4-BE49-F238E27FC236}">
                    <a16:creationId xmlns:a16="http://schemas.microsoft.com/office/drawing/2014/main" id="{F52179A8-3E85-43F4-9F7B-5F2355661EF1}"/>
                  </a:ext>
                </a:extLst>
              </p:cNvPr>
              <p:cNvSpPr/>
              <p:nvPr/>
            </p:nvSpPr>
            <p:spPr>
              <a:xfrm>
                <a:off x="7467600" y="1696660"/>
                <a:ext cx="1008609" cy="461665"/>
              </a:xfrm>
              <a:prstGeom prst="rect">
                <a:avLst/>
              </a:prstGeom>
            </p:spPr>
            <p:txBody>
              <a:bodyPr wrap="none">
                <a:spAutoFit/>
              </a:bodyPr>
              <a:lstStyle/>
              <a:p>
                <a:r>
                  <a:rPr lang="en-US" altLang="en-US" sz="2400" i="1" dirty="0">
                    <a:solidFill>
                      <a:srgbClr val="00B050"/>
                    </a:solidFill>
                    <a:sym typeface="Symbol" panose="05050102010706020507" pitchFamily="18" charset="2"/>
                  </a:rPr>
                  <a:t>= 0.02</a:t>
                </a:r>
                <a:endParaRPr lang="en-CA" sz="2400" dirty="0">
                  <a:solidFill>
                    <a:srgbClr val="00B050"/>
                  </a:solidFill>
                </a:endParaRPr>
              </a:p>
            </p:txBody>
          </p:sp>
          <p:sp>
            <p:nvSpPr>
              <p:cNvPr id="45" name="Rectangle 44">
                <a:extLst>
                  <a:ext uri="{FF2B5EF4-FFF2-40B4-BE49-F238E27FC236}">
                    <a16:creationId xmlns:a16="http://schemas.microsoft.com/office/drawing/2014/main" id="{7143C043-EAC2-4DB7-9F3C-897021A7CB01}"/>
                  </a:ext>
                </a:extLst>
              </p:cNvPr>
              <p:cNvSpPr/>
              <p:nvPr/>
            </p:nvSpPr>
            <p:spPr>
              <a:xfrm>
                <a:off x="7453644" y="2270122"/>
                <a:ext cx="1008609" cy="461665"/>
              </a:xfrm>
              <a:prstGeom prst="rect">
                <a:avLst/>
              </a:prstGeom>
            </p:spPr>
            <p:txBody>
              <a:bodyPr wrap="none">
                <a:spAutoFit/>
              </a:bodyPr>
              <a:lstStyle/>
              <a:p>
                <a:r>
                  <a:rPr lang="en-US" altLang="en-US" sz="2400" i="1" dirty="0">
                    <a:solidFill>
                      <a:srgbClr val="00B050"/>
                    </a:solidFill>
                    <a:sym typeface="Symbol" panose="05050102010706020507" pitchFamily="18" charset="2"/>
                  </a:rPr>
                  <a:t>= 0.92</a:t>
                </a:r>
                <a:endParaRPr lang="en-CA" sz="2400" dirty="0">
                  <a:solidFill>
                    <a:srgbClr val="00B050"/>
                  </a:solidFill>
                </a:endParaRPr>
              </a:p>
            </p:txBody>
          </p:sp>
          <p:sp>
            <p:nvSpPr>
              <p:cNvPr id="47" name="Rectangle 46">
                <a:extLst>
                  <a:ext uri="{FF2B5EF4-FFF2-40B4-BE49-F238E27FC236}">
                    <a16:creationId xmlns:a16="http://schemas.microsoft.com/office/drawing/2014/main" id="{8EC2E505-5310-45AF-BAFF-5C9D015C87AF}"/>
                  </a:ext>
                </a:extLst>
              </p:cNvPr>
              <p:cNvSpPr/>
              <p:nvPr/>
            </p:nvSpPr>
            <p:spPr>
              <a:xfrm>
                <a:off x="7467600" y="1975463"/>
                <a:ext cx="1008609" cy="461665"/>
              </a:xfrm>
              <a:prstGeom prst="rect">
                <a:avLst/>
              </a:prstGeom>
            </p:spPr>
            <p:txBody>
              <a:bodyPr wrap="none">
                <a:spAutoFit/>
              </a:bodyPr>
              <a:lstStyle/>
              <a:p>
                <a:r>
                  <a:rPr lang="en-US" sz="2400" i="1" dirty="0">
                    <a:solidFill>
                      <a:srgbClr val="00B050"/>
                    </a:solidFill>
                    <a:sym typeface="Symbol" panose="05050102010706020507" pitchFamily="18" charset="2"/>
                  </a:rPr>
                  <a:t>= 0.01</a:t>
                </a:r>
                <a:endParaRPr lang="en-CA" sz="2400" dirty="0">
                  <a:solidFill>
                    <a:srgbClr val="00B050"/>
                  </a:solidFill>
                </a:endParaRPr>
              </a:p>
            </p:txBody>
          </p:sp>
        </p:grpSp>
      </p:grpSp>
      <p:sp>
        <p:nvSpPr>
          <p:cNvPr id="56" name="Text Box 33">
            <a:extLst>
              <a:ext uri="{FF2B5EF4-FFF2-40B4-BE49-F238E27FC236}">
                <a16:creationId xmlns:a16="http://schemas.microsoft.com/office/drawing/2014/main" id="{63640A1B-7580-4F59-9CB7-0374BF8018C7}"/>
              </a:ext>
            </a:extLst>
          </p:cNvPr>
          <p:cNvSpPr txBox="1">
            <a:spLocks noChangeArrowheads="1"/>
          </p:cNvSpPr>
          <p:nvPr/>
        </p:nvSpPr>
        <p:spPr bwMode="auto">
          <a:xfrm>
            <a:off x="2438400" y="6378573"/>
            <a:ext cx="5431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CA" sz="2400" dirty="0">
                <a:latin typeface="Times New Roman" panose="02020603050405020304" pitchFamily="18" charset="0"/>
                <a:cs typeface="Times New Roman" panose="02020603050405020304" pitchFamily="18" charset="0"/>
                <a:sym typeface="Symbol" panose="05050102010706020507" pitchFamily="18" charset="2"/>
              </a:rPr>
              <a:t>Hoped for probabilities</a:t>
            </a:r>
            <a:endParaRPr lang="en-CA" sz="2400" dirty="0">
              <a:solidFill>
                <a:srgbClr val="66FF33"/>
              </a:solidFill>
              <a:latin typeface="Times New Roman" panose="02020603050405020304" pitchFamily="18" charset="0"/>
              <a:cs typeface="Times New Roman" panose="02020603050405020304" pitchFamily="18" charset="0"/>
              <a:sym typeface="Symbol" panose="05050102010706020507" pitchFamily="18" charset="2"/>
            </a:endParaRPr>
          </a:p>
        </p:txBody>
      </p:sp>
      <p:grpSp>
        <p:nvGrpSpPr>
          <p:cNvPr id="80" name="Group 79">
            <a:extLst>
              <a:ext uri="{FF2B5EF4-FFF2-40B4-BE49-F238E27FC236}">
                <a16:creationId xmlns:a16="http://schemas.microsoft.com/office/drawing/2014/main" id="{58B40E0E-2F5F-4614-833F-2F694DC5360C}"/>
              </a:ext>
            </a:extLst>
          </p:cNvPr>
          <p:cNvGrpSpPr/>
          <p:nvPr/>
        </p:nvGrpSpPr>
        <p:grpSpPr>
          <a:xfrm>
            <a:off x="7967919" y="3737028"/>
            <a:ext cx="353626" cy="1293964"/>
            <a:chOff x="7467600" y="1696660"/>
            <a:chExt cx="353626" cy="1293964"/>
          </a:xfrm>
        </p:grpSpPr>
        <p:sp>
          <p:nvSpPr>
            <p:cNvPr id="81" name="Rectangle 80">
              <a:extLst>
                <a:ext uri="{FF2B5EF4-FFF2-40B4-BE49-F238E27FC236}">
                  <a16:creationId xmlns:a16="http://schemas.microsoft.com/office/drawing/2014/main" id="{03AB6503-7E9A-44B4-A4A9-4674D44AB153}"/>
                </a:ext>
              </a:extLst>
            </p:cNvPr>
            <p:cNvSpPr/>
            <p:nvPr/>
          </p:nvSpPr>
          <p:spPr>
            <a:xfrm>
              <a:off x="7467600" y="1696660"/>
              <a:ext cx="338554" cy="461665"/>
            </a:xfrm>
            <a:prstGeom prst="rect">
              <a:avLst/>
            </a:prstGeom>
          </p:spPr>
          <p:txBody>
            <a:bodyPr wrap="none">
              <a:spAutoFit/>
            </a:bodyPr>
            <a:lstStyle/>
            <a:p>
              <a:r>
                <a:rPr lang="en-US" altLang="en-US" sz="2400" i="1" dirty="0">
                  <a:solidFill>
                    <a:srgbClr val="00B050"/>
                  </a:solidFill>
                  <a:sym typeface="Symbol" panose="05050102010706020507" pitchFamily="18" charset="2"/>
                </a:rPr>
                <a:t>0</a:t>
              </a:r>
              <a:endParaRPr lang="en-CA" sz="2400" dirty="0">
                <a:solidFill>
                  <a:srgbClr val="00B050"/>
                </a:solidFill>
              </a:endParaRPr>
            </a:p>
          </p:txBody>
        </p:sp>
        <p:sp>
          <p:nvSpPr>
            <p:cNvPr id="82" name="Rectangle 81">
              <a:extLst>
                <a:ext uri="{FF2B5EF4-FFF2-40B4-BE49-F238E27FC236}">
                  <a16:creationId xmlns:a16="http://schemas.microsoft.com/office/drawing/2014/main" id="{F98C773B-76B3-4396-8EF9-838F80CD72E2}"/>
                </a:ext>
              </a:extLst>
            </p:cNvPr>
            <p:cNvSpPr/>
            <p:nvPr/>
          </p:nvSpPr>
          <p:spPr>
            <a:xfrm>
              <a:off x="7482672" y="2270122"/>
              <a:ext cx="338554" cy="461665"/>
            </a:xfrm>
            <a:prstGeom prst="rect">
              <a:avLst/>
            </a:prstGeom>
          </p:spPr>
          <p:txBody>
            <a:bodyPr wrap="none">
              <a:spAutoFit/>
            </a:bodyPr>
            <a:lstStyle/>
            <a:p>
              <a:r>
                <a:rPr lang="en-US" altLang="en-US" sz="2400" i="1" dirty="0">
                  <a:solidFill>
                    <a:srgbClr val="00B050"/>
                  </a:solidFill>
                  <a:sym typeface="Symbol" panose="05050102010706020507" pitchFamily="18" charset="2"/>
                </a:rPr>
                <a:t>1</a:t>
              </a:r>
              <a:endParaRPr lang="en-CA" sz="2400" dirty="0">
                <a:solidFill>
                  <a:srgbClr val="00B050"/>
                </a:solidFill>
              </a:endParaRPr>
            </a:p>
          </p:txBody>
        </p:sp>
        <p:sp>
          <p:nvSpPr>
            <p:cNvPr id="83" name="Rectangle 82">
              <a:extLst>
                <a:ext uri="{FF2B5EF4-FFF2-40B4-BE49-F238E27FC236}">
                  <a16:creationId xmlns:a16="http://schemas.microsoft.com/office/drawing/2014/main" id="{36C1EBC9-B891-4A3E-9156-8461E126B2E9}"/>
                </a:ext>
              </a:extLst>
            </p:cNvPr>
            <p:cNvSpPr/>
            <p:nvPr/>
          </p:nvSpPr>
          <p:spPr>
            <a:xfrm>
              <a:off x="7467600" y="2528959"/>
              <a:ext cx="338554" cy="461665"/>
            </a:xfrm>
            <a:prstGeom prst="rect">
              <a:avLst/>
            </a:prstGeom>
          </p:spPr>
          <p:txBody>
            <a:bodyPr wrap="none">
              <a:spAutoFit/>
            </a:bodyPr>
            <a:lstStyle/>
            <a:p>
              <a:r>
                <a:rPr lang="en-US" sz="2400" i="1" dirty="0">
                  <a:solidFill>
                    <a:srgbClr val="00B050"/>
                  </a:solidFill>
                  <a:sym typeface="Symbol" panose="05050102010706020507" pitchFamily="18" charset="2"/>
                </a:rPr>
                <a:t>0</a:t>
              </a:r>
              <a:endParaRPr lang="en-CA" sz="2400" dirty="0">
                <a:solidFill>
                  <a:srgbClr val="00B050"/>
                </a:solidFill>
              </a:endParaRPr>
            </a:p>
          </p:txBody>
        </p:sp>
        <p:sp>
          <p:nvSpPr>
            <p:cNvPr id="84" name="Rectangle 83">
              <a:extLst>
                <a:ext uri="{FF2B5EF4-FFF2-40B4-BE49-F238E27FC236}">
                  <a16:creationId xmlns:a16="http://schemas.microsoft.com/office/drawing/2014/main" id="{89EECB0E-6839-4FEF-B28B-BE872E8D9778}"/>
                </a:ext>
              </a:extLst>
            </p:cNvPr>
            <p:cNvSpPr/>
            <p:nvPr/>
          </p:nvSpPr>
          <p:spPr>
            <a:xfrm>
              <a:off x="7467600" y="1975463"/>
              <a:ext cx="338554" cy="461665"/>
            </a:xfrm>
            <a:prstGeom prst="rect">
              <a:avLst/>
            </a:prstGeom>
          </p:spPr>
          <p:txBody>
            <a:bodyPr wrap="none">
              <a:spAutoFit/>
            </a:bodyPr>
            <a:lstStyle/>
            <a:p>
              <a:r>
                <a:rPr lang="en-US" sz="2400" i="1" dirty="0">
                  <a:solidFill>
                    <a:srgbClr val="00B050"/>
                  </a:solidFill>
                  <a:sym typeface="Symbol" panose="05050102010706020507" pitchFamily="18" charset="2"/>
                </a:rPr>
                <a:t>0</a:t>
              </a:r>
              <a:endParaRPr lang="en-CA" sz="2400" dirty="0">
                <a:solidFill>
                  <a:srgbClr val="00B050"/>
                </a:solidFill>
              </a:endParaRPr>
            </a:p>
          </p:txBody>
        </p:sp>
      </p:grpSp>
      <p:pic>
        <p:nvPicPr>
          <p:cNvPr id="95" name="Picture 94">
            <a:extLst>
              <a:ext uri="{FF2B5EF4-FFF2-40B4-BE49-F238E27FC236}">
                <a16:creationId xmlns:a16="http://schemas.microsoft.com/office/drawing/2014/main" id="{A5AF474F-D153-48C2-93E8-04EBC828FCB9}"/>
              </a:ext>
            </a:extLst>
          </p:cNvPr>
          <p:cNvPicPr>
            <a:picLocks noChangeAspect="1"/>
          </p:cNvPicPr>
          <p:nvPr/>
        </p:nvPicPr>
        <p:blipFill rotWithShape="1">
          <a:blip r:embed="rId6"/>
          <a:srcRect l="17104" t="22413" r="29381" b="9711"/>
          <a:stretch/>
        </p:blipFill>
        <p:spPr>
          <a:xfrm>
            <a:off x="362856" y="3795084"/>
            <a:ext cx="902958" cy="897712"/>
          </a:xfrm>
          <a:prstGeom prst="rect">
            <a:avLst/>
          </a:prstGeom>
        </p:spPr>
      </p:pic>
      <p:cxnSp>
        <p:nvCxnSpPr>
          <p:cNvPr id="97" name="Straight Arrow Connector 96">
            <a:extLst>
              <a:ext uri="{FF2B5EF4-FFF2-40B4-BE49-F238E27FC236}">
                <a16:creationId xmlns:a16="http://schemas.microsoft.com/office/drawing/2014/main" id="{E332034F-28EA-4128-A908-E11BFA7DF58E}"/>
              </a:ext>
            </a:extLst>
          </p:cNvPr>
          <p:cNvCxnSpPr>
            <a:cxnSpLocks/>
          </p:cNvCxnSpPr>
          <p:nvPr/>
        </p:nvCxnSpPr>
        <p:spPr bwMode="auto">
          <a:xfrm flipV="1">
            <a:off x="6724501" y="4655628"/>
            <a:ext cx="690454" cy="1383510"/>
          </a:xfrm>
          <a:prstGeom prst="straightConnector1">
            <a:avLst/>
          </a:prstGeom>
          <a:noFill/>
          <a:ln w="38100" cap="sq" cmpd="sng" algn="ctr">
            <a:solidFill>
              <a:srgbClr val="FF00FF"/>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E918E0BF-8C8E-4A2C-B0DB-41E1009FB0B0}"/>
              </a:ext>
            </a:extLst>
          </p:cNvPr>
          <p:cNvCxnSpPr>
            <a:cxnSpLocks/>
          </p:cNvCxnSpPr>
          <p:nvPr/>
        </p:nvCxnSpPr>
        <p:spPr bwMode="auto">
          <a:xfrm flipV="1">
            <a:off x="6553200" y="4606325"/>
            <a:ext cx="1414719" cy="1929355"/>
          </a:xfrm>
          <a:prstGeom prst="straightConnector1">
            <a:avLst/>
          </a:prstGeom>
          <a:noFill/>
          <a:ln w="38100" cap="sq" cmpd="sng" algn="ctr">
            <a:solidFill>
              <a:srgbClr val="FF00FF"/>
            </a:solidFill>
            <a:prstDash val="solid"/>
            <a:round/>
            <a:headEnd type="none" w="med" len="med"/>
            <a:tailEnd type="triangle"/>
          </a:ln>
          <a:effectLst/>
        </p:spPr>
      </p:cxnSp>
      <p:sp>
        <p:nvSpPr>
          <p:cNvPr id="99" name="Rectangle 98">
            <a:extLst>
              <a:ext uri="{FF2B5EF4-FFF2-40B4-BE49-F238E27FC236}">
                <a16:creationId xmlns:a16="http://schemas.microsoft.com/office/drawing/2014/main" id="{7D10F760-0384-4B4A-9863-EA85064ADD66}"/>
              </a:ext>
            </a:extLst>
          </p:cNvPr>
          <p:cNvSpPr/>
          <p:nvPr/>
        </p:nvSpPr>
        <p:spPr>
          <a:xfrm>
            <a:off x="533400" y="1794753"/>
            <a:ext cx="85386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But when</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 it </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labels the</a:t>
            </a:r>
            <a:r>
              <a:rPr kumimoji="0" lang="en-US" altLang="en-US" sz="2800" b="0" i="0" u="none" strike="noStrike" kern="1200" cap="none" spc="0" normalizeH="0" noProof="0" dirty="0">
                <a:ln>
                  <a:noFill/>
                </a:ln>
                <a:solidFill>
                  <a:srgbClr val="FFFFFF"/>
                </a:solidFill>
                <a:effectLst/>
                <a:uLnTx/>
                <a:uFillTx/>
                <a:ea typeface="+mn-ea"/>
                <a:cs typeface="Arial" charset="0"/>
                <a:sym typeface="Symbol" panose="05050102010706020507" pitchFamily="18" charset="2"/>
              </a:rPr>
              <a:t> image</a:t>
            </a:r>
            <a:r>
              <a:rPr kumimoji="0" lang="en-US" altLang="en-US" sz="2800" b="0" i="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 as a </a:t>
            </a:r>
            <a:r>
              <a:rPr kumimoji="0" lang="en-US" altLang="en-US" sz="2800" b="0" u="none" strike="noStrike" kern="1200" cap="none" spc="0" normalizeH="0" baseline="0" noProof="0" dirty="0">
                <a:ln>
                  <a:noFill/>
                </a:ln>
                <a:solidFill>
                  <a:srgbClr val="FF00FF"/>
                </a:solidFill>
                <a:effectLst/>
                <a:uLnTx/>
                <a:uFillTx/>
                <a:ea typeface="+mn-ea"/>
                <a:cs typeface="Arial" charset="0"/>
                <a:sym typeface="Symbol" panose="05050102010706020507" pitchFamily="18" charset="2"/>
              </a:rPr>
              <a:t>0</a:t>
            </a:r>
            <a:r>
              <a:rPr kumimoji="0" lang="en-US" altLang="en-US" sz="2800" b="0" u="none" strike="noStrike" kern="1200" cap="none" spc="0" normalizeH="0" baseline="0" noProof="0" dirty="0">
                <a:ln>
                  <a:noFill/>
                </a:ln>
                <a:solidFill>
                  <a:srgbClr val="FFFFFF"/>
                </a:solidFill>
                <a:effectLst/>
                <a:uLnTx/>
                <a:uFillTx/>
                <a:ea typeface="+mn-ea"/>
                <a:cs typeface="Arial" charset="0"/>
                <a:sym typeface="Symbol" panose="05050102010706020507" pitchFamily="18" charset="2"/>
              </a:rPr>
              <a:t>,</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1</a:t>
            </a:r>
            <a:r>
              <a:rPr kumimoji="0" lang="en-US" altLang="en-US" sz="2800" b="0" u="none" strike="noStrike" kern="1200" cap="none" spc="0" normalizeH="0" noProof="0" dirty="0">
                <a:ln>
                  <a:noFill/>
                </a:ln>
                <a:solidFill>
                  <a:srgbClr val="FFFFFF"/>
                </a:solidFill>
                <a:effectLst/>
                <a:uLnTx/>
                <a:uFillTx/>
                <a:ea typeface="+mn-ea"/>
                <a:cs typeface="Arial" charset="0"/>
                <a:sym typeface="Symbol" panose="05050102010706020507" pitchFamily="18" charset="2"/>
              </a:rPr>
              <a:t>, … </a:t>
            </a:r>
            <a:r>
              <a:rPr kumimoji="0" lang="en-US" altLang="en-US" sz="2800" b="0" u="none" strike="noStrike" kern="1200" cap="none" spc="0" normalizeH="0" noProof="0" dirty="0">
                <a:ln>
                  <a:noFill/>
                </a:ln>
                <a:solidFill>
                  <a:srgbClr val="FF00FF"/>
                </a:solidFill>
                <a:effectLst/>
                <a:uLnTx/>
                <a:uFillTx/>
                <a:ea typeface="+mn-ea"/>
                <a:cs typeface="Arial" charset="0"/>
                <a:sym typeface="Symbol" panose="05050102010706020507" pitchFamily="18" charset="2"/>
              </a:rPr>
              <a:t>9</a:t>
            </a:r>
            <a:r>
              <a:rPr lang="en-US" altLang="en-US" noProof="0" dirty="0">
                <a:solidFill>
                  <a:srgbClr val="FFFFFF"/>
                </a:solidFill>
                <a:sym typeface="Symbol" panose="05050102010706020507" pitchFamily="18" charset="2"/>
              </a:rPr>
              <a:t>, </a:t>
            </a:r>
            <a:br>
              <a:rPr lang="en-US" altLang="en-US" noProof="0" dirty="0">
                <a:solidFill>
                  <a:srgbClr val="FFFFFF"/>
                </a:solidFill>
                <a:sym typeface="Symbol" panose="05050102010706020507" pitchFamily="18" charset="2"/>
              </a:rPr>
            </a:br>
            <a:r>
              <a:rPr lang="en-US" altLang="en-US" noProof="0" dirty="0">
                <a:solidFill>
                  <a:srgbClr val="FFFFFF"/>
                </a:solidFill>
                <a:sym typeface="Symbol" panose="05050102010706020507" pitchFamily="18" charset="2"/>
              </a:rPr>
              <a:t>   </a:t>
            </a:r>
            <a:r>
              <a:rPr lang="en-US" altLang="en-US" dirty="0">
                <a:solidFill>
                  <a:srgbClr val="FFFFFF"/>
                </a:solidFill>
                <a:sym typeface="Symbol" panose="05050102010706020507" pitchFamily="18" charset="2"/>
              </a:rPr>
              <a:t>t</a:t>
            </a:r>
            <a:r>
              <a:rPr lang="en-US" altLang="en-US" noProof="0" dirty="0" err="1">
                <a:solidFill>
                  <a:srgbClr val="FFFFFF"/>
                </a:solidFill>
                <a:sym typeface="Symbol" panose="05050102010706020507" pitchFamily="18" charset="2"/>
              </a:rPr>
              <a:t>hese</a:t>
            </a:r>
            <a:r>
              <a:rPr lang="en-US" altLang="en-US" noProof="0" dirty="0">
                <a:solidFill>
                  <a:srgbClr val="FFFFFF"/>
                </a:solidFill>
                <a:sym typeface="Symbol" panose="05050102010706020507" pitchFamily="18" charset="2"/>
              </a:rPr>
              <a:t> are very different.</a:t>
            </a:r>
            <a:endParaRPr kumimoji="0" lang="en-CA" sz="2800" b="0" i="0" u="none" strike="noStrike" kern="1200" cap="none" spc="0" normalizeH="0" baseline="0" noProof="0" dirty="0">
              <a:ln>
                <a:noFill/>
              </a:ln>
              <a:solidFill>
                <a:srgbClr val="FFFFFF"/>
              </a:solidFill>
              <a:effectLst/>
              <a:uLnTx/>
              <a:uFillTx/>
              <a:ea typeface="+mn-ea"/>
              <a:cs typeface="Arial" charset="0"/>
            </a:endParaRPr>
          </a:p>
        </p:txBody>
      </p:sp>
      <p:sp>
        <p:nvSpPr>
          <p:cNvPr id="38" name="Rectangle 63">
            <a:extLst>
              <a:ext uri="{FF2B5EF4-FFF2-40B4-BE49-F238E27FC236}">
                <a16:creationId xmlns:a16="http://schemas.microsoft.com/office/drawing/2014/main" id="{07EF73E1-C522-4FA2-8767-A9FF72C1E11C}"/>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39210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fill="hold"/>
                                        <p:tgtEl>
                                          <p:spTgt spid="99"/>
                                        </p:tgtEl>
                                        <p:attrNameLst>
                                          <p:attrName>ppt_x</p:attrName>
                                        </p:attrNameLst>
                                      </p:cBhvr>
                                      <p:tavLst>
                                        <p:tav tm="0">
                                          <p:val>
                                            <p:strVal val="0-#ppt_w/2"/>
                                          </p:val>
                                        </p:tav>
                                        <p:tav tm="100000">
                                          <p:val>
                                            <p:strVal val="#ppt_x"/>
                                          </p:val>
                                        </p:tav>
                                      </p:tavLst>
                                    </p:anim>
                                    <p:anim calcmode="lin" valueType="num">
                                      <p:cBhvr additive="base">
                                        <p:cTn id="24"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500" fill="hold"/>
                                        <p:tgtEl>
                                          <p:spTgt spid="95"/>
                                        </p:tgtEl>
                                        <p:attrNameLst>
                                          <p:attrName>ppt_x</p:attrName>
                                        </p:attrNameLst>
                                      </p:cBhvr>
                                      <p:tavLst>
                                        <p:tav tm="0">
                                          <p:val>
                                            <p:strVal val="0-#ppt_w/2"/>
                                          </p:val>
                                        </p:tav>
                                        <p:tav tm="100000">
                                          <p:val>
                                            <p:strVal val="#ppt_x"/>
                                          </p:val>
                                        </p:tav>
                                      </p:tavLst>
                                    </p:anim>
                                    <p:anim calcmode="lin" valueType="num">
                                      <p:cBhvr additive="base">
                                        <p:cTn id="36"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 calcmode="lin" valueType="num">
                                      <p:cBhvr additive="base">
                                        <p:cTn id="4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1">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additive="base">
                                        <p:cTn id="51" dur="300" fill="hold"/>
                                        <p:tgtEl>
                                          <p:spTgt spid="97"/>
                                        </p:tgtEl>
                                        <p:attrNameLst>
                                          <p:attrName>ppt_x</p:attrName>
                                        </p:attrNameLst>
                                      </p:cBhvr>
                                      <p:tavLst>
                                        <p:tav tm="0">
                                          <p:val>
                                            <p:strVal val="0-#ppt_w/2"/>
                                          </p:val>
                                        </p:tav>
                                        <p:tav tm="100000">
                                          <p:val>
                                            <p:strVal val="#ppt_x"/>
                                          </p:val>
                                        </p:tav>
                                      </p:tavLst>
                                    </p:anim>
                                    <p:anim calcmode="lin" valueType="num">
                                      <p:cBhvr additive="base">
                                        <p:cTn id="52" dur="3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6">
                                            <p:txEl>
                                              <p:pRg st="0" end="0"/>
                                            </p:txEl>
                                          </p:spTgt>
                                        </p:tgtEl>
                                        <p:attrNameLst>
                                          <p:attrName>style.visibility</p:attrName>
                                        </p:attrNameLst>
                                      </p:cBhvr>
                                      <p:to>
                                        <p:strVal val="visible"/>
                                      </p:to>
                                    </p:set>
                                    <p:anim calcmode="lin" valueType="num">
                                      <p:cBhvr additive="base">
                                        <p:cTn id="57"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6">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300" fill="hold"/>
                                        <p:tgtEl>
                                          <p:spTgt spid="98"/>
                                        </p:tgtEl>
                                        <p:attrNameLst>
                                          <p:attrName>ppt_x</p:attrName>
                                        </p:attrNameLst>
                                      </p:cBhvr>
                                      <p:tavLst>
                                        <p:tav tm="0">
                                          <p:val>
                                            <p:strVal val="0-#ppt_w/2"/>
                                          </p:val>
                                        </p:tav>
                                        <p:tav tm="100000">
                                          <p:val>
                                            <p:strVal val="#ppt_x"/>
                                          </p:val>
                                        </p:tav>
                                      </p:tavLst>
                                    </p:anim>
                                    <p:anim calcmode="lin" valueType="num">
                                      <p:cBhvr additive="base">
                                        <p:cTn id="62" dur="300" fill="hold"/>
                                        <p:tgtEl>
                                          <p:spTgt spid="98"/>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0-#ppt_w/2"/>
                                          </p:val>
                                        </p:tav>
                                        <p:tav tm="100000">
                                          <p:val>
                                            <p:strVal val="#ppt_x"/>
                                          </p:val>
                                        </p:tav>
                                      </p:tavLst>
                                    </p:anim>
                                    <p:anim calcmode="lin" valueType="num">
                                      <p:cBhvr additive="base">
                                        <p:cTn id="66" dur="500" fill="hold"/>
                                        <p:tgtEl>
                                          <p:spTgt spid="80"/>
                                        </p:tgtEl>
                                        <p:attrNameLst>
                                          <p:attrName>ppt_y</p:attrName>
                                        </p:attrNameLst>
                                      </p:cBhvr>
                                      <p:tavLst>
                                        <p:tav tm="0">
                                          <p:val>
                                            <p:strVal val="#ppt_y"/>
                                          </p:val>
                                        </p:tav>
                                        <p:tav tm="100000">
                                          <p:val>
                                            <p:strVal val="#ppt_y"/>
                                          </p:val>
                                        </p:tav>
                                      </p:tavLst>
                                    </p:anim>
                                  </p:childTnLst>
                                </p:cTn>
                              </p:par>
                              <p:par>
                                <p:cTn id="67" presetID="1" presetClass="exit" presetSubtype="0" fill="hold" nodeType="withEffect">
                                  <p:stCondLst>
                                    <p:cond delay="0"/>
                                  </p:stCondLst>
                                  <p:childTnLst>
                                    <p:set>
                                      <p:cBhvr>
                                        <p:cTn id="68"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BE89733-D223-403B-B41C-211C86D93597}"/>
              </a:ext>
            </a:extLst>
          </p:cNvPr>
          <p:cNvPicPr>
            <a:picLocks noChangeAspect="1"/>
          </p:cNvPicPr>
          <p:nvPr/>
        </p:nvPicPr>
        <p:blipFill>
          <a:blip r:embed="rId2"/>
          <a:stretch>
            <a:fillRect/>
          </a:stretch>
        </p:blipFill>
        <p:spPr>
          <a:xfrm>
            <a:off x="736102" y="1313543"/>
            <a:ext cx="7391400" cy="2560657"/>
          </a:xfrm>
          <a:prstGeom prst="rect">
            <a:avLst/>
          </a:prstGeom>
        </p:spPr>
      </p:pic>
      <p:sp>
        <p:nvSpPr>
          <p:cNvPr id="35" name="TextBox 34">
            <a:extLst>
              <a:ext uri="{FF2B5EF4-FFF2-40B4-BE49-F238E27FC236}">
                <a16:creationId xmlns:a16="http://schemas.microsoft.com/office/drawing/2014/main" id="{B1F047FA-927C-426F-966A-1C739FDAA081}"/>
              </a:ext>
            </a:extLst>
          </p:cNvPr>
          <p:cNvSpPr txBox="1"/>
          <p:nvPr/>
        </p:nvSpPr>
        <p:spPr bwMode="auto">
          <a:xfrm>
            <a:off x="3048000" y="4045803"/>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FFFFFF"/>
                </a:solidFill>
                <a:sym typeface="Symbol" panose="05050102010706020507" pitchFamily="18" charset="2"/>
              </a:rPr>
              <a:t>The supervisor labels the image with a 2.</a:t>
            </a:r>
          </a:p>
          <a:p>
            <a:r>
              <a:rPr lang="en-US" sz="2400" dirty="0">
                <a:solidFill>
                  <a:srgbClr val="FFFFFF"/>
                </a:solidFill>
                <a:sym typeface="Symbol" panose="05050102010706020507" pitchFamily="18" charset="2"/>
              </a:rPr>
              <a:t>The required output </a:t>
            </a:r>
            <a:endParaRPr lang="en-US" sz="2400" dirty="0"/>
          </a:p>
        </p:txBody>
      </p:sp>
      <p:cxnSp>
        <p:nvCxnSpPr>
          <p:cNvPr id="36" name="Straight Arrow Connector 35">
            <a:extLst>
              <a:ext uri="{FF2B5EF4-FFF2-40B4-BE49-F238E27FC236}">
                <a16:creationId xmlns:a16="http://schemas.microsoft.com/office/drawing/2014/main" id="{A8099A4B-436F-4E9B-9FD8-04B9BAEC2FD4}"/>
              </a:ext>
            </a:extLst>
          </p:cNvPr>
          <p:cNvCxnSpPr>
            <a:cxnSpLocks/>
          </p:cNvCxnSpPr>
          <p:nvPr/>
        </p:nvCxnSpPr>
        <p:spPr bwMode="auto">
          <a:xfrm flipH="1" flipV="1">
            <a:off x="1750110" y="3387732"/>
            <a:ext cx="1346440" cy="892168"/>
          </a:xfrm>
          <a:prstGeom prst="straightConnector1">
            <a:avLst/>
          </a:prstGeom>
          <a:noFill/>
          <a:ln w="38100" cap="sq"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95873440-A78D-4B52-95E1-CA56EE3B65B9}"/>
              </a:ext>
            </a:extLst>
          </p:cNvPr>
          <p:cNvSpPr txBox="1"/>
          <p:nvPr/>
        </p:nvSpPr>
        <p:spPr bwMode="auto">
          <a:xfrm>
            <a:off x="1600200" y="3576934"/>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solidFill>
                  <a:srgbClr val="66FF33"/>
                </a:solidFill>
                <a:sym typeface="Symbol" panose="05050102010706020507" pitchFamily="18" charset="2"/>
              </a:rPr>
              <a:t>0   1   2   3   4   5   6   7   8   9  </a:t>
            </a:r>
            <a:endParaRPr lang="en-US" sz="2400" dirty="0">
              <a:solidFill>
                <a:srgbClr val="66FF33"/>
              </a:solidFill>
            </a:endParaRPr>
          </a:p>
        </p:txBody>
      </p:sp>
      <p:sp>
        <p:nvSpPr>
          <p:cNvPr id="41" name="Oval 40">
            <a:extLst>
              <a:ext uri="{FF2B5EF4-FFF2-40B4-BE49-F238E27FC236}">
                <a16:creationId xmlns:a16="http://schemas.microsoft.com/office/drawing/2014/main" id="{5B973A27-7123-46F7-A484-8D8F9D027DE5}"/>
              </a:ext>
            </a:extLst>
          </p:cNvPr>
          <p:cNvSpPr/>
          <p:nvPr/>
        </p:nvSpPr>
        <p:spPr>
          <a:xfrm>
            <a:off x="1459255" y="3066502"/>
            <a:ext cx="381000" cy="364535"/>
          </a:xfrm>
          <a:prstGeom prst="ellipse">
            <a:avLst/>
          </a:prstGeom>
          <a:ln w="25400">
            <a:solidFill>
              <a:srgbClr val="66FF33"/>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46" name="Straight Arrow Connector 45">
            <a:extLst>
              <a:ext uri="{FF2B5EF4-FFF2-40B4-BE49-F238E27FC236}">
                <a16:creationId xmlns:a16="http://schemas.microsoft.com/office/drawing/2014/main" id="{DAFD667B-036F-4FF7-955A-9A71B597469A}"/>
              </a:ext>
            </a:extLst>
          </p:cNvPr>
          <p:cNvCxnSpPr>
            <a:cxnSpLocks/>
          </p:cNvCxnSpPr>
          <p:nvPr/>
        </p:nvCxnSpPr>
        <p:spPr bwMode="auto">
          <a:xfrm flipH="1" flipV="1">
            <a:off x="2533151" y="3658074"/>
            <a:ext cx="573990" cy="930356"/>
          </a:xfrm>
          <a:prstGeom prst="straightConnector1">
            <a:avLst/>
          </a:prstGeom>
          <a:noFill/>
          <a:ln w="38100" cap="sq" cmpd="sng" algn="ctr">
            <a:solidFill>
              <a:schemeClr val="tx1"/>
            </a:solidFill>
            <a:prstDash val="solid"/>
            <a:round/>
            <a:headEnd type="none" w="med" len="med"/>
            <a:tailEnd type="triangle"/>
          </a:ln>
          <a:effectLst/>
        </p:spPr>
      </p:cxnSp>
      <p:sp>
        <p:nvSpPr>
          <p:cNvPr id="51" name="Oval 50">
            <a:extLst>
              <a:ext uri="{FF2B5EF4-FFF2-40B4-BE49-F238E27FC236}">
                <a16:creationId xmlns:a16="http://schemas.microsoft.com/office/drawing/2014/main" id="{D08F3EC3-3BD6-4ABB-B5C9-DF0AA4C02530}"/>
              </a:ext>
            </a:extLst>
          </p:cNvPr>
          <p:cNvSpPr/>
          <p:nvPr/>
        </p:nvSpPr>
        <p:spPr>
          <a:xfrm>
            <a:off x="3401704" y="2171673"/>
            <a:ext cx="2057400" cy="364535"/>
          </a:xfrm>
          <a:prstGeom prst="ellipse">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52" name="Straight Arrow Connector 51">
            <a:extLst>
              <a:ext uri="{FF2B5EF4-FFF2-40B4-BE49-F238E27FC236}">
                <a16:creationId xmlns:a16="http://schemas.microsoft.com/office/drawing/2014/main" id="{80E42935-483B-4C5F-80B9-434CE21B3E06}"/>
              </a:ext>
            </a:extLst>
          </p:cNvPr>
          <p:cNvCxnSpPr>
            <a:cxnSpLocks/>
          </p:cNvCxnSpPr>
          <p:nvPr/>
        </p:nvCxnSpPr>
        <p:spPr bwMode="auto">
          <a:xfrm flipV="1">
            <a:off x="3096550" y="2743200"/>
            <a:ext cx="332450" cy="1844756"/>
          </a:xfrm>
          <a:prstGeom prst="straightConnector1">
            <a:avLst/>
          </a:prstGeom>
          <a:noFill/>
          <a:ln w="38100" cap="sq"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CE48678C-0FE8-4939-BAB0-7532F1FF0D1B}"/>
              </a:ext>
            </a:extLst>
          </p:cNvPr>
          <p:cNvCxnSpPr>
            <a:cxnSpLocks/>
          </p:cNvCxnSpPr>
          <p:nvPr/>
        </p:nvCxnSpPr>
        <p:spPr bwMode="auto">
          <a:xfrm flipV="1">
            <a:off x="3099394" y="1828800"/>
            <a:ext cx="329606" cy="2479668"/>
          </a:xfrm>
          <a:prstGeom prst="straightConnector1">
            <a:avLst/>
          </a:prstGeom>
          <a:noFill/>
          <a:ln w="38100" cap="sq" cmpd="sng" algn="ctr">
            <a:solidFill>
              <a:schemeClr val="tx1"/>
            </a:solidFill>
            <a:prstDash val="solid"/>
            <a:round/>
            <a:headEnd type="none" w="med" len="med"/>
            <a:tailEnd type="triangle"/>
          </a:ln>
          <a:effectLst/>
        </p:spPr>
      </p:cxnSp>
      <p:sp>
        <p:nvSpPr>
          <p:cNvPr id="12" name="Rectangle 63">
            <a:extLst>
              <a:ext uri="{FF2B5EF4-FFF2-40B4-BE49-F238E27FC236}">
                <a16:creationId xmlns:a16="http://schemas.microsoft.com/office/drawing/2014/main" id="{9E2BE87F-9EB9-4204-B85D-AB54C36B1DEF}"/>
              </a:ext>
            </a:extLst>
          </p:cNvPr>
          <p:cNvSpPr>
            <a:spLocks noChangeArrowheads="1"/>
          </p:cNvSpPr>
          <p:nvPr/>
        </p:nvSpPr>
        <p:spPr bwMode="auto">
          <a:xfrm>
            <a:off x="2729552" y="-191589"/>
            <a:ext cx="3810000"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Recognize Digits I/O</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1811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additive="base">
                                        <p:cTn id="1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300" fill="hold"/>
                                        <p:tgtEl>
                                          <p:spTgt spid="36"/>
                                        </p:tgtEl>
                                        <p:attrNameLst>
                                          <p:attrName>ppt_x</p:attrName>
                                        </p:attrNameLst>
                                      </p:cBhvr>
                                      <p:tavLst>
                                        <p:tav tm="0">
                                          <p:val>
                                            <p:strVal val="0-#ppt_w/2"/>
                                          </p:val>
                                        </p:tav>
                                        <p:tav tm="100000">
                                          <p:val>
                                            <p:strVal val="#ppt_x"/>
                                          </p:val>
                                        </p:tav>
                                      </p:tavLst>
                                    </p:anim>
                                    <p:anim calcmode="lin" valueType="num">
                                      <p:cBhvr additive="base">
                                        <p:cTn id="22" dur="3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300" fill="hold"/>
                                        <p:tgtEl>
                                          <p:spTgt spid="54"/>
                                        </p:tgtEl>
                                        <p:attrNameLst>
                                          <p:attrName>ppt_x</p:attrName>
                                        </p:attrNameLst>
                                      </p:cBhvr>
                                      <p:tavLst>
                                        <p:tav tm="0">
                                          <p:val>
                                            <p:strVal val="0-#ppt_w/2"/>
                                          </p:val>
                                        </p:tav>
                                        <p:tav tm="100000">
                                          <p:val>
                                            <p:strVal val="#ppt_x"/>
                                          </p:val>
                                        </p:tav>
                                      </p:tavLst>
                                    </p:anim>
                                    <p:anim calcmode="lin" valueType="num">
                                      <p:cBhvr additive="base">
                                        <p:cTn id="26" dur="300" fill="hold"/>
                                        <p:tgtEl>
                                          <p:spTgt spid="5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5">
                                            <p:txEl>
                                              <p:pRg st="1" end="1"/>
                                            </p:txEl>
                                          </p:spTgt>
                                        </p:tgtEl>
                                        <p:attrNameLst>
                                          <p:attrName>style.visibility</p:attrName>
                                        </p:attrNameLst>
                                      </p:cBhvr>
                                      <p:to>
                                        <p:strVal val="visible"/>
                                      </p:to>
                                    </p:set>
                                    <p:anim calcmode="lin" valueType="num">
                                      <p:cBhvr additive="base">
                                        <p:cTn id="35" dur="500" fill="hold"/>
                                        <p:tgtEl>
                                          <p:spTgt spid="35">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
                                            <p:txEl>
                                              <p:pRg st="1" end="1"/>
                                            </p:txEl>
                                          </p:spTgt>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2" presetClass="entr" presetSubtype="8" fill="hold" nodeType="with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additive="base">
                                        <p:cTn id="43"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300" fill="hold"/>
                                        <p:tgtEl>
                                          <p:spTgt spid="46"/>
                                        </p:tgtEl>
                                        <p:attrNameLst>
                                          <p:attrName>ppt_x</p:attrName>
                                        </p:attrNameLst>
                                      </p:cBhvr>
                                      <p:tavLst>
                                        <p:tav tm="0">
                                          <p:val>
                                            <p:strVal val="0-#ppt_w/2"/>
                                          </p:val>
                                        </p:tav>
                                        <p:tav tm="100000">
                                          <p:val>
                                            <p:strVal val="#ppt_x"/>
                                          </p:val>
                                        </p:tav>
                                      </p:tavLst>
                                    </p:anim>
                                    <p:anim calcmode="lin" valueType="num">
                                      <p:cBhvr additive="base">
                                        <p:cTn id="48" dur="300" fill="hold"/>
                                        <p:tgtEl>
                                          <p:spTgt spid="4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300" fill="hold"/>
                                        <p:tgtEl>
                                          <p:spTgt spid="52"/>
                                        </p:tgtEl>
                                        <p:attrNameLst>
                                          <p:attrName>ppt_x</p:attrName>
                                        </p:attrNameLst>
                                      </p:cBhvr>
                                      <p:tavLst>
                                        <p:tav tm="0">
                                          <p:val>
                                            <p:strVal val="0-#ppt_w/2"/>
                                          </p:val>
                                        </p:tav>
                                        <p:tav tm="100000">
                                          <p:val>
                                            <p:strVal val="#ppt_x"/>
                                          </p:val>
                                        </p:tav>
                                      </p:tavLst>
                                    </p:anim>
                                    <p:anim calcmode="lin" valueType="num">
                                      <p:cBhvr additive="base">
                                        <p:cTn id="52" dur="300" fill="hold"/>
                                        <p:tgtEl>
                                          <p:spTgt spid="52"/>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3"/>
          <p:cNvSpPr txBox="1">
            <a:spLocks noChangeArrowheads="1"/>
          </p:cNvSpPr>
          <p:nvPr/>
        </p:nvSpPr>
        <p:spPr bwMode="auto">
          <a:xfrm>
            <a:off x="-97457" y="3429000"/>
            <a:ext cx="933891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charset="0"/>
              </a:rPr>
              <a:t>A neuron: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When a neuron fires, it sends a signal to its neighbors across its synapses.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These synapses have different weights in their influence.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When a neuron’s incoming signal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reaches a threshold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it fires.</a:t>
            </a:r>
          </a:p>
        </p:txBody>
      </p:sp>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pic>
        <p:nvPicPr>
          <p:cNvPr id="327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22810"/>
            <a:ext cx="4724400" cy="26584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8601" y="508195"/>
            <a:ext cx="3886200" cy="2463605"/>
            <a:chOff x="990600" y="1116892"/>
            <a:chExt cx="3124200" cy="2278380"/>
          </a:xfrm>
        </p:grpSpPr>
        <p:sp>
          <p:nvSpPr>
            <p:cNvPr id="6" name="Rectangle 5"/>
            <p:cNvSpPr/>
            <p:nvPr/>
          </p:nvSpPr>
          <p:spPr>
            <a:xfrm>
              <a:off x="990600" y="1116892"/>
              <a:ext cx="3124200" cy="227838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7" name="Picture 2" descr="https://cdn-images-1.medium.com/max/1600/1*Uo_ATzM9NWueKalZ5OJQ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116892"/>
              <a:ext cx="3048000" cy="22783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3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additive="base">
                                        <p:cTn id="4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 calcmode="lin" valueType="num">
                                      <p:cBhvr additive="base">
                                        <p:cTn id="5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9" name="Group 21518"/>
          <p:cNvGrpSpPr/>
          <p:nvPr/>
        </p:nvGrpSpPr>
        <p:grpSpPr>
          <a:xfrm>
            <a:off x="380999" y="4169053"/>
            <a:ext cx="8359048" cy="2460343"/>
            <a:chOff x="380999" y="4169053"/>
            <a:chExt cx="8359048" cy="2460343"/>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4169053"/>
              <a:ext cx="4788745" cy="2460343"/>
              <a:chOff x="3951302" y="4169053"/>
              <a:chExt cx="4788745" cy="2460343"/>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US">
                        <a:noFill/>
                      </a:rPr>
                      <a:t> </a:t>
                    </a:r>
                  </a:p>
                </p:txBody>
              </p:sp>
            </mc:Fallback>
          </mc:AlternateContent>
          <p:grpSp>
            <p:nvGrpSpPr>
              <p:cNvPr id="21516" name="Group 21515"/>
              <p:cNvGrpSpPr/>
              <p:nvPr/>
            </p:nvGrpSpPr>
            <p:grpSpPr>
              <a:xfrm>
                <a:off x="5655427" y="4169053"/>
                <a:ext cx="3084620" cy="2460343"/>
                <a:chOff x="5655427" y="4169053"/>
                <a:chExt cx="3084620" cy="246034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US">
                          <a:noFill/>
                        </a:rPr>
                        <a:t> </a:t>
                      </a:r>
                    </a:p>
                  </p:txBody>
                </p:sp>
              </mc:Fallback>
            </mc:AlternateContent>
            <p:sp>
              <p:nvSpPr>
                <p:cNvPr id="98" name="Rectangle 97"/>
                <p:cNvSpPr/>
                <p:nvPr/>
              </p:nvSpPr>
              <p:spPr>
                <a:xfrm>
                  <a:off x="5655427" y="4169053"/>
                  <a:ext cx="3084620" cy="2460343"/>
                </a:xfrm>
                <a:prstGeom prst="rect">
                  <a:avLst/>
                </a:prstGeom>
                <a:solidFill>
                  <a:srgbClr val="000066"/>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US">
                    <a:noFill/>
                  </a:rPr>
                  <a:t> </a:t>
                </a:r>
              </a:p>
            </p:txBody>
          </p:sp>
        </mc:Fallback>
      </mc:AlternateContent>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mc:AlternateContent xmlns:mc="http://schemas.openxmlformats.org/markup-compatibility/2006" xmlns:a14="http://schemas.microsoft.com/office/drawing/2010/main">
        <mc:Choice Requires="a14">
          <p:sp>
            <p:nvSpPr>
              <p:cNvPr id="55" name="Text Box 33"/>
              <p:cNvSpPr txBox="1">
                <a:spLocks noChangeArrowheads="1"/>
              </p:cNvSpPr>
              <p:nvPr/>
            </p:nvSpPr>
            <p:spPr bwMode="auto">
              <a:xfrm>
                <a:off x="-97458" y="381000"/>
                <a:ext cx="9546258" cy="384720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An artificial neuron: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Input: </a:t>
                </a:r>
                <a14:m>
                  <m:oMath xmlns:m="http://schemas.openxmlformats.org/officeDocument/2006/math">
                    <m:acc>
                      <m:accPr>
                        <m:chr m:val="⃗"/>
                        <m:ctrlPr>
                          <a:rPr kumimoji="0" lang="en-US"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4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r>
                      <a:rPr kumimoji="0" lang="en-CA" altLang="en-US" sz="24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oMath>
                </a14:m>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32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x</a:t>
                </a:r>
                <a:r>
                  <a:rPr kumimoji="0" lang="en-US" altLang="en-US" sz="2400" b="0" i="1" u="none" strike="noStrike" kern="1200" cap="none" spc="0" normalizeH="0" baseline="-2500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n</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32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brightness of </a:t>
                </a:r>
                <a:r>
                  <a:rPr kumimoji="0" lang="en-US"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a:t>
                </a:r>
                <a:r>
                  <a:rPr kumimoji="0" lang="en-US" altLang="en-US" sz="2400" b="0" i="1" u="none" strike="noStrike" kern="1200" cap="none" spc="0" normalizeH="0" baseline="3000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th</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pixel.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0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Eg</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0.5</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0.3</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1"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n</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0.4</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Edge Weights </a:t>
                </a:r>
                <a14:m>
                  <m:oMath xmlns:m="http://schemas.openxmlformats.org/officeDocument/2006/math">
                    <m:acc>
                      <m:accPr>
                        <m:chr m:val="⃗"/>
                        <m:ctrlPr>
                          <a:rPr kumimoji="0" lang="en-US"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ctrlPr>
                      </m:accPr>
                      <m:e>
                        <m:r>
                          <a:rPr kumimoji="0" lang="en-CA" altLang="en-US" sz="24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rPr>
                          <m:t>𝑤</m:t>
                        </m:r>
                      </m:e>
                    </m:acc>
                  </m:oMath>
                </a14:m>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 </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0</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1</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a:t>
                </a:r>
                <a:r>
                  <a:rPr kumimoji="0" lang="en-US" altLang="en-US"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n</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US" altLang="en-US"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w</a:t>
                </a:r>
                <a:r>
                  <a:rPr kumimoji="0" lang="en-US" altLang="en-US"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i</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influence of </a:t>
                </a:r>
                <a:r>
                  <a:rPr kumimoji="0" lang="en-US" altLang="en-US" sz="24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a:t>
                </a:r>
                <a:r>
                  <a:rPr kumimoji="0" lang="en-US" altLang="en-US" sz="2400" b="0" i="1" u="none" strike="noStrike" kern="1200" cap="none" spc="0" normalizeH="0" baseline="3000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th</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pixel on neuron.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0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Eg</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8</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4</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n</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=9</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z =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400" b="0" i="1"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x</a:t>
                </a:r>
                <a:r>
                  <a:rPr kumimoji="0" lang="en-US" altLang="en-US" sz="2400" b="0" i="1" u="none" strike="noStrike" kern="1200" cap="none" spc="0" normalizeH="0" baseline="-2500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n</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a:t>
                </a:r>
                <a:r>
                  <a:rPr kumimoji="0" lang="en-US" altLang="en-US" sz="24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n</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0.5</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4   </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0.3</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 </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0.4</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9 </a:t>
                </a:r>
                <a:endParaRPr kumimoji="0" lang="en-US" altLang="en-US" sz="2400" b="0" i="0" u="none" strike="noStrike" kern="1200" cap="none" spc="0" normalizeH="0" baseline="0" noProof="0" dirty="0">
                  <a:ln>
                    <a:noFill/>
                  </a:ln>
                  <a:solidFill>
                    <a:srgbClr val="FF7C8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55" name="Text Box 33"/>
              <p:cNvSpPr txBox="1">
                <a:spLocks noRot="1" noChangeAspect="1" noMove="1" noResize="1" noEditPoints="1" noAdjustHandles="1" noChangeArrowheads="1" noChangeShapeType="1" noTextEdit="1"/>
              </p:cNvSpPr>
              <p:nvPr/>
            </p:nvSpPr>
            <p:spPr bwMode="auto">
              <a:xfrm>
                <a:off x="-97458" y="381000"/>
                <a:ext cx="9546258" cy="3847207"/>
              </a:xfrm>
              <a:prstGeom prst="rect">
                <a:avLst/>
              </a:prstGeom>
              <a:blipFill>
                <a:blip r:embed="rId8"/>
                <a:stretch>
                  <a:fillRect t="-12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grpSp>
        <p:nvGrpSpPr>
          <p:cNvPr id="64" name="Group 63"/>
          <p:cNvGrpSpPr/>
          <p:nvPr/>
        </p:nvGrpSpPr>
        <p:grpSpPr>
          <a:xfrm>
            <a:off x="1938252" y="861922"/>
            <a:ext cx="484800" cy="459800"/>
            <a:chOff x="3220343" y="2894580"/>
            <a:chExt cx="540000" cy="540000"/>
          </a:xfrm>
        </p:grpSpPr>
        <p:sp>
          <p:nvSpPr>
            <p:cNvPr id="65" name="Rectangle 64"/>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66" name="Picture 10" descr="Image result for bicyc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1371601" y="1349431"/>
            <a:ext cx="468958" cy="523220"/>
            <a:chOff x="5181600" y="2743200"/>
            <a:chExt cx="658963" cy="666466"/>
          </a:xfrm>
        </p:grpSpPr>
        <p:pic>
          <p:nvPicPr>
            <p:cNvPr id="68" name="Picture 2" descr="Pixel, square wallpaper"/>
            <p:cNvPicPr>
              <a:picLocks noChangeAspect="1" noChangeArrowheads="1"/>
            </p:cNvPicPr>
            <p:nvPr/>
          </p:nvPicPr>
          <p:blipFill rotWithShape="1">
            <a:blip r:embed="rId10">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69" name="Rectangle 68"/>
            <p:cNvSpPr/>
            <p:nvPr/>
          </p:nvSpPr>
          <p:spPr>
            <a:xfrm>
              <a:off x="5441423" y="2743200"/>
              <a:ext cx="399140" cy="66646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err="1">
                  <a:ln>
                    <a:noFill/>
                  </a:ln>
                  <a:solidFill>
                    <a:srgbClr val="000000"/>
                  </a:solidFill>
                  <a:effectLst/>
                  <a:uLnTx/>
                  <a:uFillTx/>
                  <a:latin typeface="Times New Roman" pitchFamily="18" charset="0"/>
                  <a:ea typeface="+mn-ea"/>
                  <a:cs typeface="Arial" charset="0"/>
                  <a:sym typeface="Symbol" panose="05050102010706020507" pitchFamily="18" charset="2"/>
                </a:rPr>
                <a:t>i</a:t>
              </a:r>
              <a:endParaRPr kumimoji="0" lang="en-CA" sz="28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70" name="Rectangle 69"/>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71" name="Group 70"/>
          <p:cNvGrpSpPr/>
          <p:nvPr/>
        </p:nvGrpSpPr>
        <p:grpSpPr>
          <a:xfrm>
            <a:off x="422808" y="5085117"/>
            <a:ext cx="540000" cy="540000"/>
            <a:chOff x="3220343" y="2894580"/>
            <a:chExt cx="540000" cy="540000"/>
          </a:xfrm>
        </p:grpSpPr>
        <p:sp>
          <p:nvSpPr>
            <p:cNvPr id="72" name="Rectangle 71"/>
            <p:cNvSpPr/>
            <p:nvPr/>
          </p:nvSpPr>
          <p:spPr>
            <a:xfrm>
              <a:off x="3220343" y="2894580"/>
              <a:ext cx="540000" cy="540000"/>
            </a:xfrm>
            <a:prstGeom prst="rect">
              <a:avLst/>
            </a:prstGeom>
            <a:solidFill>
              <a:schemeClr val="tx1"/>
            </a:solidFill>
            <a:ln w="25400">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pic>
          <p:nvPicPr>
            <p:cNvPr id="73" name="Picture 10" descr="Image result for bicyc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0352" y="2909895"/>
              <a:ext cx="468000" cy="468000"/>
            </a:xfrm>
            <a:prstGeom prst="rect">
              <a:avLst/>
            </a:prstGeom>
            <a:noFill/>
            <a:ln w="25400">
              <a:noFill/>
            </a:ln>
            <a:extLst>
              <a:ext uri="{909E8E84-426E-40DD-AFC4-6F175D3DCCD1}">
                <a14:hiddenFill xmlns:a14="http://schemas.microsoft.com/office/drawing/2010/main">
                  <a:solidFill>
                    <a:srgbClr val="FFFFFF"/>
                  </a:solidFill>
                </a14:hiddenFill>
              </a:ext>
            </a:extLst>
          </p:spPr>
        </p:pic>
      </p:grpSp>
      <p:grpSp>
        <p:nvGrpSpPr>
          <p:cNvPr id="21512" name="Group 21511"/>
          <p:cNvGrpSpPr/>
          <p:nvPr/>
        </p:nvGrpSpPr>
        <p:grpSpPr>
          <a:xfrm>
            <a:off x="1873674" y="4597757"/>
            <a:ext cx="1479253" cy="1587307"/>
            <a:chOff x="1614350" y="4597757"/>
            <a:chExt cx="1479253" cy="1587307"/>
          </a:xfrm>
        </p:grpSpPr>
        <p:cxnSp>
          <p:nvCxnSpPr>
            <p:cNvPr id="81" name="Straight Connector 80"/>
            <p:cNvCxnSpPr>
              <a:endCxn id="29" idx="0"/>
            </p:cNvCxnSpPr>
            <p:nvPr/>
          </p:nvCxnSpPr>
          <p:spPr bwMode="auto">
            <a:xfrm>
              <a:off x="1659953" y="4597757"/>
              <a:ext cx="1433650" cy="749136"/>
            </a:xfrm>
            <a:prstGeom prst="line">
              <a:avLst/>
            </a:prstGeom>
            <a:noFill/>
            <a:ln w="25400" cap="sq" cmpd="sng" algn="ctr">
              <a:solidFill>
                <a:srgbClr val="66FF33"/>
              </a:solidFill>
              <a:prstDash val="solid"/>
              <a:round/>
              <a:headEnd type="none" w="med" len="med"/>
              <a:tailEnd type="none" w="med" len="med"/>
            </a:ln>
            <a:effectLst/>
          </p:spPr>
        </p:cxnSp>
        <p:cxnSp>
          <p:nvCxnSpPr>
            <p:cNvPr id="84" name="Straight Connector 83"/>
            <p:cNvCxnSpPr/>
            <p:nvPr/>
          </p:nvCxnSpPr>
          <p:spPr bwMode="auto">
            <a:xfrm>
              <a:off x="2819400" y="4722447"/>
              <a:ext cx="251122" cy="617745"/>
            </a:xfrm>
            <a:prstGeom prst="line">
              <a:avLst/>
            </a:prstGeom>
            <a:noFill/>
            <a:ln w="25400" cap="sq" cmpd="sng" algn="ctr">
              <a:solidFill>
                <a:srgbClr val="66FF33"/>
              </a:solidFill>
              <a:prstDash val="solid"/>
              <a:round/>
              <a:headEnd type="none" w="med" len="med"/>
              <a:tailEnd type="none" w="med" len="med"/>
            </a:ln>
            <a:effectLst/>
          </p:spPr>
        </p:cxnSp>
        <p:cxnSp>
          <p:nvCxnSpPr>
            <p:cNvPr id="85" name="Straight Connector 84"/>
            <p:cNvCxnSpPr/>
            <p:nvPr/>
          </p:nvCxnSpPr>
          <p:spPr bwMode="auto">
            <a:xfrm>
              <a:off x="1614350" y="4915594"/>
              <a:ext cx="1398812" cy="455696"/>
            </a:xfrm>
            <a:prstGeom prst="line">
              <a:avLst/>
            </a:prstGeom>
            <a:noFill/>
            <a:ln w="25400" cap="sq" cmpd="sng" algn="ctr">
              <a:solidFill>
                <a:srgbClr val="66FF33"/>
              </a:solidFill>
              <a:prstDash val="solid"/>
              <a:round/>
              <a:headEnd type="none" w="med" len="med"/>
              <a:tailEnd type="none" w="med" len="med"/>
            </a:ln>
            <a:effectLst/>
          </p:spPr>
        </p:cxnSp>
        <p:cxnSp>
          <p:nvCxnSpPr>
            <p:cNvPr id="86" name="Straight Connector 85"/>
            <p:cNvCxnSpPr/>
            <p:nvPr/>
          </p:nvCxnSpPr>
          <p:spPr bwMode="auto">
            <a:xfrm flipV="1">
              <a:off x="1630976" y="5390229"/>
              <a:ext cx="1417024" cy="794835"/>
            </a:xfrm>
            <a:prstGeom prst="line">
              <a:avLst/>
            </a:prstGeom>
            <a:noFill/>
            <a:ln w="25400" cap="sq" cmpd="sng" algn="ctr">
              <a:solidFill>
                <a:srgbClr val="66FF33"/>
              </a:solidFill>
              <a:prstDash val="solid"/>
              <a:round/>
              <a:headEnd type="none" w="med" len="med"/>
              <a:tailEnd type="none" w="med" len="med"/>
            </a:ln>
            <a:effectLst/>
          </p:spPr>
        </p:cxnSp>
      </p:grpSp>
      <p:grpSp>
        <p:nvGrpSpPr>
          <p:cNvPr id="21513" name="Group 21512"/>
          <p:cNvGrpSpPr/>
          <p:nvPr/>
        </p:nvGrpSpPr>
        <p:grpSpPr>
          <a:xfrm>
            <a:off x="834046" y="4377729"/>
            <a:ext cx="664775" cy="1953798"/>
            <a:chOff x="834046" y="4377729"/>
            <a:chExt cx="664775" cy="1953798"/>
          </a:xfrm>
        </p:grpSpPr>
        <p:sp>
          <p:nvSpPr>
            <p:cNvPr id="21511" name="Rectangle 21510"/>
            <p:cNvSpPr/>
            <p:nvPr/>
          </p:nvSpPr>
          <p:spPr>
            <a:xfrm>
              <a:off x="849284" y="4377729"/>
              <a:ext cx="64953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0.5=</a:t>
              </a: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91" name="Rectangle 90"/>
            <p:cNvSpPr/>
            <p:nvPr/>
          </p:nvSpPr>
          <p:spPr>
            <a:xfrm>
              <a:off x="834046" y="4703309"/>
              <a:ext cx="64953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0.3=</a:t>
              </a: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7" name="Rectangle 116"/>
            <p:cNvSpPr/>
            <p:nvPr/>
          </p:nvSpPr>
          <p:spPr>
            <a:xfrm>
              <a:off x="838200" y="5931417"/>
              <a:ext cx="64953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a:t>0.4=</a:t>
              </a: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6" name="Group 5"/>
          <p:cNvGrpSpPr/>
          <p:nvPr/>
        </p:nvGrpSpPr>
        <p:grpSpPr>
          <a:xfrm>
            <a:off x="1655858" y="4461302"/>
            <a:ext cx="240897" cy="1820208"/>
            <a:chOff x="1396534" y="4461302"/>
            <a:chExt cx="240897" cy="1820208"/>
          </a:xfrm>
        </p:grpSpPr>
        <p:sp>
          <p:nvSpPr>
            <p:cNvPr id="27" name="Oval 26"/>
            <p:cNvSpPr>
              <a:spLocks noChangeAspect="1"/>
            </p:cNvSpPr>
            <p:nvPr/>
          </p:nvSpPr>
          <p:spPr>
            <a:xfrm>
              <a:off x="1399310" y="6047510"/>
              <a:ext cx="234000" cy="234000"/>
            </a:xfrm>
            <a:prstGeom prst="ellipse">
              <a:avLst/>
            </a:prstGeom>
            <a:solidFill>
              <a:srgbClr val="FF00FF"/>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5" name="Oval 74"/>
            <p:cNvSpPr>
              <a:spLocks noChangeAspect="1"/>
            </p:cNvSpPr>
            <p:nvPr/>
          </p:nvSpPr>
          <p:spPr>
            <a:xfrm>
              <a:off x="1396534" y="4811684"/>
              <a:ext cx="234000" cy="234000"/>
            </a:xfrm>
            <a:prstGeom prst="ellipse">
              <a:avLst/>
            </a:prstGeom>
            <a:solidFill>
              <a:srgbClr val="FF00FF"/>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6" name="Oval 75"/>
            <p:cNvSpPr>
              <a:spLocks noChangeAspect="1"/>
            </p:cNvSpPr>
            <p:nvPr/>
          </p:nvSpPr>
          <p:spPr>
            <a:xfrm>
              <a:off x="1403431" y="4461302"/>
              <a:ext cx="234000" cy="234000"/>
            </a:xfrm>
            <a:prstGeom prst="ellipse">
              <a:avLst/>
            </a:prstGeom>
            <a:solidFill>
              <a:srgbClr val="FF00FF"/>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4" name="Group 21513"/>
          <p:cNvGrpSpPr/>
          <p:nvPr/>
        </p:nvGrpSpPr>
        <p:grpSpPr>
          <a:xfrm>
            <a:off x="2209800" y="4419600"/>
            <a:ext cx="1698568" cy="1640091"/>
            <a:chOff x="2209800" y="4419600"/>
            <a:chExt cx="1698568" cy="1640091"/>
          </a:xfrm>
        </p:grpSpPr>
        <p:sp>
          <p:nvSpPr>
            <p:cNvPr id="93" name="Rectangle 92"/>
            <p:cNvSpPr/>
            <p:nvPr/>
          </p:nvSpPr>
          <p:spPr>
            <a:xfrm>
              <a:off x="2216761" y="4419600"/>
              <a:ext cx="45717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=4</a:t>
              </a:r>
              <a:endParaRPr kumimoji="0" lang="en-CA" sz="20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94" name="Rectangle 93"/>
            <p:cNvSpPr/>
            <p:nvPr/>
          </p:nvSpPr>
          <p:spPr>
            <a:xfrm>
              <a:off x="2216302" y="4729942"/>
              <a:ext cx="54213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=-2</a:t>
              </a:r>
              <a:endParaRPr kumimoji="0" lang="en-CA" sz="20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95" name="Rectangle 94"/>
            <p:cNvSpPr/>
            <p:nvPr/>
          </p:nvSpPr>
          <p:spPr>
            <a:xfrm>
              <a:off x="3451192" y="4735484"/>
              <a:ext cx="45717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=8</a:t>
              </a:r>
              <a:endParaRPr kumimoji="0" lang="en-CA" sz="20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118" name="Rectangle 117"/>
            <p:cNvSpPr/>
            <p:nvPr/>
          </p:nvSpPr>
          <p:spPr>
            <a:xfrm>
              <a:off x="2209800" y="5659581"/>
              <a:ext cx="457176"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=9</a:t>
              </a:r>
              <a:endParaRPr kumimoji="0" lang="en-CA" sz="20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p:sp>
        <p:nvSpPr>
          <p:cNvPr id="21520" name="Rectangle 21519"/>
          <p:cNvSpPr/>
          <p:nvPr/>
        </p:nvSpPr>
        <p:spPr>
          <a:xfrm>
            <a:off x="4708591" y="5031728"/>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21521" name="Rectangle 21520"/>
          <p:cNvSpPr/>
          <p:nvPr/>
        </p:nvSpPr>
        <p:spPr>
          <a:xfrm>
            <a:off x="5181600" y="1218810"/>
            <a:ext cx="2805768"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Don’t worry about </a:t>
            </a:r>
            <a:r>
              <a:rPr kumimoji="0" lang="en-US" altLang="en-US" sz="20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colour</a:t>
            </a:r>
            <a:endPar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0.0=dark … 1.0=bright</a:t>
            </a:r>
            <a:endParaRPr kumimoji="0" lang="en-CA" sz="20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1524" name="Group 21523"/>
          <p:cNvGrpSpPr/>
          <p:nvPr/>
        </p:nvGrpSpPr>
        <p:grpSpPr>
          <a:xfrm>
            <a:off x="4977729" y="2101303"/>
            <a:ext cx="1411795" cy="968901"/>
            <a:chOff x="4977729" y="2101303"/>
            <a:chExt cx="1411795" cy="968901"/>
          </a:xfrm>
        </p:grpSpPr>
        <p:sp>
          <p:nvSpPr>
            <p:cNvPr id="21522" name="Freeform 21521"/>
            <p:cNvSpPr/>
            <p:nvPr/>
          </p:nvSpPr>
          <p:spPr>
            <a:xfrm>
              <a:off x="4977729" y="2101303"/>
              <a:ext cx="1072313" cy="968901"/>
            </a:xfrm>
            <a:custGeom>
              <a:avLst/>
              <a:gdLst>
                <a:gd name="connsiteX0" fmla="*/ 0 w 902397"/>
                <a:gd name="connsiteY0" fmla="*/ 0 h 1108180"/>
                <a:gd name="connsiteX1" fmla="*/ 902289 w 902397"/>
                <a:gd name="connsiteY1" fmla="*/ 599507 h 1108180"/>
                <a:gd name="connsiteX2" fmla="*/ 66612 w 902397"/>
                <a:gd name="connsiteY2" fmla="*/ 1108180 h 1108180"/>
                <a:gd name="connsiteX3" fmla="*/ 66612 w 902397"/>
                <a:gd name="connsiteY3" fmla="*/ 1108180 h 1108180"/>
                <a:gd name="connsiteX4" fmla="*/ 18167 w 902397"/>
                <a:gd name="connsiteY4" fmla="*/ 1083958 h 1108180"/>
                <a:gd name="connsiteX0" fmla="*/ 0 w 902397"/>
                <a:gd name="connsiteY0" fmla="*/ 0 h 1108180"/>
                <a:gd name="connsiteX1" fmla="*/ 902289 w 902397"/>
                <a:gd name="connsiteY1" fmla="*/ 599507 h 1108180"/>
                <a:gd name="connsiteX2" fmla="*/ 66612 w 902397"/>
                <a:gd name="connsiteY2" fmla="*/ 1108180 h 1108180"/>
                <a:gd name="connsiteX3" fmla="*/ 66612 w 902397"/>
                <a:gd name="connsiteY3" fmla="*/ 1108180 h 1108180"/>
                <a:gd name="connsiteX0" fmla="*/ 0 w 902397"/>
                <a:gd name="connsiteY0" fmla="*/ 0 h 1108180"/>
                <a:gd name="connsiteX1" fmla="*/ 902289 w 902397"/>
                <a:gd name="connsiteY1" fmla="*/ 599507 h 1108180"/>
                <a:gd name="connsiteX2" fmla="*/ 66612 w 902397"/>
                <a:gd name="connsiteY2" fmla="*/ 1108180 h 1108180"/>
                <a:gd name="connsiteX0" fmla="*/ 60556 w 963005"/>
                <a:gd name="connsiteY0" fmla="*/ 0 h 1011290"/>
                <a:gd name="connsiteX1" fmla="*/ 962845 w 963005"/>
                <a:gd name="connsiteY1" fmla="*/ 599507 h 1011290"/>
                <a:gd name="connsiteX2" fmla="*/ 0 w 963005"/>
                <a:gd name="connsiteY2" fmla="*/ 1011290 h 1011290"/>
                <a:gd name="connsiteX0" fmla="*/ 0 w 1072095"/>
                <a:gd name="connsiteY0" fmla="*/ 0 h 932567"/>
                <a:gd name="connsiteX1" fmla="*/ 1071846 w 1072095"/>
                <a:gd name="connsiteY1" fmla="*/ 520784 h 932567"/>
                <a:gd name="connsiteX2" fmla="*/ 109001 w 1072095"/>
                <a:gd name="connsiteY2" fmla="*/ 932567 h 932567"/>
                <a:gd name="connsiteX0" fmla="*/ 0 w 1072095"/>
                <a:gd name="connsiteY0" fmla="*/ 0 h 932567"/>
                <a:gd name="connsiteX1" fmla="*/ 1071846 w 1072095"/>
                <a:gd name="connsiteY1" fmla="*/ 520784 h 932567"/>
                <a:gd name="connsiteX2" fmla="*/ 109001 w 1072095"/>
                <a:gd name="connsiteY2" fmla="*/ 932567 h 932567"/>
                <a:gd name="connsiteX0" fmla="*/ 0 w 1072682"/>
                <a:gd name="connsiteY0" fmla="*/ 0 h 932567"/>
                <a:gd name="connsiteX1" fmla="*/ 1071846 w 1072682"/>
                <a:gd name="connsiteY1" fmla="*/ 520784 h 932567"/>
                <a:gd name="connsiteX2" fmla="*/ 109001 w 1072682"/>
                <a:gd name="connsiteY2" fmla="*/ 932567 h 932567"/>
                <a:gd name="connsiteX0" fmla="*/ 0 w 1071848"/>
                <a:gd name="connsiteY0" fmla="*/ 0 h 968901"/>
                <a:gd name="connsiteX1" fmla="*/ 1071846 w 1071848"/>
                <a:gd name="connsiteY1" fmla="*/ 520784 h 968901"/>
                <a:gd name="connsiteX2" fmla="*/ 12111 w 1071848"/>
                <a:gd name="connsiteY2" fmla="*/ 968901 h 968901"/>
                <a:gd name="connsiteX0" fmla="*/ 0 w 1072313"/>
                <a:gd name="connsiteY0" fmla="*/ 0 h 968901"/>
                <a:gd name="connsiteX1" fmla="*/ 1071846 w 1072313"/>
                <a:gd name="connsiteY1" fmla="*/ 520784 h 968901"/>
                <a:gd name="connsiteX2" fmla="*/ 12111 w 1072313"/>
                <a:gd name="connsiteY2" fmla="*/ 968901 h 968901"/>
              </a:gdLst>
              <a:ahLst/>
              <a:cxnLst>
                <a:cxn ang="0">
                  <a:pos x="connsiteX0" y="connsiteY0"/>
                </a:cxn>
                <a:cxn ang="0">
                  <a:pos x="connsiteX1" y="connsiteY1"/>
                </a:cxn>
                <a:cxn ang="0">
                  <a:pos x="connsiteX2" y="connsiteY2"/>
                </a:cxn>
              </a:cxnLst>
              <a:rect l="l" t="t" r="r" b="b"/>
              <a:pathLst>
                <a:path w="1072313" h="968901">
                  <a:moveTo>
                    <a:pt x="0" y="0"/>
                  </a:moveTo>
                  <a:cubicBezTo>
                    <a:pt x="590928" y="7569"/>
                    <a:pt x="1045606" y="159466"/>
                    <a:pt x="1071846" y="520784"/>
                  </a:cubicBezTo>
                  <a:cubicBezTo>
                    <a:pt x="1098086" y="882102"/>
                    <a:pt x="12111" y="968901"/>
                    <a:pt x="12111" y="968901"/>
                  </a:cubicBezTo>
                </a:path>
              </a:pathLst>
            </a:custGeom>
            <a:noFill/>
            <a:ln w="25400">
              <a:solidFill>
                <a:srgbClr val="FF0000"/>
              </a:solidFill>
              <a:headEnd type="arrow"/>
              <a:tailEnd type="arrow"/>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21523" name="Rectangle 21522"/>
            <p:cNvSpPr/>
            <p:nvPr/>
          </p:nvSpPr>
          <p:spPr>
            <a:xfrm>
              <a:off x="6007688" y="2225440"/>
              <a:ext cx="38183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28" name="Group 21527"/>
          <p:cNvGrpSpPr/>
          <p:nvPr/>
        </p:nvGrpSpPr>
        <p:grpSpPr>
          <a:xfrm>
            <a:off x="7010400" y="2232092"/>
            <a:ext cx="1295400" cy="523220"/>
            <a:chOff x="7010400" y="2232092"/>
            <a:chExt cx="1295400" cy="523220"/>
          </a:xfrm>
        </p:grpSpPr>
        <p:cxnSp>
          <p:nvCxnSpPr>
            <p:cNvPr id="21526" name="Straight Arrow Connector 21525"/>
            <p:cNvCxnSpPr/>
            <p:nvPr/>
          </p:nvCxnSpPr>
          <p:spPr bwMode="auto">
            <a:xfrm>
              <a:off x="7010400" y="2362200"/>
              <a:ext cx="1295400" cy="0"/>
            </a:xfrm>
            <a:prstGeom prst="straightConnector1">
              <a:avLst/>
            </a:prstGeom>
            <a:noFill/>
            <a:ln w="28575" cap="sq" cmpd="sng" algn="ctr">
              <a:solidFill>
                <a:schemeClr val="hlink"/>
              </a:solidFill>
              <a:prstDash val="solid"/>
              <a:round/>
              <a:headEnd type="arrow" w="med" len="med"/>
              <a:tailEnd type="arrow"/>
            </a:ln>
            <a:effectLst/>
          </p:spPr>
        </p:cxnSp>
        <p:sp>
          <p:nvSpPr>
            <p:cNvPr id="21527" name="Rectangle 21526"/>
            <p:cNvSpPr/>
            <p:nvPr/>
          </p:nvSpPr>
          <p:spPr>
            <a:xfrm>
              <a:off x="7467600" y="2232092"/>
              <a:ext cx="42672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a:t>
              </a:r>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13" name="Group 112"/>
          <p:cNvGrpSpPr/>
          <p:nvPr/>
        </p:nvGrpSpPr>
        <p:grpSpPr>
          <a:xfrm>
            <a:off x="1371601" y="3916479"/>
            <a:ext cx="468958" cy="523220"/>
            <a:chOff x="5181600" y="2743200"/>
            <a:chExt cx="658963" cy="666466"/>
          </a:xfrm>
        </p:grpSpPr>
        <p:pic>
          <p:nvPicPr>
            <p:cNvPr id="114" name="Picture 2" descr="Pixel, square wallpaper"/>
            <p:cNvPicPr>
              <a:picLocks noChangeAspect="1" noChangeArrowheads="1"/>
            </p:cNvPicPr>
            <p:nvPr/>
          </p:nvPicPr>
          <p:blipFill rotWithShape="1">
            <a:blip r:embed="rId10">
              <a:extLst>
                <a:ext uri="{28A0092B-C50C-407E-A947-70E740481C1C}">
                  <a14:useLocalDpi xmlns:a14="http://schemas.microsoft.com/office/drawing/2010/main" val="0"/>
                </a:ext>
              </a:extLst>
            </a:blip>
            <a:srcRect l="11707" t="2229" r="45366" b="33537"/>
            <a:stretch/>
          </p:blipFill>
          <p:spPr bwMode="auto">
            <a:xfrm>
              <a:off x="5181600" y="2743200"/>
              <a:ext cx="540001" cy="540000"/>
            </a:xfrm>
            <a:prstGeom prst="rect">
              <a:avLst/>
            </a:prstGeom>
            <a:solidFill>
              <a:schemeClr val="bg1"/>
            </a:solidFill>
            <a:ln w="25400">
              <a:solidFill>
                <a:srgbClr val="FF00FF"/>
              </a:solidFill>
            </a:ln>
          </p:spPr>
        </p:pic>
        <p:sp>
          <p:nvSpPr>
            <p:cNvPr id="115" name="Rectangle 114"/>
            <p:cNvSpPr/>
            <p:nvPr/>
          </p:nvSpPr>
          <p:spPr>
            <a:xfrm>
              <a:off x="5441423" y="2743200"/>
              <a:ext cx="399140" cy="66646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err="1">
                  <a:ln>
                    <a:noFill/>
                  </a:ln>
                  <a:solidFill>
                    <a:srgbClr val="000000"/>
                  </a:solidFill>
                  <a:effectLst/>
                  <a:uLnTx/>
                  <a:uFillTx/>
                  <a:latin typeface="Times New Roman" pitchFamily="18" charset="0"/>
                  <a:ea typeface="+mn-ea"/>
                  <a:cs typeface="Arial" charset="0"/>
                  <a:sym typeface="Symbol" panose="05050102010706020507" pitchFamily="18" charset="2"/>
                </a:rPr>
                <a:t>i</a:t>
              </a:r>
              <a:endParaRPr kumimoji="0" lang="en-CA" sz="28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16" name="Rectangle 115"/>
            <p:cNvSpPr/>
            <p:nvPr/>
          </p:nvSpPr>
          <p:spPr>
            <a:xfrm flipH="1" flipV="1">
              <a:off x="5305545" y="2870715"/>
              <a:ext cx="144000" cy="144000"/>
            </a:xfrm>
            <a:prstGeom prst="rect">
              <a:avLst/>
            </a:prstGeom>
            <a:ln w="25400">
              <a:solidFill>
                <a:schemeClr val="bg2"/>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21531" name="Group 21530"/>
          <p:cNvGrpSpPr/>
          <p:nvPr/>
        </p:nvGrpSpPr>
        <p:grpSpPr>
          <a:xfrm>
            <a:off x="3657600" y="3228945"/>
            <a:ext cx="849134" cy="823509"/>
            <a:chOff x="3636819" y="3202025"/>
            <a:chExt cx="849134" cy="823509"/>
          </a:xfrm>
        </p:grpSpPr>
        <p:sp>
          <p:nvSpPr>
            <p:cNvPr id="21529" name="Rectangle 21528"/>
            <p:cNvSpPr/>
            <p:nvPr/>
          </p:nvSpPr>
          <p:spPr>
            <a:xfrm>
              <a:off x="3636819" y="3202025"/>
              <a:ext cx="777777"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w</a:t>
              </a:r>
              <a:r>
                <a:rPr kumimoji="0" lang="en-US" altLang="en-US" sz="2400" b="0" i="1"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anose="05050102010706020507" pitchFamily="18" charset="2"/>
                </a:rPr>
                <a:t>0</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1530" name="Rectangle 21529"/>
            <p:cNvSpPr/>
            <p:nvPr/>
          </p:nvSpPr>
          <p:spPr>
            <a:xfrm>
              <a:off x="3743442" y="3563869"/>
              <a:ext cx="742511"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anose="05050102010706020507" pitchFamily="18" charset="2"/>
                </a:rPr>
                <a:t>8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21532" name="Rectangle 21531"/>
          <p:cNvSpPr/>
          <p:nvPr/>
        </p:nvSpPr>
        <p:spPr>
          <a:xfrm>
            <a:off x="3484419" y="3879273"/>
            <a:ext cx="97334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Times New Roman" panose="02020603050405020304" pitchFamily="18" charset="0"/>
                <a:sym typeface="Symbol" panose="05050102010706020507" pitchFamily="18" charset="2"/>
              </a:rPr>
              <a:t>= 18.2</a:t>
            </a:r>
          </a:p>
        </p:txBody>
      </p:sp>
    </p:spTree>
    <p:extLst>
      <p:ext uri="{BB962C8B-B14F-4D97-AF65-F5344CB8AC3E}">
        <p14:creationId xmlns:p14="http://schemas.microsoft.com/office/powerpoint/2010/main" val="4500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519"/>
                                        </p:tgtEl>
                                        <p:attrNameLst>
                                          <p:attrName>style.visibility</p:attrName>
                                        </p:attrNameLst>
                                      </p:cBhvr>
                                      <p:to>
                                        <p:strVal val="visible"/>
                                      </p:to>
                                    </p:set>
                                    <p:anim calcmode="lin" valueType="num">
                                      <p:cBhvr additive="base">
                                        <p:cTn id="11" dur="500" fill="hold"/>
                                        <p:tgtEl>
                                          <p:spTgt spid="21519"/>
                                        </p:tgtEl>
                                        <p:attrNameLst>
                                          <p:attrName>ppt_x</p:attrName>
                                        </p:attrNameLst>
                                      </p:cBhvr>
                                      <p:tavLst>
                                        <p:tav tm="0">
                                          <p:val>
                                            <p:strVal val="0-#ppt_w/2"/>
                                          </p:val>
                                        </p:tav>
                                        <p:tav tm="100000">
                                          <p:val>
                                            <p:strVal val="#ppt_x"/>
                                          </p:val>
                                        </p:tav>
                                      </p:tavLst>
                                    </p:anim>
                                    <p:anim calcmode="lin" valueType="num">
                                      <p:cBhvr additive="base">
                                        <p:cTn id="12" dur="500" fill="hold"/>
                                        <p:tgtEl>
                                          <p:spTgt spid="215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55">
                                            <p:txEl>
                                              <p:pRg st="1" end="1"/>
                                            </p:txEl>
                                          </p:spTgt>
                                        </p:tgtEl>
                                        <p:attrNameLst>
                                          <p:attrName>style.visibility</p:attrName>
                                        </p:attrNameLst>
                                      </p:cBhvr>
                                      <p:to>
                                        <p:strVal val="visible"/>
                                      </p:to>
                                    </p:set>
                                    <p:anim calcmode="lin" valueType="num">
                                      <p:cBhvr additive="base">
                                        <p:cTn id="21" dur="500" fill="hold"/>
                                        <p:tgtEl>
                                          <p:spTgt spid="5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0-#ppt_w/2"/>
                                          </p:val>
                                        </p:tav>
                                        <p:tav tm="100000">
                                          <p:val>
                                            <p:strVal val="#ppt_x"/>
                                          </p:val>
                                        </p:tav>
                                      </p:tavLst>
                                    </p:anim>
                                    <p:anim calcmode="lin" valueType="num">
                                      <p:cBhvr additive="base">
                                        <p:cTn id="2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0-#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5">
                                            <p:txEl>
                                              <p:pRg st="2" end="2"/>
                                            </p:txEl>
                                          </p:spTgt>
                                        </p:tgtEl>
                                        <p:attrNameLst>
                                          <p:attrName>style.visibility</p:attrName>
                                        </p:attrNameLst>
                                      </p:cBhvr>
                                      <p:to>
                                        <p:strVal val="visible"/>
                                      </p:to>
                                    </p:set>
                                    <p:anim calcmode="lin" valueType="num">
                                      <p:cBhvr additive="base">
                                        <p:cTn id="37" dur="500" fill="hold"/>
                                        <p:tgtEl>
                                          <p:spTgt spid="5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0-#ppt_w/2"/>
                                          </p:val>
                                        </p:tav>
                                        <p:tav tm="100000">
                                          <p:val>
                                            <p:strVal val="#ppt_x"/>
                                          </p:val>
                                        </p:tav>
                                      </p:tavLst>
                                    </p:anim>
                                    <p:anim calcmode="lin" valueType="num">
                                      <p:cBhvr additive="base">
                                        <p:cTn id="4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21"/>
                                        </p:tgtEl>
                                        <p:attrNameLst>
                                          <p:attrName>style.visibility</p:attrName>
                                        </p:attrNameLst>
                                      </p:cBhvr>
                                      <p:to>
                                        <p:strVal val="visible"/>
                                      </p:to>
                                    </p:set>
                                    <p:anim calcmode="lin" valueType="num">
                                      <p:cBhvr additive="base">
                                        <p:cTn id="47" dur="500" fill="hold"/>
                                        <p:tgtEl>
                                          <p:spTgt spid="21521"/>
                                        </p:tgtEl>
                                        <p:attrNameLst>
                                          <p:attrName>ppt_x</p:attrName>
                                        </p:attrNameLst>
                                      </p:cBhvr>
                                      <p:tavLst>
                                        <p:tav tm="0">
                                          <p:val>
                                            <p:strVal val="0-#ppt_w/2"/>
                                          </p:val>
                                        </p:tav>
                                        <p:tav tm="100000">
                                          <p:val>
                                            <p:strVal val="#ppt_x"/>
                                          </p:val>
                                        </p:tav>
                                      </p:tavLst>
                                    </p:anim>
                                    <p:anim calcmode="lin" valueType="num">
                                      <p:cBhvr additive="base">
                                        <p:cTn id="48" dur="500" fill="hold"/>
                                        <p:tgtEl>
                                          <p:spTgt spid="2152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0-#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additive="base">
                                        <p:cTn id="57" dur="500" fill="hold"/>
                                        <p:tgtEl>
                                          <p:spTgt spid="113"/>
                                        </p:tgtEl>
                                        <p:attrNameLst>
                                          <p:attrName>ppt_x</p:attrName>
                                        </p:attrNameLst>
                                      </p:cBhvr>
                                      <p:tavLst>
                                        <p:tav tm="0">
                                          <p:val>
                                            <p:strVal val="0-#ppt_w/2"/>
                                          </p:val>
                                        </p:tav>
                                        <p:tav tm="100000">
                                          <p:val>
                                            <p:strVal val="#ppt_x"/>
                                          </p:val>
                                        </p:tav>
                                      </p:tavLst>
                                    </p:anim>
                                    <p:anim calcmode="lin" valueType="num">
                                      <p:cBhvr additive="base">
                                        <p:cTn id="5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55">
                                            <p:txEl>
                                              <p:pRg st="3" end="3"/>
                                            </p:txEl>
                                          </p:spTgt>
                                        </p:tgtEl>
                                        <p:attrNameLst>
                                          <p:attrName>style.visibility</p:attrName>
                                        </p:attrNameLst>
                                      </p:cBhvr>
                                      <p:to>
                                        <p:strVal val="visible"/>
                                      </p:to>
                                    </p:set>
                                    <p:anim calcmode="lin" valueType="num">
                                      <p:cBhvr additive="base">
                                        <p:cTn id="63" dur="500" fill="hold"/>
                                        <p:tgtEl>
                                          <p:spTgt spid="55">
                                            <p:txEl>
                                              <p:pRg st="3" end="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5">
                                            <p:txEl>
                                              <p:pRg st="3" end="3"/>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1513"/>
                                        </p:tgtEl>
                                        <p:attrNameLst>
                                          <p:attrName>style.visibility</p:attrName>
                                        </p:attrNameLst>
                                      </p:cBhvr>
                                      <p:to>
                                        <p:strVal val="visible"/>
                                      </p:to>
                                    </p:set>
                                    <p:anim calcmode="lin" valueType="num">
                                      <p:cBhvr additive="base">
                                        <p:cTn id="67" dur="500" fill="hold"/>
                                        <p:tgtEl>
                                          <p:spTgt spid="21513"/>
                                        </p:tgtEl>
                                        <p:attrNameLst>
                                          <p:attrName>ppt_x</p:attrName>
                                        </p:attrNameLst>
                                      </p:cBhvr>
                                      <p:tavLst>
                                        <p:tav tm="0">
                                          <p:val>
                                            <p:strVal val="0-#ppt_w/2"/>
                                          </p:val>
                                        </p:tav>
                                        <p:tav tm="100000">
                                          <p:val>
                                            <p:strVal val="#ppt_x"/>
                                          </p:val>
                                        </p:tav>
                                      </p:tavLst>
                                    </p:anim>
                                    <p:anim calcmode="lin" valueType="num">
                                      <p:cBhvr additive="base">
                                        <p:cTn id="68"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55">
                                            <p:txEl>
                                              <p:pRg st="4" end="4"/>
                                            </p:txEl>
                                          </p:spTgt>
                                        </p:tgtEl>
                                        <p:attrNameLst>
                                          <p:attrName>style.visibility</p:attrName>
                                        </p:attrNameLst>
                                      </p:cBhvr>
                                      <p:to>
                                        <p:strVal val="visible"/>
                                      </p:to>
                                    </p:set>
                                    <p:anim calcmode="lin" valueType="num">
                                      <p:cBhvr additive="base">
                                        <p:cTn id="73" dur="500" fill="hold"/>
                                        <p:tgtEl>
                                          <p:spTgt spid="55">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5">
                                            <p:txEl>
                                              <p:pRg st="4" end="4"/>
                                            </p:txEl>
                                          </p:spTgt>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1512"/>
                                        </p:tgtEl>
                                        <p:attrNameLst>
                                          <p:attrName>style.visibility</p:attrName>
                                        </p:attrNameLst>
                                      </p:cBhvr>
                                      <p:to>
                                        <p:strVal val="visible"/>
                                      </p:to>
                                    </p:set>
                                    <p:anim calcmode="lin" valueType="num">
                                      <p:cBhvr additive="base">
                                        <p:cTn id="77" dur="500" fill="hold"/>
                                        <p:tgtEl>
                                          <p:spTgt spid="21512"/>
                                        </p:tgtEl>
                                        <p:attrNameLst>
                                          <p:attrName>ppt_x</p:attrName>
                                        </p:attrNameLst>
                                      </p:cBhvr>
                                      <p:tavLst>
                                        <p:tav tm="0">
                                          <p:val>
                                            <p:strVal val="0-#ppt_w/2"/>
                                          </p:val>
                                        </p:tav>
                                        <p:tav tm="100000">
                                          <p:val>
                                            <p:strVal val="#ppt_x"/>
                                          </p:val>
                                        </p:tav>
                                      </p:tavLst>
                                    </p:anim>
                                    <p:anim calcmode="lin" valueType="num">
                                      <p:cBhvr additive="base">
                                        <p:cTn id="78"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55">
                                            <p:txEl>
                                              <p:pRg st="5" end="5"/>
                                            </p:txEl>
                                          </p:spTgt>
                                        </p:tgtEl>
                                        <p:attrNameLst>
                                          <p:attrName>style.visibility</p:attrName>
                                        </p:attrNameLst>
                                      </p:cBhvr>
                                      <p:to>
                                        <p:strVal val="visible"/>
                                      </p:to>
                                    </p:set>
                                    <p:anim calcmode="lin" valueType="num">
                                      <p:cBhvr additive="base">
                                        <p:cTn id="83" dur="500" fill="hold"/>
                                        <p:tgtEl>
                                          <p:spTgt spid="55">
                                            <p:txEl>
                                              <p:pRg st="5" end="5"/>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55">
                                            <p:txEl>
                                              <p:pRg st="6" end="6"/>
                                            </p:txEl>
                                          </p:spTgt>
                                        </p:tgtEl>
                                        <p:attrNameLst>
                                          <p:attrName>style.visibility</p:attrName>
                                        </p:attrNameLst>
                                      </p:cBhvr>
                                      <p:to>
                                        <p:strVal val="visible"/>
                                      </p:to>
                                    </p:set>
                                    <p:anim calcmode="lin" valueType="num">
                                      <p:cBhvr additive="base">
                                        <p:cTn id="89" dur="500" fill="hold"/>
                                        <p:tgtEl>
                                          <p:spTgt spid="55">
                                            <p:txEl>
                                              <p:pRg st="6" end="6"/>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55">
                                            <p:txEl>
                                              <p:pRg st="6" end="6"/>
                                            </p:txEl>
                                          </p:spTgt>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21514"/>
                                        </p:tgtEl>
                                        <p:attrNameLst>
                                          <p:attrName>style.visibility</p:attrName>
                                        </p:attrNameLst>
                                      </p:cBhvr>
                                      <p:to>
                                        <p:strVal val="visible"/>
                                      </p:to>
                                    </p:set>
                                    <p:anim calcmode="lin" valueType="num">
                                      <p:cBhvr additive="base">
                                        <p:cTn id="93" dur="500" fill="hold"/>
                                        <p:tgtEl>
                                          <p:spTgt spid="21514"/>
                                        </p:tgtEl>
                                        <p:attrNameLst>
                                          <p:attrName>ppt_x</p:attrName>
                                        </p:attrNameLst>
                                      </p:cBhvr>
                                      <p:tavLst>
                                        <p:tav tm="0">
                                          <p:val>
                                            <p:strVal val="0-#ppt_w/2"/>
                                          </p:val>
                                        </p:tav>
                                        <p:tav tm="100000">
                                          <p:val>
                                            <p:strVal val="#ppt_x"/>
                                          </p:val>
                                        </p:tav>
                                      </p:tavLst>
                                    </p:anim>
                                    <p:anim calcmode="lin" valueType="num">
                                      <p:cBhvr additive="base">
                                        <p:cTn id="94"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21524"/>
                                        </p:tgtEl>
                                        <p:attrNameLst>
                                          <p:attrName>style.visibility</p:attrName>
                                        </p:attrNameLst>
                                      </p:cBhvr>
                                      <p:to>
                                        <p:strVal val="visible"/>
                                      </p:to>
                                    </p:set>
                                    <p:anim calcmode="lin" valueType="num">
                                      <p:cBhvr additive="base">
                                        <p:cTn id="99" dur="500" fill="hold"/>
                                        <p:tgtEl>
                                          <p:spTgt spid="21524"/>
                                        </p:tgtEl>
                                        <p:attrNameLst>
                                          <p:attrName>ppt_x</p:attrName>
                                        </p:attrNameLst>
                                      </p:cBhvr>
                                      <p:tavLst>
                                        <p:tav tm="0">
                                          <p:val>
                                            <p:strVal val="0-#ppt_w/2"/>
                                          </p:val>
                                        </p:tav>
                                        <p:tav tm="100000">
                                          <p:val>
                                            <p:strVal val="#ppt_x"/>
                                          </p:val>
                                        </p:tav>
                                      </p:tavLst>
                                    </p:anim>
                                    <p:anim calcmode="lin" valueType="num">
                                      <p:cBhvr additive="base">
                                        <p:cTn id="100" dur="500" fill="hold"/>
                                        <p:tgtEl>
                                          <p:spTgt spid="21524"/>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21528"/>
                                        </p:tgtEl>
                                        <p:attrNameLst>
                                          <p:attrName>style.visibility</p:attrName>
                                        </p:attrNameLst>
                                      </p:cBhvr>
                                      <p:to>
                                        <p:strVal val="visible"/>
                                      </p:to>
                                    </p:set>
                                    <p:anim calcmode="lin" valueType="num">
                                      <p:cBhvr additive="base">
                                        <p:cTn id="105" dur="500" fill="hold"/>
                                        <p:tgtEl>
                                          <p:spTgt spid="21528"/>
                                        </p:tgtEl>
                                        <p:attrNameLst>
                                          <p:attrName>ppt_x</p:attrName>
                                        </p:attrNameLst>
                                      </p:cBhvr>
                                      <p:tavLst>
                                        <p:tav tm="0">
                                          <p:val>
                                            <p:strVal val="0-#ppt_w/2"/>
                                          </p:val>
                                        </p:tav>
                                        <p:tav tm="100000">
                                          <p:val>
                                            <p:strVal val="#ppt_x"/>
                                          </p:val>
                                        </p:tav>
                                      </p:tavLst>
                                    </p:anim>
                                    <p:anim calcmode="lin" valueType="num">
                                      <p:cBhvr additive="base">
                                        <p:cTn id="106" dur="500" fill="hold"/>
                                        <p:tgtEl>
                                          <p:spTgt spid="21528"/>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55">
                                            <p:txEl>
                                              <p:pRg st="7" end="7"/>
                                            </p:txEl>
                                          </p:spTgt>
                                        </p:tgtEl>
                                        <p:attrNameLst>
                                          <p:attrName>style.visibility</p:attrName>
                                        </p:attrNameLst>
                                      </p:cBhvr>
                                      <p:to>
                                        <p:strVal val="visible"/>
                                      </p:to>
                                    </p:set>
                                    <p:anim calcmode="lin" valueType="num">
                                      <p:cBhvr additive="base">
                                        <p:cTn id="111" dur="500" fill="hold"/>
                                        <p:tgtEl>
                                          <p:spTgt spid="55">
                                            <p:txEl>
                                              <p:pRg st="7" end="7"/>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55">
                                            <p:txEl>
                                              <p:pRg st="7" end="7"/>
                                            </p:txEl>
                                          </p:spTgt>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55">
                                            <p:txEl>
                                              <p:pRg st="8" end="8"/>
                                            </p:txEl>
                                          </p:spTgt>
                                        </p:tgtEl>
                                        <p:attrNameLst>
                                          <p:attrName>style.visibility</p:attrName>
                                        </p:attrNameLst>
                                      </p:cBhvr>
                                      <p:to>
                                        <p:strVal val="visible"/>
                                      </p:to>
                                    </p:set>
                                    <p:anim calcmode="lin" valueType="num">
                                      <p:cBhvr additive="base">
                                        <p:cTn id="115" dur="500" fill="hold"/>
                                        <p:tgtEl>
                                          <p:spTgt spid="55">
                                            <p:txEl>
                                              <p:pRg st="8" end="8"/>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21531"/>
                                        </p:tgtEl>
                                        <p:attrNameLst>
                                          <p:attrName>style.visibility</p:attrName>
                                        </p:attrNameLst>
                                      </p:cBhvr>
                                      <p:to>
                                        <p:strVal val="visible"/>
                                      </p:to>
                                    </p:set>
                                    <p:anim calcmode="lin" valueType="num">
                                      <p:cBhvr additive="base">
                                        <p:cTn id="121" dur="500" fill="hold"/>
                                        <p:tgtEl>
                                          <p:spTgt spid="21531"/>
                                        </p:tgtEl>
                                        <p:attrNameLst>
                                          <p:attrName>ppt_x</p:attrName>
                                        </p:attrNameLst>
                                      </p:cBhvr>
                                      <p:tavLst>
                                        <p:tav tm="0">
                                          <p:val>
                                            <p:strVal val="0-#ppt_w/2"/>
                                          </p:val>
                                        </p:tav>
                                        <p:tav tm="100000">
                                          <p:val>
                                            <p:strVal val="#ppt_x"/>
                                          </p:val>
                                        </p:tav>
                                      </p:tavLst>
                                    </p:anim>
                                    <p:anim calcmode="lin" valueType="num">
                                      <p:cBhvr additive="base">
                                        <p:cTn id="122" dur="500" fill="hold"/>
                                        <p:tgtEl>
                                          <p:spTgt spid="21531"/>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21532"/>
                                        </p:tgtEl>
                                        <p:attrNameLst>
                                          <p:attrName>style.visibility</p:attrName>
                                        </p:attrNameLst>
                                      </p:cBhvr>
                                      <p:to>
                                        <p:strVal val="visible"/>
                                      </p:to>
                                    </p:set>
                                    <p:anim calcmode="lin" valueType="num">
                                      <p:cBhvr additive="base">
                                        <p:cTn id="127" dur="500" fill="hold"/>
                                        <p:tgtEl>
                                          <p:spTgt spid="21532"/>
                                        </p:tgtEl>
                                        <p:attrNameLst>
                                          <p:attrName>ppt_x</p:attrName>
                                        </p:attrNameLst>
                                      </p:cBhvr>
                                      <p:tavLst>
                                        <p:tav tm="0">
                                          <p:val>
                                            <p:strVal val="0-#ppt_w/2"/>
                                          </p:val>
                                        </p:tav>
                                        <p:tav tm="100000">
                                          <p:val>
                                            <p:strVal val="#ppt_x"/>
                                          </p:val>
                                        </p:tav>
                                      </p:tavLst>
                                    </p:anim>
                                    <p:anim calcmode="lin" valueType="num">
                                      <p:cBhvr additive="base">
                                        <p:cTn id="128" dur="500" fill="hold"/>
                                        <p:tgtEl>
                                          <p:spTgt spid="2153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1520"/>
                                        </p:tgtEl>
                                        <p:attrNameLst>
                                          <p:attrName>style.visibility</p:attrName>
                                        </p:attrNameLst>
                                      </p:cBhvr>
                                      <p:to>
                                        <p:strVal val="visible"/>
                                      </p:to>
                                    </p:set>
                                    <p:anim calcmode="lin" valueType="num">
                                      <p:cBhvr additive="base">
                                        <p:cTn id="133" dur="500" fill="hold"/>
                                        <p:tgtEl>
                                          <p:spTgt spid="21520"/>
                                        </p:tgtEl>
                                        <p:attrNameLst>
                                          <p:attrName>ppt_x</p:attrName>
                                        </p:attrNameLst>
                                      </p:cBhvr>
                                      <p:tavLst>
                                        <p:tav tm="0">
                                          <p:val>
                                            <p:strVal val="0-#ppt_w/2"/>
                                          </p:val>
                                        </p:tav>
                                        <p:tav tm="100000">
                                          <p:val>
                                            <p:strVal val="#ppt_x"/>
                                          </p:val>
                                        </p:tav>
                                      </p:tavLst>
                                    </p:anim>
                                    <p:anim calcmode="lin" valueType="num">
                                      <p:cBhvr additive="base">
                                        <p:cTn id="134" dur="500" fill="hold"/>
                                        <p:tgtEl>
                                          <p:spTgt spid="21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520" grpId="0"/>
      <p:bldP spid="21521" grpId="0"/>
      <p:bldP spid="215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8631648" y="4221280"/>
            <a:ext cx="335856"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Text Box 33"/>
          <p:cNvSpPr txBox="1">
            <a:spLocks noChangeArrowheads="1"/>
          </p:cNvSpPr>
          <p:nvPr/>
        </p:nvSpPr>
        <p:spPr bwMode="auto">
          <a:xfrm>
            <a:off x="-97458"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 name="Group 3"/>
          <p:cNvGrpSpPr/>
          <p:nvPr/>
        </p:nvGrpSpPr>
        <p:grpSpPr>
          <a:xfrm>
            <a:off x="380999" y="4220667"/>
            <a:ext cx="8496553" cy="2301859"/>
            <a:chOff x="380999" y="4220667"/>
            <a:chExt cx="8496553" cy="2301859"/>
          </a:xfrm>
        </p:grpSpPr>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US">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US">
                            <a:noFill/>
                          </a:rPr>
                          <a:t> </a:t>
                        </a:r>
                      </a:p>
                    </p:txBody>
                  </p:sp>
                </mc:Fallback>
              </mc:AlternateContent>
            </p:grpSp>
          </p:grpSp>
        </p:grpSp>
        <p:sp>
          <p:nvSpPr>
            <p:cNvPr id="78" name="Rectangle 77"/>
            <p:cNvSpPr/>
            <p:nvPr/>
          </p:nvSpPr>
          <p:spPr>
            <a:xfrm>
              <a:off x="8631648" y="4221280"/>
              <a:ext cx="245904"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US">
                    <a:noFill/>
                  </a:rPr>
                  <a:t> </a:t>
                </a:r>
              </a:p>
            </p:txBody>
          </p:sp>
        </mc:Fallback>
      </mc:AlternateContent>
      <p:sp>
        <p:nvSpPr>
          <p:cNvPr id="21520" name="Rectangle 21519"/>
          <p:cNvSpPr/>
          <p:nvPr/>
        </p:nvSpPr>
        <p:spPr>
          <a:xfrm>
            <a:off x="4708591" y="5031728"/>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Rectangle 76"/>
          <p:cNvSpPr/>
          <p:nvPr/>
        </p:nvSpPr>
        <p:spPr>
          <a:xfrm>
            <a:off x="8183671" y="5184128"/>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1</a:t>
            </a:r>
          </a:p>
        </p:txBody>
      </p:sp>
      <p:sp>
        <p:nvSpPr>
          <p:cNvPr id="8" name="Oval 7"/>
          <p:cNvSpPr/>
          <p:nvPr/>
        </p:nvSpPr>
        <p:spPr>
          <a:xfrm>
            <a:off x="5699360" y="5105400"/>
            <a:ext cx="692912" cy="533400"/>
          </a:xfrm>
          <a:prstGeom prst="ellipse">
            <a:avLst/>
          </a:prstGeom>
          <a:solidFill>
            <a:srgbClr val="FFFFFF"/>
          </a:solidFill>
          <a:ln w="254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Elbow Connector 78"/>
          <p:cNvCxnSpPr/>
          <p:nvPr/>
        </p:nvCxnSpPr>
        <p:spPr bwMode="auto">
          <a:xfrm flipV="1">
            <a:off x="5783502" y="5263330"/>
            <a:ext cx="542154" cy="210958"/>
          </a:xfrm>
          <a:prstGeom prst="bentConnector3">
            <a:avLst/>
          </a:prstGeom>
          <a:noFill/>
          <a:ln w="31750" cap="sq" cmpd="sng" algn="ctr">
            <a:solidFill>
              <a:schemeClr val="bg1">
                <a:lumMod val="40000"/>
                <a:lumOff val="60000"/>
              </a:schemeClr>
            </a:solidFill>
            <a:prstDash val="solid"/>
            <a:round/>
            <a:headEnd type="none" w="med" len="med"/>
            <a:tailEnd type="none" w="med" len="med"/>
          </a:ln>
          <a:effectLst/>
        </p:spPr>
      </p:cxnSp>
      <p:sp>
        <p:nvSpPr>
          <p:cNvPr id="80" name="Rectangle 79"/>
          <p:cNvSpPr/>
          <p:nvPr/>
        </p:nvSpPr>
        <p:spPr>
          <a:xfrm flipV="1">
            <a:off x="5867400" y="5769504"/>
            <a:ext cx="2362200" cy="69269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5" name="Group 14"/>
          <p:cNvGrpSpPr/>
          <p:nvPr/>
        </p:nvGrpSpPr>
        <p:grpSpPr>
          <a:xfrm>
            <a:off x="1121744" y="2057400"/>
            <a:ext cx="7946056" cy="2057400"/>
            <a:chOff x="1121744" y="2057400"/>
            <a:chExt cx="7946056" cy="2057400"/>
          </a:xfrm>
        </p:grpSpPr>
        <p:grpSp>
          <p:nvGrpSpPr>
            <p:cNvPr id="53" name="Group 52"/>
            <p:cNvGrpSpPr/>
            <p:nvPr/>
          </p:nvGrpSpPr>
          <p:grpSpPr>
            <a:xfrm>
              <a:off x="1121744" y="2057400"/>
              <a:ext cx="7946056" cy="2057400"/>
              <a:chOff x="1121744" y="4724400"/>
              <a:chExt cx="7946056" cy="2057400"/>
            </a:xfrm>
          </p:grpSpPr>
          <p:grpSp>
            <p:nvGrpSpPr>
              <p:cNvPr id="54" name="Group 53"/>
              <p:cNvGrpSpPr/>
              <p:nvPr/>
            </p:nvGrpSpPr>
            <p:grpSpPr>
              <a:xfrm>
                <a:off x="1121744" y="5599093"/>
                <a:ext cx="2916856" cy="954107"/>
                <a:chOff x="6324600" y="5410200"/>
                <a:chExt cx="2916856" cy="954107"/>
              </a:xfrm>
            </p:grpSpPr>
            <p:sp>
              <p:nvSpPr>
                <p:cNvPr id="61" name="TextBox 60"/>
                <p:cNvSpPr txBox="1"/>
                <p:nvPr/>
              </p:nvSpPr>
              <p:spPr>
                <a:xfrm flipH="1">
                  <a:off x="7078576" y="5410200"/>
                  <a:ext cx="21628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1  if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0  else</a:t>
                  </a:r>
                  <a:endPar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sp>
              <p:nvSpPr>
                <p:cNvPr id="62" name="Left Brace 61"/>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63" name="TextBox 62"/>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grpSp>
          <p:grpSp>
            <p:nvGrpSpPr>
              <p:cNvPr id="56" name="Group 55"/>
              <p:cNvGrpSpPr/>
              <p:nvPr/>
            </p:nvGrpSpPr>
            <p:grpSpPr>
              <a:xfrm>
                <a:off x="5257800" y="4724400"/>
                <a:ext cx="3810000" cy="2057400"/>
                <a:chOff x="457200" y="990600"/>
                <a:chExt cx="4619625" cy="3076575"/>
              </a:xfrm>
            </p:grpSpPr>
            <p:pic>
              <p:nvPicPr>
                <p:cNvPr id="57" name="Picture 56" descr="Image result for sigmoid fun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1076507" y="1218494"/>
                  <a:ext cx="3733800" cy="23686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sng"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9" name="Straight Connector 58"/>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cxnSp>
              <p:nvCxnSpPr>
                <p:cNvPr id="60" name="Elbow Connector 59"/>
                <p:cNvCxnSpPr/>
                <p:nvPr/>
              </p:nvCxnSpPr>
              <p:spPr bwMode="auto">
                <a:xfrm flipV="1">
                  <a:off x="990600" y="1219200"/>
                  <a:ext cx="3962400" cy="2209800"/>
                </a:xfrm>
                <a:prstGeom prst="bentConnector3">
                  <a:avLst/>
                </a:prstGeom>
                <a:noFill/>
                <a:ln w="19050" cap="sq" cmpd="sng" algn="ctr">
                  <a:solidFill>
                    <a:schemeClr val="bg1">
                      <a:lumMod val="40000"/>
                      <a:lumOff val="60000"/>
                    </a:schemeClr>
                  </a:solidFill>
                  <a:prstDash val="solid"/>
                  <a:round/>
                  <a:headEnd type="none" w="med" len="med"/>
                  <a:tailEnd type="none" w="med" len="med"/>
                </a:ln>
                <a:effectLst/>
              </p:spPr>
            </p:cxnSp>
          </p:grpSp>
        </p:grpSp>
        <p:cxnSp>
          <p:nvCxnSpPr>
            <p:cNvPr id="14" name="Straight Connector 13"/>
            <p:cNvCxnSpPr/>
            <p:nvPr/>
          </p:nvCxnSpPr>
          <p:spPr bwMode="auto">
            <a:xfrm>
              <a:off x="5699360" y="3840905"/>
              <a:ext cx="3266317" cy="0"/>
            </a:xfrm>
            <a:prstGeom prst="line">
              <a:avLst/>
            </a:prstGeom>
            <a:noFill/>
            <a:ln w="38100" cap="sq" cmpd="sng" algn="ctr">
              <a:solidFill>
                <a:srgbClr val="FF7C80"/>
              </a:solidFill>
              <a:prstDash val="solid"/>
              <a:round/>
              <a:headEnd type="none" w="med" len="med"/>
              <a:tailEnd type="none" w="med" len="med"/>
            </a:ln>
            <a:effectLst/>
          </p:spPr>
        </p:cxnSp>
      </p:grpSp>
      <p:sp>
        <p:nvSpPr>
          <p:cNvPr id="82" name="Rectangle 81"/>
          <p:cNvSpPr/>
          <p:nvPr/>
        </p:nvSpPr>
        <p:spPr>
          <a:xfrm>
            <a:off x="4724400" y="5043898"/>
            <a:ext cx="9268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83" name="Rectangle 82"/>
          <p:cNvSpPr/>
          <p:nvPr/>
        </p:nvSpPr>
        <p:spPr>
          <a:xfrm>
            <a:off x="8189727" y="5181600"/>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a:t>
            </a:r>
          </a:p>
        </p:txBody>
      </p:sp>
      <p:sp>
        <p:nvSpPr>
          <p:cNvPr id="20" name="Rectangle 19"/>
          <p:cNvSpPr/>
          <p:nvPr/>
        </p:nvSpPr>
        <p:spPr>
          <a:xfrm>
            <a:off x="6369281" y="5791200"/>
            <a:ext cx="224131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Linear Separator</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1" name="Oval 20"/>
          <p:cNvSpPr/>
          <p:nvPr/>
        </p:nvSpPr>
        <p:spPr>
          <a:xfrm>
            <a:off x="8382000" y="1905000"/>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7" name="Oval 96"/>
          <p:cNvSpPr/>
          <p:nvPr/>
        </p:nvSpPr>
        <p:spPr>
          <a:xfrm>
            <a:off x="5715000" y="1885950"/>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9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32647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anim calcmode="lin" valueType="num">
                                      <p:cBhvr additive="base">
                                        <p:cTn id="7"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
                                            <p:txEl>
                                              <p:pRg st="1" end="1"/>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1" nodeType="withEffect">
                                  <p:stCondLst>
                                    <p:cond delay="0"/>
                                  </p:stCondLst>
                                  <p:childTnLst>
                                    <p:set>
                                      <p:cBhvr>
                                        <p:cTn id="10" dur="1" fill="hold">
                                          <p:stCondLst>
                                            <p:cond delay="0"/>
                                          </p:stCondLst>
                                        </p:cTn>
                                        <p:tgtEl>
                                          <p:spTgt spid="21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5">
                                            <p:txEl>
                                              <p:pRg st="2" end="2"/>
                                            </p:txEl>
                                          </p:spTgt>
                                        </p:tgtEl>
                                        <p:attrNameLst>
                                          <p:attrName>style.visibility</p:attrName>
                                        </p:attrNameLst>
                                      </p:cBhvr>
                                      <p:to>
                                        <p:strVal val="visible"/>
                                      </p:to>
                                    </p:set>
                                    <p:anim calcmode="lin" valueType="num">
                                      <p:cBhvr additive="base">
                                        <p:cTn id="15" dur="500" fill="hold"/>
                                        <p:tgtEl>
                                          <p:spTgt spid="5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0-#ppt_w/2"/>
                                          </p:val>
                                        </p:tav>
                                        <p:tav tm="100000">
                                          <p:val>
                                            <p:strVal val="#ppt_x"/>
                                          </p:val>
                                        </p:tav>
                                      </p:tavLst>
                                    </p:anim>
                                    <p:anim calcmode="lin" valueType="num">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5">
                                            <p:txEl>
                                              <p:pRg st="3" end="3"/>
                                            </p:txEl>
                                          </p:spTgt>
                                        </p:tgtEl>
                                        <p:attrNameLst>
                                          <p:attrName>style.visibility</p:attrName>
                                        </p:attrNameLst>
                                      </p:cBhvr>
                                      <p:to>
                                        <p:strVal val="visible"/>
                                      </p:to>
                                    </p:set>
                                    <p:anim calcmode="lin" valueType="num">
                                      <p:cBhvr additive="base">
                                        <p:cTn id="27" dur="500" fill="hold"/>
                                        <p:tgtEl>
                                          <p:spTgt spid="5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5">
                                            <p:txEl>
                                              <p:pRg st="4" end="4"/>
                                            </p:txEl>
                                          </p:spTgt>
                                        </p:tgtEl>
                                        <p:attrNameLst>
                                          <p:attrName>style.visibility</p:attrName>
                                        </p:attrNameLst>
                                      </p:cBhvr>
                                      <p:to>
                                        <p:strVal val="visible"/>
                                      </p:to>
                                    </p:set>
                                    <p:anim calcmode="lin" valueType="num">
                                      <p:cBhvr additive="base">
                                        <p:cTn id="33" dur="500" fill="hold"/>
                                        <p:tgtEl>
                                          <p:spTgt spid="55">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5">
                                            <p:txEl>
                                              <p:pRg st="5" end="5"/>
                                            </p:txEl>
                                          </p:spTgt>
                                        </p:tgtEl>
                                        <p:attrNameLst>
                                          <p:attrName>style.visibility</p:attrName>
                                        </p:attrNameLst>
                                      </p:cBhvr>
                                      <p:to>
                                        <p:strVal val="visible"/>
                                      </p:to>
                                    </p:set>
                                    <p:anim calcmode="lin" valueType="num">
                                      <p:cBhvr additive="base">
                                        <p:cTn id="39" dur="500" fill="hold"/>
                                        <p:tgtEl>
                                          <p:spTgt spid="5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2" nodeType="clickEffect">
                                  <p:stCondLst>
                                    <p:cond delay="0"/>
                                  </p:stCondLst>
                                  <p:childTnLst>
                                    <p:set>
                                      <p:cBhvr>
                                        <p:cTn id="50" dur="1" fill="hold">
                                          <p:stCondLst>
                                            <p:cond delay="0"/>
                                          </p:stCondLst>
                                        </p:cTn>
                                        <p:tgtEl>
                                          <p:spTgt spid="21520"/>
                                        </p:tgtEl>
                                        <p:attrNameLst>
                                          <p:attrName>style.visibility</p:attrName>
                                        </p:attrNameLst>
                                      </p:cBhvr>
                                      <p:to>
                                        <p:strVal val="visible"/>
                                      </p:to>
                                    </p:set>
                                    <p:anim calcmode="lin" valueType="num">
                                      <p:cBhvr additive="base">
                                        <p:cTn id="51" dur="500" fill="hold"/>
                                        <p:tgtEl>
                                          <p:spTgt spid="21520"/>
                                        </p:tgtEl>
                                        <p:attrNameLst>
                                          <p:attrName>ppt_x</p:attrName>
                                        </p:attrNameLst>
                                      </p:cBhvr>
                                      <p:tavLst>
                                        <p:tav tm="0">
                                          <p:val>
                                            <p:strVal val="0-#ppt_w/2"/>
                                          </p:val>
                                        </p:tav>
                                        <p:tav tm="100000">
                                          <p:val>
                                            <p:strVal val="#ppt_x"/>
                                          </p:val>
                                        </p:tav>
                                      </p:tavLst>
                                    </p:anim>
                                    <p:anim calcmode="lin" valueType="num">
                                      <p:cBhvr additive="base">
                                        <p:cTn id="52" dur="500" fill="hold"/>
                                        <p:tgtEl>
                                          <p:spTgt spid="2152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0-#ppt_w/2"/>
                                          </p:val>
                                        </p:tav>
                                        <p:tav tm="100000">
                                          <p:val>
                                            <p:strVal val="#ppt_x"/>
                                          </p:val>
                                        </p:tav>
                                      </p:tavLst>
                                    </p:anim>
                                    <p:anim calcmode="lin" valueType="num">
                                      <p:cBhvr additive="base">
                                        <p:cTn id="6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additive="base">
                                        <p:cTn id="69" dur="500" fill="hold"/>
                                        <p:tgtEl>
                                          <p:spTgt spid="82"/>
                                        </p:tgtEl>
                                        <p:attrNameLst>
                                          <p:attrName>ppt_x</p:attrName>
                                        </p:attrNameLst>
                                      </p:cBhvr>
                                      <p:tavLst>
                                        <p:tav tm="0">
                                          <p:val>
                                            <p:strVal val="0-#ppt_w/2"/>
                                          </p:val>
                                        </p:tav>
                                        <p:tav tm="100000">
                                          <p:val>
                                            <p:strVal val="#ppt_x"/>
                                          </p:val>
                                        </p:tav>
                                      </p:tavLst>
                                    </p:anim>
                                    <p:anim calcmode="lin" valueType="num">
                                      <p:cBhvr additive="base">
                                        <p:cTn id="70" dur="500" fill="hold"/>
                                        <p:tgtEl>
                                          <p:spTgt spid="82"/>
                                        </p:tgtEl>
                                        <p:attrNameLst>
                                          <p:attrName>ppt_y</p:attrName>
                                        </p:attrNameLst>
                                      </p:cBhvr>
                                      <p:tavLst>
                                        <p:tav tm="0">
                                          <p:val>
                                            <p:strVal val="#ppt_y"/>
                                          </p:val>
                                        </p:tav>
                                        <p:tav tm="100000">
                                          <p:val>
                                            <p:strVal val="#ppt_y"/>
                                          </p:val>
                                        </p:tav>
                                      </p:tavLst>
                                    </p:anim>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7"/>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215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97"/>
                                        </p:tgtEl>
                                        <p:attrNameLst>
                                          <p:attrName>style.visibility</p:attrName>
                                        </p:attrNameLst>
                                      </p:cBhvr>
                                      <p:to>
                                        <p:strVal val="visible"/>
                                      </p:to>
                                    </p:set>
                                    <p:anim calcmode="lin" valueType="num">
                                      <p:cBhvr additive="base">
                                        <p:cTn id="81" dur="500" fill="hold"/>
                                        <p:tgtEl>
                                          <p:spTgt spid="97"/>
                                        </p:tgtEl>
                                        <p:attrNameLst>
                                          <p:attrName>ppt_x</p:attrName>
                                        </p:attrNameLst>
                                      </p:cBhvr>
                                      <p:tavLst>
                                        <p:tav tm="0">
                                          <p:val>
                                            <p:strVal val="0-#ppt_w/2"/>
                                          </p:val>
                                        </p:tav>
                                        <p:tav tm="100000">
                                          <p:val>
                                            <p:strVal val="#ppt_x"/>
                                          </p:val>
                                        </p:tav>
                                      </p:tavLst>
                                    </p:anim>
                                    <p:anim calcmode="lin" valueType="num">
                                      <p:cBhvr additive="base">
                                        <p:cTn id="82"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cBhvr additive="base">
                                        <p:cTn id="87" dur="500" fill="hold"/>
                                        <p:tgtEl>
                                          <p:spTgt spid="83"/>
                                        </p:tgtEl>
                                        <p:attrNameLst>
                                          <p:attrName>ppt_x</p:attrName>
                                        </p:attrNameLst>
                                      </p:cBhvr>
                                      <p:tavLst>
                                        <p:tav tm="0">
                                          <p:val>
                                            <p:strVal val="0-#ppt_w/2"/>
                                          </p:val>
                                        </p:tav>
                                        <p:tav tm="100000">
                                          <p:val>
                                            <p:strVal val="#ppt_x"/>
                                          </p:val>
                                        </p:tav>
                                      </p:tavLst>
                                    </p:anim>
                                    <p:anim calcmode="lin" valueType="num">
                                      <p:cBhvr additive="base">
                                        <p:cTn id="8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0-#ppt_w/2"/>
                                          </p:val>
                                        </p:tav>
                                        <p:tav tm="100000">
                                          <p:val>
                                            <p:strVal val="#ppt_x"/>
                                          </p:val>
                                        </p:tav>
                                      </p:tavLst>
                                    </p:anim>
                                    <p:anim calcmode="lin" valueType="num">
                                      <p:cBhvr additive="base">
                                        <p:cTn id="94" dur="500" fill="hold"/>
                                        <p:tgtEl>
                                          <p:spTgt spid="20"/>
                                        </p:tgtEl>
                                        <p:attrNameLst>
                                          <p:attrName>ppt_y</p:attrName>
                                        </p:attrNameLst>
                                      </p:cBhvr>
                                      <p:tavLst>
                                        <p:tav tm="0">
                                          <p:val>
                                            <p:strVal val="#ppt_y"/>
                                          </p:val>
                                        </p:tav>
                                        <p:tav tm="100000">
                                          <p:val>
                                            <p:strVal val="#ppt_y"/>
                                          </p:val>
                                        </p:tav>
                                      </p:tavLst>
                                    </p:anim>
                                  </p:childTnLst>
                                </p:cTn>
                              </p:par>
                              <p:par>
                                <p:cTn id="95" presetID="1" presetClass="exit" presetSubtype="0" fill="hold" grpId="1"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p:bldP spid="21520" grpId="1"/>
      <p:bldP spid="21520" grpId="2"/>
      <p:bldP spid="52" grpId="0" animBg="1"/>
      <p:bldP spid="77" grpId="0"/>
      <p:bldP spid="77" grpId="1"/>
      <p:bldP spid="82" grpId="0"/>
      <p:bldP spid="83" grpId="0"/>
      <p:bldP spid="20" grpId="0"/>
      <p:bldP spid="21" grpId="0" animBg="1"/>
      <p:bldP spid="21" grpId="1" animBg="1"/>
      <p:bldP spid="97" grpId="0" animBg="1"/>
      <p:bldP spid="97"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8631648" y="4221280"/>
            <a:ext cx="335856"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Text Box 33"/>
          <p:cNvSpPr txBox="1">
            <a:spLocks noChangeArrowheads="1"/>
          </p:cNvSpPr>
          <p:nvPr/>
        </p:nvSpPr>
        <p:spPr bwMode="auto">
          <a:xfrm>
            <a:off x="-97458"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 name="Group 3"/>
          <p:cNvGrpSpPr/>
          <p:nvPr/>
        </p:nvGrpSpPr>
        <p:grpSpPr>
          <a:xfrm>
            <a:off x="380999" y="4220667"/>
            <a:ext cx="8496553" cy="2301859"/>
            <a:chOff x="380999" y="4220667"/>
            <a:chExt cx="8496553" cy="2301859"/>
          </a:xfrm>
        </p:grpSpPr>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CA">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CA">
                            <a:noFill/>
                          </a:rPr>
                          <a:t> </a:t>
                        </a:r>
                      </a:p>
                    </p:txBody>
                  </p:sp>
                </mc:Fallback>
              </mc:AlternateContent>
            </p:grpSp>
          </p:grpSp>
        </p:grpSp>
        <p:sp>
          <p:nvSpPr>
            <p:cNvPr id="78" name="Rectangle 77"/>
            <p:cNvSpPr/>
            <p:nvPr/>
          </p:nvSpPr>
          <p:spPr>
            <a:xfrm>
              <a:off x="8631648" y="4221280"/>
              <a:ext cx="245904"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CA">
                    <a:noFill/>
                  </a:rPr>
                  <a:t> </a:t>
                </a:r>
              </a:p>
            </p:txBody>
          </p:sp>
        </mc:Fallback>
      </mc:AlternateContent>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Rectangle 76"/>
          <p:cNvSpPr/>
          <p:nvPr/>
        </p:nvSpPr>
        <p:spPr>
          <a:xfrm>
            <a:off x="8183671" y="5184128"/>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1</a:t>
            </a:r>
          </a:p>
        </p:txBody>
      </p:sp>
      <p:sp>
        <p:nvSpPr>
          <p:cNvPr id="8" name="Oval 7"/>
          <p:cNvSpPr/>
          <p:nvPr/>
        </p:nvSpPr>
        <p:spPr>
          <a:xfrm>
            <a:off x="5699360" y="5105400"/>
            <a:ext cx="692912" cy="533400"/>
          </a:xfrm>
          <a:prstGeom prst="ellipse">
            <a:avLst/>
          </a:prstGeom>
          <a:solidFill>
            <a:srgbClr val="FFFFFF"/>
          </a:solidFill>
          <a:ln w="254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Elbow Connector 78"/>
          <p:cNvCxnSpPr/>
          <p:nvPr/>
        </p:nvCxnSpPr>
        <p:spPr bwMode="auto">
          <a:xfrm flipV="1">
            <a:off x="5783502" y="5263330"/>
            <a:ext cx="542154" cy="210958"/>
          </a:xfrm>
          <a:prstGeom prst="bentConnector3">
            <a:avLst/>
          </a:prstGeom>
          <a:noFill/>
          <a:ln w="31750" cap="sq" cmpd="sng" algn="ctr">
            <a:solidFill>
              <a:schemeClr val="bg1">
                <a:lumMod val="40000"/>
                <a:lumOff val="60000"/>
              </a:schemeClr>
            </a:solidFill>
            <a:prstDash val="solid"/>
            <a:round/>
            <a:headEnd type="none" w="med" len="med"/>
            <a:tailEnd type="none" w="med" len="med"/>
          </a:ln>
          <a:effectLst/>
        </p:spPr>
      </p:cxnSp>
      <p:sp>
        <p:nvSpPr>
          <p:cNvPr id="80" name="Rectangle 79"/>
          <p:cNvSpPr/>
          <p:nvPr/>
        </p:nvSpPr>
        <p:spPr>
          <a:xfrm flipV="1">
            <a:off x="5867400" y="5769504"/>
            <a:ext cx="2362200" cy="69269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5" name="Group 14"/>
          <p:cNvGrpSpPr/>
          <p:nvPr/>
        </p:nvGrpSpPr>
        <p:grpSpPr>
          <a:xfrm>
            <a:off x="1121744" y="2057400"/>
            <a:ext cx="7946056" cy="2057400"/>
            <a:chOff x="1121744" y="2057400"/>
            <a:chExt cx="7946056" cy="2057400"/>
          </a:xfrm>
        </p:grpSpPr>
        <p:grpSp>
          <p:nvGrpSpPr>
            <p:cNvPr id="53" name="Group 52"/>
            <p:cNvGrpSpPr/>
            <p:nvPr/>
          </p:nvGrpSpPr>
          <p:grpSpPr>
            <a:xfrm>
              <a:off x="1121744" y="2057400"/>
              <a:ext cx="7946056" cy="2057400"/>
              <a:chOff x="1121744" y="4724400"/>
              <a:chExt cx="7946056" cy="2057400"/>
            </a:xfrm>
          </p:grpSpPr>
          <p:grpSp>
            <p:nvGrpSpPr>
              <p:cNvPr id="54" name="Group 53"/>
              <p:cNvGrpSpPr/>
              <p:nvPr/>
            </p:nvGrpSpPr>
            <p:grpSpPr>
              <a:xfrm>
                <a:off x="1121744" y="5599093"/>
                <a:ext cx="2916856" cy="954107"/>
                <a:chOff x="6324600" y="5410200"/>
                <a:chExt cx="2916856" cy="954107"/>
              </a:xfrm>
            </p:grpSpPr>
            <p:sp>
              <p:nvSpPr>
                <p:cNvPr id="61" name="TextBox 60"/>
                <p:cNvSpPr txBox="1"/>
                <p:nvPr/>
              </p:nvSpPr>
              <p:spPr>
                <a:xfrm flipH="1">
                  <a:off x="7078576" y="5410200"/>
                  <a:ext cx="21628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1  if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0  else</a:t>
                  </a:r>
                  <a:endPar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sp>
              <p:nvSpPr>
                <p:cNvPr id="62" name="Left Brace 61"/>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63" name="TextBox 62"/>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grpSp>
          <p:grpSp>
            <p:nvGrpSpPr>
              <p:cNvPr id="56" name="Group 55"/>
              <p:cNvGrpSpPr/>
              <p:nvPr/>
            </p:nvGrpSpPr>
            <p:grpSpPr>
              <a:xfrm>
                <a:off x="5257800" y="4724400"/>
                <a:ext cx="3810000" cy="2057400"/>
                <a:chOff x="457200" y="990600"/>
                <a:chExt cx="4619625" cy="3076575"/>
              </a:xfrm>
            </p:grpSpPr>
            <p:pic>
              <p:nvPicPr>
                <p:cNvPr id="57" name="Picture 56" descr="Image result for sigmoid fun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1076507" y="1218494"/>
                  <a:ext cx="3733800" cy="23686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sng"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9" name="Straight Connector 58"/>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cxnSp>
              <p:nvCxnSpPr>
                <p:cNvPr id="60" name="Elbow Connector 59"/>
                <p:cNvCxnSpPr/>
                <p:nvPr/>
              </p:nvCxnSpPr>
              <p:spPr bwMode="auto">
                <a:xfrm flipV="1">
                  <a:off x="990600" y="1219200"/>
                  <a:ext cx="3962400" cy="2209800"/>
                </a:xfrm>
                <a:prstGeom prst="bentConnector3">
                  <a:avLst/>
                </a:prstGeom>
                <a:noFill/>
                <a:ln w="19050" cap="sq" cmpd="sng" algn="ctr">
                  <a:solidFill>
                    <a:schemeClr val="bg1">
                      <a:lumMod val="40000"/>
                      <a:lumOff val="60000"/>
                    </a:schemeClr>
                  </a:solidFill>
                  <a:prstDash val="solid"/>
                  <a:round/>
                  <a:headEnd type="none" w="med" len="med"/>
                  <a:tailEnd type="none" w="med" len="med"/>
                </a:ln>
                <a:effectLst/>
              </p:spPr>
            </p:cxnSp>
          </p:grpSp>
        </p:grpSp>
        <p:cxnSp>
          <p:nvCxnSpPr>
            <p:cNvPr id="14" name="Straight Connector 13"/>
            <p:cNvCxnSpPr/>
            <p:nvPr/>
          </p:nvCxnSpPr>
          <p:spPr bwMode="auto">
            <a:xfrm>
              <a:off x="5699360" y="3840905"/>
              <a:ext cx="3266317" cy="0"/>
            </a:xfrm>
            <a:prstGeom prst="line">
              <a:avLst/>
            </a:prstGeom>
            <a:noFill/>
            <a:ln w="38100" cap="sq" cmpd="sng" algn="ctr">
              <a:solidFill>
                <a:srgbClr val="FF7C80"/>
              </a:solidFill>
              <a:prstDash val="solid"/>
              <a:round/>
              <a:headEnd type="none" w="med" len="med"/>
              <a:tailEnd type="none" w="med" len="med"/>
            </a:ln>
            <a:effectLst/>
          </p:spPr>
        </p:cxnSp>
      </p:grpSp>
      <p:sp>
        <p:nvSpPr>
          <p:cNvPr id="83" name="Rectangle 82"/>
          <p:cNvSpPr/>
          <p:nvPr/>
        </p:nvSpPr>
        <p:spPr>
          <a:xfrm>
            <a:off x="8189727" y="5181600"/>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a:t>
            </a:r>
          </a:p>
        </p:txBody>
      </p:sp>
      <p:sp>
        <p:nvSpPr>
          <p:cNvPr id="20" name="Rectangle 19"/>
          <p:cNvSpPr/>
          <p:nvPr/>
        </p:nvSpPr>
        <p:spPr>
          <a:xfrm>
            <a:off x="6369281" y="5791200"/>
            <a:ext cx="2241319"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Linear Separator</a:t>
            </a:r>
            <a:endParaRPr kumimoji="0" lang="en-CA"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9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grpSp>
        <p:nvGrpSpPr>
          <p:cNvPr id="9" name="Group 8">
            <a:extLst>
              <a:ext uri="{FF2B5EF4-FFF2-40B4-BE49-F238E27FC236}">
                <a16:creationId xmlns:a16="http://schemas.microsoft.com/office/drawing/2014/main" id="{8AA3F90B-90A7-4F79-AA04-55B926344F3C}"/>
              </a:ext>
            </a:extLst>
          </p:cNvPr>
          <p:cNvGrpSpPr/>
          <p:nvPr/>
        </p:nvGrpSpPr>
        <p:grpSpPr>
          <a:xfrm>
            <a:off x="533400" y="5641458"/>
            <a:ext cx="8229600" cy="1140342"/>
            <a:chOff x="0" y="3024855"/>
            <a:chExt cx="8229600" cy="1140342"/>
          </a:xfrm>
        </p:grpSpPr>
        <p:sp>
          <p:nvSpPr>
            <p:cNvPr id="6" name="Rectangle 5">
              <a:extLst>
                <a:ext uri="{FF2B5EF4-FFF2-40B4-BE49-F238E27FC236}">
                  <a16:creationId xmlns:a16="http://schemas.microsoft.com/office/drawing/2014/main" id="{D112FB92-595B-4A2D-AC62-130624D17F8E}"/>
                </a:ext>
              </a:extLst>
            </p:cNvPr>
            <p:cNvSpPr/>
            <p:nvPr/>
          </p:nvSpPr>
          <p:spPr>
            <a:xfrm>
              <a:off x="0" y="3024855"/>
              <a:ext cx="8229600" cy="1140342"/>
            </a:xfrm>
            <a:prstGeom prst="rect">
              <a:avLst/>
            </a:prstGeom>
            <a:solidFill>
              <a:srgbClr val="000066"/>
            </a:solidFill>
            <a:ln w="25400">
              <a:no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49" name="Group 48">
              <a:extLst>
                <a:ext uri="{FF2B5EF4-FFF2-40B4-BE49-F238E27FC236}">
                  <a16:creationId xmlns:a16="http://schemas.microsoft.com/office/drawing/2014/main" id="{0534D79C-C20D-4357-897A-ED3745312DCE}"/>
                </a:ext>
              </a:extLst>
            </p:cNvPr>
            <p:cNvGrpSpPr/>
            <p:nvPr/>
          </p:nvGrpSpPr>
          <p:grpSpPr>
            <a:xfrm>
              <a:off x="86127" y="3112518"/>
              <a:ext cx="8095367" cy="988406"/>
              <a:chOff x="-502338" y="4495800"/>
              <a:chExt cx="8095367" cy="988406"/>
            </a:xfrm>
          </p:grpSpPr>
          <p:sp>
            <p:nvSpPr>
              <p:cNvPr id="50" name="Text Box 33">
                <a:extLst>
                  <a:ext uri="{FF2B5EF4-FFF2-40B4-BE49-F238E27FC236}">
                    <a16:creationId xmlns:a16="http://schemas.microsoft.com/office/drawing/2014/main" id="{4068D25C-9753-4407-98D5-E8A32364798E}"/>
                  </a:ext>
                </a:extLst>
              </p:cNvPr>
              <p:cNvSpPr txBox="1">
                <a:spLocks noChangeArrowheads="1"/>
              </p:cNvSpPr>
              <p:nvPr/>
            </p:nvSpPr>
            <p:spPr bwMode="auto">
              <a:xfrm>
                <a:off x="-502338" y="4692679"/>
                <a:ext cx="4540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These neurons can compute</a:t>
                </a:r>
              </a:p>
            </p:txBody>
          </p:sp>
          <p:pic>
            <p:nvPicPr>
              <p:cNvPr id="51" name="Picture 4" descr="Image result for computer">
                <a:extLst>
                  <a:ext uri="{FF2B5EF4-FFF2-40B4-BE49-F238E27FC236}">
                    <a16:creationId xmlns:a16="http://schemas.microsoft.com/office/drawing/2014/main" id="{435D1EF5-531F-4905-B1D3-09C4FFA7668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34" t="17600" r="866" b="18400"/>
              <a:stretch/>
            </p:blipFill>
            <p:spPr bwMode="auto">
              <a:xfrm>
                <a:off x="6138016" y="4530099"/>
                <a:ext cx="1455013" cy="954107"/>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7CDCE031-B1D2-493C-BF86-B17907FD434C}"/>
                  </a:ext>
                </a:extLst>
              </p:cNvPr>
              <p:cNvGrpSpPr/>
              <p:nvPr/>
            </p:nvGrpSpPr>
            <p:grpSpPr>
              <a:xfrm>
                <a:off x="3875027" y="4495800"/>
                <a:ext cx="1992373" cy="984166"/>
                <a:chOff x="609600" y="5334000"/>
                <a:chExt cx="2965397" cy="1314449"/>
              </a:xfrm>
            </p:grpSpPr>
            <p:pic>
              <p:nvPicPr>
                <p:cNvPr id="65" name="Picture 2" descr="Image result for circuits and or not">
                  <a:extLst>
                    <a:ext uri="{FF2B5EF4-FFF2-40B4-BE49-F238E27FC236}">
                      <a16:creationId xmlns:a16="http://schemas.microsoft.com/office/drawing/2014/main" id="{05B7ACF4-D035-42EA-A4B1-B8BBC1CF82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 y="5334000"/>
                  <a:ext cx="2965397" cy="1314449"/>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a:extLst>
                    <a:ext uri="{FF2B5EF4-FFF2-40B4-BE49-F238E27FC236}">
                      <a16:creationId xmlns:a16="http://schemas.microsoft.com/office/drawing/2014/main" id="{DE86996F-6D87-4DC7-9DEA-0317B34D7810}"/>
                    </a:ext>
                  </a:extLst>
                </p:cNvPr>
                <p:cNvSpPr/>
                <p:nvPr/>
              </p:nvSpPr>
              <p:spPr>
                <a:xfrm>
                  <a:off x="834156" y="5463723"/>
                  <a:ext cx="768728" cy="36995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AND</a:t>
                  </a:r>
                  <a:endPar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7" name="Rectangle 66">
                  <a:extLst>
                    <a:ext uri="{FF2B5EF4-FFF2-40B4-BE49-F238E27FC236}">
                      <a16:creationId xmlns:a16="http://schemas.microsoft.com/office/drawing/2014/main" id="{991C1003-0502-46C5-816C-7486666E1278}"/>
                    </a:ext>
                  </a:extLst>
                </p:cNvPr>
                <p:cNvSpPr/>
                <p:nvPr/>
              </p:nvSpPr>
              <p:spPr>
                <a:xfrm>
                  <a:off x="1863091" y="5831205"/>
                  <a:ext cx="592174" cy="36995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OR</a:t>
                  </a:r>
                  <a:endPar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8" name="Rectangle 67">
                  <a:extLst>
                    <a:ext uri="{FF2B5EF4-FFF2-40B4-BE49-F238E27FC236}">
                      <a16:creationId xmlns:a16="http://schemas.microsoft.com/office/drawing/2014/main" id="{6D92C6B8-12DB-4EE3-8685-FD115258D537}"/>
                    </a:ext>
                  </a:extLst>
                </p:cNvPr>
                <p:cNvSpPr/>
                <p:nvPr/>
              </p:nvSpPr>
              <p:spPr>
                <a:xfrm>
                  <a:off x="840401" y="6143991"/>
                  <a:ext cx="744869" cy="36995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NOT</a:t>
                  </a:r>
                  <a:endPar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69" name="Rectangle 68">
                  <a:extLst>
                    <a:ext uri="{FF2B5EF4-FFF2-40B4-BE49-F238E27FC236}">
                      <a16:creationId xmlns:a16="http://schemas.microsoft.com/office/drawing/2014/main" id="{3CCF7465-B9EB-4EBD-B398-65A2E9AC7BD6}"/>
                    </a:ext>
                  </a:extLst>
                </p:cNvPr>
                <p:cNvSpPr/>
                <p:nvPr/>
              </p:nvSpPr>
              <p:spPr>
                <a:xfrm>
                  <a:off x="2463608" y="5808528"/>
                  <a:ext cx="744869" cy="36995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NOT</a:t>
                  </a:r>
                  <a:endPar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grpSp>
      </p:grpSp>
      <p:pic>
        <p:nvPicPr>
          <p:cNvPr id="70" name="Picture 2" descr="Related image">
            <a:extLst>
              <a:ext uri="{FF2B5EF4-FFF2-40B4-BE49-F238E27FC236}">
                <a16:creationId xmlns:a16="http://schemas.microsoft.com/office/drawing/2014/main" id="{9078C553-4C60-44B1-A9E8-CBDB86F39F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7208" y="302241"/>
            <a:ext cx="2687760" cy="1649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ree persons standing near the edge of a cliff during day">
            <a:extLst>
              <a:ext uri="{FF2B5EF4-FFF2-40B4-BE49-F238E27FC236}">
                <a16:creationId xmlns:a16="http://schemas.microsoft.com/office/drawing/2014/main" id="{7F9E8ED0-8F8A-4171-9C9E-52C54B6C0C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7801" y="2009941"/>
            <a:ext cx="3809999" cy="21244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windy mountain path">
            <a:extLst>
              <a:ext uri="{FF2B5EF4-FFF2-40B4-BE49-F238E27FC236}">
                <a16:creationId xmlns:a16="http://schemas.microsoft.com/office/drawing/2014/main" id="{EE535843-3BF5-443D-B5FF-6362425331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5257800" y="2020507"/>
            <a:ext cx="3788237" cy="207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1+#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1+#ppt_w/2"/>
                                          </p:val>
                                        </p:tav>
                                        <p:tav tm="100000">
                                          <p:val>
                                            <p:strVal val="#ppt_x"/>
                                          </p:val>
                                        </p:tav>
                                      </p:tavLst>
                                    </p:anim>
                                    <p:anim calcmode="lin" valueType="num">
                                      <p:cBhvr additive="base">
                                        <p:cTn id="2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1+#ppt_w/2"/>
                                          </p:val>
                                        </p:tav>
                                        <p:tav tm="100000">
                                          <p:val>
                                            <p:strVal val="#ppt_x"/>
                                          </p:val>
                                        </p:tav>
                                      </p:tavLst>
                                    </p:anim>
                                    <p:anim calcmode="lin" valueType="num">
                                      <p:cBhvr additive="base">
                                        <p:cTn id="26"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8631648" y="4221280"/>
            <a:ext cx="335856"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5" name="Text Box 33"/>
          <p:cNvSpPr txBox="1">
            <a:spLocks noChangeArrowheads="1"/>
          </p:cNvSpPr>
          <p:nvPr/>
        </p:nvSpPr>
        <p:spPr bwMode="auto">
          <a:xfrm>
            <a:off x="-97458"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4" name="Group 3"/>
          <p:cNvGrpSpPr/>
          <p:nvPr/>
        </p:nvGrpSpPr>
        <p:grpSpPr>
          <a:xfrm>
            <a:off x="380999" y="4220667"/>
            <a:ext cx="8496553" cy="2301859"/>
            <a:chOff x="380999" y="4220667"/>
            <a:chExt cx="8496553" cy="2301859"/>
          </a:xfrm>
        </p:grpSpPr>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CA">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CA">
                            <a:noFill/>
                          </a:rPr>
                          <a:t> </a:t>
                        </a:r>
                      </a:p>
                    </p:txBody>
                  </p:sp>
                </mc:Fallback>
              </mc:AlternateContent>
            </p:grpSp>
          </p:grpSp>
        </p:grpSp>
        <p:sp>
          <p:nvSpPr>
            <p:cNvPr id="78" name="Rectangle 77"/>
            <p:cNvSpPr/>
            <p:nvPr/>
          </p:nvSpPr>
          <p:spPr>
            <a:xfrm>
              <a:off x="8631648" y="4221280"/>
              <a:ext cx="245904"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CA">
                    <a:noFill/>
                  </a:rPr>
                  <a:t> </a:t>
                </a:r>
              </a:p>
            </p:txBody>
          </p:sp>
        </mc:Fallback>
      </mc:AlternateContent>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Rectangle 76"/>
          <p:cNvSpPr/>
          <p:nvPr/>
        </p:nvSpPr>
        <p:spPr>
          <a:xfrm>
            <a:off x="8183671" y="5184128"/>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1</a:t>
            </a:r>
          </a:p>
        </p:txBody>
      </p:sp>
      <p:sp>
        <p:nvSpPr>
          <p:cNvPr id="8" name="Oval 7"/>
          <p:cNvSpPr/>
          <p:nvPr/>
        </p:nvSpPr>
        <p:spPr>
          <a:xfrm>
            <a:off x="5699360" y="5105400"/>
            <a:ext cx="692912" cy="533400"/>
          </a:xfrm>
          <a:prstGeom prst="ellipse">
            <a:avLst/>
          </a:prstGeom>
          <a:solidFill>
            <a:srgbClr val="FFFFFF"/>
          </a:solidFill>
          <a:ln w="254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Elbow Connector 78"/>
          <p:cNvCxnSpPr/>
          <p:nvPr/>
        </p:nvCxnSpPr>
        <p:spPr bwMode="auto">
          <a:xfrm flipV="1">
            <a:off x="5783502" y="5263330"/>
            <a:ext cx="542154" cy="210958"/>
          </a:xfrm>
          <a:prstGeom prst="bentConnector3">
            <a:avLst/>
          </a:prstGeom>
          <a:noFill/>
          <a:ln w="31750" cap="sq" cmpd="sng" algn="ctr">
            <a:solidFill>
              <a:schemeClr val="bg1">
                <a:lumMod val="40000"/>
                <a:lumOff val="60000"/>
              </a:schemeClr>
            </a:solidFill>
            <a:prstDash val="solid"/>
            <a:round/>
            <a:headEnd type="none" w="med" len="med"/>
            <a:tailEnd type="none" w="med" len="med"/>
          </a:ln>
          <a:effectLst/>
        </p:spPr>
      </p:cxnSp>
      <p:sp>
        <p:nvSpPr>
          <p:cNvPr id="80" name="Rectangle 79"/>
          <p:cNvSpPr/>
          <p:nvPr/>
        </p:nvSpPr>
        <p:spPr>
          <a:xfrm flipV="1">
            <a:off x="5867400" y="5769504"/>
            <a:ext cx="2362200" cy="69269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5" name="Group 14"/>
          <p:cNvGrpSpPr/>
          <p:nvPr/>
        </p:nvGrpSpPr>
        <p:grpSpPr>
          <a:xfrm>
            <a:off x="1121744" y="2057400"/>
            <a:ext cx="7946056" cy="2057400"/>
            <a:chOff x="1121744" y="2057400"/>
            <a:chExt cx="7946056" cy="2057400"/>
          </a:xfrm>
        </p:grpSpPr>
        <p:grpSp>
          <p:nvGrpSpPr>
            <p:cNvPr id="53" name="Group 52"/>
            <p:cNvGrpSpPr/>
            <p:nvPr/>
          </p:nvGrpSpPr>
          <p:grpSpPr>
            <a:xfrm>
              <a:off x="1121744" y="2057400"/>
              <a:ext cx="7946056" cy="2057400"/>
              <a:chOff x="1121744" y="4724400"/>
              <a:chExt cx="7946056" cy="2057400"/>
            </a:xfrm>
          </p:grpSpPr>
          <p:grpSp>
            <p:nvGrpSpPr>
              <p:cNvPr id="54" name="Group 53"/>
              <p:cNvGrpSpPr/>
              <p:nvPr/>
            </p:nvGrpSpPr>
            <p:grpSpPr>
              <a:xfrm>
                <a:off x="1121744" y="5599093"/>
                <a:ext cx="2916856" cy="954107"/>
                <a:chOff x="6324600" y="5410200"/>
                <a:chExt cx="2916856" cy="954107"/>
              </a:xfrm>
            </p:grpSpPr>
            <p:sp>
              <p:nvSpPr>
                <p:cNvPr id="61" name="TextBox 60"/>
                <p:cNvSpPr txBox="1"/>
                <p:nvPr/>
              </p:nvSpPr>
              <p:spPr>
                <a:xfrm flipH="1">
                  <a:off x="7078576" y="5410200"/>
                  <a:ext cx="216288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1  if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 </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sym typeface="Symbol" panose="05050102010706020507" pitchFamily="18" charset="2"/>
                    </a:rPr>
                    <a:t>0  else</a:t>
                  </a:r>
                  <a:endPar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endParaRPr>
                </a:p>
              </p:txBody>
            </p:sp>
            <p:sp>
              <p:nvSpPr>
                <p:cNvPr id="62" name="Left Brace 61"/>
                <p:cNvSpPr/>
                <p:nvPr/>
              </p:nvSpPr>
              <p:spPr bwMode="auto">
                <a:xfrm>
                  <a:off x="6976453" y="5508171"/>
                  <a:ext cx="174575" cy="856135"/>
                </a:xfrm>
                <a:prstGeom prst="leftBrace">
                  <a:avLst/>
                </a:prstGeom>
                <a:noFill/>
                <a:ln w="22225" cap="sq"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63" name="TextBox 62"/>
                <p:cNvSpPr txBox="1"/>
                <p:nvPr/>
              </p:nvSpPr>
              <p:spPr>
                <a:xfrm flipH="1">
                  <a:off x="6324600" y="567075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grpSp>
          <p:grpSp>
            <p:nvGrpSpPr>
              <p:cNvPr id="56" name="Group 55"/>
              <p:cNvGrpSpPr/>
              <p:nvPr/>
            </p:nvGrpSpPr>
            <p:grpSpPr>
              <a:xfrm>
                <a:off x="5257800" y="4724400"/>
                <a:ext cx="3810000" cy="2057400"/>
                <a:chOff x="457200" y="990600"/>
                <a:chExt cx="4619625" cy="3076575"/>
              </a:xfrm>
            </p:grpSpPr>
            <p:pic>
              <p:nvPicPr>
                <p:cNvPr id="57" name="Picture 56" descr="Image result for sigmoid fun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1076507" y="1218494"/>
                  <a:ext cx="3733800" cy="23686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sng"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9" name="Straight Connector 58"/>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cxnSp>
              <p:nvCxnSpPr>
                <p:cNvPr id="60" name="Elbow Connector 59"/>
                <p:cNvCxnSpPr/>
                <p:nvPr/>
              </p:nvCxnSpPr>
              <p:spPr bwMode="auto">
                <a:xfrm flipV="1">
                  <a:off x="990600" y="1219200"/>
                  <a:ext cx="3962400" cy="2209800"/>
                </a:xfrm>
                <a:prstGeom prst="bentConnector3">
                  <a:avLst/>
                </a:prstGeom>
                <a:noFill/>
                <a:ln w="19050" cap="sq" cmpd="sng" algn="ctr">
                  <a:solidFill>
                    <a:schemeClr val="bg1">
                      <a:lumMod val="40000"/>
                      <a:lumOff val="60000"/>
                    </a:schemeClr>
                  </a:solidFill>
                  <a:prstDash val="solid"/>
                  <a:round/>
                  <a:headEnd type="none" w="med" len="med"/>
                  <a:tailEnd type="none" w="med" len="med"/>
                </a:ln>
                <a:effectLst/>
              </p:spPr>
            </p:cxnSp>
          </p:grpSp>
        </p:grpSp>
        <p:cxnSp>
          <p:nvCxnSpPr>
            <p:cNvPr id="14" name="Straight Connector 13"/>
            <p:cNvCxnSpPr/>
            <p:nvPr/>
          </p:nvCxnSpPr>
          <p:spPr bwMode="auto">
            <a:xfrm>
              <a:off x="5699360" y="3840905"/>
              <a:ext cx="3266317" cy="0"/>
            </a:xfrm>
            <a:prstGeom prst="line">
              <a:avLst/>
            </a:prstGeom>
            <a:noFill/>
            <a:ln w="38100" cap="sq" cmpd="sng" algn="ctr">
              <a:solidFill>
                <a:srgbClr val="FF7C80"/>
              </a:solidFill>
              <a:prstDash val="solid"/>
              <a:round/>
              <a:headEnd type="none" w="med" len="med"/>
              <a:tailEnd type="none" w="med" len="med"/>
            </a:ln>
            <a:effectLst/>
          </p:spPr>
        </p:cxnSp>
      </p:grpSp>
      <p:sp>
        <p:nvSpPr>
          <p:cNvPr id="83" name="Rectangle 82"/>
          <p:cNvSpPr/>
          <p:nvPr/>
        </p:nvSpPr>
        <p:spPr>
          <a:xfrm>
            <a:off x="8189727" y="5181600"/>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a:t>
            </a:r>
          </a:p>
        </p:txBody>
      </p:sp>
      <p:sp>
        <p:nvSpPr>
          <p:cNvPr id="87" name="Rectangle 86"/>
          <p:cNvSpPr/>
          <p:nvPr/>
        </p:nvSpPr>
        <p:spPr>
          <a:xfrm>
            <a:off x="6555037" y="1294095"/>
            <a:ext cx="2183739"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Instead of YES/NO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allow maybe so.</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grpSp>
        <p:nvGrpSpPr>
          <p:cNvPr id="18" name="Group 17"/>
          <p:cNvGrpSpPr/>
          <p:nvPr/>
        </p:nvGrpSpPr>
        <p:grpSpPr>
          <a:xfrm>
            <a:off x="1807544" y="2867848"/>
            <a:ext cx="2878162" cy="1170752"/>
            <a:chOff x="1807544" y="2867848"/>
            <a:chExt cx="2878162" cy="1170752"/>
          </a:xfrm>
        </p:grpSpPr>
        <p:sp>
          <p:nvSpPr>
            <p:cNvPr id="88" name="TextBox 87"/>
            <p:cNvSpPr txBox="1"/>
            <p:nvPr/>
          </p:nvSpPr>
          <p:spPr>
            <a:xfrm flipH="1">
              <a:off x="3657599" y="2989968"/>
              <a:ext cx="102810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0.98</a:t>
              </a:r>
              <a:endPar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9" name="TextBox 88"/>
            <p:cNvSpPr txBox="1"/>
            <p:nvPr/>
          </p:nvSpPr>
          <p:spPr>
            <a:xfrm flipH="1">
              <a:off x="3651544" y="3407304"/>
              <a:ext cx="102810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0.02</a:t>
              </a:r>
              <a:endParaRPr kumimoji="0" lang="en-CA" sz="24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7" name="Straight Connector 16"/>
            <p:cNvCxnSpPr/>
            <p:nvPr/>
          </p:nvCxnSpPr>
          <p:spPr bwMode="auto">
            <a:xfrm flipH="1">
              <a:off x="1807544" y="2895600"/>
              <a:ext cx="478456" cy="1143000"/>
            </a:xfrm>
            <a:prstGeom prst="line">
              <a:avLst/>
            </a:prstGeom>
            <a:noFill/>
            <a:ln w="38100" cap="sq" cmpd="sng" algn="ctr">
              <a:solidFill>
                <a:schemeClr val="hlink"/>
              </a:solidFill>
              <a:prstDash val="solid"/>
              <a:round/>
              <a:headEnd type="none" w="med" len="med"/>
              <a:tailEnd type="none" w="med" len="med"/>
            </a:ln>
            <a:effectLst/>
          </p:spPr>
        </p:cxnSp>
        <p:cxnSp>
          <p:nvCxnSpPr>
            <p:cNvPr id="90" name="Straight Connector 89"/>
            <p:cNvCxnSpPr/>
            <p:nvPr/>
          </p:nvCxnSpPr>
          <p:spPr bwMode="auto">
            <a:xfrm>
              <a:off x="1828800" y="2867848"/>
              <a:ext cx="478456" cy="1143000"/>
            </a:xfrm>
            <a:prstGeom prst="line">
              <a:avLst/>
            </a:prstGeom>
            <a:noFill/>
            <a:ln w="38100" cap="sq" cmpd="sng" algn="ctr">
              <a:solidFill>
                <a:schemeClr val="hlink"/>
              </a:solidFill>
              <a:prstDash val="solid"/>
              <a:round/>
              <a:headEnd type="none" w="med" len="med"/>
              <a:tailEnd type="none" w="med" len="med"/>
            </a:ln>
            <a:effectLst/>
          </p:spPr>
        </p:cxnSp>
      </p:grpSp>
      <p:sp>
        <p:nvSpPr>
          <p:cNvPr id="92" name="Rectangle 91"/>
          <p:cNvSpPr/>
          <p:nvPr/>
        </p:nvSpPr>
        <p:spPr>
          <a:xfrm>
            <a:off x="6265231" y="259285"/>
            <a:ext cx="2871299"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So we can later hill climb,</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we want change </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to happen gracefully.</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99"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3065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1+#ppt_w/2"/>
                                          </p:val>
                                        </p:tav>
                                        <p:tav tm="100000">
                                          <p:val>
                                            <p:strVal val="#ppt_x"/>
                                          </p:val>
                                        </p:tav>
                                      </p:tavLst>
                                    </p:anim>
                                    <p:anim calcmode="lin" valueType="num">
                                      <p:cBhvr additive="base">
                                        <p:cTn id="14" dur="500" fill="hold"/>
                                        <p:tgtEl>
                                          <p:spTgt spid="8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1+#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31648" y="4221280"/>
            <a:ext cx="335856"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US">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US">
                    <a:noFill/>
                  </a:rPr>
                  <a:t> </a:t>
                </a:r>
              </a:p>
            </p:txBody>
          </p:sp>
        </mc:Fallback>
      </mc:AlternateContent>
      <p:sp>
        <p:nvSpPr>
          <p:cNvPr id="21520" name="Rectangle 21519"/>
          <p:cNvSpPr/>
          <p:nvPr/>
        </p:nvSpPr>
        <p:spPr>
          <a:xfrm>
            <a:off x="4708591" y="5031728"/>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Rectangle 76"/>
          <p:cNvSpPr/>
          <p:nvPr/>
        </p:nvSpPr>
        <p:spPr>
          <a:xfrm>
            <a:off x="8183671" y="5184128"/>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0.98</a:t>
            </a:r>
          </a:p>
        </p:txBody>
      </p:sp>
      <p:grpSp>
        <p:nvGrpSpPr>
          <p:cNvPr id="6" name="Group 5"/>
          <p:cNvGrpSpPr/>
          <p:nvPr/>
        </p:nvGrpSpPr>
        <p:grpSpPr>
          <a:xfrm>
            <a:off x="1121744" y="2057400"/>
            <a:ext cx="7946056" cy="2057400"/>
            <a:chOff x="1121744" y="2057400"/>
            <a:chExt cx="7946056" cy="2057400"/>
          </a:xfrm>
        </p:grpSpPr>
        <p:sp>
          <p:nvSpPr>
            <p:cNvPr id="63" name="TextBox 62"/>
            <p:cNvSpPr txBox="1"/>
            <p:nvPr/>
          </p:nvSpPr>
          <p:spPr>
            <a:xfrm flipH="1">
              <a:off x="1121744" y="3192643"/>
              <a:ext cx="306614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 Sigmoid(</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a:t>
              </a: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pic>
          <p:nvPicPr>
            <p:cNvPr id="57" name="Picture 56" descr="Image result for sigmoid fun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057400"/>
              <a:ext cx="3810000"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a:off x="5699360" y="3840905"/>
              <a:ext cx="3266317" cy="0"/>
            </a:xfrm>
            <a:prstGeom prst="line">
              <a:avLst/>
            </a:prstGeom>
            <a:noFill/>
            <a:ln w="38100" cap="sq" cmpd="sng" algn="ctr">
              <a:solidFill>
                <a:srgbClr val="FF7C80"/>
              </a:solidFill>
              <a:prstDash val="solid"/>
              <a:round/>
              <a:headEnd type="none" w="med" len="med"/>
              <a:tailEnd type="none" w="med" len="med"/>
            </a:ln>
            <a:effectLst/>
          </p:spPr>
        </p:cxnSp>
      </p:grpSp>
      <p:sp>
        <p:nvSpPr>
          <p:cNvPr id="82" name="Rectangle 81"/>
          <p:cNvSpPr/>
          <p:nvPr/>
        </p:nvSpPr>
        <p:spPr>
          <a:xfrm>
            <a:off x="4724400" y="5062066"/>
            <a:ext cx="9268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83" name="Rectangle 82"/>
          <p:cNvSpPr/>
          <p:nvPr/>
        </p:nvSpPr>
        <p:spPr>
          <a:xfrm>
            <a:off x="8189727" y="5181600"/>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0.02</a:t>
            </a:r>
          </a:p>
        </p:txBody>
      </p:sp>
      <p:sp>
        <p:nvSpPr>
          <p:cNvPr id="42" name="Rectangle 41"/>
          <p:cNvSpPr/>
          <p:nvPr/>
        </p:nvSpPr>
        <p:spPr>
          <a:xfrm>
            <a:off x="4724400" y="5029200"/>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0</a:t>
            </a:r>
          </a:p>
        </p:txBody>
      </p:sp>
      <p:sp>
        <p:nvSpPr>
          <p:cNvPr id="43" name="Rectangle 42"/>
          <p:cNvSpPr/>
          <p:nvPr/>
        </p:nvSpPr>
        <p:spPr>
          <a:xfrm>
            <a:off x="8189727" y="5162490"/>
            <a:ext cx="7136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0.5</a:t>
            </a:r>
          </a:p>
        </p:txBody>
      </p:sp>
      <p:sp>
        <p:nvSpPr>
          <p:cNvPr id="44" name="Text Box 33"/>
          <p:cNvSpPr txBox="1">
            <a:spLocks noChangeArrowheads="1"/>
          </p:cNvSpPr>
          <p:nvPr/>
        </p:nvSpPr>
        <p:spPr bwMode="auto">
          <a:xfrm>
            <a:off x="-99363"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Rectangle 44"/>
          <p:cNvSpPr/>
          <p:nvPr/>
        </p:nvSpPr>
        <p:spPr>
          <a:xfrm>
            <a:off x="6555037" y="1294095"/>
            <a:ext cx="2183739"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Instead of YES/NO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allow maybe so.</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6" name="Rectangle 45"/>
          <p:cNvSpPr/>
          <p:nvPr/>
        </p:nvSpPr>
        <p:spPr>
          <a:xfrm>
            <a:off x="6265231" y="259285"/>
            <a:ext cx="2871299"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So we can later hill climb,</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we want change </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to happen gracefully.</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7" name="Oval 46"/>
          <p:cNvSpPr/>
          <p:nvPr/>
        </p:nvSpPr>
        <p:spPr>
          <a:xfrm>
            <a:off x="8382000" y="1905000"/>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8" name="Oval 47"/>
          <p:cNvSpPr/>
          <p:nvPr/>
        </p:nvSpPr>
        <p:spPr>
          <a:xfrm>
            <a:off x="7010400" y="1885950"/>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9" name="Oval 48"/>
          <p:cNvSpPr/>
          <p:nvPr/>
        </p:nvSpPr>
        <p:spPr>
          <a:xfrm>
            <a:off x="5715000" y="1880235"/>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113471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1520"/>
                                        </p:tgtEl>
                                        <p:attrNameLst>
                                          <p:attrName>style.visibility</p:attrName>
                                        </p:attrNameLst>
                                      </p:cBhvr>
                                      <p:to>
                                        <p:strVal val="visible"/>
                                      </p:to>
                                    </p:set>
                                    <p:anim calcmode="lin" valueType="num">
                                      <p:cBhvr additive="base">
                                        <p:cTn id="13" dur="500" fill="hold"/>
                                        <p:tgtEl>
                                          <p:spTgt spid="21520"/>
                                        </p:tgtEl>
                                        <p:attrNameLst>
                                          <p:attrName>ppt_x</p:attrName>
                                        </p:attrNameLst>
                                      </p:cBhvr>
                                      <p:tavLst>
                                        <p:tav tm="0">
                                          <p:val>
                                            <p:strVal val="0-#ppt_w/2"/>
                                          </p:val>
                                        </p:tav>
                                        <p:tav tm="100000">
                                          <p:val>
                                            <p:strVal val="#ppt_x"/>
                                          </p:val>
                                        </p:tav>
                                      </p:tavLst>
                                    </p:anim>
                                    <p:anim calcmode="lin" valueType="num">
                                      <p:cBhvr additive="base">
                                        <p:cTn id="14" dur="500" fill="hold"/>
                                        <p:tgtEl>
                                          <p:spTgt spid="215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0-#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0-#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par>
                                <p:cTn id="33" presetID="1" presetClass="exit"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7"/>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15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0-#ppt_w/2"/>
                                          </p:val>
                                        </p:tav>
                                        <p:tav tm="100000">
                                          <p:val>
                                            <p:strVal val="#ppt_x"/>
                                          </p:val>
                                        </p:tav>
                                      </p:tavLst>
                                    </p:anim>
                                    <p:anim calcmode="lin" valueType="num">
                                      <p:cBhvr additive="base">
                                        <p:cTn id="50"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8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0-#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0-#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p:bldP spid="21520" grpId="1"/>
      <p:bldP spid="77" grpId="0"/>
      <p:bldP spid="77" grpId="1"/>
      <p:bldP spid="82" grpId="0"/>
      <p:bldP spid="82" grpId="1"/>
      <p:bldP spid="83" grpId="0"/>
      <p:bldP spid="83" grpId="1"/>
      <p:bldP spid="42" grpId="0"/>
      <p:bldP spid="43" grpId="0"/>
      <p:bldP spid="47" grpId="0" animBg="1"/>
      <p:bldP spid="47" grpId="1" animBg="1"/>
      <p:bldP spid="48" grpId="0" animBg="1"/>
      <p:bldP spid="49" grpId="0" animBg="1"/>
      <p:bldP spid="4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3A48E9C-243D-408B-BB02-F342823A3C93}"/>
              </a:ext>
            </a:extLst>
          </p:cNvPr>
          <p:cNvPicPr>
            <a:picLocks noChangeAspect="1"/>
          </p:cNvPicPr>
          <p:nvPr/>
        </p:nvPicPr>
        <p:blipFill>
          <a:blip r:embed="rId2"/>
          <a:stretch>
            <a:fillRect/>
          </a:stretch>
        </p:blipFill>
        <p:spPr>
          <a:xfrm>
            <a:off x="1142999" y="1339397"/>
            <a:ext cx="4419601" cy="1889379"/>
          </a:xfrm>
          <a:prstGeom prst="rect">
            <a:avLst/>
          </a:prstGeom>
        </p:spPr>
      </p:pic>
      <p:sp>
        <p:nvSpPr>
          <p:cNvPr id="11" name="TextBox 10">
            <a:extLst>
              <a:ext uri="{FF2B5EF4-FFF2-40B4-BE49-F238E27FC236}">
                <a16:creationId xmlns:a16="http://schemas.microsoft.com/office/drawing/2014/main" id="{ADF515C6-7621-42A8-BA70-92186369C9A2}"/>
              </a:ext>
            </a:extLst>
          </p:cNvPr>
          <p:cNvSpPr txBox="1"/>
          <p:nvPr/>
        </p:nvSpPr>
        <p:spPr bwMode="auto">
          <a:xfrm>
            <a:off x="3765658" y="3162300"/>
            <a:ext cx="45401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Text box</a:t>
            </a:r>
          </a:p>
          <a:p>
            <a:r>
              <a:rPr lang="en-US" sz="2400" dirty="0"/>
              <a:t>Comment in code box</a:t>
            </a:r>
          </a:p>
          <a:p>
            <a:r>
              <a:rPr lang="en-US" sz="2400" dirty="0"/>
              <a:t>Code</a:t>
            </a:r>
          </a:p>
          <a:p>
            <a:r>
              <a:rPr lang="en-US" sz="2400" dirty="0"/>
              <a:t>Output</a:t>
            </a:r>
          </a:p>
        </p:txBody>
      </p:sp>
      <p:cxnSp>
        <p:nvCxnSpPr>
          <p:cNvPr id="12" name="Straight Arrow Connector 11">
            <a:extLst>
              <a:ext uri="{FF2B5EF4-FFF2-40B4-BE49-F238E27FC236}">
                <a16:creationId xmlns:a16="http://schemas.microsoft.com/office/drawing/2014/main" id="{9666B998-C86A-409D-A049-D01B1A642563}"/>
              </a:ext>
            </a:extLst>
          </p:cNvPr>
          <p:cNvCxnSpPr>
            <a:cxnSpLocks/>
          </p:cNvCxnSpPr>
          <p:nvPr/>
        </p:nvCxnSpPr>
        <p:spPr bwMode="auto">
          <a:xfrm flipH="1" flipV="1">
            <a:off x="2295641" y="2266950"/>
            <a:ext cx="1502448" cy="1409261"/>
          </a:xfrm>
          <a:prstGeom prst="straightConnector1">
            <a:avLst/>
          </a:prstGeom>
          <a:noFill/>
          <a:ln w="38100" cap="sq"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E627EA2-F17A-4196-9F25-600144CDFC52}"/>
              </a:ext>
            </a:extLst>
          </p:cNvPr>
          <p:cNvCxnSpPr>
            <a:cxnSpLocks/>
          </p:cNvCxnSpPr>
          <p:nvPr/>
        </p:nvCxnSpPr>
        <p:spPr bwMode="auto">
          <a:xfrm flipH="1" flipV="1">
            <a:off x="2258619" y="2582043"/>
            <a:ext cx="1507040" cy="1501843"/>
          </a:xfrm>
          <a:prstGeom prst="straightConnector1">
            <a:avLst/>
          </a:prstGeom>
          <a:noFill/>
          <a:ln w="38100" cap="sq"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254E53B4-23D0-43BD-9037-518050189EF8}"/>
              </a:ext>
            </a:extLst>
          </p:cNvPr>
          <p:cNvCxnSpPr>
            <a:cxnSpLocks/>
          </p:cNvCxnSpPr>
          <p:nvPr/>
        </p:nvCxnSpPr>
        <p:spPr bwMode="auto">
          <a:xfrm flipH="1" flipV="1">
            <a:off x="1966837" y="1666174"/>
            <a:ext cx="1868274" cy="1750042"/>
          </a:xfrm>
          <a:prstGeom prst="straightConnector1">
            <a:avLst/>
          </a:prstGeom>
          <a:noFill/>
          <a:ln w="38100" cap="sq"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C5CFDF82-17EF-4E43-A638-C957975F895C}"/>
              </a:ext>
            </a:extLst>
          </p:cNvPr>
          <p:cNvCxnSpPr>
            <a:cxnSpLocks/>
          </p:cNvCxnSpPr>
          <p:nvPr/>
        </p:nvCxnSpPr>
        <p:spPr bwMode="auto">
          <a:xfrm flipH="1" flipV="1">
            <a:off x="2219440" y="2934620"/>
            <a:ext cx="1588926" cy="1548728"/>
          </a:xfrm>
          <a:prstGeom prst="straightConnector1">
            <a:avLst/>
          </a:prstGeom>
          <a:noFill/>
          <a:ln w="38100" cap="sq" cmpd="sng" algn="ctr">
            <a:solidFill>
              <a:schemeClr val="tx1"/>
            </a:solidFill>
            <a:prstDash val="solid"/>
            <a:round/>
            <a:headEnd type="none" w="med" len="med"/>
            <a:tailEnd type="triangle"/>
          </a:ln>
          <a:effectLst/>
        </p:spPr>
      </p:cxnSp>
      <p:sp>
        <p:nvSpPr>
          <p:cNvPr id="27" name="AutoShape 35">
            <a:extLst>
              <a:ext uri="{FF2B5EF4-FFF2-40B4-BE49-F238E27FC236}">
                <a16:creationId xmlns:a16="http://schemas.microsoft.com/office/drawing/2014/main" id="{81AB8A28-945D-48D6-9E13-EA883DAEE531}"/>
              </a:ext>
            </a:extLst>
          </p:cNvPr>
          <p:cNvSpPr>
            <a:spLocks noChangeArrowheads="1"/>
          </p:cNvSpPr>
          <p:nvPr/>
        </p:nvSpPr>
        <p:spPr bwMode="auto">
          <a:xfrm>
            <a:off x="845296" y="655088"/>
            <a:ext cx="3269504" cy="574789"/>
          </a:xfrm>
          <a:prstGeom prst="wedgeRoundRectCallout">
            <a:avLst>
              <a:gd name="adj1" fmla="val -54413"/>
              <a:gd name="adj2" fmla="val 108643"/>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Lots of little “cells”.</a:t>
            </a:r>
          </a:p>
        </p:txBody>
      </p:sp>
      <p:sp>
        <p:nvSpPr>
          <p:cNvPr id="29" name="AutoShape 35">
            <a:extLst>
              <a:ext uri="{FF2B5EF4-FFF2-40B4-BE49-F238E27FC236}">
                <a16:creationId xmlns:a16="http://schemas.microsoft.com/office/drawing/2014/main" id="{4B23CDD3-0CF4-43EF-A703-70E0EE981C83}"/>
              </a:ext>
            </a:extLst>
          </p:cNvPr>
          <p:cNvSpPr>
            <a:spLocks noChangeArrowheads="1"/>
          </p:cNvSpPr>
          <p:nvPr/>
        </p:nvSpPr>
        <p:spPr bwMode="auto">
          <a:xfrm>
            <a:off x="206991" y="4810124"/>
            <a:ext cx="5736610" cy="1997323"/>
          </a:xfrm>
          <a:prstGeom prst="wedgeRoundRectCallout">
            <a:avLst>
              <a:gd name="adj1" fmla="val -52702"/>
              <a:gd name="adj2" fmla="val -47785"/>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You can</a:t>
            </a:r>
          </a:p>
          <a:p>
            <a:pPr marL="342900" indent="-342900" defTabSz="685800" eaLnBrk="1" fontAlgn="auto" hangingPunct="1">
              <a:spcBef>
                <a:spcPct val="0"/>
              </a:spcBef>
              <a:spcAft>
                <a:spcPts val="0"/>
              </a:spcAft>
            </a:pPr>
            <a:r>
              <a:rPr lang="en-CA" altLang="en-US" sz="2400" dirty="0">
                <a:solidFill>
                  <a:srgbClr val="FFFFFF"/>
                </a:solidFill>
              </a:rPr>
              <a:t>Modify what is on your screen.</a:t>
            </a:r>
          </a:p>
          <a:p>
            <a:pPr marL="342900" indent="-342900" defTabSz="685800" eaLnBrk="1" fontAlgn="auto" hangingPunct="1">
              <a:spcBef>
                <a:spcPct val="0"/>
              </a:spcBef>
              <a:spcAft>
                <a:spcPts val="0"/>
              </a:spcAft>
            </a:pPr>
            <a:r>
              <a:rPr lang="en-CA" altLang="en-US" sz="2400" dirty="0">
                <a:solidFill>
                  <a:srgbClr val="FFFFFF"/>
                </a:solidFill>
              </a:rPr>
              <a:t>Run the code on your screen.</a:t>
            </a:r>
          </a:p>
          <a:p>
            <a:pPr marL="342900" indent="-342900" defTabSz="685800" eaLnBrk="1" fontAlgn="auto" hangingPunct="1">
              <a:spcBef>
                <a:spcPct val="0"/>
              </a:spcBef>
              <a:spcAft>
                <a:spcPts val="0"/>
              </a:spcAft>
            </a:pPr>
            <a:r>
              <a:rPr lang="en-CA" altLang="en-US" sz="2400" dirty="0">
                <a:solidFill>
                  <a:srgbClr val="FFFFFF"/>
                </a:solidFill>
              </a:rPr>
              <a:t>Save a copy to your own google drive.</a:t>
            </a:r>
          </a:p>
          <a:p>
            <a:pPr defTabSz="685800" eaLnBrk="1" fontAlgn="auto" hangingPunct="1">
              <a:spcBef>
                <a:spcPct val="0"/>
              </a:spcBef>
              <a:spcAft>
                <a:spcPts val="0"/>
              </a:spcAft>
              <a:buNone/>
            </a:pPr>
            <a:r>
              <a:rPr lang="en-CA" sz="2400" dirty="0">
                <a:solidFill>
                  <a:srgbClr val="FFFFFF"/>
                </a:solidFill>
              </a:rPr>
              <a:t>       </a:t>
            </a:r>
            <a:r>
              <a:rPr lang="en-US" sz="2400" dirty="0"/>
              <a:t>Code &amp; outputs saved. Not execution.</a:t>
            </a:r>
          </a:p>
          <a:p>
            <a:pPr marL="342900" indent="-342900" defTabSz="685800" eaLnBrk="1" fontAlgn="auto" hangingPunct="1">
              <a:spcBef>
                <a:spcPct val="0"/>
              </a:spcBef>
              <a:spcAft>
                <a:spcPts val="0"/>
              </a:spcAft>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p:txBody>
      </p:sp>
      <p:sp>
        <p:nvSpPr>
          <p:cNvPr id="44" name="Rectangle 63">
            <a:extLst>
              <a:ext uri="{FF2B5EF4-FFF2-40B4-BE49-F238E27FC236}">
                <a16:creationId xmlns:a16="http://schemas.microsoft.com/office/drawing/2014/main" id="{C8E9543A-1025-45AB-A23E-8964FF1AE4D6}"/>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5950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 calcmode="lin" valueType="num">
                                      <p:cBhvr additive="base">
                                        <p:cTn id="11"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1" presetClass="exit" presetSubtype="0" fill="hold"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9">
                                            <p:txEl>
                                              <p:pRg st="0" end="0"/>
                                            </p:txEl>
                                          </p:spTgt>
                                        </p:tgtEl>
                                        <p:attrNameLst>
                                          <p:attrName>style.visibility</p:attrName>
                                        </p:attrNameLst>
                                      </p:cBhvr>
                                      <p:to>
                                        <p:strVal val="visible"/>
                                      </p:to>
                                    </p:set>
                                    <p:anim calcmode="lin" valueType="num">
                                      <p:cBhvr additive="base">
                                        <p:cTn id="71"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9">
                                            <p:txEl>
                                              <p:pRg st="0" end="0"/>
                                            </p:txEl>
                                          </p:spTgt>
                                        </p:tgtEl>
                                        <p:attrNameLst>
                                          <p:attrName>ppt_y</p:attrName>
                                        </p:attrNameLst>
                                      </p:cBhvr>
                                      <p:tavLst>
                                        <p:tav tm="0">
                                          <p:val>
                                            <p:strVal val="#ppt_y"/>
                                          </p:val>
                                        </p:tav>
                                        <p:tav tm="100000">
                                          <p:val>
                                            <p:strVal val="#ppt_y"/>
                                          </p:val>
                                        </p:tav>
                                      </p:tavLst>
                                    </p:anim>
                                  </p:childTnLst>
                                </p:cTn>
                              </p:par>
                              <p:par>
                                <p:cTn id="73" presetID="1" presetClass="exit" presetSubtype="0" fill="hold"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par>
                                <p:cTn id="75" presetID="2" presetClass="entr" presetSubtype="8" fill="hold" nodeType="withEffect">
                                  <p:stCondLst>
                                    <p:cond delay="0"/>
                                  </p:stCondLst>
                                  <p:childTnLst>
                                    <p:set>
                                      <p:cBhvr>
                                        <p:cTn id="76" dur="1" fill="hold">
                                          <p:stCondLst>
                                            <p:cond delay="0"/>
                                          </p:stCondLst>
                                        </p:cTn>
                                        <p:tgtEl>
                                          <p:spTgt spid="29">
                                            <p:txEl>
                                              <p:pRg st="1" end="1"/>
                                            </p:txEl>
                                          </p:spTgt>
                                        </p:tgtEl>
                                        <p:attrNameLst>
                                          <p:attrName>style.visibility</p:attrName>
                                        </p:attrNameLst>
                                      </p:cBhvr>
                                      <p:to>
                                        <p:strVal val="visible"/>
                                      </p:to>
                                    </p:set>
                                    <p:anim calcmode="lin" valueType="num">
                                      <p:cBhvr additive="base">
                                        <p:cTn id="77" dur="500" fill="hold"/>
                                        <p:tgtEl>
                                          <p:spTgt spid="29">
                                            <p:txEl>
                                              <p:pRg st="1" end="1"/>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9">
                                            <p:txEl>
                                              <p:pRg st="2" end="2"/>
                                            </p:txEl>
                                          </p:spTgt>
                                        </p:tgtEl>
                                        <p:attrNameLst>
                                          <p:attrName>style.visibility</p:attrName>
                                        </p:attrNameLst>
                                      </p:cBhvr>
                                      <p:to>
                                        <p:strVal val="visible"/>
                                      </p:to>
                                    </p:set>
                                    <p:anim calcmode="lin" valueType="num">
                                      <p:cBhvr additive="base">
                                        <p:cTn id="83" dur="500" fill="hold"/>
                                        <p:tgtEl>
                                          <p:spTgt spid="29">
                                            <p:txEl>
                                              <p:pRg st="2" end="2"/>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9">
                                            <p:txEl>
                                              <p:pRg st="3" end="3"/>
                                            </p:txEl>
                                          </p:spTgt>
                                        </p:tgtEl>
                                        <p:attrNameLst>
                                          <p:attrName>style.visibility</p:attrName>
                                        </p:attrNameLst>
                                      </p:cBhvr>
                                      <p:to>
                                        <p:strVal val="visible"/>
                                      </p:to>
                                    </p:set>
                                    <p:anim calcmode="lin" valueType="num">
                                      <p:cBhvr additive="base">
                                        <p:cTn id="89" dur="500" fill="hold"/>
                                        <p:tgtEl>
                                          <p:spTgt spid="29">
                                            <p:txEl>
                                              <p:pRg st="3" end="3"/>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29">
                                            <p:txEl>
                                              <p:pRg st="4" end="4"/>
                                            </p:txEl>
                                          </p:spTgt>
                                        </p:tgtEl>
                                        <p:attrNameLst>
                                          <p:attrName>style.visibility</p:attrName>
                                        </p:attrNameLst>
                                      </p:cBhvr>
                                      <p:to>
                                        <p:strVal val="visible"/>
                                      </p:to>
                                    </p:set>
                                    <p:anim calcmode="lin" valueType="num">
                                      <p:cBhvr additive="base">
                                        <p:cTn id="95" dur="500" fill="hold"/>
                                        <p:tgtEl>
                                          <p:spTgt spid="29">
                                            <p:txEl>
                                              <p:pRg st="4" end="4"/>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2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B2C7094-7097-4AB5-A1EB-2317AFF13D0F}"/>
              </a:ext>
            </a:extLst>
          </p:cNvPr>
          <p:cNvGrpSpPr/>
          <p:nvPr/>
        </p:nvGrpSpPr>
        <p:grpSpPr>
          <a:xfrm>
            <a:off x="5270314" y="2057400"/>
            <a:ext cx="3633069" cy="1694819"/>
            <a:chOff x="6389370" y="4612005"/>
            <a:chExt cx="2723085" cy="1269565"/>
          </a:xfrm>
        </p:grpSpPr>
        <p:grpSp>
          <p:nvGrpSpPr>
            <p:cNvPr id="36" name="Group 35">
              <a:extLst>
                <a:ext uri="{FF2B5EF4-FFF2-40B4-BE49-F238E27FC236}">
                  <a16:creationId xmlns:a16="http://schemas.microsoft.com/office/drawing/2014/main" id="{61ED8964-E986-4906-830C-D84343BD0579}"/>
                </a:ext>
              </a:extLst>
            </p:cNvPr>
            <p:cNvGrpSpPr/>
            <p:nvPr/>
          </p:nvGrpSpPr>
          <p:grpSpPr>
            <a:xfrm>
              <a:off x="6389370" y="4612005"/>
              <a:ext cx="2723085" cy="1269565"/>
              <a:chOff x="457200" y="990600"/>
              <a:chExt cx="4619625" cy="3076575"/>
            </a:xfrm>
          </p:grpSpPr>
          <p:pic>
            <p:nvPicPr>
              <p:cNvPr id="38" name="Picture 37" descr="Image result for sigmoid function">
                <a:extLst>
                  <a:ext uri="{FF2B5EF4-FFF2-40B4-BE49-F238E27FC236}">
                    <a16:creationId xmlns:a16="http://schemas.microsoft.com/office/drawing/2014/main" id="{2DC3478F-C12D-4E81-8E1F-7728EB7DF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95625728-2637-4738-9231-AEF4C91D5D66}"/>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sng"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0" name="Straight Connector 39">
                <a:extLst>
                  <a:ext uri="{FF2B5EF4-FFF2-40B4-BE49-F238E27FC236}">
                    <a16:creationId xmlns:a16="http://schemas.microsoft.com/office/drawing/2014/main" id="{3F0DA633-2640-4685-8859-EB4D54E94A24}"/>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37" name="Straight Connector 36">
              <a:extLst>
                <a:ext uri="{FF2B5EF4-FFF2-40B4-BE49-F238E27FC236}">
                  <a16:creationId xmlns:a16="http://schemas.microsoft.com/office/drawing/2014/main" id="{30C4E782-B5CB-4935-AD15-21D5D19D6238}"/>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sp>
        <p:nvSpPr>
          <p:cNvPr id="41" name="Rectangle 40"/>
          <p:cNvSpPr/>
          <p:nvPr/>
        </p:nvSpPr>
        <p:spPr>
          <a:xfrm>
            <a:off x="8631648" y="4221280"/>
            <a:ext cx="335856"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4">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5"/>
                    <a:stretch>
                      <a:fillRect/>
                    </a:stretch>
                  </a:blipFill>
                </p:spPr>
                <p:txBody>
                  <a:bodyPr/>
                  <a:lstStyle/>
                  <a:p>
                    <a:r>
                      <a:rPr lang="en-US">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6"/>
                      <a:stretch>
                        <a:fillRect l="-8065" t="-4167" r="-96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7"/>
                      <a:stretch>
                        <a:fillRect l="-28571" r="-25714" b="-25490"/>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8"/>
                <a:stretch>
                  <a:fillRect l="-15625" r="-12500"/>
                </a:stretch>
              </a:blipFill>
            </p:spPr>
            <p:txBody>
              <a:bodyPr/>
              <a:lstStyle/>
              <a:p>
                <a:r>
                  <a:rPr lang="en-US">
                    <a:noFill/>
                  </a:rPr>
                  <a:t> </a:t>
                </a:r>
              </a:p>
            </p:txBody>
          </p:sp>
        </mc:Fallback>
      </mc:AlternateContent>
      <p:sp>
        <p:nvSpPr>
          <p:cNvPr id="21520" name="Rectangle 21519"/>
          <p:cNvSpPr/>
          <p:nvPr/>
        </p:nvSpPr>
        <p:spPr>
          <a:xfrm>
            <a:off x="4708591" y="5031728"/>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77" name="Rectangle 76"/>
          <p:cNvSpPr/>
          <p:nvPr/>
        </p:nvSpPr>
        <p:spPr>
          <a:xfrm>
            <a:off x="8210699" y="5196701"/>
            <a:ext cx="8418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18.2</a:t>
            </a:r>
          </a:p>
        </p:txBody>
      </p:sp>
      <p:sp>
        <p:nvSpPr>
          <p:cNvPr id="82" name="Rectangle 81"/>
          <p:cNvSpPr/>
          <p:nvPr/>
        </p:nvSpPr>
        <p:spPr>
          <a:xfrm>
            <a:off x="4717595" y="5035475"/>
            <a:ext cx="9268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83" name="Rectangle 82"/>
          <p:cNvSpPr/>
          <p:nvPr/>
        </p:nvSpPr>
        <p:spPr>
          <a:xfrm>
            <a:off x="8205007" y="5207707"/>
            <a:ext cx="52129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0</a:t>
            </a:r>
          </a:p>
        </p:txBody>
      </p:sp>
      <p:sp>
        <p:nvSpPr>
          <p:cNvPr id="44" name="Text Box 33"/>
          <p:cNvSpPr txBox="1">
            <a:spLocks noChangeArrowheads="1"/>
          </p:cNvSpPr>
          <p:nvPr/>
        </p:nvSpPr>
        <p:spPr bwMode="auto">
          <a:xfrm>
            <a:off x="-99363"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Rectangle 44"/>
          <p:cNvSpPr/>
          <p:nvPr/>
        </p:nvSpPr>
        <p:spPr>
          <a:xfrm>
            <a:off x="6555037" y="1294095"/>
            <a:ext cx="2183739"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Instead of YES/NO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allow maybe so.</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6" name="Rectangle 45"/>
          <p:cNvSpPr/>
          <p:nvPr/>
        </p:nvSpPr>
        <p:spPr>
          <a:xfrm>
            <a:off x="6265231" y="259285"/>
            <a:ext cx="2871299"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So we can later hill climb,</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we want change </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to happen gracefully.</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7" name="Oval 46"/>
          <p:cNvSpPr/>
          <p:nvPr/>
        </p:nvSpPr>
        <p:spPr>
          <a:xfrm>
            <a:off x="8077200" y="1905000"/>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9" name="Oval 48"/>
          <p:cNvSpPr/>
          <p:nvPr/>
        </p:nvSpPr>
        <p:spPr>
          <a:xfrm>
            <a:off x="5715000" y="1880235"/>
            <a:ext cx="609600" cy="2209800"/>
          </a:xfrm>
          <a:prstGeom prst="ellipse">
            <a:avLst/>
          </a:prstGeom>
          <a:ln w="25400">
            <a:solidFill>
              <a:srgbClr val="FF7C8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0" name="TextBox 59">
            <a:extLst>
              <a:ext uri="{FF2B5EF4-FFF2-40B4-BE49-F238E27FC236}">
                <a16:creationId xmlns:a16="http://schemas.microsoft.com/office/drawing/2014/main" id="{E874DC90-726C-47C4-B19C-462042263455}"/>
              </a:ext>
            </a:extLst>
          </p:cNvPr>
          <p:cNvSpPr txBox="1"/>
          <p:nvPr/>
        </p:nvSpPr>
        <p:spPr>
          <a:xfrm flipH="1">
            <a:off x="2515703" y="2803439"/>
            <a:ext cx="306614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 Rectilinear(</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a:t>
            </a: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a:t>
            </a:r>
            <a:b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b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a:t>
            </a:r>
            <a:r>
              <a:rPr kumimoji="0" lang="en-CA" sz="2800" b="0" i="1" u="none" strike="noStrike" kern="1200" cap="none" spc="0" normalizeH="0" baseline="0" noProof="0" dirty="0" err="1">
                <a:ln>
                  <a:noFill/>
                </a:ln>
                <a:solidFill>
                  <a:srgbClr val="00FFFF"/>
                </a:solidFill>
                <a:effectLst/>
                <a:uLnTx/>
                <a:uFillTx/>
                <a:latin typeface="Times New Roman" pitchFamily="18" charset="0"/>
                <a:ea typeface="+mn-ea"/>
                <a:cs typeface="Arial" charset="0"/>
              </a:rPr>
              <a:t>ReLU</a:t>
            </a: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cxnSp>
        <p:nvCxnSpPr>
          <p:cNvPr id="61" name="Straight Connector 60">
            <a:extLst>
              <a:ext uri="{FF2B5EF4-FFF2-40B4-BE49-F238E27FC236}">
                <a16:creationId xmlns:a16="http://schemas.microsoft.com/office/drawing/2014/main" id="{F6256D96-7EA0-459B-996F-4F67EFF3BD49}"/>
              </a:ext>
            </a:extLst>
          </p:cNvPr>
          <p:cNvCxnSpPr>
            <a:cxnSpLocks/>
          </p:cNvCxnSpPr>
          <p:nvPr/>
        </p:nvCxnSpPr>
        <p:spPr bwMode="auto">
          <a:xfrm flipV="1">
            <a:off x="5715000" y="3387234"/>
            <a:ext cx="1495128" cy="139359"/>
          </a:xfrm>
          <a:prstGeom prst="line">
            <a:avLst/>
          </a:prstGeom>
          <a:noFill/>
          <a:ln w="15875" cap="sq" cmpd="sng" algn="ctr">
            <a:solidFill>
              <a:srgbClr val="0070C0"/>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E916B40-F70B-4803-B68C-366412D106BA}"/>
              </a:ext>
            </a:extLst>
          </p:cNvPr>
          <p:cNvCxnSpPr>
            <a:cxnSpLocks/>
          </p:cNvCxnSpPr>
          <p:nvPr/>
        </p:nvCxnSpPr>
        <p:spPr bwMode="auto">
          <a:xfrm flipV="1">
            <a:off x="5675107" y="3376809"/>
            <a:ext cx="1549825" cy="10425"/>
          </a:xfrm>
          <a:prstGeom prst="line">
            <a:avLst/>
          </a:prstGeom>
          <a:noFill/>
          <a:ln w="15875" cap="sq" cmpd="sng" algn="ctr">
            <a:solidFill>
              <a:srgbClr val="0070C0"/>
            </a:solidFill>
            <a:prstDash val="solid"/>
            <a:round/>
            <a:headEnd type="none" w="med" len="med"/>
            <a:tailEnd type="none" w="med" len="med"/>
          </a:ln>
          <a:effectLst/>
        </p:spPr>
      </p:cxnSp>
      <p:pic>
        <p:nvPicPr>
          <p:cNvPr id="64" name="Picture 2" descr="Different Types of Rectifiers - Blog - Carritech Telecommunications">
            <a:extLst>
              <a:ext uri="{FF2B5EF4-FFF2-40B4-BE49-F238E27FC236}">
                <a16:creationId xmlns:a16="http://schemas.microsoft.com/office/drawing/2014/main" id="{8D78008F-144E-432E-9D1F-571259857C4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245" t="3828" r="14286" b="11961"/>
          <a:stretch/>
        </p:blipFill>
        <p:spPr bwMode="auto">
          <a:xfrm>
            <a:off x="482043" y="2772122"/>
            <a:ext cx="1978974" cy="1209373"/>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a:extLst>
              <a:ext uri="{FF2B5EF4-FFF2-40B4-BE49-F238E27FC236}">
                <a16:creationId xmlns:a16="http://schemas.microsoft.com/office/drawing/2014/main" id="{F5FD4F2B-9CE9-4EB1-8EE9-530982F4EF12}"/>
              </a:ext>
            </a:extLst>
          </p:cNvPr>
          <p:cNvSpPr/>
          <p:nvPr/>
        </p:nvSpPr>
        <p:spPr>
          <a:xfrm>
            <a:off x="4731446" y="5016279"/>
            <a:ext cx="9268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 -18.2</a:t>
            </a:r>
          </a:p>
        </p:txBody>
      </p:sp>
      <p:sp>
        <p:nvSpPr>
          <p:cNvPr id="70" name="Rectangle 69">
            <a:extLst>
              <a:ext uri="{FF2B5EF4-FFF2-40B4-BE49-F238E27FC236}">
                <a16:creationId xmlns:a16="http://schemas.microsoft.com/office/drawing/2014/main" id="{FD258EB9-E330-4140-A3C7-1D65D0DDB887}"/>
              </a:ext>
            </a:extLst>
          </p:cNvPr>
          <p:cNvSpPr/>
          <p:nvPr/>
        </p:nvSpPr>
        <p:spPr>
          <a:xfrm>
            <a:off x="8205007" y="5188865"/>
            <a:ext cx="926857"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70C0"/>
                </a:solidFill>
                <a:effectLst/>
                <a:uLnTx/>
                <a:uFillTx/>
                <a:latin typeface="Times New Roman" pitchFamily="18" charset="0"/>
                <a:ea typeface="+mn-ea"/>
                <a:cs typeface="Arial" charset="0"/>
                <a:sym typeface="Symbol" panose="05050102010706020507" pitchFamily="18" charset="2"/>
              </a:rPr>
              <a:t>= -1.82</a:t>
            </a:r>
          </a:p>
        </p:txBody>
      </p:sp>
    </p:spTree>
    <p:extLst>
      <p:ext uri="{BB962C8B-B14F-4D97-AF65-F5344CB8AC3E}">
        <p14:creationId xmlns:p14="http://schemas.microsoft.com/office/powerpoint/2010/main" val="157081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21520"/>
                                        </p:tgtEl>
                                        <p:attrNameLst>
                                          <p:attrName>style.visibility</p:attrName>
                                        </p:attrNameLst>
                                      </p:cBhvr>
                                      <p:to>
                                        <p:strVal val="visible"/>
                                      </p:to>
                                    </p:set>
                                    <p:anim calcmode="lin" valueType="num">
                                      <p:cBhvr additive="base">
                                        <p:cTn id="25" dur="500" fill="hold"/>
                                        <p:tgtEl>
                                          <p:spTgt spid="21520"/>
                                        </p:tgtEl>
                                        <p:attrNameLst>
                                          <p:attrName>ppt_x</p:attrName>
                                        </p:attrNameLst>
                                      </p:cBhvr>
                                      <p:tavLst>
                                        <p:tav tm="0">
                                          <p:val>
                                            <p:strVal val="0-#ppt_w/2"/>
                                          </p:val>
                                        </p:tav>
                                        <p:tav tm="100000">
                                          <p:val>
                                            <p:strVal val="#ppt_x"/>
                                          </p:val>
                                        </p:tav>
                                      </p:tavLst>
                                    </p:anim>
                                    <p:anim calcmode="lin" valueType="num">
                                      <p:cBhvr additive="base">
                                        <p:cTn id="26" dur="500" fill="hold"/>
                                        <p:tgtEl>
                                          <p:spTgt spid="215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0-#ppt_w/2"/>
                                          </p:val>
                                        </p:tav>
                                        <p:tav tm="100000">
                                          <p:val>
                                            <p:strVal val="#ppt_x"/>
                                          </p:val>
                                        </p:tav>
                                      </p:tavLst>
                                    </p:anim>
                                    <p:anim calcmode="lin" valueType="num">
                                      <p:cBhvr additive="base">
                                        <p:cTn id="3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anim calcmode="lin" valueType="num">
                                      <p:cBhvr additive="base">
                                        <p:cTn id="43" dur="500" fill="hold"/>
                                        <p:tgtEl>
                                          <p:spTgt spid="82"/>
                                        </p:tgtEl>
                                        <p:attrNameLst>
                                          <p:attrName>ppt_x</p:attrName>
                                        </p:attrNameLst>
                                      </p:cBhvr>
                                      <p:tavLst>
                                        <p:tav tm="0">
                                          <p:val>
                                            <p:strVal val="0-#ppt_w/2"/>
                                          </p:val>
                                        </p:tav>
                                        <p:tav tm="100000">
                                          <p:val>
                                            <p:strVal val="#ppt_x"/>
                                          </p:val>
                                        </p:tav>
                                      </p:tavLst>
                                    </p:anim>
                                    <p:anim calcmode="lin" valueType="num">
                                      <p:cBhvr additive="base">
                                        <p:cTn id="44" dur="500" fill="hold"/>
                                        <p:tgtEl>
                                          <p:spTgt spid="82"/>
                                        </p:tgtEl>
                                        <p:attrNameLst>
                                          <p:attrName>ppt_y</p:attrName>
                                        </p:attrNameLst>
                                      </p:cBhvr>
                                      <p:tavLst>
                                        <p:tav tm="0">
                                          <p:val>
                                            <p:strVal val="#ppt_y"/>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4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7"/>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15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0-#ppt_w/2"/>
                                          </p:val>
                                        </p:tav>
                                        <p:tav tm="100000">
                                          <p:val>
                                            <p:strVal val="#ppt_x"/>
                                          </p:val>
                                        </p:tav>
                                      </p:tavLst>
                                    </p:anim>
                                    <p:anim calcmode="lin" valueType="num">
                                      <p:cBhvr additive="base">
                                        <p:cTn id="5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additive="base">
                                        <p:cTn id="61" dur="500" fill="hold"/>
                                        <p:tgtEl>
                                          <p:spTgt spid="83"/>
                                        </p:tgtEl>
                                        <p:attrNameLst>
                                          <p:attrName>ppt_x</p:attrName>
                                        </p:attrNameLst>
                                      </p:cBhvr>
                                      <p:tavLst>
                                        <p:tav tm="0">
                                          <p:val>
                                            <p:strVal val="0-#ppt_w/2"/>
                                          </p:val>
                                        </p:tav>
                                        <p:tav tm="100000">
                                          <p:val>
                                            <p:strVal val="#ppt_x"/>
                                          </p:val>
                                        </p:tav>
                                      </p:tavLst>
                                    </p:anim>
                                    <p:anim calcmode="lin" valueType="num">
                                      <p:cBhvr additive="base">
                                        <p:cTn id="62"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fill="hold"/>
                                        <p:tgtEl>
                                          <p:spTgt spid="70"/>
                                        </p:tgtEl>
                                        <p:attrNameLst>
                                          <p:attrName>ppt_x</p:attrName>
                                        </p:attrNameLst>
                                      </p:cBhvr>
                                      <p:tavLst>
                                        <p:tav tm="0">
                                          <p:val>
                                            <p:strVal val="0-#ppt_w/2"/>
                                          </p:val>
                                        </p:tav>
                                        <p:tav tm="100000">
                                          <p:val>
                                            <p:strVal val="#ppt_x"/>
                                          </p:val>
                                        </p:tav>
                                      </p:tavLst>
                                    </p:anim>
                                    <p:anim calcmode="lin" valueType="num">
                                      <p:cBhvr additive="base">
                                        <p:cTn id="88"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p:bldP spid="21520" grpId="1"/>
      <p:bldP spid="77" grpId="0"/>
      <p:bldP spid="77" grpId="1"/>
      <p:bldP spid="82" grpId="0"/>
      <p:bldP spid="82" grpId="1"/>
      <p:bldP spid="83" grpId="0"/>
      <p:bldP spid="83" grpId="1"/>
      <p:bldP spid="47" grpId="0" animBg="1"/>
      <p:bldP spid="47" grpId="1" animBg="1"/>
      <p:bldP spid="49" grpId="0" animBg="1"/>
      <p:bldP spid="49" grpId="1" animBg="1"/>
      <p:bldP spid="60" grpId="0"/>
      <p:bldP spid="67" grpId="0"/>
      <p:bldP spid="7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grpSp>
        <p:nvGrpSpPr>
          <p:cNvPr id="21519" name="Group 21518"/>
          <p:cNvGrpSpPr/>
          <p:nvPr/>
        </p:nvGrpSpPr>
        <p:grpSpPr>
          <a:xfrm>
            <a:off x="380999" y="4220667"/>
            <a:ext cx="8336525" cy="2301246"/>
            <a:chOff x="380999" y="4220667"/>
            <a:chExt cx="8336525" cy="2301246"/>
          </a:xfrm>
        </p:grpSpPr>
        <p:grpSp>
          <p:nvGrpSpPr>
            <p:cNvPr id="21504" name="Group 21503"/>
            <p:cNvGrpSpPr/>
            <p:nvPr/>
          </p:nvGrpSpPr>
          <p:grpSpPr>
            <a:xfrm>
              <a:off x="380999" y="4220667"/>
              <a:ext cx="8336525" cy="2301246"/>
              <a:chOff x="121675" y="4220667"/>
              <a:chExt cx="8336525" cy="2301246"/>
            </a:xfrm>
          </p:grpSpPr>
          <p:pic>
            <p:nvPicPr>
              <p:cNvPr id="21506" name="Picture 2" descr="image20"/>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22222" r="12500" b="44444"/>
              <a:stretch/>
            </p:blipFill>
            <p:spPr bwMode="auto">
              <a:xfrm>
                <a:off x="869009" y="4220667"/>
                <a:ext cx="7589191" cy="230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a:xfrm>
                <a:off x="121675" y="4220667"/>
                <a:ext cx="935067" cy="230124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518" name="Group 21517"/>
            <p:cNvGrpSpPr/>
            <p:nvPr/>
          </p:nvGrpSpPr>
          <p:grpSpPr>
            <a:xfrm>
              <a:off x="3951302" y="5213371"/>
              <a:ext cx="4537067" cy="1259484"/>
              <a:chOff x="3951302" y="5213371"/>
              <a:chExt cx="4537067" cy="1259484"/>
            </a:xfrm>
          </p:grpSpPr>
          <p:sp>
            <p:nvSpPr>
              <p:cNvPr id="3" name="Rectangle 2"/>
              <p:cNvSpPr/>
              <p:nvPr/>
            </p:nvSpPr>
            <p:spPr>
              <a:xfrm>
                <a:off x="4200440" y="5464584"/>
                <a:ext cx="117536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951302" y="5725663"/>
                    <a:ext cx="1723805" cy="74719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nary>
                            <m:naryPr>
                              <m:chr m:val="∑"/>
                              <m:supHide m:val="on"/>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naryPr>
                            <m:sub>
                              <m:r>
                                <m:rPr>
                                  <m:brk m:alnAt="7"/>
                                </m:r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𝑛</m:t>
                              </m:r>
                            </m:sub>
                            <m:sup/>
                            <m:e>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𝑤</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e>
                          </m:nary>
                          <m:sSub>
                            <m:sSub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𝑥</m:t>
                              </m:r>
                            </m:e>
                            <m: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𝑖</m:t>
                              </m:r>
                            </m:sub>
                          </m:sSub>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 </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951302" y="5725663"/>
                    <a:ext cx="1723805" cy="747192"/>
                  </a:xfrm>
                  <a:prstGeom prst="rect">
                    <a:avLst/>
                  </a:prstGeom>
                  <a:blipFill>
                    <a:blip r:embed="rId4"/>
                    <a:stretch>
                      <a:fillRect/>
                    </a:stretch>
                  </a:blipFill>
                </p:spPr>
                <p:txBody>
                  <a:bodyPr/>
                  <a:lstStyle/>
                  <a:p>
                    <a:r>
                      <a:rPr lang="en-US">
                        <a:noFill/>
                      </a:rPr>
                      <a:t> </a:t>
                    </a:r>
                  </a:p>
                </p:txBody>
              </p:sp>
            </mc:Fallback>
          </mc:AlternateContent>
          <p:grpSp>
            <p:nvGrpSpPr>
              <p:cNvPr id="21516" name="Group 21515"/>
              <p:cNvGrpSpPr/>
              <p:nvPr/>
            </p:nvGrpSpPr>
            <p:grpSpPr>
              <a:xfrm>
                <a:off x="5999354" y="5213371"/>
                <a:ext cx="2489015" cy="1026673"/>
                <a:chOff x="5999354" y="5213371"/>
                <a:chExt cx="2489015" cy="1026673"/>
              </a:xfrm>
            </p:grpSpPr>
            <p:sp>
              <p:nvSpPr>
                <p:cNvPr id="5" name="Rectangle 4"/>
                <p:cNvSpPr/>
                <p:nvPr/>
              </p:nvSpPr>
              <p:spPr>
                <a:xfrm>
                  <a:off x="6345051" y="5588975"/>
                  <a:ext cx="2143318" cy="4975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5999354" y="5803834"/>
                      <a:ext cx="1888209" cy="43621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rPr>
                        <a:t>y </a:t>
                      </a:r>
                      <a14:m>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d>
                            <m:d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d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d>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num>
                            <m:den>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sSup>
                                <m:sSupPr>
                                  <m:ctrlP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den>
                          </m:f>
                        </m:oMath>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99354" y="5803834"/>
                      <a:ext cx="1888209" cy="436210"/>
                    </a:xfrm>
                    <a:prstGeom prst="rect">
                      <a:avLst/>
                    </a:prstGeom>
                    <a:blipFill>
                      <a:blip r:embed="rId5"/>
                      <a:stretch>
                        <a:fillRect l="-8065" t="-4167" r="-968"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073533" y="5213371"/>
                      <a:ext cx="212751"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𝑦</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073533" y="5213371"/>
                      <a:ext cx="212751" cy="307777"/>
                    </a:xfrm>
                    <a:prstGeom prst="rect">
                      <a:avLst/>
                    </a:prstGeom>
                    <a:blipFill>
                      <a:blip r:embed="rId6"/>
                      <a:stretch>
                        <a:fillRect l="-28571" r="-25714" b="-25490"/>
                      </a:stretch>
                    </a:blipFill>
                  </p:spPr>
                  <p:txBody>
                    <a:bodyPr/>
                    <a:lstStyle/>
                    <a:p>
                      <a:r>
                        <a:rPr lang="en-US">
                          <a:noFill/>
                        </a:rPr>
                        <a:t> </a:t>
                      </a:r>
                    </a:p>
                  </p:txBody>
                </p:sp>
              </mc:Fallback>
            </mc:AlternateContent>
          </p:grpSp>
        </p:grpSp>
      </p:grpSp>
      <mc:AlternateContent xmlns:mc="http://schemas.openxmlformats.org/markup-compatibility/2006" xmlns:a14="http://schemas.microsoft.com/office/drawing/2010/main">
        <mc:Choice Requires="a14">
          <p:sp>
            <p:nvSpPr>
              <p:cNvPr id="12" name="TextBox 11"/>
              <p:cNvSpPr txBox="1"/>
              <p:nvPr/>
            </p:nvSpPr>
            <p:spPr>
              <a:xfrm>
                <a:off x="4511578" y="5088979"/>
                <a:ext cx="191912" cy="307777"/>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𝑧</m:t>
                      </m:r>
                    </m:oMath>
                  </m:oMathPara>
                </a14:m>
                <a:endParaRPr kumimoji="0" lang="en-CA" sz="20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11578" y="5088979"/>
                <a:ext cx="191912" cy="307777"/>
              </a:xfrm>
              <a:prstGeom prst="rect">
                <a:avLst/>
              </a:prstGeom>
              <a:blipFill>
                <a:blip r:embed="rId7"/>
                <a:stretch>
                  <a:fillRect l="-15625" r="-12500"/>
                </a:stretch>
              </a:blipFill>
            </p:spPr>
            <p:txBody>
              <a:bodyPr/>
              <a:lstStyle/>
              <a:p>
                <a:r>
                  <a:rPr lang="en-US">
                    <a:noFill/>
                  </a:rPr>
                  <a:t> </a:t>
                </a:r>
              </a:p>
            </p:txBody>
          </p:sp>
        </mc:Fallback>
      </mc:AlternateContent>
      <p:sp>
        <p:nvSpPr>
          <p:cNvPr id="52" name="Oval 51"/>
          <p:cNvSpPr>
            <a:spLocks noChangeAspect="1"/>
          </p:cNvSpPr>
          <p:nvPr/>
        </p:nvSpPr>
        <p:spPr>
          <a:xfrm>
            <a:off x="7803336" y="5257800"/>
            <a:ext cx="234000" cy="234000"/>
          </a:xfrm>
          <a:prstGeom prst="ellipse">
            <a:avLst/>
          </a:prstGeom>
          <a:solidFill>
            <a:schemeClr val="bg1">
              <a:lumMod val="40000"/>
              <a:lumOff val="60000"/>
            </a:schemeClr>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4" name="Text Box 33"/>
          <p:cNvSpPr txBox="1">
            <a:spLocks noChangeArrowheads="1"/>
          </p:cNvSpPr>
          <p:nvPr/>
        </p:nvSpPr>
        <p:spPr bwMode="auto">
          <a:xfrm>
            <a:off x="-99363" y="434876"/>
            <a:ext cx="95462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 artificial neuron: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Total incoming signal: </a:t>
            </a:r>
            <a:r>
              <a:rPr kumimoji="0" lang="en-US" altLang="en-US" sz="2400" b="0" i="1"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z = </a:t>
            </a:r>
            <a:r>
              <a:rPr kumimoji="0" lang="en-US" altLang="en-US" sz="2400" b="0" i="0" u="none" strike="noStrike" kern="1200" cap="none" spc="0" normalizeH="0" baseline="0" noProof="0" dirty="0">
                <a:ln>
                  <a:noFill/>
                </a:ln>
                <a:solidFill>
                  <a:srgbClr val="FF7C80"/>
                </a:solidFill>
                <a:effectLst/>
                <a:uLnTx/>
                <a:uFillTx/>
                <a:latin typeface="Times New Roman" pitchFamily="18" charset="0"/>
                <a:ea typeface="+mn-ea"/>
                <a:cs typeface="Arial" charset="0"/>
                <a:sym typeface="Symbol" panose="05050102010706020507" pitchFamily="18" charset="2"/>
              </a:rPr>
              <a:t>18.2</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is the activation of the right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In a brain, a neuron either fires or it doesn’t.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The picture is either a cat or not.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One might model this by</a:t>
            </a:r>
            <a:endParaRPr kumimoji="0" lang="en-CA"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5" name="Rectangle 44"/>
          <p:cNvSpPr/>
          <p:nvPr/>
        </p:nvSpPr>
        <p:spPr>
          <a:xfrm>
            <a:off x="6555037" y="1294095"/>
            <a:ext cx="2183739" cy="7078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Instead of YES/NO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allow maybe so.</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46" name="Rectangle 45"/>
          <p:cNvSpPr/>
          <p:nvPr/>
        </p:nvSpPr>
        <p:spPr>
          <a:xfrm>
            <a:off x="6265231" y="259285"/>
            <a:ext cx="2871299" cy="10156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So we can later hill climb,</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we want change </a:t>
            </a:r>
            <a:b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br>
            <a:r>
              <a:rPr kumimoji="0" lang="en-US" altLang="en-US" sz="2000" b="0" i="0" u="none" strike="noStrike" kern="1200" cap="none" spc="0" normalizeH="0" baseline="0" noProof="0" dirty="0">
                <a:ln>
                  <a:noFill/>
                </a:ln>
                <a:solidFill>
                  <a:srgbClr val="FF0000"/>
                </a:solidFill>
                <a:effectLst/>
                <a:uLnTx/>
                <a:uFillTx/>
                <a:latin typeface="Times New Roman" pitchFamily="18" charset="0"/>
                <a:ea typeface="+mn-ea"/>
                <a:cs typeface="Arial" charset="0"/>
                <a:sym typeface="Symbol" panose="05050102010706020507" pitchFamily="18" charset="2"/>
              </a:rPr>
              <a:t>to happen gracefully.</a:t>
            </a:r>
            <a:endParaRPr kumimoji="0" lang="en-CA" sz="2000" b="0"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
        <p:nvSpPr>
          <p:cNvPr id="60" name="TextBox 59">
            <a:extLst>
              <a:ext uri="{FF2B5EF4-FFF2-40B4-BE49-F238E27FC236}">
                <a16:creationId xmlns:a16="http://schemas.microsoft.com/office/drawing/2014/main" id="{E874DC90-726C-47C4-B19C-462042263455}"/>
              </a:ext>
            </a:extLst>
          </p:cNvPr>
          <p:cNvSpPr txBox="1"/>
          <p:nvPr/>
        </p:nvSpPr>
        <p:spPr>
          <a:xfrm flipH="1">
            <a:off x="2515703" y="2803439"/>
            <a:ext cx="3066140"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y = G??linear(</a:t>
            </a:r>
            <a:r>
              <a:rPr kumimoji="0" lang="en-CA" sz="2800" b="0" i="1" u="none" strike="noStrike" kern="1200" cap="none" spc="0" normalizeH="0" baseline="0" noProof="0" dirty="0">
                <a:ln>
                  <a:noFill/>
                </a:ln>
                <a:solidFill>
                  <a:srgbClr val="FF7C80"/>
                </a:solidFill>
                <a:effectLst/>
                <a:uLnTx/>
                <a:uFillTx/>
                <a:latin typeface="Times New Roman" pitchFamily="18" charset="0"/>
                <a:ea typeface="+mn-ea"/>
                <a:cs typeface="Arial" charset="0"/>
              </a:rPr>
              <a:t>z</a:t>
            </a: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a:t>
            </a:r>
            <a:b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b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          (</a:t>
            </a:r>
            <a:r>
              <a:rPr kumimoji="0" lang="en-CA" sz="2800" b="0" i="1" u="none" strike="noStrike" kern="1200" cap="none" spc="0" normalizeH="0" baseline="0" noProof="0" dirty="0" err="1">
                <a:ln>
                  <a:noFill/>
                </a:ln>
                <a:solidFill>
                  <a:srgbClr val="00FFFF"/>
                </a:solidFill>
                <a:effectLst/>
                <a:uLnTx/>
                <a:uFillTx/>
                <a:latin typeface="Times New Roman" pitchFamily="18" charset="0"/>
                <a:ea typeface="+mn-ea"/>
                <a:cs typeface="Arial" charset="0"/>
              </a:rPr>
              <a:t>GeLU</a:t>
            </a:r>
            <a:r>
              <a:rPr kumimoji="0" lang="en-CA" sz="2800" b="0" i="1" u="none" strike="noStrike" kern="1200" cap="none" spc="0" normalizeH="0" baseline="0" noProof="0" dirty="0">
                <a:ln>
                  <a:noFill/>
                </a:ln>
                <a:solidFill>
                  <a:srgbClr val="00FFFF"/>
                </a:solidFill>
                <a:effectLst/>
                <a:uLnTx/>
                <a:uFillTx/>
                <a:latin typeface="Times New Roman" pitchFamily="18" charset="0"/>
                <a:ea typeface="+mn-ea"/>
                <a:cs typeface="Arial" charset="0"/>
              </a:rPr>
              <a:t>)</a:t>
            </a:r>
            <a:r>
              <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p:txBody>
      </p:sp>
      <p:pic>
        <p:nvPicPr>
          <p:cNvPr id="64" name="Picture 2" descr="Different Types of Rectifiers - Blog - Carritech Telecommunications">
            <a:extLst>
              <a:ext uri="{FF2B5EF4-FFF2-40B4-BE49-F238E27FC236}">
                <a16:creationId xmlns:a16="http://schemas.microsoft.com/office/drawing/2014/main" id="{8D78008F-144E-432E-9D1F-571259857C4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245" t="3828" r="14286" b="11961"/>
          <a:stretch/>
        </p:blipFill>
        <p:spPr bwMode="auto">
          <a:xfrm>
            <a:off x="482043" y="2772122"/>
            <a:ext cx="1978974" cy="120937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upload.wikimedia.org/wikipedia/commons/thumb/4/42/ReLU_and_GELU.svg/1920px-ReLU_and_GELU.svg.png">
            <a:extLst>
              <a:ext uri="{FF2B5EF4-FFF2-40B4-BE49-F238E27FC236}">
                <a16:creationId xmlns:a16="http://schemas.microsoft.com/office/drawing/2014/main" id="{1D96B343-03E5-4CE1-AA9F-26FA92007C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6727" y="2021128"/>
            <a:ext cx="2544542" cy="211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B667C-5C95-4A8F-A566-1AC0BDCAAC0E}"/>
              </a:ext>
            </a:extLst>
          </p:cNvPr>
          <p:cNvPicPr>
            <a:picLocks noChangeAspect="1"/>
          </p:cNvPicPr>
          <p:nvPr/>
        </p:nvPicPr>
        <p:blipFill>
          <a:blip r:embed="rId3"/>
          <a:stretch>
            <a:fillRect/>
          </a:stretch>
        </p:blipFill>
        <p:spPr>
          <a:xfrm>
            <a:off x="52251" y="517220"/>
            <a:ext cx="8884284" cy="1480714"/>
          </a:xfrm>
          <a:prstGeom prst="rect">
            <a:avLst/>
          </a:prstGeom>
        </p:spPr>
      </p:pic>
      <p:sp>
        <p:nvSpPr>
          <p:cNvPr id="37" name="Rectangle 36">
            <a:extLst>
              <a:ext uri="{FF2B5EF4-FFF2-40B4-BE49-F238E27FC236}">
                <a16:creationId xmlns:a16="http://schemas.microsoft.com/office/drawing/2014/main" id="{A956CB1E-61D8-44D7-8015-24348B97DD86}"/>
              </a:ext>
            </a:extLst>
          </p:cNvPr>
          <p:cNvSpPr/>
          <p:nvPr/>
        </p:nvSpPr>
        <p:spPr>
          <a:xfrm>
            <a:off x="672737" y="1003663"/>
            <a:ext cx="3552507" cy="274457"/>
          </a:xfrm>
          <a:prstGeom prst="rect">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46" name="Group 45">
            <a:extLst>
              <a:ext uri="{FF2B5EF4-FFF2-40B4-BE49-F238E27FC236}">
                <a16:creationId xmlns:a16="http://schemas.microsoft.com/office/drawing/2014/main" id="{1F77EF7C-9234-4E74-A332-3BBBF9273B3F}"/>
              </a:ext>
            </a:extLst>
          </p:cNvPr>
          <p:cNvGrpSpPr/>
          <p:nvPr/>
        </p:nvGrpSpPr>
        <p:grpSpPr>
          <a:xfrm>
            <a:off x="2103477" y="2209800"/>
            <a:ext cx="4782762" cy="1805108"/>
            <a:chOff x="1371600" y="3113960"/>
            <a:chExt cx="7551031" cy="2786667"/>
          </a:xfrm>
        </p:grpSpPr>
        <p:sp>
          <p:nvSpPr>
            <p:cNvPr id="47" name="Rectangle 46">
              <a:extLst>
                <a:ext uri="{FF2B5EF4-FFF2-40B4-BE49-F238E27FC236}">
                  <a16:creationId xmlns:a16="http://schemas.microsoft.com/office/drawing/2014/main" id="{C1528CB6-8500-4BB6-B080-27EBF43B82C3}"/>
                </a:ext>
              </a:extLst>
            </p:cNvPr>
            <p:cNvSpPr/>
            <p:nvPr/>
          </p:nvSpPr>
          <p:spPr>
            <a:xfrm>
              <a:off x="8334660" y="3113960"/>
              <a:ext cx="587971" cy="2774576"/>
            </a:xfrm>
            <a:prstGeom prst="rect">
              <a:avLst/>
            </a:prstGeom>
            <a:solidFill>
              <a:schemeClr val="tx1"/>
            </a:solidFill>
            <a:ln>
              <a:noFill/>
            </a:ln>
          </p:spPr>
          <p:txBody>
            <a:bodyPr wrap="square" rtlCol="0" anchor="ctr">
              <a:spAutoFit/>
            </a:bodyPr>
            <a:lstStyle/>
            <a:p>
              <a:pPr algn="l"/>
              <a:endParaRPr lang="en-CA" sz="2400" dirty="0"/>
            </a:p>
          </p:txBody>
        </p:sp>
        <p:grpSp>
          <p:nvGrpSpPr>
            <p:cNvPr id="48" name="Group 47">
              <a:extLst>
                <a:ext uri="{FF2B5EF4-FFF2-40B4-BE49-F238E27FC236}">
                  <a16:creationId xmlns:a16="http://schemas.microsoft.com/office/drawing/2014/main" id="{3051FD12-4077-4229-91C8-70BFECB93CCA}"/>
                </a:ext>
              </a:extLst>
            </p:cNvPr>
            <p:cNvGrpSpPr/>
            <p:nvPr/>
          </p:nvGrpSpPr>
          <p:grpSpPr>
            <a:xfrm>
              <a:off x="1371600" y="3113960"/>
              <a:ext cx="7086600" cy="2786667"/>
              <a:chOff x="1371600" y="762000"/>
              <a:chExt cx="7086600" cy="2786667"/>
            </a:xfrm>
          </p:grpSpPr>
          <p:sp>
            <p:nvSpPr>
              <p:cNvPr id="49" name="Rectangle 48">
                <a:extLst>
                  <a:ext uri="{FF2B5EF4-FFF2-40B4-BE49-F238E27FC236}">
                    <a16:creationId xmlns:a16="http://schemas.microsoft.com/office/drawing/2014/main" id="{0535FD25-FC9C-47F8-B7BE-3A6EDBBF806C}"/>
                  </a:ext>
                </a:extLst>
              </p:cNvPr>
              <p:cNvSpPr/>
              <p:nvPr/>
            </p:nvSpPr>
            <p:spPr>
              <a:xfrm>
                <a:off x="1371600" y="762000"/>
                <a:ext cx="7086600" cy="2777925"/>
              </a:xfrm>
              <a:prstGeom prst="rect">
                <a:avLst/>
              </a:prstGeom>
              <a:solidFill>
                <a:schemeClr val="tx1"/>
              </a:solidFill>
              <a:ln>
                <a:noFill/>
              </a:ln>
            </p:spPr>
            <p:txBody>
              <a:bodyPr wrap="square" rtlCol="0" anchor="ctr">
                <a:spAutoFit/>
              </a:bodyPr>
              <a:lstStyle/>
              <a:p>
                <a:pPr algn="l"/>
                <a:endParaRPr lang="en-CA" sz="2400" dirty="0"/>
              </a:p>
            </p:txBody>
          </p:sp>
          <p:pic>
            <p:nvPicPr>
              <p:cNvPr id="50" name="Picture 6" descr="Image result for convolutional neural network">
                <a:extLst>
                  <a:ext uri="{FF2B5EF4-FFF2-40B4-BE49-F238E27FC236}">
                    <a16:creationId xmlns:a16="http://schemas.microsoft.com/office/drawing/2014/main" id="{A5D0B136-B5ED-47B7-96BB-075AE1F28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891191"/>
                <a:ext cx="5334000" cy="265747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2" name="Isosceles Triangle 61">
            <a:extLst>
              <a:ext uri="{FF2B5EF4-FFF2-40B4-BE49-F238E27FC236}">
                <a16:creationId xmlns:a16="http://schemas.microsoft.com/office/drawing/2014/main" id="{0A8C17AF-18F6-4B20-AFD4-54A65C84246F}"/>
              </a:ext>
            </a:extLst>
          </p:cNvPr>
          <p:cNvSpPr/>
          <p:nvPr/>
        </p:nvSpPr>
        <p:spPr>
          <a:xfrm rot="5400000">
            <a:off x="2453840" y="2804104"/>
            <a:ext cx="1554832" cy="904154"/>
          </a:xfrm>
          <a:prstGeom prst="triangle">
            <a:avLst>
              <a:gd name="adj" fmla="val 22719"/>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3" name="Isosceles Triangle 62">
            <a:extLst>
              <a:ext uri="{FF2B5EF4-FFF2-40B4-BE49-F238E27FC236}">
                <a16:creationId xmlns:a16="http://schemas.microsoft.com/office/drawing/2014/main" id="{8FCCA4BD-8E9E-4A0A-AD4C-F7A153560484}"/>
              </a:ext>
            </a:extLst>
          </p:cNvPr>
          <p:cNvSpPr/>
          <p:nvPr/>
        </p:nvSpPr>
        <p:spPr>
          <a:xfrm rot="5400000">
            <a:off x="3030160" y="2786622"/>
            <a:ext cx="1721422" cy="904154"/>
          </a:xfrm>
          <a:prstGeom prst="triangle">
            <a:avLst>
              <a:gd name="adj" fmla="val 61343"/>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4" name="Isosceles Triangle 63">
            <a:extLst>
              <a:ext uri="{FF2B5EF4-FFF2-40B4-BE49-F238E27FC236}">
                <a16:creationId xmlns:a16="http://schemas.microsoft.com/office/drawing/2014/main" id="{ED59F83A-1218-4B57-AE19-33AB41C21526}"/>
              </a:ext>
            </a:extLst>
          </p:cNvPr>
          <p:cNvSpPr/>
          <p:nvPr/>
        </p:nvSpPr>
        <p:spPr>
          <a:xfrm rot="5400000">
            <a:off x="3721951" y="2769140"/>
            <a:ext cx="1721422" cy="904154"/>
          </a:xfrm>
          <a:prstGeom prst="triangle">
            <a:avLst>
              <a:gd name="adj" fmla="val 40316"/>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5" name="Isosceles Triangle 64">
            <a:extLst>
              <a:ext uri="{FF2B5EF4-FFF2-40B4-BE49-F238E27FC236}">
                <a16:creationId xmlns:a16="http://schemas.microsoft.com/office/drawing/2014/main" id="{70D4E69C-2082-460A-89B0-647CB7855BB8}"/>
              </a:ext>
            </a:extLst>
          </p:cNvPr>
          <p:cNvSpPr/>
          <p:nvPr/>
        </p:nvSpPr>
        <p:spPr>
          <a:xfrm rot="5400000">
            <a:off x="4391218" y="2793871"/>
            <a:ext cx="1721422" cy="926678"/>
          </a:xfrm>
          <a:prstGeom prst="triangle">
            <a:avLst>
              <a:gd name="adj" fmla="val 54175"/>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nvGrpSpPr>
          <p:cNvPr id="5" name="Group 4">
            <a:extLst>
              <a:ext uri="{FF2B5EF4-FFF2-40B4-BE49-F238E27FC236}">
                <a16:creationId xmlns:a16="http://schemas.microsoft.com/office/drawing/2014/main" id="{EC8381D2-5CCB-40BC-A4E5-C03740665B0F}"/>
              </a:ext>
            </a:extLst>
          </p:cNvPr>
          <p:cNvGrpSpPr/>
          <p:nvPr/>
        </p:nvGrpSpPr>
        <p:grpSpPr>
          <a:xfrm>
            <a:off x="2127267" y="4126195"/>
            <a:ext cx="4806933" cy="1497914"/>
            <a:chOff x="1820354" y="4126195"/>
            <a:chExt cx="4806933" cy="1497914"/>
          </a:xfrm>
        </p:grpSpPr>
        <p:grpSp>
          <p:nvGrpSpPr>
            <p:cNvPr id="51" name="Group 50">
              <a:extLst>
                <a:ext uri="{FF2B5EF4-FFF2-40B4-BE49-F238E27FC236}">
                  <a16:creationId xmlns:a16="http://schemas.microsoft.com/office/drawing/2014/main" id="{CFFD57A8-68BA-4596-AA02-1E216693B917}"/>
                </a:ext>
              </a:extLst>
            </p:cNvPr>
            <p:cNvGrpSpPr/>
            <p:nvPr/>
          </p:nvGrpSpPr>
          <p:grpSpPr>
            <a:xfrm>
              <a:off x="1820354" y="4126195"/>
              <a:ext cx="4806933" cy="1497914"/>
              <a:chOff x="1128332" y="4220667"/>
              <a:chExt cx="7589192" cy="2312430"/>
            </a:xfrm>
          </p:grpSpPr>
          <p:pic>
            <p:nvPicPr>
              <p:cNvPr id="60" name="Picture 2" descr="image20">
                <a:extLst>
                  <a:ext uri="{FF2B5EF4-FFF2-40B4-BE49-F238E27FC236}">
                    <a16:creationId xmlns:a16="http://schemas.microsoft.com/office/drawing/2014/main" id="{EDBC7383-CE37-4034-B546-BE372EDE168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1128332" y="4220667"/>
                <a:ext cx="7589192" cy="23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a:extLst>
                  <a:ext uri="{FF2B5EF4-FFF2-40B4-BE49-F238E27FC236}">
                    <a16:creationId xmlns:a16="http://schemas.microsoft.com/office/drawing/2014/main" id="{4579B026-D820-4570-B138-BCBDFE084A2B}"/>
                  </a:ext>
                </a:extLst>
              </p:cNvPr>
              <p:cNvGrpSpPr/>
              <p:nvPr/>
            </p:nvGrpSpPr>
            <p:grpSpPr>
              <a:xfrm>
                <a:off x="3951302" y="5213371"/>
                <a:ext cx="4537068" cy="1319726"/>
                <a:chOff x="3951302" y="5213371"/>
                <a:chExt cx="4537068" cy="1319726"/>
              </a:xfrm>
            </p:grpSpPr>
            <p:sp>
              <p:nvSpPr>
                <p:cNvPr id="54" name="Rectangle 53">
                  <a:extLst>
                    <a:ext uri="{FF2B5EF4-FFF2-40B4-BE49-F238E27FC236}">
                      <a16:creationId xmlns:a16="http://schemas.microsoft.com/office/drawing/2014/main" id="{C79E6104-F14F-43B9-94B6-58A5619C47A5}"/>
                    </a:ext>
                  </a:extLst>
                </p:cNvPr>
                <p:cNvSpPr/>
                <p:nvPr/>
              </p:nvSpPr>
              <p:spPr>
                <a:xfrm>
                  <a:off x="4200440" y="5452044"/>
                  <a:ext cx="117536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CC0C9D2-2FE6-4898-A086-407CDF0E8DD7}"/>
                        </a:ext>
                      </a:extLst>
                    </p:cNvPr>
                    <p:cNvSpPr txBox="1"/>
                    <p:nvPr/>
                  </p:nvSpPr>
                  <p:spPr>
                    <a:xfrm>
                      <a:off x="3951302" y="5725664"/>
                      <a:ext cx="1910266" cy="807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𝑧</m:t>
                            </m:r>
                            <m:r>
                              <a:rPr lang="en-CA" sz="1400" b="0" i="1" smtClean="0">
                                <a:solidFill>
                                  <a:schemeClr val="bg2"/>
                                </a:solidFill>
                                <a:latin typeface="Cambria Math" panose="02040503050406030204" pitchFamily="18" charset="0"/>
                              </a:rPr>
                              <m:t>= </m:t>
                            </m:r>
                            <m:nary>
                              <m:naryPr>
                                <m:chr m:val="∑"/>
                                <m:supHide m:val="on"/>
                                <m:ctrlPr>
                                  <a:rPr lang="en-CA" sz="1400" b="0" i="1" smtClean="0">
                                    <a:solidFill>
                                      <a:schemeClr val="bg2"/>
                                    </a:solidFill>
                                    <a:latin typeface="Cambria Math" panose="02040503050406030204" pitchFamily="18" charset="0"/>
                                  </a:rPr>
                                </m:ctrlPr>
                              </m:naryPr>
                              <m:sub>
                                <m:r>
                                  <m:rPr>
                                    <m:brk m:alnAt="7"/>
                                  </m:rPr>
                                  <a:rPr lang="en-CA" sz="1400" b="0" i="1" smtClean="0">
                                    <a:solidFill>
                                      <a:schemeClr val="bg2"/>
                                    </a:solidFill>
                                    <a:latin typeface="Cambria Math" panose="02040503050406030204" pitchFamily="18" charset="0"/>
                                  </a:rPr>
                                  <m:t>𝑖</m:t>
                                </m:r>
                                <m:r>
                                  <a:rPr lang="en-CA" sz="1400" b="0" i="1" smtClean="0">
                                    <a:solidFill>
                                      <a:schemeClr val="bg2"/>
                                    </a:solidFill>
                                    <a:latin typeface="Cambria Math" panose="02040503050406030204" pitchFamily="18" charset="0"/>
                                  </a:rPr>
                                  <m:t>=0..</m:t>
                                </m:r>
                                <m:r>
                                  <a:rPr lang="en-CA" sz="1400" b="0" i="1" smtClean="0">
                                    <a:solidFill>
                                      <a:schemeClr val="bg2"/>
                                    </a:solidFill>
                                    <a:latin typeface="Cambria Math" panose="02040503050406030204" pitchFamily="18" charset="0"/>
                                  </a:rPr>
                                  <m:t>𝑛</m:t>
                                </m:r>
                              </m:sub>
                              <m:sup/>
                              <m:e>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𝑤</m:t>
                                    </m:r>
                                  </m:e>
                                  <m:sub>
                                    <m:r>
                                      <a:rPr lang="en-CA" sz="1400" b="0" i="1" smtClean="0">
                                        <a:solidFill>
                                          <a:schemeClr val="bg2"/>
                                        </a:solidFill>
                                        <a:latin typeface="Cambria Math" panose="02040503050406030204" pitchFamily="18" charset="0"/>
                                      </a:rPr>
                                      <m:t>𝑖</m:t>
                                    </m:r>
                                  </m:sub>
                                </m:sSub>
                              </m:e>
                            </m:nary>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𝑥</m:t>
                                </m:r>
                              </m:e>
                              <m:sub>
                                <m:r>
                                  <a:rPr lang="en-CA" sz="1400" b="0" i="1" smtClean="0">
                                    <a:solidFill>
                                      <a:schemeClr val="bg2"/>
                                    </a:solidFill>
                                    <a:latin typeface="Cambria Math" panose="02040503050406030204" pitchFamily="18" charset="0"/>
                                  </a:rPr>
                                  <m:t>𝑖</m:t>
                                </m:r>
                              </m:sub>
                            </m:sSub>
                            <m:r>
                              <a:rPr lang="en-CA" sz="1400" b="0" i="1" smtClean="0">
                                <a:solidFill>
                                  <a:schemeClr val="bg2"/>
                                </a:solidFill>
                                <a:latin typeface="Cambria Math" panose="02040503050406030204" pitchFamily="18" charset="0"/>
                              </a:rPr>
                              <m:t> </m:t>
                            </m:r>
                          </m:oMath>
                        </m:oMathPara>
                      </a14:m>
                      <a:endParaRPr lang="en-CA" sz="1400" dirty="0">
                        <a:solidFill>
                          <a:schemeClr val="bg2"/>
                        </a:solidFill>
                      </a:endParaRPr>
                    </a:p>
                  </p:txBody>
                </p:sp>
              </mc:Choice>
              <mc:Fallback xmlns="">
                <p:sp>
                  <p:nvSpPr>
                    <p:cNvPr id="55" name="TextBox 54">
                      <a:extLst>
                        <a:ext uri="{FF2B5EF4-FFF2-40B4-BE49-F238E27FC236}">
                          <a16:creationId xmlns:a16="http://schemas.microsoft.com/office/drawing/2014/main" id="{1CC0C9D2-2FE6-4898-A086-407CDF0E8DD7}"/>
                        </a:ext>
                      </a:extLst>
                    </p:cNvPr>
                    <p:cNvSpPr txBox="1">
                      <a:spLocks noRot="1" noChangeAspect="1" noMove="1" noResize="1" noEditPoints="1" noAdjustHandles="1" noChangeArrowheads="1" noChangeShapeType="1" noTextEdit="1"/>
                    </p:cNvSpPr>
                    <p:nvPr/>
                  </p:nvSpPr>
                  <p:spPr>
                    <a:xfrm>
                      <a:off x="3951302" y="5725664"/>
                      <a:ext cx="1910266" cy="807433"/>
                    </a:xfrm>
                    <a:prstGeom prst="rect">
                      <a:avLst/>
                    </a:prstGeom>
                    <a:blipFill>
                      <a:blip r:embed="rId6"/>
                      <a:stretch>
                        <a:fillRect l="-18090" t="-145349" r="-65327" b="-203488"/>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D2BEE4CB-13F2-4853-80EA-00B4A42008F1}"/>
                    </a:ext>
                  </a:extLst>
                </p:cNvPr>
                <p:cNvGrpSpPr/>
                <p:nvPr/>
              </p:nvGrpSpPr>
              <p:grpSpPr>
                <a:xfrm>
                  <a:off x="6345051" y="5213371"/>
                  <a:ext cx="2143319" cy="885714"/>
                  <a:chOff x="6345051" y="5213371"/>
                  <a:chExt cx="2143319" cy="885714"/>
                </a:xfrm>
              </p:grpSpPr>
              <p:sp>
                <p:nvSpPr>
                  <p:cNvPr id="57" name="Rectangle 56">
                    <a:extLst>
                      <a:ext uri="{FF2B5EF4-FFF2-40B4-BE49-F238E27FC236}">
                        <a16:creationId xmlns:a16="http://schemas.microsoft.com/office/drawing/2014/main" id="{00F8B910-6D95-4AEE-855F-43DDCC880E1B}"/>
                      </a:ext>
                    </a:extLst>
                  </p:cNvPr>
                  <p:cNvSpPr/>
                  <p:nvPr/>
                </p:nvSpPr>
                <p:spPr>
                  <a:xfrm>
                    <a:off x="6345051" y="5576436"/>
                    <a:ext cx="214331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5E9D1D2-DDE2-4930-8D69-866908CED64A}"/>
                          </a:ext>
                        </a:extLst>
                      </p:cNvPr>
                      <p:cNvSpPr txBox="1"/>
                      <p:nvPr/>
                    </p:nvSpPr>
                    <p:spPr>
                      <a:xfrm>
                        <a:off x="8073534" y="5213371"/>
                        <a:ext cx="235166" cy="332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𝑦</m:t>
                              </m:r>
                            </m:oMath>
                          </m:oMathPara>
                        </a14:m>
                        <a:endParaRPr lang="en-CA" sz="1400" dirty="0">
                          <a:solidFill>
                            <a:schemeClr val="bg2"/>
                          </a:solidFill>
                        </a:endParaRPr>
                      </a:p>
                    </p:txBody>
                  </p:sp>
                </mc:Choice>
                <mc:Fallback xmlns="">
                  <p:sp>
                    <p:nvSpPr>
                      <p:cNvPr id="59" name="TextBox 58">
                        <a:extLst>
                          <a:ext uri="{FF2B5EF4-FFF2-40B4-BE49-F238E27FC236}">
                            <a16:creationId xmlns:a16="http://schemas.microsoft.com/office/drawing/2014/main" id="{E5E9D1D2-DDE2-4930-8D69-866908CED64A}"/>
                          </a:ext>
                        </a:extLst>
                      </p:cNvPr>
                      <p:cNvSpPr txBox="1">
                        <a:spLocks noRot="1" noChangeAspect="1" noMove="1" noResize="1" noEditPoints="1" noAdjustHandles="1" noChangeArrowheads="1" noChangeShapeType="1" noTextEdit="1"/>
                      </p:cNvSpPr>
                      <p:nvPr/>
                    </p:nvSpPr>
                    <p:spPr>
                      <a:xfrm>
                        <a:off x="8073534" y="5213371"/>
                        <a:ext cx="235166" cy="332596"/>
                      </a:xfrm>
                      <a:prstGeom prst="rect">
                        <a:avLst/>
                      </a:prstGeom>
                      <a:blipFill>
                        <a:blip r:embed="rId7"/>
                        <a:stretch>
                          <a:fillRect l="-29167" r="-25000" b="-25000"/>
                        </a:stretch>
                      </a:blipFill>
                    </p:spPr>
                    <p:txBody>
                      <a:bodyPr/>
                      <a:lstStyle/>
                      <a:p>
                        <a:r>
                          <a:rPr lang="en-US">
                            <a:noFill/>
                          </a:rPr>
                          <a:t> </a:t>
                        </a:r>
                      </a:p>
                    </p:txBody>
                  </p:sp>
                </mc:Fallback>
              </mc:AlternateContent>
            </p:grpSp>
          </p:grpSp>
        </p:grpSp>
        <p:sp>
          <p:nvSpPr>
            <p:cNvPr id="66" name="Isosceles Triangle 65">
              <a:extLst>
                <a:ext uri="{FF2B5EF4-FFF2-40B4-BE49-F238E27FC236}">
                  <a16:creationId xmlns:a16="http://schemas.microsoft.com/office/drawing/2014/main" id="{3B2ED5B2-C00B-4698-8BD7-625117B5A03A}"/>
                </a:ext>
              </a:extLst>
            </p:cNvPr>
            <p:cNvSpPr/>
            <p:nvPr/>
          </p:nvSpPr>
          <p:spPr>
            <a:xfrm rot="5400000">
              <a:off x="3590307" y="2542734"/>
              <a:ext cx="1371600" cy="4663440"/>
            </a:xfrm>
            <a:prstGeom prst="triangle">
              <a:avLst>
                <a:gd name="adj" fmla="val 49703"/>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67" name="TextBox 66">
            <a:extLst>
              <a:ext uri="{FF2B5EF4-FFF2-40B4-BE49-F238E27FC236}">
                <a16:creationId xmlns:a16="http://schemas.microsoft.com/office/drawing/2014/main" id="{3F806DA3-8DA9-499F-8DFE-7608B3D93D11}"/>
              </a:ext>
            </a:extLst>
          </p:cNvPr>
          <p:cNvSpPr txBox="1"/>
          <p:nvPr/>
        </p:nvSpPr>
        <p:spPr bwMode="auto">
          <a:xfrm>
            <a:off x="2975336" y="295294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800" dirty="0">
                <a:solidFill>
                  <a:srgbClr val="66FF33"/>
                </a:solidFill>
                <a:effectLst/>
                <a:cs typeface="Times New Roman" panose="02020603050405020304" pitchFamily="18" charset="0"/>
              </a:rPr>
              <a:t>1</a:t>
            </a:r>
            <a:endParaRPr lang="en-US" dirty="0">
              <a:solidFill>
                <a:srgbClr val="66FF33"/>
              </a:solidFill>
            </a:endParaRPr>
          </a:p>
        </p:txBody>
      </p:sp>
      <p:sp>
        <p:nvSpPr>
          <p:cNvPr id="68" name="TextBox 67">
            <a:extLst>
              <a:ext uri="{FF2B5EF4-FFF2-40B4-BE49-F238E27FC236}">
                <a16:creationId xmlns:a16="http://schemas.microsoft.com/office/drawing/2014/main" id="{CFA007CD-445C-447A-8709-9587ED970636}"/>
              </a:ext>
            </a:extLst>
          </p:cNvPr>
          <p:cNvSpPr txBox="1"/>
          <p:nvPr/>
        </p:nvSpPr>
        <p:spPr bwMode="auto">
          <a:xfrm>
            <a:off x="3608884" y="295294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solidFill>
                  <a:srgbClr val="66FF33"/>
                </a:solidFill>
                <a:cs typeface="Times New Roman" panose="02020603050405020304" pitchFamily="18" charset="0"/>
              </a:rPr>
              <a:t>2</a:t>
            </a:r>
            <a:endParaRPr lang="en-US" dirty="0">
              <a:solidFill>
                <a:srgbClr val="66FF33"/>
              </a:solidFill>
            </a:endParaRPr>
          </a:p>
        </p:txBody>
      </p:sp>
      <p:sp>
        <p:nvSpPr>
          <p:cNvPr id="69" name="TextBox 68">
            <a:extLst>
              <a:ext uri="{FF2B5EF4-FFF2-40B4-BE49-F238E27FC236}">
                <a16:creationId xmlns:a16="http://schemas.microsoft.com/office/drawing/2014/main" id="{3933A66E-F4B3-49D3-926D-52D8B4E230E6}"/>
              </a:ext>
            </a:extLst>
          </p:cNvPr>
          <p:cNvSpPr txBox="1"/>
          <p:nvPr/>
        </p:nvSpPr>
        <p:spPr bwMode="auto">
          <a:xfrm>
            <a:off x="4268558" y="295294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solidFill>
                  <a:srgbClr val="66FF33"/>
                </a:solidFill>
                <a:cs typeface="Times New Roman" panose="02020603050405020304" pitchFamily="18" charset="0"/>
              </a:rPr>
              <a:t>3</a:t>
            </a:r>
            <a:endParaRPr lang="en-US" dirty="0">
              <a:solidFill>
                <a:srgbClr val="66FF33"/>
              </a:solidFill>
            </a:endParaRPr>
          </a:p>
        </p:txBody>
      </p:sp>
      <p:sp>
        <p:nvSpPr>
          <p:cNvPr id="70" name="TextBox 69">
            <a:extLst>
              <a:ext uri="{FF2B5EF4-FFF2-40B4-BE49-F238E27FC236}">
                <a16:creationId xmlns:a16="http://schemas.microsoft.com/office/drawing/2014/main" id="{C8B19825-5214-44C1-A489-B5303E2616C8}"/>
              </a:ext>
            </a:extLst>
          </p:cNvPr>
          <p:cNvSpPr txBox="1"/>
          <p:nvPr/>
        </p:nvSpPr>
        <p:spPr bwMode="auto">
          <a:xfrm>
            <a:off x="4928232" y="295294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solidFill>
                  <a:srgbClr val="66FF33"/>
                </a:solidFill>
                <a:cs typeface="Times New Roman" panose="02020603050405020304" pitchFamily="18" charset="0"/>
              </a:rPr>
              <a:t>4</a:t>
            </a:r>
            <a:endParaRPr lang="en-US" dirty="0">
              <a:solidFill>
                <a:srgbClr val="66FF33"/>
              </a:solidFill>
            </a:endParaRPr>
          </a:p>
        </p:txBody>
      </p:sp>
      <p:sp>
        <p:nvSpPr>
          <p:cNvPr id="71" name="TextBox 70">
            <a:extLst>
              <a:ext uri="{FF2B5EF4-FFF2-40B4-BE49-F238E27FC236}">
                <a16:creationId xmlns:a16="http://schemas.microsoft.com/office/drawing/2014/main" id="{59261C6D-B244-4D2B-8AF9-0DCA2CDB27E4}"/>
              </a:ext>
            </a:extLst>
          </p:cNvPr>
          <p:cNvSpPr txBox="1"/>
          <p:nvPr/>
        </p:nvSpPr>
        <p:spPr bwMode="auto">
          <a:xfrm>
            <a:off x="484097" y="1230085"/>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effectLst/>
                <a:cs typeface="Times New Roman" panose="02020603050405020304" pitchFamily="18" charset="0"/>
              </a:rPr>
              <a:t>1</a:t>
            </a:r>
            <a:endParaRPr lang="en-US" sz="1800" dirty="0">
              <a:solidFill>
                <a:srgbClr val="66FF33"/>
              </a:solidFill>
            </a:endParaRPr>
          </a:p>
        </p:txBody>
      </p:sp>
      <p:sp>
        <p:nvSpPr>
          <p:cNvPr id="72" name="TextBox 71">
            <a:extLst>
              <a:ext uri="{FF2B5EF4-FFF2-40B4-BE49-F238E27FC236}">
                <a16:creationId xmlns:a16="http://schemas.microsoft.com/office/drawing/2014/main" id="{6CF02020-CD18-44C1-B779-1B6793967649}"/>
              </a:ext>
            </a:extLst>
          </p:cNvPr>
          <p:cNvSpPr txBox="1"/>
          <p:nvPr/>
        </p:nvSpPr>
        <p:spPr bwMode="auto">
          <a:xfrm>
            <a:off x="484097" y="1496479"/>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cs typeface="Times New Roman" panose="02020603050405020304" pitchFamily="18" charset="0"/>
              </a:rPr>
              <a:t>2</a:t>
            </a:r>
            <a:endParaRPr lang="en-US" sz="1800" dirty="0">
              <a:solidFill>
                <a:srgbClr val="66FF33"/>
              </a:solidFill>
            </a:endParaRPr>
          </a:p>
        </p:txBody>
      </p:sp>
      <p:sp>
        <p:nvSpPr>
          <p:cNvPr id="73" name="TextBox 72">
            <a:extLst>
              <a:ext uri="{FF2B5EF4-FFF2-40B4-BE49-F238E27FC236}">
                <a16:creationId xmlns:a16="http://schemas.microsoft.com/office/drawing/2014/main" id="{2D4FADF8-985C-4E91-9248-68B72FA7D52A}"/>
              </a:ext>
            </a:extLst>
          </p:cNvPr>
          <p:cNvSpPr txBox="1"/>
          <p:nvPr/>
        </p:nvSpPr>
        <p:spPr bwMode="auto">
          <a:xfrm>
            <a:off x="484097" y="1815737"/>
            <a:ext cx="1043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cs typeface="Times New Roman" panose="02020603050405020304" pitchFamily="18" charset="0"/>
              </a:rPr>
              <a:t>3</a:t>
            </a:r>
            <a:r>
              <a:rPr lang="el-GR" altLang="en-US" sz="1800" dirty="0">
                <a:solidFill>
                  <a:srgbClr val="66FF33"/>
                </a:solidFill>
                <a:latin typeface="Times New Roman"/>
                <a:cs typeface="Times New Roman" panose="02020603050405020304" pitchFamily="18" charset="0"/>
                <a:sym typeface="Symbol" panose="05050102010706020507" pitchFamily="18" charset="2"/>
              </a:rPr>
              <a:t> ‧ ‧ ‧</a:t>
            </a:r>
            <a:endParaRPr lang="en-US" sz="1800" dirty="0">
              <a:solidFill>
                <a:srgbClr val="66FF33"/>
              </a:solidFill>
            </a:endParaRPr>
          </a:p>
        </p:txBody>
      </p:sp>
      <p:sp>
        <p:nvSpPr>
          <p:cNvPr id="74" name="TextBox 73">
            <a:extLst>
              <a:ext uri="{FF2B5EF4-FFF2-40B4-BE49-F238E27FC236}">
                <a16:creationId xmlns:a16="http://schemas.microsoft.com/office/drawing/2014/main" id="{1FFBCD21-06DA-40F5-B739-650AD8760EAE}"/>
              </a:ext>
            </a:extLst>
          </p:cNvPr>
          <p:cNvSpPr txBox="1"/>
          <p:nvPr/>
        </p:nvSpPr>
        <p:spPr bwMode="auto">
          <a:xfrm>
            <a:off x="484097" y="2145268"/>
            <a:ext cx="8629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cs typeface="Times New Roman" panose="02020603050405020304" pitchFamily="18" charset="0"/>
              </a:rPr>
              <a:t>4 </a:t>
            </a:r>
            <a:r>
              <a:rPr lang="el-GR" altLang="en-US" sz="1800" dirty="0">
                <a:solidFill>
                  <a:srgbClr val="66FF33"/>
                </a:solidFill>
                <a:latin typeface="Times New Roman"/>
                <a:cs typeface="Times New Roman" panose="02020603050405020304" pitchFamily="18" charset="0"/>
                <a:sym typeface="Symbol" panose="05050102010706020507" pitchFamily="18" charset="2"/>
              </a:rPr>
              <a:t>‧ ‧ ‧</a:t>
            </a:r>
            <a:endParaRPr lang="en-US" sz="1800" dirty="0">
              <a:solidFill>
                <a:srgbClr val="66FF33"/>
              </a:solidFill>
            </a:endParaRPr>
          </a:p>
        </p:txBody>
      </p:sp>
      <p:sp>
        <p:nvSpPr>
          <p:cNvPr id="32" name="Rectangle 63">
            <a:extLst>
              <a:ext uri="{FF2B5EF4-FFF2-40B4-BE49-F238E27FC236}">
                <a16:creationId xmlns:a16="http://schemas.microsoft.com/office/drawing/2014/main" id="{362898AB-100C-4B82-B244-F4B03EC67160}"/>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360341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0-#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0-#ppt_w/2"/>
                                          </p:val>
                                        </p:tav>
                                        <p:tav tm="100000">
                                          <p:val>
                                            <p:strVal val="#ppt_x"/>
                                          </p:val>
                                        </p:tav>
                                      </p:tavLst>
                                    </p:anim>
                                    <p:anim calcmode="lin" valueType="num">
                                      <p:cBhvr additive="base">
                                        <p:cTn id="40"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0-#ppt_w/2"/>
                                          </p:val>
                                        </p:tav>
                                        <p:tav tm="100000">
                                          <p:val>
                                            <p:strVal val="#ppt_x"/>
                                          </p:val>
                                        </p:tav>
                                      </p:tavLst>
                                    </p:anim>
                                    <p:anim calcmode="lin" valueType="num">
                                      <p:cBhvr additive="base">
                                        <p:cTn id="46" dur="500" fill="hold"/>
                                        <p:tgtEl>
                                          <p:spTgt spid="6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0-#ppt_w/2"/>
                                          </p:val>
                                        </p:tav>
                                        <p:tav tm="100000">
                                          <p:val>
                                            <p:strVal val="#ppt_x"/>
                                          </p:val>
                                        </p:tav>
                                      </p:tavLst>
                                    </p:anim>
                                    <p:anim calcmode="lin" valueType="num">
                                      <p:cBhvr additive="base">
                                        <p:cTn id="54"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0-#ppt_w/2"/>
                                          </p:val>
                                        </p:tav>
                                        <p:tav tm="100000">
                                          <p:val>
                                            <p:strVal val="#ppt_x"/>
                                          </p:val>
                                        </p:tav>
                                      </p:tavLst>
                                    </p:anim>
                                    <p:anim calcmode="lin" valueType="num">
                                      <p:cBhvr additive="base">
                                        <p:cTn id="60" dur="500" fill="hold"/>
                                        <p:tgtEl>
                                          <p:spTgt spid="6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additive="base">
                                        <p:cTn id="63" dur="500" fill="hold"/>
                                        <p:tgtEl>
                                          <p:spTgt spid="69"/>
                                        </p:tgtEl>
                                        <p:attrNameLst>
                                          <p:attrName>ppt_x</p:attrName>
                                        </p:attrNameLst>
                                      </p:cBhvr>
                                      <p:tavLst>
                                        <p:tav tm="0">
                                          <p:val>
                                            <p:strVal val="0-#ppt_w/2"/>
                                          </p:val>
                                        </p:tav>
                                        <p:tav tm="100000">
                                          <p:val>
                                            <p:strVal val="#ppt_x"/>
                                          </p:val>
                                        </p:tav>
                                      </p:tavLst>
                                    </p:anim>
                                    <p:anim calcmode="lin" valueType="num">
                                      <p:cBhvr additive="base">
                                        <p:cTn id="64" dur="500" fill="hold"/>
                                        <p:tgtEl>
                                          <p:spTgt spid="6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additive="base">
                                        <p:cTn id="67" dur="500" fill="hold"/>
                                        <p:tgtEl>
                                          <p:spTgt spid="73"/>
                                        </p:tgtEl>
                                        <p:attrNameLst>
                                          <p:attrName>ppt_x</p:attrName>
                                        </p:attrNameLst>
                                      </p:cBhvr>
                                      <p:tavLst>
                                        <p:tav tm="0">
                                          <p:val>
                                            <p:strVal val="0-#ppt_w/2"/>
                                          </p:val>
                                        </p:tav>
                                        <p:tav tm="100000">
                                          <p:val>
                                            <p:strVal val="#ppt_x"/>
                                          </p:val>
                                        </p:tav>
                                      </p:tavLst>
                                    </p:anim>
                                    <p:anim calcmode="lin" valueType="num">
                                      <p:cBhvr additive="base">
                                        <p:cTn id="6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fill="hold"/>
                                        <p:tgtEl>
                                          <p:spTgt spid="65"/>
                                        </p:tgtEl>
                                        <p:attrNameLst>
                                          <p:attrName>ppt_x</p:attrName>
                                        </p:attrNameLst>
                                      </p:cBhvr>
                                      <p:tavLst>
                                        <p:tav tm="0">
                                          <p:val>
                                            <p:strVal val="0-#ppt_w/2"/>
                                          </p:val>
                                        </p:tav>
                                        <p:tav tm="100000">
                                          <p:val>
                                            <p:strVal val="#ppt_x"/>
                                          </p:val>
                                        </p:tav>
                                      </p:tavLst>
                                    </p:anim>
                                    <p:anim calcmode="lin" valueType="num">
                                      <p:cBhvr additive="base">
                                        <p:cTn id="74" dur="500" fill="hold"/>
                                        <p:tgtEl>
                                          <p:spTgt spid="6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additive="base">
                                        <p:cTn id="77" dur="500" fill="hold"/>
                                        <p:tgtEl>
                                          <p:spTgt spid="70"/>
                                        </p:tgtEl>
                                        <p:attrNameLst>
                                          <p:attrName>ppt_x</p:attrName>
                                        </p:attrNameLst>
                                      </p:cBhvr>
                                      <p:tavLst>
                                        <p:tav tm="0">
                                          <p:val>
                                            <p:strVal val="0-#ppt_w/2"/>
                                          </p:val>
                                        </p:tav>
                                        <p:tav tm="100000">
                                          <p:val>
                                            <p:strVal val="#ppt_x"/>
                                          </p:val>
                                        </p:tav>
                                      </p:tavLst>
                                    </p:anim>
                                    <p:anim calcmode="lin" valueType="num">
                                      <p:cBhvr additive="base">
                                        <p:cTn id="78" dur="500" fill="hold"/>
                                        <p:tgtEl>
                                          <p:spTgt spid="7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additive="base">
                                        <p:cTn id="81" dur="500" fill="hold"/>
                                        <p:tgtEl>
                                          <p:spTgt spid="74"/>
                                        </p:tgtEl>
                                        <p:attrNameLst>
                                          <p:attrName>ppt_x</p:attrName>
                                        </p:attrNameLst>
                                      </p:cBhvr>
                                      <p:tavLst>
                                        <p:tav tm="0">
                                          <p:val>
                                            <p:strVal val="0-#ppt_w/2"/>
                                          </p:val>
                                        </p:tav>
                                        <p:tav tm="100000">
                                          <p:val>
                                            <p:strVal val="#ppt_x"/>
                                          </p:val>
                                        </p:tav>
                                      </p:tavLst>
                                    </p:anim>
                                    <p:anim calcmode="lin" valueType="num">
                                      <p:cBhvr additive="base">
                                        <p:cTn id="8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2" grpId="0" animBg="1"/>
      <p:bldP spid="63" grpId="0" animBg="1"/>
      <p:bldP spid="64" grpId="0" animBg="1"/>
      <p:bldP spid="65" grpId="0" animBg="1"/>
      <p:bldP spid="67" grpId="0"/>
      <p:bldP spid="68" grpId="0"/>
      <p:bldP spid="69" grpId="0"/>
      <p:bldP spid="70" grpId="0"/>
      <p:bldP spid="71" grpId="0"/>
      <p:bldP spid="72" grpId="0"/>
      <p:bldP spid="73" grpId="0"/>
      <p:bldP spid="7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93D90B00-871F-4A01-BA1D-BEE6EADE609A}"/>
              </a:ext>
            </a:extLst>
          </p:cNvPr>
          <p:cNvPicPr>
            <a:picLocks noChangeAspect="1"/>
          </p:cNvPicPr>
          <p:nvPr/>
        </p:nvPicPr>
        <p:blipFill>
          <a:blip r:embed="rId3"/>
          <a:stretch>
            <a:fillRect/>
          </a:stretch>
        </p:blipFill>
        <p:spPr>
          <a:xfrm>
            <a:off x="52251" y="517220"/>
            <a:ext cx="8884284" cy="1480714"/>
          </a:xfrm>
          <a:prstGeom prst="rect">
            <a:avLst/>
          </a:prstGeom>
        </p:spPr>
      </p:pic>
      <p:grpSp>
        <p:nvGrpSpPr>
          <p:cNvPr id="34" name="Group 33">
            <a:extLst>
              <a:ext uri="{FF2B5EF4-FFF2-40B4-BE49-F238E27FC236}">
                <a16:creationId xmlns:a16="http://schemas.microsoft.com/office/drawing/2014/main" id="{1D4EE451-E897-4B18-B01C-ADADCEE6B10B}"/>
              </a:ext>
            </a:extLst>
          </p:cNvPr>
          <p:cNvGrpSpPr/>
          <p:nvPr/>
        </p:nvGrpSpPr>
        <p:grpSpPr>
          <a:xfrm>
            <a:off x="2514600" y="2238125"/>
            <a:ext cx="3937390" cy="1766480"/>
            <a:chOff x="3986920" y="457200"/>
            <a:chExt cx="2814085" cy="1766480"/>
          </a:xfrm>
        </p:grpSpPr>
        <p:sp>
          <p:nvSpPr>
            <p:cNvPr id="35" name="Rectangle 34">
              <a:extLst>
                <a:ext uri="{FF2B5EF4-FFF2-40B4-BE49-F238E27FC236}">
                  <a16:creationId xmlns:a16="http://schemas.microsoft.com/office/drawing/2014/main" id="{29BA1D0A-8B2C-4D58-AD51-CE211AFB8879}"/>
                </a:ext>
              </a:extLst>
            </p:cNvPr>
            <p:cNvSpPr/>
            <p:nvPr/>
          </p:nvSpPr>
          <p:spPr>
            <a:xfrm>
              <a:off x="3986920" y="457200"/>
              <a:ext cx="2814085"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38" name="Picture 6" descr="Image result for convolutional neural network">
              <a:extLst>
                <a:ext uri="{FF2B5EF4-FFF2-40B4-BE49-F238E27FC236}">
                  <a16:creationId xmlns:a16="http://schemas.microsoft.com/office/drawing/2014/main" id="{FBBF97F8-0C06-4897-A274-1087948953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510"/>
            <a:stretch/>
          </p:blipFill>
          <p:spPr bwMode="auto">
            <a:xfrm>
              <a:off x="4510543" y="538926"/>
              <a:ext cx="2290462" cy="168111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66C9A86-4AA0-4416-966F-55375B2599EA}"/>
                </a:ext>
              </a:extLst>
            </p:cNvPr>
            <p:cNvSpPr/>
            <p:nvPr/>
          </p:nvSpPr>
          <p:spPr>
            <a:xfrm>
              <a:off x="5590235" y="459548"/>
              <a:ext cx="1197877"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40" name="Picture 6" descr="Image result for convolutional neural network">
              <a:extLst>
                <a:ext uri="{FF2B5EF4-FFF2-40B4-BE49-F238E27FC236}">
                  <a16:creationId xmlns:a16="http://schemas.microsoft.com/office/drawing/2014/main" id="{E7BDDD2F-41B9-44C3-A862-42B2AE3D03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75"/>
            <a:stretch/>
          </p:blipFill>
          <p:spPr bwMode="auto">
            <a:xfrm>
              <a:off x="5562600" y="542566"/>
              <a:ext cx="1126172" cy="168111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a:extLst>
              <a:ext uri="{FF2B5EF4-FFF2-40B4-BE49-F238E27FC236}">
                <a16:creationId xmlns:a16="http://schemas.microsoft.com/office/drawing/2014/main" id="{A956CB1E-61D8-44D7-8015-24348B97DD86}"/>
              </a:ext>
            </a:extLst>
          </p:cNvPr>
          <p:cNvSpPr/>
          <p:nvPr/>
        </p:nvSpPr>
        <p:spPr>
          <a:xfrm>
            <a:off x="672737" y="1003663"/>
            <a:ext cx="3552507" cy="274457"/>
          </a:xfrm>
          <a:prstGeom prst="rect">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2" name="Isosceles Triangle 61">
            <a:extLst>
              <a:ext uri="{FF2B5EF4-FFF2-40B4-BE49-F238E27FC236}">
                <a16:creationId xmlns:a16="http://schemas.microsoft.com/office/drawing/2014/main" id="{0A8C17AF-18F6-4B20-AFD4-54A65C84246F}"/>
              </a:ext>
            </a:extLst>
          </p:cNvPr>
          <p:cNvSpPr/>
          <p:nvPr/>
        </p:nvSpPr>
        <p:spPr>
          <a:xfrm rot="5400000">
            <a:off x="3401493" y="2629749"/>
            <a:ext cx="1554832" cy="1280160"/>
          </a:xfrm>
          <a:prstGeom prst="triangle">
            <a:avLst>
              <a:gd name="adj" fmla="val 26381"/>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3" name="Isosceles Triangle 62">
            <a:extLst>
              <a:ext uri="{FF2B5EF4-FFF2-40B4-BE49-F238E27FC236}">
                <a16:creationId xmlns:a16="http://schemas.microsoft.com/office/drawing/2014/main" id="{8FCCA4BD-8E9E-4A0A-AD4C-F7A153560484}"/>
              </a:ext>
            </a:extLst>
          </p:cNvPr>
          <p:cNvSpPr/>
          <p:nvPr/>
        </p:nvSpPr>
        <p:spPr>
          <a:xfrm rot="5400000">
            <a:off x="4341551" y="2552899"/>
            <a:ext cx="1721422" cy="1371600"/>
          </a:xfrm>
          <a:prstGeom prst="triangle">
            <a:avLst>
              <a:gd name="adj" fmla="val 57379"/>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 name="TextBox 66">
            <a:extLst>
              <a:ext uri="{FF2B5EF4-FFF2-40B4-BE49-F238E27FC236}">
                <a16:creationId xmlns:a16="http://schemas.microsoft.com/office/drawing/2014/main" id="{3F806DA3-8DA9-499F-8DFE-7608B3D93D11}"/>
              </a:ext>
            </a:extLst>
          </p:cNvPr>
          <p:cNvSpPr txBox="1"/>
          <p:nvPr/>
        </p:nvSpPr>
        <p:spPr bwMode="auto">
          <a:xfrm>
            <a:off x="3835951" y="295019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800" dirty="0">
                <a:solidFill>
                  <a:srgbClr val="66FF33"/>
                </a:solidFill>
                <a:effectLst/>
                <a:cs typeface="Times New Roman" panose="02020603050405020304" pitchFamily="18" charset="0"/>
              </a:rPr>
              <a:t>1</a:t>
            </a:r>
            <a:endParaRPr lang="en-US" dirty="0">
              <a:solidFill>
                <a:srgbClr val="66FF33"/>
              </a:solidFill>
            </a:endParaRPr>
          </a:p>
        </p:txBody>
      </p:sp>
      <p:sp>
        <p:nvSpPr>
          <p:cNvPr id="68" name="TextBox 67">
            <a:extLst>
              <a:ext uri="{FF2B5EF4-FFF2-40B4-BE49-F238E27FC236}">
                <a16:creationId xmlns:a16="http://schemas.microsoft.com/office/drawing/2014/main" id="{CFA007CD-445C-447A-8709-9587ED970636}"/>
              </a:ext>
            </a:extLst>
          </p:cNvPr>
          <p:cNvSpPr txBox="1"/>
          <p:nvPr/>
        </p:nvSpPr>
        <p:spPr bwMode="auto">
          <a:xfrm>
            <a:off x="4931086" y="2980238"/>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solidFill>
                  <a:srgbClr val="66FF33"/>
                </a:solidFill>
                <a:cs typeface="Times New Roman" panose="02020603050405020304" pitchFamily="18" charset="0"/>
              </a:rPr>
              <a:t>2</a:t>
            </a:r>
            <a:endParaRPr lang="en-US" dirty="0">
              <a:solidFill>
                <a:srgbClr val="66FF33"/>
              </a:solidFill>
            </a:endParaRPr>
          </a:p>
        </p:txBody>
      </p:sp>
      <p:sp>
        <p:nvSpPr>
          <p:cNvPr id="71" name="TextBox 70">
            <a:extLst>
              <a:ext uri="{FF2B5EF4-FFF2-40B4-BE49-F238E27FC236}">
                <a16:creationId xmlns:a16="http://schemas.microsoft.com/office/drawing/2014/main" id="{59261C6D-B244-4D2B-8AF9-0DCA2CDB27E4}"/>
              </a:ext>
            </a:extLst>
          </p:cNvPr>
          <p:cNvSpPr txBox="1"/>
          <p:nvPr/>
        </p:nvSpPr>
        <p:spPr bwMode="auto">
          <a:xfrm>
            <a:off x="484097" y="1230085"/>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effectLst/>
                <a:cs typeface="Times New Roman" panose="02020603050405020304" pitchFamily="18" charset="0"/>
              </a:rPr>
              <a:t>1</a:t>
            </a:r>
            <a:endParaRPr lang="en-US" sz="1800" dirty="0">
              <a:solidFill>
                <a:srgbClr val="66FF33"/>
              </a:solidFill>
            </a:endParaRPr>
          </a:p>
        </p:txBody>
      </p:sp>
      <p:sp>
        <p:nvSpPr>
          <p:cNvPr id="72" name="TextBox 71">
            <a:extLst>
              <a:ext uri="{FF2B5EF4-FFF2-40B4-BE49-F238E27FC236}">
                <a16:creationId xmlns:a16="http://schemas.microsoft.com/office/drawing/2014/main" id="{6CF02020-CD18-44C1-B779-1B6793967649}"/>
              </a:ext>
            </a:extLst>
          </p:cNvPr>
          <p:cNvSpPr txBox="1"/>
          <p:nvPr/>
        </p:nvSpPr>
        <p:spPr bwMode="auto">
          <a:xfrm>
            <a:off x="484097" y="1496479"/>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cs typeface="Times New Roman" panose="02020603050405020304" pitchFamily="18" charset="0"/>
              </a:rPr>
              <a:t>2</a:t>
            </a:r>
            <a:endParaRPr lang="en-US" sz="1800" dirty="0">
              <a:solidFill>
                <a:srgbClr val="66FF33"/>
              </a:solidFill>
            </a:endParaRPr>
          </a:p>
        </p:txBody>
      </p:sp>
      <p:grpSp>
        <p:nvGrpSpPr>
          <p:cNvPr id="41" name="Group 40">
            <a:extLst>
              <a:ext uri="{FF2B5EF4-FFF2-40B4-BE49-F238E27FC236}">
                <a16:creationId xmlns:a16="http://schemas.microsoft.com/office/drawing/2014/main" id="{14EB57E8-CD62-49CF-A1D6-9F725D178023}"/>
              </a:ext>
            </a:extLst>
          </p:cNvPr>
          <p:cNvGrpSpPr/>
          <p:nvPr/>
        </p:nvGrpSpPr>
        <p:grpSpPr>
          <a:xfrm>
            <a:off x="2127267" y="4126195"/>
            <a:ext cx="4806933" cy="1497914"/>
            <a:chOff x="1820354" y="4126195"/>
            <a:chExt cx="4806933" cy="1497914"/>
          </a:xfrm>
        </p:grpSpPr>
        <p:grpSp>
          <p:nvGrpSpPr>
            <p:cNvPr id="42" name="Group 41">
              <a:extLst>
                <a:ext uri="{FF2B5EF4-FFF2-40B4-BE49-F238E27FC236}">
                  <a16:creationId xmlns:a16="http://schemas.microsoft.com/office/drawing/2014/main" id="{E766E268-544F-4818-9545-4FF1AE031B05}"/>
                </a:ext>
              </a:extLst>
            </p:cNvPr>
            <p:cNvGrpSpPr/>
            <p:nvPr/>
          </p:nvGrpSpPr>
          <p:grpSpPr>
            <a:xfrm>
              <a:off x="1820354" y="4126195"/>
              <a:ext cx="4806933" cy="1497914"/>
              <a:chOff x="1128332" y="4220667"/>
              <a:chExt cx="7589192" cy="2312430"/>
            </a:xfrm>
          </p:grpSpPr>
          <p:pic>
            <p:nvPicPr>
              <p:cNvPr id="44" name="Picture 2" descr="image20">
                <a:extLst>
                  <a:ext uri="{FF2B5EF4-FFF2-40B4-BE49-F238E27FC236}">
                    <a16:creationId xmlns:a16="http://schemas.microsoft.com/office/drawing/2014/main" id="{B9045DA7-48CA-4F8C-965C-3915294F0A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1128332" y="4220667"/>
                <a:ext cx="7589192" cy="23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a:extLst>
                  <a:ext uri="{FF2B5EF4-FFF2-40B4-BE49-F238E27FC236}">
                    <a16:creationId xmlns:a16="http://schemas.microsoft.com/office/drawing/2014/main" id="{8670900F-5E9B-4B6C-BF67-D4B6C0D16CDC}"/>
                  </a:ext>
                </a:extLst>
              </p:cNvPr>
              <p:cNvGrpSpPr/>
              <p:nvPr/>
            </p:nvGrpSpPr>
            <p:grpSpPr>
              <a:xfrm>
                <a:off x="3951302" y="5213371"/>
                <a:ext cx="4537068" cy="1319726"/>
                <a:chOff x="3951302" y="5213371"/>
                <a:chExt cx="4537068" cy="1319726"/>
              </a:xfrm>
            </p:grpSpPr>
            <p:sp>
              <p:nvSpPr>
                <p:cNvPr id="52" name="Rectangle 51">
                  <a:extLst>
                    <a:ext uri="{FF2B5EF4-FFF2-40B4-BE49-F238E27FC236}">
                      <a16:creationId xmlns:a16="http://schemas.microsoft.com/office/drawing/2014/main" id="{28CD58BD-7AB0-4CD1-A703-95CF398AD212}"/>
                    </a:ext>
                  </a:extLst>
                </p:cNvPr>
                <p:cNvSpPr/>
                <p:nvPr/>
              </p:nvSpPr>
              <p:spPr>
                <a:xfrm>
                  <a:off x="4200440" y="5452044"/>
                  <a:ext cx="117536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DE98270-4E42-4CAD-BF3E-C86DA536ACB3}"/>
                        </a:ext>
                      </a:extLst>
                    </p:cNvPr>
                    <p:cNvSpPr txBox="1"/>
                    <p:nvPr/>
                  </p:nvSpPr>
                  <p:spPr>
                    <a:xfrm>
                      <a:off x="3951302" y="5725664"/>
                      <a:ext cx="1910266" cy="807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𝑧</m:t>
                            </m:r>
                            <m:r>
                              <a:rPr lang="en-CA" sz="1400" b="0" i="1" smtClean="0">
                                <a:solidFill>
                                  <a:schemeClr val="bg2"/>
                                </a:solidFill>
                                <a:latin typeface="Cambria Math" panose="02040503050406030204" pitchFamily="18" charset="0"/>
                              </a:rPr>
                              <m:t>= </m:t>
                            </m:r>
                            <m:nary>
                              <m:naryPr>
                                <m:chr m:val="∑"/>
                                <m:supHide m:val="on"/>
                                <m:ctrlPr>
                                  <a:rPr lang="en-CA" sz="1400" b="0" i="1" smtClean="0">
                                    <a:solidFill>
                                      <a:schemeClr val="bg2"/>
                                    </a:solidFill>
                                    <a:latin typeface="Cambria Math" panose="02040503050406030204" pitchFamily="18" charset="0"/>
                                  </a:rPr>
                                </m:ctrlPr>
                              </m:naryPr>
                              <m:sub>
                                <m:r>
                                  <m:rPr>
                                    <m:brk m:alnAt="7"/>
                                  </m:rPr>
                                  <a:rPr lang="en-CA" sz="1400" b="0" i="1" smtClean="0">
                                    <a:solidFill>
                                      <a:schemeClr val="bg2"/>
                                    </a:solidFill>
                                    <a:latin typeface="Cambria Math" panose="02040503050406030204" pitchFamily="18" charset="0"/>
                                  </a:rPr>
                                  <m:t>𝑖</m:t>
                                </m:r>
                                <m:r>
                                  <a:rPr lang="en-CA" sz="1400" b="0" i="1" smtClean="0">
                                    <a:solidFill>
                                      <a:schemeClr val="bg2"/>
                                    </a:solidFill>
                                    <a:latin typeface="Cambria Math" panose="02040503050406030204" pitchFamily="18" charset="0"/>
                                  </a:rPr>
                                  <m:t>=0..</m:t>
                                </m:r>
                                <m:r>
                                  <a:rPr lang="en-CA" sz="1400" b="0" i="1" smtClean="0">
                                    <a:solidFill>
                                      <a:schemeClr val="bg2"/>
                                    </a:solidFill>
                                    <a:latin typeface="Cambria Math" panose="02040503050406030204" pitchFamily="18" charset="0"/>
                                  </a:rPr>
                                  <m:t>𝑛</m:t>
                                </m:r>
                              </m:sub>
                              <m:sup/>
                              <m:e>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𝑤</m:t>
                                    </m:r>
                                  </m:e>
                                  <m:sub>
                                    <m:r>
                                      <a:rPr lang="en-CA" sz="1400" b="0" i="1" smtClean="0">
                                        <a:solidFill>
                                          <a:schemeClr val="bg2"/>
                                        </a:solidFill>
                                        <a:latin typeface="Cambria Math" panose="02040503050406030204" pitchFamily="18" charset="0"/>
                                      </a:rPr>
                                      <m:t>𝑖</m:t>
                                    </m:r>
                                  </m:sub>
                                </m:sSub>
                              </m:e>
                            </m:nary>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𝑥</m:t>
                                </m:r>
                              </m:e>
                              <m:sub>
                                <m:r>
                                  <a:rPr lang="en-CA" sz="1400" b="0" i="1" smtClean="0">
                                    <a:solidFill>
                                      <a:schemeClr val="bg2"/>
                                    </a:solidFill>
                                    <a:latin typeface="Cambria Math" panose="02040503050406030204" pitchFamily="18" charset="0"/>
                                  </a:rPr>
                                  <m:t>𝑖</m:t>
                                </m:r>
                              </m:sub>
                            </m:sSub>
                            <m:r>
                              <a:rPr lang="en-CA" sz="1400" b="0" i="1" smtClean="0">
                                <a:solidFill>
                                  <a:schemeClr val="bg2"/>
                                </a:solidFill>
                                <a:latin typeface="Cambria Math" panose="02040503050406030204" pitchFamily="18" charset="0"/>
                              </a:rPr>
                              <m:t> </m:t>
                            </m:r>
                          </m:oMath>
                        </m:oMathPara>
                      </a14:m>
                      <a:endParaRPr lang="en-CA" sz="1400" dirty="0">
                        <a:solidFill>
                          <a:schemeClr val="bg2"/>
                        </a:solidFill>
                      </a:endParaRPr>
                    </a:p>
                  </p:txBody>
                </p:sp>
              </mc:Choice>
              <mc:Fallback xmlns="">
                <p:sp>
                  <p:nvSpPr>
                    <p:cNvPr id="61" name="TextBox 60">
                      <a:extLst>
                        <a:ext uri="{FF2B5EF4-FFF2-40B4-BE49-F238E27FC236}">
                          <a16:creationId xmlns:a16="http://schemas.microsoft.com/office/drawing/2014/main" id="{0DE98270-4E42-4CAD-BF3E-C86DA536ACB3}"/>
                        </a:ext>
                      </a:extLst>
                    </p:cNvPr>
                    <p:cNvSpPr txBox="1">
                      <a:spLocks noRot="1" noChangeAspect="1" noMove="1" noResize="1" noEditPoints="1" noAdjustHandles="1" noChangeArrowheads="1" noChangeShapeType="1" noTextEdit="1"/>
                    </p:cNvSpPr>
                    <p:nvPr/>
                  </p:nvSpPr>
                  <p:spPr>
                    <a:xfrm>
                      <a:off x="3951302" y="5725664"/>
                      <a:ext cx="1910266" cy="807433"/>
                    </a:xfrm>
                    <a:prstGeom prst="rect">
                      <a:avLst/>
                    </a:prstGeom>
                    <a:blipFill>
                      <a:blip r:embed="rId6"/>
                      <a:stretch>
                        <a:fillRect l="-18090" t="-145349" r="-65327" b="-203488"/>
                      </a:stretch>
                    </a:blipFill>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38FB426A-D58E-4A3E-9F81-57419E0041A6}"/>
                    </a:ext>
                  </a:extLst>
                </p:cNvPr>
                <p:cNvGrpSpPr/>
                <p:nvPr/>
              </p:nvGrpSpPr>
              <p:grpSpPr>
                <a:xfrm>
                  <a:off x="6345051" y="5213371"/>
                  <a:ext cx="2143319" cy="885714"/>
                  <a:chOff x="6345051" y="5213371"/>
                  <a:chExt cx="2143319" cy="885714"/>
                </a:xfrm>
              </p:grpSpPr>
              <p:sp>
                <p:nvSpPr>
                  <p:cNvPr id="76" name="Rectangle 75">
                    <a:extLst>
                      <a:ext uri="{FF2B5EF4-FFF2-40B4-BE49-F238E27FC236}">
                        <a16:creationId xmlns:a16="http://schemas.microsoft.com/office/drawing/2014/main" id="{F6F84545-2CF0-4F39-9591-88F3204A71EE}"/>
                      </a:ext>
                    </a:extLst>
                  </p:cNvPr>
                  <p:cNvSpPr/>
                  <p:nvPr/>
                </p:nvSpPr>
                <p:spPr>
                  <a:xfrm>
                    <a:off x="6345051" y="5576436"/>
                    <a:ext cx="214331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396D1C1-D4D7-4B45-AF96-227D8579EECC}"/>
                          </a:ext>
                        </a:extLst>
                      </p:cNvPr>
                      <p:cNvSpPr txBox="1"/>
                      <p:nvPr/>
                    </p:nvSpPr>
                    <p:spPr>
                      <a:xfrm>
                        <a:off x="8073534" y="5213371"/>
                        <a:ext cx="235166" cy="332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𝑦</m:t>
                              </m:r>
                            </m:oMath>
                          </m:oMathPara>
                        </a14:m>
                        <a:endParaRPr lang="en-CA" sz="1400" dirty="0">
                          <a:solidFill>
                            <a:schemeClr val="bg2"/>
                          </a:solidFill>
                        </a:endParaRPr>
                      </a:p>
                    </p:txBody>
                  </p:sp>
                </mc:Choice>
                <mc:Fallback xmlns="">
                  <p:sp>
                    <p:nvSpPr>
                      <p:cNvPr id="78" name="TextBox 77">
                        <a:extLst>
                          <a:ext uri="{FF2B5EF4-FFF2-40B4-BE49-F238E27FC236}">
                            <a16:creationId xmlns:a16="http://schemas.microsoft.com/office/drawing/2014/main" id="{5396D1C1-D4D7-4B45-AF96-227D8579EECC}"/>
                          </a:ext>
                        </a:extLst>
                      </p:cNvPr>
                      <p:cNvSpPr txBox="1">
                        <a:spLocks noRot="1" noChangeAspect="1" noMove="1" noResize="1" noEditPoints="1" noAdjustHandles="1" noChangeArrowheads="1" noChangeShapeType="1" noTextEdit="1"/>
                      </p:cNvSpPr>
                      <p:nvPr/>
                    </p:nvSpPr>
                    <p:spPr>
                      <a:xfrm>
                        <a:off x="8073534" y="5213371"/>
                        <a:ext cx="235166" cy="332596"/>
                      </a:xfrm>
                      <a:prstGeom prst="rect">
                        <a:avLst/>
                      </a:prstGeom>
                      <a:blipFill>
                        <a:blip r:embed="rId7"/>
                        <a:stretch>
                          <a:fillRect l="-29167" r="-25000" b="-25000"/>
                        </a:stretch>
                      </a:blipFill>
                    </p:spPr>
                    <p:txBody>
                      <a:bodyPr/>
                      <a:lstStyle/>
                      <a:p>
                        <a:r>
                          <a:rPr lang="en-US">
                            <a:noFill/>
                          </a:rPr>
                          <a:t> </a:t>
                        </a:r>
                      </a:p>
                    </p:txBody>
                  </p:sp>
                </mc:Fallback>
              </mc:AlternateContent>
            </p:grpSp>
          </p:grpSp>
        </p:grpSp>
        <p:sp>
          <p:nvSpPr>
            <p:cNvPr id="43" name="Isosceles Triangle 42">
              <a:extLst>
                <a:ext uri="{FF2B5EF4-FFF2-40B4-BE49-F238E27FC236}">
                  <a16:creationId xmlns:a16="http://schemas.microsoft.com/office/drawing/2014/main" id="{B0BCF206-A2EA-417C-9193-5C874C46CE6F}"/>
                </a:ext>
              </a:extLst>
            </p:cNvPr>
            <p:cNvSpPr/>
            <p:nvPr/>
          </p:nvSpPr>
          <p:spPr>
            <a:xfrm rot="5400000">
              <a:off x="3590307" y="2542734"/>
              <a:ext cx="1371600" cy="4663440"/>
            </a:xfrm>
            <a:prstGeom prst="triangle">
              <a:avLst>
                <a:gd name="adj" fmla="val 49703"/>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26" name="Rectangle 63">
            <a:extLst>
              <a:ext uri="{FF2B5EF4-FFF2-40B4-BE49-F238E27FC236}">
                <a16:creationId xmlns:a16="http://schemas.microsoft.com/office/drawing/2014/main" id="{2A02CE4E-B41D-41E1-BF1A-DC28BB74F015}"/>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12393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0-#ppt_w/2"/>
                                          </p:val>
                                        </p:tav>
                                        <p:tav tm="100000">
                                          <p:val>
                                            <p:strVal val="#ppt_x"/>
                                          </p:val>
                                        </p:tav>
                                      </p:tavLst>
                                    </p:anim>
                                    <p:anim calcmode="lin" valueType="num">
                                      <p:cBhvr additive="base">
                                        <p:cTn id="14" dur="500" fill="hold"/>
                                        <p:tgtEl>
                                          <p:spTgt spid="6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0-#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0-#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0-#ppt_w/2"/>
                                          </p:val>
                                        </p:tav>
                                        <p:tav tm="100000">
                                          <p:val>
                                            <p:strVal val="#ppt_x"/>
                                          </p:val>
                                        </p:tav>
                                      </p:tavLst>
                                    </p:anim>
                                    <p:anim calcmode="lin" valueType="num">
                                      <p:cBhvr additive="base">
                                        <p:cTn id="3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7" grpId="0"/>
      <p:bldP spid="68" grpId="0"/>
      <p:bldP spid="71" grpId="0"/>
      <p:bldP spid="7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469D8B78-AB56-4A37-A71D-308E9DD36C19}"/>
              </a:ext>
            </a:extLst>
          </p:cNvPr>
          <p:cNvPicPr>
            <a:picLocks noChangeAspect="1"/>
          </p:cNvPicPr>
          <p:nvPr/>
        </p:nvPicPr>
        <p:blipFill>
          <a:blip r:embed="rId3"/>
          <a:stretch>
            <a:fillRect/>
          </a:stretch>
        </p:blipFill>
        <p:spPr>
          <a:xfrm>
            <a:off x="52251" y="517220"/>
            <a:ext cx="8884284" cy="1480714"/>
          </a:xfrm>
          <a:prstGeom prst="rect">
            <a:avLst/>
          </a:prstGeom>
        </p:spPr>
      </p:pic>
      <p:grpSp>
        <p:nvGrpSpPr>
          <p:cNvPr id="34" name="Group 33">
            <a:extLst>
              <a:ext uri="{FF2B5EF4-FFF2-40B4-BE49-F238E27FC236}">
                <a16:creationId xmlns:a16="http://schemas.microsoft.com/office/drawing/2014/main" id="{1D4EE451-E897-4B18-B01C-ADADCEE6B10B}"/>
              </a:ext>
            </a:extLst>
          </p:cNvPr>
          <p:cNvGrpSpPr/>
          <p:nvPr/>
        </p:nvGrpSpPr>
        <p:grpSpPr>
          <a:xfrm>
            <a:off x="2514600" y="2238125"/>
            <a:ext cx="3937390" cy="1766480"/>
            <a:chOff x="3986920" y="457200"/>
            <a:chExt cx="2814085" cy="1766480"/>
          </a:xfrm>
        </p:grpSpPr>
        <p:sp>
          <p:nvSpPr>
            <p:cNvPr id="35" name="Rectangle 34">
              <a:extLst>
                <a:ext uri="{FF2B5EF4-FFF2-40B4-BE49-F238E27FC236}">
                  <a16:creationId xmlns:a16="http://schemas.microsoft.com/office/drawing/2014/main" id="{29BA1D0A-8B2C-4D58-AD51-CE211AFB8879}"/>
                </a:ext>
              </a:extLst>
            </p:cNvPr>
            <p:cNvSpPr/>
            <p:nvPr/>
          </p:nvSpPr>
          <p:spPr>
            <a:xfrm>
              <a:off x="3986920" y="457200"/>
              <a:ext cx="2814085"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38" name="Picture 6" descr="Image result for convolutional neural network">
              <a:extLst>
                <a:ext uri="{FF2B5EF4-FFF2-40B4-BE49-F238E27FC236}">
                  <a16:creationId xmlns:a16="http://schemas.microsoft.com/office/drawing/2014/main" id="{FBBF97F8-0C06-4897-A274-1087948953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510"/>
            <a:stretch/>
          </p:blipFill>
          <p:spPr bwMode="auto">
            <a:xfrm>
              <a:off x="4510543" y="538926"/>
              <a:ext cx="2290462" cy="168111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66C9A86-4AA0-4416-966F-55375B2599EA}"/>
                </a:ext>
              </a:extLst>
            </p:cNvPr>
            <p:cNvSpPr/>
            <p:nvPr/>
          </p:nvSpPr>
          <p:spPr>
            <a:xfrm>
              <a:off x="5590235" y="459548"/>
              <a:ext cx="1197877"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40" name="Picture 6" descr="Image result for convolutional neural network">
              <a:extLst>
                <a:ext uri="{FF2B5EF4-FFF2-40B4-BE49-F238E27FC236}">
                  <a16:creationId xmlns:a16="http://schemas.microsoft.com/office/drawing/2014/main" id="{E7BDDD2F-41B9-44C3-A862-42B2AE3D03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75"/>
            <a:stretch/>
          </p:blipFill>
          <p:spPr bwMode="auto">
            <a:xfrm>
              <a:off x="5562600" y="542566"/>
              <a:ext cx="1126172" cy="1681114"/>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Isosceles Triangle 61">
            <a:extLst>
              <a:ext uri="{FF2B5EF4-FFF2-40B4-BE49-F238E27FC236}">
                <a16:creationId xmlns:a16="http://schemas.microsoft.com/office/drawing/2014/main" id="{0A8C17AF-18F6-4B20-AFD4-54A65C84246F}"/>
              </a:ext>
            </a:extLst>
          </p:cNvPr>
          <p:cNvSpPr/>
          <p:nvPr/>
        </p:nvSpPr>
        <p:spPr>
          <a:xfrm rot="5400000">
            <a:off x="3401493" y="2629749"/>
            <a:ext cx="1554832" cy="1280160"/>
          </a:xfrm>
          <a:prstGeom prst="triangle">
            <a:avLst>
              <a:gd name="adj" fmla="val 26381"/>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7" name="TextBox 66">
            <a:extLst>
              <a:ext uri="{FF2B5EF4-FFF2-40B4-BE49-F238E27FC236}">
                <a16:creationId xmlns:a16="http://schemas.microsoft.com/office/drawing/2014/main" id="{3F806DA3-8DA9-499F-8DFE-7608B3D93D11}"/>
              </a:ext>
            </a:extLst>
          </p:cNvPr>
          <p:cNvSpPr txBox="1"/>
          <p:nvPr/>
        </p:nvSpPr>
        <p:spPr bwMode="auto">
          <a:xfrm>
            <a:off x="3835951" y="2950192"/>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800" dirty="0">
                <a:solidFill>
                  <a:srgbClr val="66FF33"/>
                </a:solidFill>
                <a:effectLst/>
                <a:cs typeface="Times New Roman" panose="02020603050405020304" pitchFamily="18" charset="0"/>
              </a:rPr>
              <a:t>1</a:t>
            </a:r>
            <a:endParaRPr lang="en-US" dirty="0">
              <a:solidFill>
                <a:srgbClr val="66FF33"/>
              </a:solidFill>
            </a:endParaRPr>
          </a:p>
        </p:txBody>
      </p:sp>
      <p:sp>
        <p:nvSpPr>
          <p:cNvPr id="71" name="TextBox 70">
            <a:extLst>
              <a:ext uri="{FF2B5EF4-FFF2-40B4-BE49-F238E27FC236}">
                <a16:creationId xmlns:a16="http://schemas.microsoft.com/office/drawing/2014/main" id="{59261C6D-B244-4D2B-8AF9-0DCA2CDB27E4}"/>
              </a:ext>
            </a:extLst>
          </p:cNvPr>
          <p:cNvSpPr txBox="1"/>
          <p:nvPr/>
        </p:nvSpPr>
        <p:spPr bwMode="auto">
          <a:xfrm>
            <a:off x="484097" y="1230085"/>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effectLst/>
                <a:cs typeface="Times New Roman" panose="02020603050405020304" pitchFamily="18" charset="0"/>
              </a:rPr>
              <a:t>1</a:t>
            </a:r>
            <a:endParaRPr lang="en-US" sz="1800" dirty="0">
              <a:solidFill>
                <a:srgbClr val="66FF33"/>
              </a:solidFill>
            </a:endParaRPr>
          </a:p>
        </p:txBody>
      </p:sp>
      <p:grpSp>
        <p:nvGrpSpPr>
          <p:cNvPr id="41" name="Group 40">
            <a:extLst>
              <a:ext uri="{FF2B5EF4-FFF2-40B4-BE49-F238E27FC236}">
                <a16:creationId xmlns:a16="http://schemas.microsoft.com/office/drawing/2014/main" id="{14EB57E8-CD62-49CF-A1D6-9F725D178023}"/>
              </a:ext>
            </a:extLst>
          </p:cNvPr>
          <p:cNvGrpSpPr/>
          <p:nvPr/>
        </p:nvGrpSpPr>
        <p:grpSpPr>
          <a:xfrm>
            <a:off x="2127267" y="4126195"/>
            <a:ext cx="4806933" cy="1497914"/>
            <a:chOff x="1820354" y="4126195"/>
            <a:chExt cx="4806933" cy="1497914"/>
          </a:xfrm>
        </p:grpSpPr>
        <p:grpSp>
          <p:nvGrpSpPr>
            <p:cNvPr id="42" name="Group 41">
              <a:extLst>
                <a:ext uri="{FF2B5EF4-FFF2-40B4-BE49-F238E27FC236}">
                  <a16:creationId xmlns:a16="http://schemas.microsoft.com/office/drawing/2014/main" id="{E766E268-544F-4818-9545-4FF1AE031B05}"/>
                </a:ext>
              </a:extLst>
            </p:cNvPr>
            <p:cNvGrpSpPr/>
            <p:nvPr/>
          </p:nvGrpSpPr>
          <p:grpSpPr>
            <a:xfrm>
              <a:off x="1820354" y="4126195"/>
              <a:ext cx="4806933" cy="1497914"/>
              <a:chOff x="1128332" y="4220667"/>
              <a:chExt cx="7589192" cy="2312430"/>
            </a:xfrm>
          </p:grpSpPr>
          <p:pic>
            <p:nvPicPr>
              <p:cNvPr id="44" name="Picture 2" descr="image20">
                <a:extLst>
                  <a:ext uri="{FF2B5EF4-FFF2-40B4-BE49-F238E27FC236}">
                    <a16:creationId xmlns:a16="http://schemas.microsoft.com/office/drawing/2014/main" id="{B9045DA7-48CA-4F8C-965C-3915294F0A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1128332" y="4220667"/>
                <a:ext cx="7589192" cy="23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a:extLst>
                  <a:ext uri="{FF2B5EF4-FFF2-40B4-BE49-F238E27FC236}">
                    <a16:creationId xmlns:a16="http://schemas.microsoft.com/office/drawing/2014/main" id="{8670900F-5E9B-4B6C-BF67-D4B6C0D16CDC}"/>
                  </a:ext>
                </a:extLst>
              </p:cNvPr>
              <p:cNvGrpSpPr/>
              <p:nvPr/>
            </p:nvGrpSpPr>
            <p:grpSpPr>
              <a:xfrm>
                <a:off x="3951302" y="5213371"/>
                <a:ext cx="4537068" cy="1319726"/>
                <a:chOff x="3951302" y="5213371"/>
                <a:chExt cx="4537068" cy="1319726"/>
              </a:xfrm>
            </p:grpSpPr>
            <p:sp>
              <p:nvSpPr>
                <p:cNvPr id="52" name="Rectangle 51">
                  <a:extLst>
                    <a:ext uri="{FF2B5EF4-FFF2-40B4-BE49-F238E27FC236}">
                      <a16:creationId xmlns:a16="http://schemas.microsoft.com/office/drawing/2014/main" id="{28CD58BD-7AB0-4CD1-A703-95CF398AD212}"/>
                    </a:ext>
                  </a:extLst>
                </p:cNvPr>
                <p:cNvSpPr/>
                <p:nvPr/>
              </p:nvSpPr>
              <p:spPr>
                <a:xfrm>
                  <a:off x="4200440" y="5452044"/>
                  <a:ext cx="117536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DE98270-4E42-4CAD-BF3E-C86DA536ACB3}"/>
                        </a:ext>
                      </a:extLst>
                    </p:cNvPr>
                    <p:cNvSpPr txBox="1"/>
                    <p:nvPr/>
                  </p:nvSpPr>
                  <p:spPr>
                    <a:xfrm>
                      <a:off x="3951302" y="5725664"/>
                      <a:ext cx="1910266" cy="807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𝑧</m:t>
                            </m:r>
                            <m:r>
                              <a:rPr lang="en-CA" sz="1400" b="0" i="1" smtClean="0">
                                <a:solidFill>
                                  <a:schemeClr val="bg2"/>
                                </a:solidFill>
                                <a:latin typeface="Cambria Math" panose="02040503050406030204" pitchFamily="18" charset="0"/>
                              </a:rPr>
                              <m:t>= </m:t>
                            </m:r>
                            <m:nary>
                              <m:naryPr>
                                <m:chr m:val="∑"/>
                                <m:supHide m:val="on"/>
                                <m:ctrlPr>
                                  <a:rPr lang="en-CA" sz="1400" b="0" i="1" smtClean="0">
                                    <a:solidFill>
                                      <a:schemeClr val="bg2"/>
                                    </a:solidFill>
                                    <a:latin typeface="Cambria Math" panose="02040503050406030204" pitchFamily="18" charset="0"/>
                                  </a:rPr>
                                </m:ctrlPr>
                              </m:naryPr>
                              <m:sub>
                                <m:r>
                                  <m:rPr>
                                    <m:brk m:alnAt="7"/>
                                  </m:rPr>
                                  <a:rPr lang="en-CA" sz="1400" b="0" i="1" smtClean="0">
                                    <a:solidFill>
                                      <a:schemeClr val="bg2"/>
                                    </a:solidFill>
                                    <a:latin typeface="Cambria Math" panose="02040503050406030204" pitchFamily="18" charset="0"/>
                                  </a:rPr>
                                  <m:t>𝑖</m:t>
                                </m:r>
                                <m:r>
                                  <a:rPr lang="en-CA" sz="1400" b="0" i="1" smtClean="0">
                                    <a:solidFill>
                                      <a:schemeClr val="bg2"/>
                                    </a:solidFill>
                                    <a:latin typeface="Cambria Math" panose="02040503050406030204" pitchFamily="18" charset="0"/>
                                  </a:rPr>
                                  <m:t>=0..</m:t>
                                </m:r>
                                <m:r>
                                  <a:rPr lang="en-CA" sz="1400" b="0" i="1" smtClean="0">
                                    <a:solidFill>
                                      <a:schemeClr val="bg2"/>
                                    </a:solidFill>
                                    <a:latin typeface="Cambria Math" panose="02040503050406030204" pitchFamily="18" charset="0"/>
                                  </a:rPr>
                                  <m:t>𝑛</m:t>
                                </m:r>
                              </m:sub>
                              <m:sup/>
                              <m:e>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𝑤</m:t>
                                    </m:r>
                                  </m:e>
                                  <m:sub>
                                    <m:r>
                                      <a:rPr lang="en-CA" sz="1400" b="0" i="1" smtClean="0">
                                        <a:solidFill>
                                          <a:schemeClr val="bg2"/>
                                        </a:solidFill>
                                        <a:latin typeface="Cambria Math" panose="02040503050406030204" pitchFamily="18" charset="0"/>
                                      </a:rPr>
                                      <m:t>𝑖</m:t>
                                    </m:r>
                                  </m:sub>
                                </m:sSub>
                              </m:e>
                            </m:nary>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𝑥</m:t>
                                </m:r>
                              </m:e>
                              <m:sub>
                                <m:r>
                                  <a:rPr lang="en-CA" sz="1400" b="0" i="1" smtClean="0">
                                    <a:solidFill>
                                      <a:schemeClr val="bg2"/>
                                    </a:solidFill>
                                    <a:latin typeface="Cambria Math" panose="02040503050406030204" pitchFamily="18" charset="0"/>
                                  </a:rPr>
                                  <m:t>𝑖</m:t>
                                </m:r>
                              </m:sub>
                            </m:sSub>
                            <m:r>
                              <a:rPr lang="en-CA" sz="1400" b="0" i="1" smtClean="0">
                                <a:solidFill>
                                  <a:schemeClr val="bg2"/>
                                </a:solidFill>
                                <a:latin typeface="Cambria Math" panose="02040503050406030204" pitchFamily="18" charset="0"/>
                              </a:rPr>
                              <m:t> </m:t>
                            </m:r>
                          </m:oMath>
                        </m:oMathPara>
                      </a14:m>
                      <a:endParaRPr lang="en-CA" sz="1400" dirty="0">
                        <a:solidFill>
                          <a:schemeClr val="bg2"/>
                        </a:solidFill>
                      </a:endParaRPr>
                    </a:p>
                  </p:txBody>
                </p:sp>
              </mc:Choice>
              <mc:Fallback xmlns="">
                <p:sp>
                  <p:nvSpPr>
                    <p:cNvPr id="61" name="TextBox 60">
                      <a:extLst>
                        <a:ext uri="{FF2B5EF4-FFF2-40B4-BE49-F238E27FC236}">
                          <a16:creationId xmlns:a16="http://schemas.microsoft.com/office/drawing/2014/main" id="{0DE98270-4E42-4CAD-BF3E-C86DA536ACB3}"/>
                        </a:ext>
                      </a:extLst>
                    </p:cNvPr>
                    <p:cNvSpPr txBox="1">
                      <a:spLocks noRot="1" noChangeAspect="1" noMove="1" noResize="1" noEditPoints="1" noAdjustHandles="1" noChangeArrowheads="1" noChangeShapeType="1" noTextEdit="1"/>
                    </p:cNvSpPr>
                    <p:nvPr/>
                  </p:nvSpPr>
                  <p:spPr>
                    <a:xfrm>
                      <a:off x="3951302" y="5725664"/>
                      <a:ext cx="1910266" cy="807433"/>
                    </a:xfrm>
                    <a:prstGeom prst="rect">
                      <a:avLst/>
                    </a:prstGeom>
                    <a:blipFill>
                      <a:blip r:embed="rId6"/>
                      <a:stretch>
                        <a:fillRect l="-18090" t="-145349" r="-65327" b="-203488"/>
                      </a:stretch>
                    </a:blipFill>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38FB426A-D58E-4A3E-9F81-57419E0041A6}"/>
                    </a:ext>
                  </a:extLst>
                </p:cNvPr>
                <p:cNvGrpSpPr/>
                <p:nvPr/>
              </p:nvGrpSpPr>
              <p:grpSpPr>
                <a:xfrm>
                  <a:off x="6345051" y="5213371"/>
                  <a:ext cx="2143319" cy="885714"/>
                  <a:chOff x="6345051" y="5213371"/>
                  <a:chExt cx="2143319" cy="885714"/>
                </a:xfrm>
              </p:grpSpPr>
              <p:sp>
                <p:nvSpPr>
                  <p:cNvPr id="76" name="Rectangle 75">
                    <a:extLst>
                      <a:ext uri="{FF2B5EF4-FFF2-40B4-BE49-F238E27FC236}">
                        <a16:creationId xmlns:a16="http://schemas.microsoft.com/office/drawing/2014/main" id="{F6F84545-2CF0-4F39-9591-88F3204A71EE}"/>
                      </a:ext>
                    </a:extLst>
                  </p:cNvPr>
                  <p:cNvSpPr/>
                  <p:nvPr/>
                </p:nvSpPr>
                <p:spPr>
                  <a:xfrm>
                    <a:off x="6345051" y="5576436"/>
                    <a:ext cx="214331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396D1C1-D4D7-4B45-AF96-227D8579EECC}"/>
                          </a:ext>
                        </a:extLst>
                      </p:cNvPr>
                      <p:cNvSpPr txBox="1"/>
                      <p:nvPr/>
                    </p:nvSpPr>
                    <p:spPr>
                      <a:xfrm>
                        <a:off x="8073534" y="5213371"/>
                        <a:ext cx="235166" cy="332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𝑦</m:t>
                              </m:r>
                            </m:oMath>
                          </m:oMathPara>
                        </a14:m>
                        <a:endParaRPr lang="en-CA" sz="1400" dirty="0">
                          <a:solidFill>
                            <a:schemeClr val="bg2"/>
                          </a:solidFill>
                        </a:endParaRPr>
                      </a:p>
                    </p:txBody>
                  </p:sp>
                </mc:Choice>
                <mc:Fallback xmlns="">
                  <p:sp>
                    <p:nvSpPr>
                      <p:cNvPr id="78" name="TextBox 77">
                        <a:extLst>
                          <a:ext uri="{FF2B5EF4-FFF2-40B4-BE49-F238E27FC236}">
                            <a16:creationId xmlns:a16="http://schemas.microsoft.com/office/drawing/2014/main" id="{5396D1C1-D4D7-4B45-AF96-227D8579EECC}"/>
                          </a:ext>
                        </a:extLst>
                      </p:cNvPr>
                      <p:cNvSpPr txBox="1">
                        <a:spLocks noRot="1" noChangeAspect="1" noMove="1" noResize="1" noEditPoints="1" noAdjustHandles="1" noChangeArrowheads="1" noChangeShapeType="1" noTextEdit="1"/>
                      </p:cNvSpPr>
                      <p:nvPr/>
                    </p:nvSpPr>
                    <p:spPr>
                      <a:xfrm>
                        <a:off x="8073534" y="5213371"/>
                        <a:ext cx="235166" cy="332596"/>
                      </a:xfrm>
                      <a:prstGeom prst="rect">
                        <a:avLst/>
                      </a:prstGeom>
                      <a:blipFill>
                        <a:blip r:embed="rId7"/>
                        <a:stretch>
                          <a:fillRect l="-29167" r="-25000" b="-25000"/>
                        </a:stretch>
                      </a:blipFill>
                    </p:spPr>
                    <p:txBody>
                      <a:bodyPr/>
                      <a:lstStyle/>
                      <a:p>
                        <a:r>
                          <a:rPr lang="en-US">
                            <a:noFill/>
                          </a:rPr>
                          <a:t> </a:t>
                        </a:r>
                      </a:p>
                    </p:txBody>
                  </p:sp>
                </mc:Fallback>
              </mc:AlternateContent>
            </p:grpSp>
          </p:grpSp>
        </p:grpSp>
        <p:sp>
          <p:nvSpPr>
            <p:cNvPr id="43" name="Isosceles Triangle 42">
              <a:extLst>
                <a:ext uri="{FF2B5EF4-FFF2-40B4-BE49-F238E27FC236}">
                  <a16:creationId xmlns:a16="http://schemas.microsoft.com/office/drawing/2014/main" id="{B0BCF206-A2EA-417C-9193-5C874C46CE6F}"/>
                </a:ext>
              </a:extLst>
            </p:cNvPr>
            <p:cNvSpPr/>
            <p:nvPr/>
          </p:nvSpPr>
          <p:spPr>
            <a:xfrm rot="5400000">
              <a:off x="3590307" y="2542734"/>
              <a:ext cx="1371600" cy="4663440"/>
            </a:xfrm>
            <a:prstGeom prst="triangle">
              <a:avLst>
                <a:gd name="adj" fmla="val 49703"/>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27" name="Rectangle 26">
            <a:extLst>
              <a:ext uri="{FF2B5EF4-FFF2-40B4-BE49-F238E27FC236}">
                <a16:creationId xmlns:a16="http://schemas.microsoft.com/office/drawing/2014/main" id="{158464CC-FED8-4CEC-8741-E33D5F1AE784}"/>
              </a:ext>
            </a:extLst>
          </p:cNvPr>
          <p:cNvSpPr/>
          <p:nvPr/>
        </p:nvSpPr>
        <p:spPr>
          <a:xfrm>
            <a:off x="2418159" y="2587447"/>
            <a:ext cx="1236236" cy="120032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(28*28)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pixel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image</a:t>
            </a:r>
            <a:endParaRPr kumimoji="0" lang="en-US" sz="2400" b="0" i="0" u="none" strike="noStrike" kern="1200" cap="none" spc="0" normalizeH="0" baseline="0" noProof="0" dirty="0">
              <a:ln>
                <a:noFill/>
              </a:ln>
              <a:solidFill>
                <a:srgbClr val="FFCC66">
                  <a:lumMod val="50000"/>
                </a:srgbClr>
              </a:solidFill>
              <a:effectLst/>
              <a:uLnTx/>
              <a:uFillTx/>
              <a:ea typeface="+mn-ea"/>
            </a:endParaRPr>
          </a:p>
        </p:txBody>
      </p:sp>
      <p:sp>
        <p:nvSpPr>
          <p:cNvPr id="28" name="Rectangle 27">
            <a:extLst>
              <a:ext uri="{FF2B5EF4-FFF2-40B4-BE49-F238E27FC236}">
                <a16:creationId xmlns:a16="http://schemas.microsoft.com/office/drawing/2014/main" id="{3F2C9513-8773-40FF-8334-75F1FEA38F4B}"/>
              </a:ext>
            </a:extLst>
          </p:cNvPr>
          <p:cNvSpPr/>
          <p:nvPr/>
        </p:nvSpPr>
        <p:spPr>
          <a:xfrm>
            <a:off x="3688256" y="2418837"/>
            <a:ext cx="962122"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layer</a:t>
            </a:r>
            <a:endParaRPr kumimoji="0" lang="en-US" sz="2400" b="0" i="0" u="none" strike="noStrike" kern="1200" cap="none" spc="0" normalizeH="0" baseline="0" noProof="0" dirty="0">
              <a:ln>
                <a:noFill/>
              </a:ln>
              <a:solidFill>
                <a:srgbClr val="FFCC66">
                  <a:lumMod val="50000"/>
                </a:srgbClr>
              </a:solidFill>
              <a:effectLst/>
              <a:uLnTx/>
              <a:uFillTx/>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dense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edges</a:t>
            </a:r>
          </a:p>
        </p:txBody>
      </p:sp>
      <p:sp>
        <p:nvSpPr>
          <p:cNvPr id="32" name="Text Box 33">
            <a:extLst>
              <a:ext uri="{FF2B5EF4-FFF2-40B4-BE49-F238E27FC236}">
                <a16:creationId xmlns:a16="http://schemas.microsoft.com/office/drawing/2014/main" id="{2894DBE5-6E60-4A74-A995-3772FBD9D707}"/>
              </a:ext>
            </a:extLst>
          </p:cNvPr>
          <p:cNvSpPr txBox="1">
            <a:spLocks noChangeArrowheads="1"/>
          </p:cNvSpPr>
          <p:nvPr/>
        </p:nvSpPr>
        <p:spPr bwMode="auto">
          <a:xfrm>
            <a:off x="2171021" y="5642236"/>
            <a:ext cx="31949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Rectilinear (</a:t>
            </a:r>
            <a:r>
              <a:rPr lang="en-US" altLang="en-US" sz="2400" dirty="0" err="1">
                <a:latin typeface="Times New Roman" panose="02020603050405020304" pitchFamily="18" charset="0"/>
                <a:cs typeface="Times New Roman" panose="02020603050405020304" pitchFamily="18" charset="0"/>
                <a:sym typeface="Symbol" panose="05050102010706020507" pitchFamily="18" charset="2"/>
              </a:rPr>
              <a:t>ReLU</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br>
              <a:rPr lang="en-US" altLang="en-US" sz="2400" dirty="0">
                <a:latin typeface="Times New Roman" panose="02020603050405020304" pitchFamily="18" charset="0"/>
                <a:cs typeface="Times New Roman" panose="02020603050405020304" pitchFamily="18" charset="0"/>
                <a:sym typeface="Symbol" panose="05050102010706020507" pitchFamily="18" charset="2"/>
              </a:rPr>
            </a:b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keeps positive </a:t>
            </a:r>
            <a:br>
              <a:rPr lang="en-US" altLang="en-US" sz="2400" dirty="0">
                <a:latin typeface="Times New Roman" panose="02020603050405020304" pitchFamily="18" charset="0"/>
                <a:cs typeface="Times New Roman" panose="02020603050405020304" pitchFamily="18" charset="0"/>
                <a:sym typeface="Symbol" panose="05050102010706020507" pitchFamily="18" charset="2"/>
              </a:rPr>
            </a:b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and zeros negative values.</a:t>
            </a:r>
          </a:p>
        </p:txBody>
      </p:sp>
      <p:pic>
        <p:nvPicPr>
          <p:cNvPr id="55" name="Picture 2" descr="Different Types of Rectifiers - Blog - Carritech Telecommunications">
            <a:extLst>
              <a:ext uri="{FF2B5EF4-FFF2-40B4-BE49-F238E27FC236}">
                <a16:creationId xmlns:a16="http://schemas.microsoft.com/office/drawing/2014/main" id="{55E9EB69-A090-43F9-843D-5B2A5342498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245" t="3828" r="14286" b="11961"/>
          <a:stretch/>
        </p:blipFill>
        <p:spPr bwMode="auto">
          <a:xfrm>
            <a:off x="4883258" y="5669496"/>
            <a:ext cx="1978974" cy="120937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CBE0189B-A866-44E6-ACC9-E8E0E0858A35}"/>
              </a:ext>
            </a:extLst>
          </p:cNvPr>
          <p:cNvGrpSpPr/>
          <p:nvPr/>
        </p:nvGrpSpPr>
        <p:grpSpPr>
          <a:xfrm>
            <a:off x="4936327" y="4676978"/>
            <a:ext cx="616014" cy="374201"/>
            <a:chOff x="6389370" y="4625340"/>
            <a:chExt cx="2723085" cy="1269565"/>
          </a:xfrm>
        </p:grpSpPr>
        <p:grpSp>
          <p:nvGrpSpPr>
            <p:cNvPr id="57" name="Group 56">
              <a:extLst>
                <a:ext uri="{FF2B5EF4-FFF2-40B4-BE49-F238E27FC236}">
                  <a16:creationId xmlns:a16="http://schemas.microsoft.com/office/drawing/2014/main" id="{7DE17248-E158-45F9-8A4E-9ED50068FFC7}"/>
                </a:ext>
              </a:extLst>
            </p:cNvPr>
            <p:cNvGrpSpPr/>
            <p:nvPr/>
          </p:nvGrpSpPr>
          <p:grpSpPr>
            <a:xfrm>
              <a:off x="6389370" y="4625340"/>
              <a:ext cx="2723085" cy="1269565"/>
              <a:chOff x="6389370" y="4612005"/>
              <a:chExt cx="2723085" cy="1269565"/>
            </a:xfrm>
          </p:grpSpPr>
          <p:grpSp>
            <p:nvGrpSpPr>
              <p:cNvPr id="59" name="Group 58">
                <a:extLst>
                  <a:ext uri="{FF2B5EF4-FFF2-40B4-BE49-F238E27FC236}">
                    <a16:creationId xmlns:a16="http://schemas.microsoft.com/office/drawing/2014/main" id="{16BE69C4-0E7D-4587-81FD-8E4E6C982F95}"/>
                  </a:ext>
                </a:extLst>
              </p:cNvPr>
              <p:cNvGrpSpPr/>
              <p:nvPr/>
            </p:nvGrpSpPr>
            <p:grpSpPr>
              <a:xfrm>
                <a:off x="6389370" y="4612005"/>
                <a:ext cx="2723085" cy="1269565"/>
                <a:chOff x="457200" y="990600"/>
                <a:chExt cx="4619625" cy="3076575"/>
              </a:xfrm>
            </p:grpSpPr>
            <p:pic>
              <p:nvPicPr>
                <p:cNvPr id="64" name="Picture 63" descr="Image result for sigmoid function">
                  <a:extLst>
                    <a:ext uri="{FF2B5EF4-FFF2-40B4-BE49-F238E27FC236}">
                      <a16:creationId xmlns:a16="http://schemas.microsoft.com/office/drawing/2014/main" id="{F79B3FCD-7738-4B9F-827A-6D75F3249A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3700885E-3F2E-4EEA-AF07-08E52778E2C7}"/>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algn="l"/>
                  <a:endParaRPr lang="en-CA" sz="2400" u="sng" dirty="0"/>
                </a:p>
              </p:txBody>
            </p:sp>
            <p:cxnSp>
              <p:nvCxnSpPr>
                <p:cNvPr id="66" name="Straight Connector 65">
                  <a:extLst>
                    <a:ext uri="{FF2B5EF4-FFF2-40B4-BE49-F238E27FC236}">
                      <a16:creationId xmlns:a16="http://schemas.microsoft.com/office/drawing/2014/main" id="{74DDB132-9997-4BE9-888C-B26FFF516E0C}"/>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60" name="Straight Connector 59">
                <a:extLst>
                  <a:ext uri="{FF2B5EF4-FFF2-40B4-BE49-F238E27FC236}">
                    <a16:creationId xmlns:a16="http://schemas.microsoft.com/office/drawing/2014/main" id="{9DCB2BE6-25C3-48FE-952A-B771E2AAC5E9}"/>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cxnSp>
          <p:nvCxnSpPr>
            <p:cNvPr id="58" name="Straight Connector 57">
              <a:extLst>
                <a:ext uri="{FF2B5EF4-FFF2-40B4-BE49-F238E27FC236}">
                  <a16:creationId xmlns:a16="http://schemas.microsoft.com/office/drawing/2014/main" id="{6C886CA5-7D58-477C-BA3F-F04ADDAF281B}"/>
                </a:ext>
              </a:extLst>
            </p:cNvPr>
            <p:cNvCxnSpPr/>
            <p:nvPr/>
          </p:nvCxnSpPr>
          <p:spPr bwMode="auto">
            <a:xfrm flipV="1">
              <a:off x="6705357" y="5628013"/>
              <a:ext cx="1127790" cy="0"/>
            </a:xfrm>
            <a:prstGeom prst="line">
              <a:avLst/>
            </a:prstGeom>
            <a:noFill/>
            <a:ln w="15875" cap="sq" cmpd="sng" algn="ctr">
              <a:solidFill>
                <a:srgbClr val="0070C0"/>
              </a:solidFill>
              <a:prstDash val="solid"/>
              <a:round/>
              <a:headEnd type="none" w="med" len="med"/>
              <a:tailEnd type="none" w="med" len="med"/>
            </a:ln>
            <a:effectLst/>
          </p:spPr>
        </p:cxnSp>
      </p:grpSp>
      <p:sp>
        <p:nvSpPr>
          <p:cNvPr id="70" name="Rectangle 69">
            <a:extLst>
              <a:ext uri="{FF2B5EF4-FFF2-40B4-BE49-F238E27FC236}">
                <a16:creationId xmlns:a16="http://schemas.microsoft.com/office/drawing/2014/main" id="{E673755C-FF6D-40F3-8279-95ABD856E086}"/>
              </a:ext>
            </a:extLst>
          </p:cNvPr>
          <p:cNvSpPr/>
          <p:nvPr/>
        </p:nvSpPr>
        <p:spPr>
          <a:xfrm>
            <a:off x="6133011" y="1265212"/>
            <a:ext cx="2487703" cy="297590"/>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3" name="Rectangle 72">
            <a:extLst>
              <a:ext uri="{FF2B5EF4-FFF2-40B4-BE49-F238E27FC236}">
                <a16:creationId xmlns:a16="http://schemas.microsoft.com/office/drawing/2014/main" id="{166F9D34-996E-41F5-9A25-25F07CBCFF5B}"/>
              </a:ext>
            </a:extLst>
          </p:cNvPr>
          <p:cNvSpPr/>
          <p:nvPr/>
        </p:nvSpPr>
        <p:spPr>
          <a:xfrm>
            <a:off x="2046803" y="1271880"/>
            <a:ext cx="1454532" cy="297590"/>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4" name="Rectangle 73">
            <a:extLst>
              <a:ext uri="{FF2B5EF4-FFF2-40B4-BE49-F238E27FC236}">
                <a16:creationId xmlns:a16="http://schemas.microsoft.com/office/drawing/2014/main" id="{483F0F40-E68C-4254-86A7-E2ABCC30A5B8}"/>
              </a:ext>
            </a:extLst>
          </p:cNvPr>
          <p:cNvSpPr/>
          <p:nvPr/>
        </p:nvSpPr>
        <p:spPr>
          <a:xfrm>
            <a:off x="3504285" y="1261878"/>
            <a:ext cx="367941" cy="304258"/>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 name="Rectangle 78">
            <a:extLst>
              <a:ext uri="{FF2B5EF4-FFF2-40B4-BE49-F238E27FC236}">
                <a16:creationId xmlns:a16="http://schemas.microsoft.com/office/drawing/2014/main" id="{89B5A99B-3D48-40F0-9A72-3074BC70E848}"/>
              </a:ext>
            </a:extLst>
          </p:cNvPr>
          <p:cNvSpPr/>
          <p:nvPr/>
        </p:nvSpPr>
        <p:spPr>
          <a:xfrm>
            <a:off x="4326005" y="2133600"/>
            <a:ext cx="646331"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512</a:t>
            </a:r>
            <a:endParaRPr kumimoji="0" lang="en-US" sz="2400" b="0" i="0" u="none" strike="noStrike" kern="1200" cap="none" spc="0" normalizeH="0" baseline="0" noProof="0" dirty="0">
              <a:ln>
                <a:noFill/>
              </a:ln>
              <a:solidFill>
                <a:srgbClr val="FFCC66">
                  <a:lumMod val="50000"/>
                </a:srgbClr>
              </a:solidFill>
              <a:effectLst/>
              <a:uLnTx/>
              <a:uFillTx/>
              <a:ea typeface="+mn-ea"/>
            </a:endParaRPr>
          </a:p>
        </p:txBody>
      </p:sp>
      <p:sp>
        <p:nvSpPr>
          <p:cNvPr id="80" name="Rectangle 79">
            <a:extLst>
              <a:ext uri="{FF2B5EF4-FFF2-40B4-BE49-F238E27FC236}">
                <a16:creationId xmlns:a16="http://schemas.microsoft.com/office/drawing/2014/main" id="{155F4B27-7033-4260-AFC6-5555F2DA7043}"/>
              </a:ext>
            </a:extLst>
          </p:cNvPr>
          <p:cNvSpPr/>
          <p:nvPr/>
        </p:nvSpPr>
        <p:spPr>
          <a:xfrm>
            <a:off x="4040998" y="1255932"/>
            <a:ext cx="2028876" cy="316151"/>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6" name="Rectangle 63">
            <a:extLst>
              <a:ext uri="{FF2B5EF4-FFF2-40B4-BE49-F238E27FC236}">
                <a16:creationId xmlns:a16="http://schemas.microsoft.com/office/drawing/2014/main" id="{3B9C123B-86C7-475A-A901-04414A54181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38339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0-#ppt_w/2"/>
                                          </p:val>
                                        </p:tav>
                                        <p:tav tm="100000">
                                          <p:val>
                                            <p:strVal val="#ppt_x"/>
                                          </p:val>
                                        </p:tav>
                                      </p:tavLst>
                                    </p:anim>
                                    <p:anim calcmode="lin" valueType="num">
                                      <p:cBhvr additive="base">
                                        <p:cTn id="18" dur="500" fill="hold"/>
                                        <p:tgtEl>
                                          <p:spTgt spid="7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0-#ppt_w/2"/>
                                          </p:val>
                                        </p:tav>
                                        <p:tav tm="100000">
                                          <p:val>
                                            <p:strVal val="#ppt_x"/>
                                          </p:val>
                                        </p:tav>
                                      </p:tavLst>
                                    </p:anim>
                                    <p:anim calcmode="lin" valueType="num">
                                      <p:cBhvr additive="base">
                                        <p:cTn id="30" dur="500" fill="hold"/>
                                        <p:tgtEl>
                                          <p:spTgt spid="7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0-#ppt_w/2"/>
                                          </p:val>
                                        </p:tav>
                                        <p:tav tm="100000">
                                          <p:val>
                                            <p:strVal val="#ppt_x"/>
                                          </p:val>
                                        </p:tav>
                                      </p:tavLst>
                                    </p:anim>
                                    <p:anim calcmode="lin" valueType="num">
                                      <p:cBhvr additive="base">
                                        <p:cTn id="34" dur="500" fill="hold"/>
                                        <p:tgtEl>
                                          <p:spTgt spid="79"/>
                                        </p:tgtEl>
                                        <p:attrNameLst>
                                          <p:attrName>ppt_y</p:attrName>
                                        </p:attrNameLst>
                                      </p:cBhvr>
                                      <p:tavLst>
                                        <p:tav tm="0">
                                          <p:val>
                                            <p:strVal val="#ppt_y"/>
                                          </p:val>
                                        </p:tav>
                                        <p:tav tm="100000">
                                          <p:val>
                                            <p:strVal val="#ppt_y"/>
                                          </p:val>
                                        </p:tav>
                                      </p:tavLst>
                                    </p:anim>
                                  </p:childTnLst>
                                </p:cTn>
                              </p:par>
                              <p:par>
                                <p:cTn id="35" presetID="1" presetClass="exit" presetSubtype="0" fill="hold" grpId="1" nodeType="withEffect">
                                  <p:stCondLst>
                                    <p:cond delay="0"/>
                                  </p:stCondLst>
                                  <p:childTnLst>
                                    <p:set>
                                      <p:cBhvr>
                                        <p:cTn id="36" dur="1" fill="hold">
                                          <p:stCondLst>
                                            <p:cond delay="0"/>
                                          </p:stCondLst>
                                        </p:cTn>
                                        <p:tgtEl>
                                          <p:spTgt spid="7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0-#ppt_w/2"/>
                                          </p:val>
                                        </p:tav>
                                        <p:tav tm="100000">
                                          <p:val>
                                            <p:strVal val="#ppt_x"/>
                                          </p:val>
                                        </p:tav>
                                      </p:tavLst>
                                    </p:anim>
                                    <p:anim calcmode="lin" valueType="num">
                                      <p:cBhvr additive="base">
                                        <p:cTn id="42" dur="500" fill="hold"/>
                                        <p:tgtEl>
                                          <p:spTgt spid="80"/>
                                        </p:tgtEl>
                                        <p:attrNameLst>
                                          <p:attrName>ppt_y</p:attrName>
                                        </p:attrNameLst>
                                      </p:cBhvr>
                                      <p:tavLst>
                                        <p:tav tm="0">
                                          <p:val>
                                            <p:strVal val="#ppt_y"/>
                                          </p:val>
                                        </p:tav>
                                        <p:tav tm="100000">
                                          <p:val>
                                            <p:strVal val="#ppt_y"/>
                                          </p:val>
                                        </p:tav>
                                      </p:tavLst>
                                    </p:anim>
                                  </p:childTnLst>
                                </p:cTn>
                              </p:par>
                              <p:par>
                                <p:cTn id="43" presetID="1" presetClass="exit" presetSubtype="0" fill="hold" grpId="1" nodeType="withEffect">
                                  <p:stCondLst>
                                    <p:cond delay="0"/>
                                  </p:stCondLst>
                                  <p:childTnLst>
                                    <p:set>
                                      <p:cBhvr>
                                        <p:cTn id="44" dur="1" fill="hold">
                                          <p:stCondLst>
                                            <p:cond delay="0"/>
                                          </p:stCondLst>
                                        </p:cTn>
                                        <p:tgtEl>
                                          <p:spTgt spid="74"/>
                                        </p:tgtEl>
                                        <p:attrNameLst>
                                          <p:attrName>style.visibility</p:attrName>
                                        </p:attrNameLst>
                                      </p:cBhvr>
                                      <p:to>
                                        <p:strVal val="hidden"/>
                                      </p:to>
                                    </p:set>
                                  </p:childTnLst>
                                </p:cTn>
                              </p:par>
                              <p:par>
                                <p:cTn id="45" presetID="2" presetClass="entr" presetSubtype="8"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0-#ppt_w/2"/>
                                          </p:val>
                                        </p:tav>
                                        <p:tav tm="100000">
                                          <p:val>
                                            <p:strVal val="#ppt_x"/>
                                          </p:val>
                                        </p:tav>
                                      </p:tavLst>
                                    </p:anim>
                                    <p:anim calcmode="lin" valueType="num">
                                      <p:cBhvr additive="base">
                                        <p:cTn id="48" dur="500" fill="hold"/>
                                        <p:tgtEl>
                                          <p:spTgt spid="5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0-#ppt_w/2"/>
                                          </p:val>
                                        </p:tav>
                                        <p:tav tm="100000">
                                          <p:val>
                                            <p:strVal val="#ppt_x"/>
                                          </p:val>
                                        </p:tav>
                                      </p:tavLst>
                                    </p:anim>
                                    <p:anim calcmode="lin" valueType="num">
                                      <p:cBhvr additive="base">
                                        <p:cTn id="5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P spid="70" grpId="0" animBg="1"/>
      <p:bldP spid="70" grpId="1" animBg="1"/>
      <p:bldP spid="73" grpId="0" animBg="1"/>
      <p:bldP spid="73" grpId="1" animBg="1"/>
      <p:bldP spid="74" grpId="0" animBg="1"/>
      <p:bldP spid="74" grpId="1" animBg="1"/>
      <p:bldP spid="79" grpId="0"/>
      <p:bldP spid="8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E849414A-B311-46EC-97B2-11F50B40CC51}"/>
              </a:ext>
            </a:extLst>
          </p:cNvPr>
          <p:cNvPicPr>
            <a:picLocks noChangeAspect="1"/>
          </p:cNvPicPr>
          <p:nvPr/>
        </p:nvPicPr>
        <p:blipFill>
          <a:blip r:embed="rId3"/>
          <a:stretch>
            <a:fillRect/>
          </a:stretch>
        </p:blipFill>
        <p:spPr>
          <a:xfrm>
            <a:off x="52251" y="517220"/>
            <a:ext cx="8884284" cy="1480714"/>
          </a:xfrm>
          <a:prstGeom prst="rect">
            <a:avLst/>
          </a:prstGeom>
        </p:spPr>
      </p:pic>
      <p:grpSp>
        <p:nvGrpSpPr>
          <p:cNvPr id="34" name="Group 33">
            <a:extLst>
              <a:ext uri="{FF2B5EF4-FFF2-40B4-BE49-F238E27FC236}">
                <a16:creationId xmlns:a16="http://schemas.microsoft.com/office/drawing/2014/main" id="{1D4EE451-E897-4B18-B01C-ADADCEE6B10B}"/>
              </a:ext>
            </a:extLst>
          </p:cNvPr>
          <p:cNvGrpSpPr/>
          <p:nvPr/>
        </p:nvGrpSpPr>
        <p:grpSpPr>
          <a:xfrm>
            <a:off x="2514600" y="2238125"/>
            <a:ext cx="3937390" cy="1766480"/>
            <a:chOff x="3986920" y="457200"/>
            <a:chExt cx="2814085" cy="1766480"/>
          </a:xfrm>
        </p:grpSpPr>
        <p:sp>
          <p:nvSpPr>
            <p:cNvPr id="35" name="Rectangle 34">
              <a:extLst>
                <a:ext uri="{FF2B5EF4-FFF2-40B4-BE49-F238E27FC236}">
                  <a16:creationId xmlns:a16="http://schemas.microsoft.com/office/drawing/2014/main" id="{29BA1D0A-8B2C-4D58-AD51-CE211AFB8879}"/>
                </a:ext>
              </a:extLst>
            </p:cNvPr>
            <p:cNvSpPr/>
            <p:nvPr/>
          </p:nvSpPr>
          <p:spPr>
            <a:xfrm>
              <a:off x="3986920" y="457200"/>
              <a:ext cx="2814085"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38" name="Picture 6" descr="Image result for convolutional neural network">
              <a:extLst>
                <a:ext uri="{FF2B5EF4-FFF2-40B4-BE49-F238E27FC236}">
                  <a16:creationId xmlns:a16="http://schemas.microsoft.com/office/drawing/2014/main" id="{FBBF97F8-0C06-4897-A274-1087948953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510"/>
            <a:stretch/>
          </p:blipFill>
          <p:spPr bwMode="auto">
            <a:xfrm>
              <a:off x="4510543" y="538926"/>
              <a:ext cx="2290462" cy="168111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66C9A86-4AA0-4416-966F-55375B2599EA}"/>
                </a:ext>
              </a:extLst>
            </p:cNvPr>
            <p:cNvSpPr/>
            <p:nvPr/>
          </p:nvSpPr>
          <p:spPr>
            <a:xfrm>
              <a:off x="5590235" y="459548"/>
              <a:ext cx="1197877" cy="175731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40" name="Picture 6" descr="Image result for convolutional neural network">
              <a:extLst>
                <a:ext uri="{FF2B5EF4-FFF2-40B4-BE49-F238E27FC236}">
                  <a16:creationId xmlns:a16="http://schemas.microsoft.com/office/drawing/2014/main" id="{E7BDDD2F-41B9-44C3-A862-42B2AE3D03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275"/>
            <a:stretch/>
          </p:blipFill>
          <p:spPr bwMode="auto">
            <a:xfrm>
              <a:off x="5562600" y="542566"/>
              <a:ext cx="1126172" cy="1681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14EB57E8-CD62-49CF-A1D6-9F725D178023}"/>
              </a:ext>
            </a:extLst>
          </p:cNvPr>
          <p:cNvGrpSpPr/>
          <p:nvPr/>
        </p:nvGrpSpPr>
        <p:grpSpPr>
          <a:xfrm>
            <a:off x="2127267" y="4126195"/>
            <a:ext cx="4806933" cy="1497914"/>
            <a:chOff x="1820354" y="4126195"/>
            <a:chExt cx="4806933" cy="1497914"/>
          </a:xfrm>
        </p:grpSpPr>
        <p:grpSp>
          <p:nvGrpSpPr>
            <p:cNvPr id="42" name="Group 41">
              <a:extLst>
                <a:ext uri="{FF2B5EF4-FFF2-40B4-BE49-F238E27FC236}">
                  <a16:creationId xmlns:a16="http://schemas.microsoft.com/office/drawing/2014/main" id="{E766E268-544F-4818-9545-4FF1AE031B05}"/>
                </a:ext>
              </a:extLst>
            </p:cNvPr>
            <p:cNvGrpSpPr/>
            <p:nvPr/>
          </p:nvGrpSpPr>
          <p:grpSpPr>
            <a:xfrm>
              <a:off x="1820354" y="4126195"/>
              <a:ext cx="4806933" cy="1497914"/>
              <a:chOff x="1128332" y="4220667"/>
              <a:chExt cx="7589192" cy="2312430"/>
            </a:xfrm>
          </p:grpSpPr>
          <p:pic>
            <p:nvPicPr>
              <p:cNvPr id="44" name="Picture 2" descr="image20">
                <a:extLst>
                  <a:ext uri="{FF2B5EF4-FFF2-40B4-BE49-F238E27FC236}">
                    <a16:creationId xmlns:a16="http://schemas.microsoft.com/office/drawing/2014/main" id="{B9045DA7-48CA-4F8C-965C-3915294F0AE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3" t="22222" r="12500" b="44444"/>
              <a:stretch/>
            </p:blipFill>
            <p:spPr bwMode="auto">
              <a:xfrm>
                <a:off x="1128332" y="4220667"/>
                <a:ext cx="7589192" cy="230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a:extLst>
                  <a:ext uri="{FF2B5EF4-FFF2-40B4-BE49-F238E27FC236}">
                    <a16:creationId xmlns:a16="http://schemas.microsoft.com/office/drawing/2014/main" id="{8670900F-5E9B-4B6C-BF67-D4B6C0D16CDC}"/>
                  </a:ext>
                </a:extLst>
              </p:cNvPr>
              <p:cNvGrpSpPr/>
              <p:nvPr/>
            </p:nvGrpSpPr>
            <p:grpSpPr>
              <a:xfrm>
                <a:off x="3951302" y="5213371"/>
                <a:ext cx="4537068" cy="1319726"/>
                <a:chOff x="3951302" y="5213371"/>
                <a:chExt cx="4537068" cy="1319726"/>
              </a:xfrm>
            </p:grpSpPr>
            <p:sp>
              <p:nvSpPr>
                <p:cNvPr id="52" name="Rectangle 51">
                  <a:extLst>
                    <a:ext uri="{FF2B5EF4-FFF2-40B4-BE49-F238E27FC236}">
                      <a16:creationId xmlns:a16="http://schemas.microsoft.com/office/drawing/2014/main" id="{28CD58BD-7AB0-4CD1-A703-95CF398AD212}"/>
                    </a:ext>
                  </a:extLst>
                </p:cNvPr>
                <p:cNvSpPr/>
                <p:nvPr/>
              </p:nvSpPr>
              <p:spPr>
                <a:xfrm>
                  <a:off x="4200440" y="5452044"/>
                  <a:ext cx="117536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DE98270-4E42-4CAD-BF3E-C86DA536ACB3}"/>
                        </a:ext>
                      </a:extLst>
                    </p:cNvPr>
                    <p:cNvSpPr txBox="1"/>
                    <p:nvPr/>
                  </p:nvSpPr>
                  <p:spPr>
                    <a:xfrm>
                      <a:off x="3951302" y="5725664"/>
                      <a:ext cx="1910266" cy="807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𝑧</m:t>
                            </m:r>
                            <m:r>
                              <a:rPr lang="en-CA" sz="1400" b="0" i="1" smtClean="0">
                                <a:solidFill>
                                  <a:schemeClr val="bg2"/>
                                </a:solidFill>
                                <a:latin typeface="Cambria Math" panose="02040503050406030204" pitchFamily="18" charset="0"/>
                              </a:rPr>
                              <m:t>= </m:t>
                            </m:r>
                            <m:nary>
                              <m:naryPr>
                                <m:chr m:val="∑"/>
                                <m:supHide m:val="on"/>
                                <m:ctrlPr>
                                  <a:rPr lang="en-CA" sz="1400" b="0" i="1" smtClean="0">
                                    <a:solidFill>
                                      <a:schemeClr val="bg2"/>
                                    </a:solidFill>
                                    <a:latin typeface="Cambria Math" panose="02040503050406030204" pitchFamily="18" charset="0"/>
                                  </a:rPr>
                                </m:ctrlPr>
                              </m:naryPr>
                              <m:sub>
                                <m:r>
                                  <m:rPr>
                                    <m:brk m:alnAt="7"/>
                                  </m:rPr>
                                  <a:rPr lang="en-CA" sz="1400" b="0" i="1" smtClean="0">
                                    <a:solidFill>
                                      <a:schemeClr val="bg2"/>
                                    </a:solidFill>
                                    <a:latin typeface="Cambria Math" panose="02040503050406030204" pitchFamily="18" charset="0"/>
                                  </a:rPr>
                                  <m:t>𝑖</m:t>
                                </m:r>
                                <m:r>
                                  <a:rPr lang="en-CA" sz="1400" b="0" i="1" smtClean="0">
                                    <a:solidFill>
                                      <a:schemeClr val="bg2"/>
                                    </a:solidFill>
                                    <a:latin typeface="Cambria Math" panose="02040503050406030204" pitchFamily="18" charset="0"/>
                                  </a:rPr>
                                  <m:t>=0..</m:t>
                                </m:r>
                                <m:r>
                                  <a:rPr lang="en-CA" sz="1400" b="0" i="1" smtClean="0">
                                    <a:solidFill>
                                      <a:schemeClr val="bg2"/>
                                    </a:solidFill>
                                    <a:latin typeface="Cambria Math" panose="02040503050406030204" pitchFamily="18" charset="0"/>
                                  </a:rPr>
                                  <m:t>𝑛</m:t>
                                </m:r>
                              </m:sub>
                              <m:sup/>
                              <m:e>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𝑤</m:t>
                                    </m:r>
                                  </m:e>
                                  <m:sub>
                                    <m:r>
                                      <a:rPr lang="en-CA" sz="1400" b="0" i="1" smtClean="0">
                                        <a:solidFill>
                                          <a:schemeClr val="bg2"/>
                                        </a:solidFill>
                                        <a:latin typeface="Cambria Math" panose="02040503050406030204" pitchFamily="18" charset="0"/>
                                      </a:rPr>
                                      <m:t>𝑖</m:t>
                                    </m:r>
                                  </m:sub>
                                </m:sSub>
                              </m:e>
                            </m:nary>
                            <m:sSub>
                              <m:sSubPr>
                                <m:ctrlPr>
                                  <a:rPr lang="en-CA" sz="1400" b="0" i="1" smtClean="0">
                                    <a:solidFill>
                                      <a:schemeClr val="bg2"/>
                                    </a:solidFill>
                                    <a:latin typeface="Cambria Math" panose="02040503050406030204" pitchFamily="18" charset="0"/>
                                  </a:rPr>
                                </m:ctrlPr>
                              </m:sSubPr>
                              <m:e>
                                <m:r>
                                  <a:rPr lang="en-CA" sz="1400" b="0" i="1" smtClean="0">
                                    <a:solidFill>
                                      <a:schemeClr val="bg2"/>
                                    </a:solidFill>
                                    <a:latin typeface="Cambria Math" panose="02040503050406030204" pitchFamily="18" charset="0"/>
                                  </a:rPr>
                                  <m:t>𝑥</m:t>
                                </m:r>
                              </m:e>
                              <m:sub>
                                <m:r>
                                  <a:rPr lang="en-CA" sz="1400" b="0" i="1" smtClean="0">
                                    <a:solidFill>
                                      <a:schemeClr val="bg2"/>
                                    </a:solidFill>
                                    <a:latin typeface="Cambria Math" panose="02040503050406030204" pitchFamily="18" charset="0"/>
                                  </a:rPr>
                                  <m:t>𝑖</m:t>
                                </m:r>
                              </m:sub>
                            </m:sSub>
                            <m:r>
                              <a:rPr lang="en-CA" sz="1400" b="0" i="1" smtClean="0">
                                <a:solidFill>
                                  <a:schemeClr val="bg2"/>
                                </a:solidFill>
                                <a:latin typeface="Cambria Math" panose="02040503050406030204" pitchFamily="18" charset="0"/>
                              </a:rPr>
                              <m:t> </m:t>
                            </m:r>
                          </m:oMath>
                        </m:oMathPara>
                      </a14:m>
                      <a:endParaRPr lang="en-CA" sz="1400" dirty="0">
                        <a:solidFill>
                          <a:schemeClr val="bg2"/>
                        </a:solidFill>
                      </a:endParaRPr>
                    </a:p>
                  </p:txBody>
                </p:sp>
              </mc:Choice>
              <mc:Fallback xmlns="">
                <p:sp>
                  <p:nvSpPr>
                    <p:cNvPr id="61" name="TextBox 60">
                      <a:extLst>
                        <a:ext uri="{FF2B5EF4-FFF2-40B4-BE49-F238E27FC236}">
                          <a16:creationId xmlns:a16="http://schemas.microsoft.com/office/drawing/2014/main" id="{0DE98270-4E42-4CAD-BF3E-C86DA536ACB3}"/>
                        </a:ext>
                      </a:extLst>
                    </p:cNvPr>
                    <p:cNvSpPr txBox="1">
                      <a:spLocks noRot="1" noChangeAspect="1" noMove="1" noResize="1" noEditPoints="1" noAdjustHandles="1" noChangeArrowheads="1" noChangeShapeType="1" noTextEdit="1"/>
                    </p:cNvSpPr>
                    <p:nvPr/>
                  </p:nvSpPr>
                  <p:spPr>
                    <a:xfrm>
                      <a:off x="3951302" y="5725664"/>
                      <a:ext cx="1910266" cy="807433"/>
                    </a:xfrm>
                    <a:prstGeom prst="rect">
                      <a:avLst/>
                    </a:prstGeom>
                    <a:blipFill>
                      <a:blip r:embed="rId6"/>
                      <a:stretch>
                        <a:fillRect l="-18090" t="-145349" r="-65327" b="-203488"/>
                      </a:stretch>
                    </a:blipFill>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38FB426A-D58E-4A3E-9F81-57419E0041A6}"/>
                    </a:ext>
                  </a:extLst>
                </p:cNvPr>
                <p:cNvGrpSpPr/>
                <p:nvPr/>
              </p:nvGrpSpPr>
              <p:grpSpPr>
                <a:xfrm>
                  <a:off x="6345051" y="5213371"/>
                  <a:ext cx="2143319" cy="885714"/>
                  <a:chOff x="6345051" y="5213371"/>
                  <a:chExt cx="2143319" cy="885714"/>
                </a:xfrm>
              </p:grpSpPr>
              <p:sp>
                <p:nvSpPr>
                  <p:cNvPr id="76" name="Rectangle 75">
                    <a:extLst>
                      <a:ext uri="{FF2B5EF4-FFF2-40B4-BE49-F238E27FC236}">
                        <a16:creationId xmlns:a16="http://schemas.microsoft.com/office/drawing/2014/main" id="{F6F84545-2CF0-4F39-9591-88F3204A71EE}"/>
                      </a:ext>
                    </a:extLst>
                  </p:cNvPr>
                  <p:cNvSpPr/>
                  <p:nvPr/>
                </p:nvSpPr>
                <p:spPr>
                  <a:xfrm>
                    <a:off x="6345051" y="5576436"/>
                    <a:ext cx="2143319" cy="522649"/>
                  </a:xfrm>
                  <a:prstGeom prst="rect">
                    <a:avLst/>
                  </a:prstGeom>
                  <a:solidFill>
                    <a:schemeClr val="tx1"/>
                  </a:solidFill>
                  <a:ln>
                    <a:noFill/>
                  </a:ln>
                </p:spPr>
                <p:txBody>
                  <a:bodyPr wrap="square" rtlCol="0" anchor="ctr">
                    <a:spAutoFit/>
                  </a:bodyPr>
                  <a:lstStyle/>
                  <a:p>
                    <a:pPr algn="l"/>
                    <a:endParaRPr lang="en-CA" sz="1600" dirty="0"/>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396D1C1-D4D7-4B45-AF96-227D8579EECC}"/>
                          </a:ext>
                        </a:extLst>
                      </p:cNvPr>
                      <p:cNvSpPr txBox="1"/>
                      <p:nvPr/>
                    </p:nvSpPr>
                    <p:spPr>
                      <a:xfrm>
                        <a:off x="8073534" y="5213371"/>
                        <a:ext cx="235166" cy="332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400" b="0" i="1" smtClean="0">
                                  <a:solidFill>
                                    <a:schemeClr val="bg2"/>
                                  </a:solidFill>
                                  <a:latin typeface="Cambria Math" panose="02040503050406030204" pitchFamily="18" charset="0"/>
                                </a:rPr>
                                <m:t>𝑦</m:t>
                              </m:r>
                            </m:oMath>
                          </m:oMathPara>
                        </a14:m>
                        <a:endParaRPr lang="en-CA" sz="1400" dirty="0">
                          <a:solidFill>
                            <a:schemeClr val="bg2"/>
                          </a:solidFill>
                        </a:endParaRPr>
                      </a:p>
                    </p:txBody>
                  </p:sp>
                </mc:Choice>
                <mc:Fallback xmlns="">
                  <p:sp>
                    <p:nvSpPr>
                      <p:cNvPr id="78" name="TextBox 77">
                        <a:extLst>
                          <a:ext uri="{FF2B5EF4-FFF2-40B4-BE49-F238E27FC236}">
                            <a16:creationId xmlns:a16="http://schemas.microsoft.com/office/drawing/2014/main" id="{5396D1C1-D4D7-4B45-AF96-227D8579EECC}"/>
                          </a:ext>
                        </a:extLst>
                      </p:cNvPr>
                      <p:cNvSpPr txBox="1">
                        <a:spLocks noRot="1" noChangeAspect="1" noMove="1" noResize="1" noEditPoints="1" noAdjustHandles="1" noChangeArrowheads="1" noChangeShapeType="1" noTextEdit="1"/>
                      </p:cNvSpPr>
                      <p:nvPr/>
                    </p:nvSpPr>
                    <p:spPr>
                      <a:xfrm>
                        <a:off x="8073534" y="5213371"/>
                        <a:ext cx="235166" cy="332596"/>
                      </a:xfrm>
                      <a:prstGeom prst="rect">
                        <a:avLst/>
                      </a:prstGeom>
                      <a:blipFill>
                        <a:blip r:embed="rId7"/>
                        <a:stretch>
                          <a:fillRect l="-29167" r="-25000" b="-25000"/>
                        </a:stretch>
                      </a:blipFill>
                    </p:spPr>
                    <p:txBody>
                      <a:bodyPr/>
                      <a:lstStyle/>
                      <a:p>
                        <a:r>
                          <a:rPr lang="en-US">
                            <a:noFill/>
                          </a:rPr>
                          <a:t> </a:t>
                        </a:r>
                      </a:p>
                    </p:txBody>
                  </p:sp>
                </mc:Fallback>
              </mc:AlternateContent>
            </p:grpSp>
          </p:grpSp>
        </p:grpSp>
        <p:sp>
          <p:nvSpPr>
            <p:cNvPr id="43" name="Isosceles Triangle 42">
              <a:extLst>
                <a:ext uri="{FF2B5EF4-FFF2-40B4-BE49-F238E27FC236}">
                  <a16:creationId xmlns:a16="http://schemas.microsoft.com/office/drawing/2014/main" id="{B0BCF206-A2EA-417C-9193-5C874C46CE6F}"/>
                </a:ext>
              </a:extLst>
            </p:cNvPr>
            <p:cNvSpPr/>
            <p:nvPr/>
          </p:nvSpPr>
          <p:spPr>
            <a:xfrm rot="5400000">
              <a:off x="3590307" y="2542734"/>
              <a:ext cx="1371600" cy="4663440"/>
            </a:xfrm>
            <a:prstGeom prst="triangle">
              <a:avLst>
                <a:gd name="adj" fmla="val 49703"/>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sp>
        <p:nvSpPr>
          <p:cNvPr id="27" name="Rectangle 26">
            <a:extLst>
              <a:ext uri="{FF2B5EF4-FFF2-40B4-BE49-F238E27FC236}">
                <a16:creationId xmlns:a16="http://schemas.microsoft.com/office/drawing/2014/main" id="{158464CC-FED8-4CEC-8741-E33D5F1AE784}"/>
              </a:ext>
            </a:extLst>
          </p:cNvPr>
          <p:cNvSpPr/>
          <p:nvPr/>
        </p:nvSpPr>
        <p:spPr>
          <a:xfrm>
            <a:off x="2418159" y="2587447"/>
            <a:ext cx="1236236" cy="120032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(28*28)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pixel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image</a:t>
            </a:r>
            <a:endParaRPr kumimoji="0" lang="en-US" sz="2400" b="0" i="0" u="none" strike="noStrike" kern="1200" cap="none" spc="0" normalizeH="0" baseline="0" noProof="0" dirty="0">
              <a:ln>
                <a:noFill/>
              </a:ln>
              <a:solidFill>
                <a:srgbClr val="FFCC66">
                  <a:lumMod val="50000"/>
                </a:srgbClr>
              </a:solidFill>
              <a:effectLst/>
              <a:uLnTx/>
              <a:uFillTx/>
              <a:ea typeface="+mn-ea"/>
            </a:endParaRPr>
          </a:p>
        </p:txBody>
      </p:sp>
      <p:sp>
        <p:nvSpPr>
          <p:cNvPr id="28" name="Rectangle 27">
            <a:extLst>
              <a:ext uri="{FF2B5EF4-FFF2-40B4-BE49-F238E27FC236}">
                <a16:creationId xmlns:a16="http://schemas.microsoft.com/office/drawing/2014/main" id="{3F2C9513-8773-40FF-8334-75F1FEA38F4B}"/>
              </a:ext>
            </a:extLst>
          </p:cNvPr>
          <p:cNvSpPr/>
          <p:nvPr/>
        </p:nvSpPr>
        <p:spPr>
          <a:xfrm>
            <a:off x="3688256" y="2418837"/>
            <a:ext cx="962122"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layer</a:t>
            </a:r>
            <a:endParaRPr kumimoji="0" lang="en-US" sz="2400" b="0" i="0" u="none" strike="noStrike" kern="1200" cap="none" spc="0" normalizeH="0" baseline="0" noProof="0" dirty="0">
              <a:ln>
                <a:noFill/>
              </a:ln>
              <a:solidFill>
                <a:srgbClr val="FFCC66">
                  <a:lumMod val="50000"/>
                </a:srgbClr>
              </a:solidFill>
              <a:effectLst/>
              <a:uLnTx/>
              <a:uFillTx/>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dense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edges</a:t>
            </a:r>
          </a:p>
        </p:txBody>
      </p:sp>
      <p:sp>
        <p:nvSpPr>
          <p:cNvPr id="73" name="Rectangle 72">
            <a:extLst>
              <a:ext uri="{FF2B5EF4-FFF2-40B4-BE49-F238E27FC236}">
                <a16:creationId xmlns:a16="http://schemas.microsoft.com/office/drawing/2014/main" id="{166F9D34-996E-41F5-9A25-25F07CBCFF5B}"/>
              </a:ext>
            </a:extLst>
          </p:cNvPr>
          <p:cNvSpPr/>
          <p:nvPr/>
        </p:nvSpPr>
        <p:spPr>
          <a:xfrm>
            <a:off x="2078311" y="1543939"/>
            <a:ext cx="1454532" cy="297590"/>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4" name="Rectangle 73">
            <a:extLst>
              <a:ext uri="{FF2B5EF4-FFF2-40B4-BE49-F238E27FC236}">
                <a16:creationId xmlns:a16="http://schemas.microsoft.com/office/drawing/2014/main" id="{483F0F40-E68C-4254-86A7-E2ABCC30A5B8}"/>
              </a:ext>
            </a:extLst>
          </p:cNvPr>
          <p:cNvSpPr/>
          <p:nvPr/>
        </p:nvSpPr>
        <p:spPr>
          <a:xfrm>
            <a:off x="3489274" y="1534255"/>
            <a:ext cx="367941" cy="304258"/>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79" name="Rectangle 78">
            <a:extLst>
              <a:ext uri="{FF2B5EF4-FFF2-40B4-BE49-F238E27FC236}">
                <a16:creationId xmlns:a16="http://schemas.microsoft.com/office/drawing/2014/main" id="{89B5A99B-3D48-40F0-9A72-3074BC70E848}"/>
              </a:ext>
            </a:extLst>
          </p:cNvPr>
          <p:cNvSpPr/>
          <p:nvPr/>
        </p:nvSpPr>
        <p:spPr>
          <a:xfrm>
            <a:off x="4326005" y="2412327"/>
            <a:ext cx="646331"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512</a:t>
            </a:r>
            <a:endParaRPr kumimoji="0" lang="en-US" sz="2400" b="0" i="0" u="none" strike="noStrike" kern="1200" cap="none" spc="0" normalizeH="0" baseline="0" noProof="0" dirty="0">
              <a:ln>
                <a:noFill/>
              </a:ln>
              <a:solidFill>
                <a:srgbClr val="FFCC66">
                  <a:lumMod val="50000"/>
                </a:srgbClr>
              </a:solidFill>
              <a:effectLst/>
              <a:uLnTx/>
              <a:uFillTx/>
              <a:ea typeface="+mn-ea"/>
            </a:endParaRPr>
          </a:p>
        </p:txBody>
      </p:sp>
      <p:sp>
        <p:nvSpPr>
          <p:cNvPr id="80" name="Rectangle 79">
            <a:extLst>
              <a:ext uri="{FF2B5EF4-FFF2-40B4-BE49-F238E27FC236}">
                <a16:creationId xmlns:a16="http://schemas.microsoft.com/office/drawing/2014/main" id="{155F4B27-7033-4260-AFC6-5555F2DA7043}"/>
              </a:ext>
            </a:extLst>
          </p:cNvPr>
          <p:cNvSpPr/>
          <p:nvPr/>
        </p:nvSpPr>
        <p:spPr>
          <a:xfrm>
            <a:off x="3948083" y="1534659"/>
            <a:ext cx="2262181" cy="351352"/>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6" name="Isosceles Triangle 45">
            <a:extLst>
              <a:ext uri="{FF2B5EF4-FFF2-40B4-BE49-F238E27FC236}">
                <a16:creationId xmlns:a16="http://schemas.microsoft.com/office/drawing/2014/main" id="{8A6415A7-810A-490C-9EEB-50EB06AF7BBB}"/>
              </a:ext>
            </a:extLst>
          </p:cNvPr>
          <p:cNvSpPr/>
          <p:nvPr/>
        </p:nvSpPr>
        <p:spPr>
          <a:xfrm rot="5400000">
            <a:off x="4341551" y="2552899"/>
            <a:ext cx="1721422" cy="1371600"/>
          </a:xfrm>
          <a:prstGeom prst="triangle">
            <a:avLst>
              <a:gd name="adj" fmla="val 57379"/>
            </a:avLst>
          </a:prstGeom>
          <a:ln w="25400">
            <a:solidFill>
              <a:srgbClr val="66FF33"/>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47" name="TextBox 46">
            <a:extLst>
              <a:ext uri="{FF2B5EF4-FFF2-40B4-BE49-F238E27FC236}">
                <a16:creationId xmlns:a16="http://schemas.microsoft.com/office/drawing/2014/main" id="{CBB2D6FB-303A-417E-92ED-483971E89897}"/>
              </a:ext>
            </a:extLst>
          </p:cNvPr>
          <p:cNvSpPr txBox="1"/>
          <p:nvPr/>
        </p:nvSpPr>
        <p:spPr bwMode="auto">
          <a:xfrm>
            <a:off x="4931086" y="2980238"/>
            <a:ext cx="354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dirty="0">
                <a:solidFill>
                  <a:srgbClr val="66FF33"/>
                </a:solidFill>
                <a:cs typeface="Times New Roman" panose="02020603050405020304" pitchFamily="18" charset="0"/>
              </a:rPr>
              <a:t>2</a:t>
            </a:r>
            <a:endParaRPr lang="en-US" dirty="0">
              <a:solidFill>
                <a:srgbClr val="66FF33"/>
              </a:solidFill>
            </a:endParaRPr>
          </a:p>
        </p:txBody>
      </p:sp>
      <p:sp>
        <p:nvSpPr>
          <p:cNvPr id="48" name="TextBox 47">
            <a:extLst>
              <a:ext uri="{FF2B5EF4-FFF2-40B4-BE49-F238E27FC236}">
                <a16:creationId xmlns:a16="http://schemas.microsoft.com/office/drawing/2014/main" id="{FB636DC5-C293-4B58-83AA-D1E7B02DEB44}"/>
              </a:ext>
            </a:extLst>
          </p:cNvPr>
          <p:cNvSpPr txBox="1"/>
          <p:nvPr/>
        </p:nvSpPr>
        <p:spPr bwMode="auto">
          <a:xfrm>
            <a:off x="484097" y="1496479"/>
            <a:ext cx="354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1800" dirty="0">
                <a:solidFill>
                  <a:srgbClr val="66FF33"/>
                </a:solidFill>
                <a:cs typeface="Times New Roman" panose="02020603050405020304" pitchFamily="18" charset="0"/>
              </a:rPr>
              <a:t>2</a:t>
            </a:r>
            <a:endParaRPr lang="en-US" sz="1800" dirty="0">
              <a:solidFill>
                <a:srgbClr val="66FF33"/>
              </a:solidFill>
            </a:endParaRPr>
          </a:p>
        </p:txBody>
      </p:sp>
      <p:sp>
        <p:nvSpPr>
          <p:cNvPr id="49" name="Rectangle 48">
            <a:extLst>
              <a:ext uri="{FF2B5EF4-FFF2-40B4-BE49-F238E27FC236}">
                <a16:creationId xmlns:a16="http://schemas.microsoft.com/office/drawing/2014/main" id="{8DE66C71-54BD-4AE2-847F-C4C687888A08}"/>
              </a:ext>
            </a:extLst>
          </p:cNvPr>
          <p:cNvSpPr/>
          <p:nvPr/>
        </p:nvSpPr>
        <p:spPr>
          <a:xfrm>
            <a:off x="4690326" y="2438400"/>
            <a:ext cx="962122"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layer</a:t>
            </a:r>
            <a:endParaRPr kumimoji="0" lang="en-US" sz="2400" b="0" i="0" u="none" strike="noStrike" kern="1200" cap="none" spc="0" normalizeH="0" baseline="0" noProof="0" dirty="0">
              <a:ln>
                <a:noFill/>
              </a:ln>
              <a:solidFill>
                <a:srgbClr val="FFCC66">
                  <a:lumMod val="50000"/>
                </a:srgbClr>
              </a:solidFill>
              <a:effectLst/>
              <a:uLnTx/>
              <a:uFillTx/>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dense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edges</a:t>
            </a:r>
          </a:p>
        </p:txBody>
      </p:sp>
      <p:sp>
        <p:nvSpPr>
          <p:cNvPr id="50" name="Rectangle 49">
            <a:extLst>
              <a:ext uri="{FF2B5EF4-FFF2-40B4-BE49-F238E27FC236}">
                <a16:creationId xmlns:a16="http://schemas.microsoft.com/office/drawing/2014/main" id="{687112CE-A28A-4459-9B73-61C5F5C9866C}"/>
              </a:ext>
            </a:extLst>
          </p:cNvPr>
          <p:cNvSpPr/>
          <p:nvPr/>
        </p:nvSpPr>
        <p:spPr>
          <a:xfrm>
            <a:off x="5486400" y="2229896"/>
            <a:ext cx="1005403" cy="83099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10 for </a:t>
            </a:r>
            <a:b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br>
            <a:r>
              <a:rPr kumimoji="0" lang="en-US" sz="2400" b="0" i="0" u="none" strike="noStrike" kern="1200" cap="none" spc="0" normalizeH="0" baseline="0" noProof="0" dirty="0">
                <a:ln>
                  <a:noFill/>
                </a:ln>
                <a:solidFill>
                  <a:srgbClr val="FFCC66">
                    <a:lumMod val="50000"/>
                  </a:srgbClr>
                </a:solidFill>
                <a:effectLst/>
                <a:uLnTx/>
                <a:uFillTx/>
                <a:ea typeface="+mn-ea"/>
                <a:cs typeface="Times New Roman" panose="02020603050405020304" pitchFamily="18" charset="0"/>
              </a:rPr>
              <a:t>0,…,9</a:t>
            </a:r>
            <a:endParaRPr kumimoji="0" lang="en-US" sz="2400" b="0" i="0" u="none" strike="noStrike" kern="1200" cap="none" spc="0" normalizeH="0" baseline="0" noProof="0" dirty="0">
              <a:ln>
                <a:noFill/>
              </a:ln>
              <a:solidFill>
                <a:srgbClr val="FFCC66">
                  <a:lumMod val="50000"/>
                </a:srgbClr>
              </a:solidFill>
              <a:effectLst/>
              <a:uLnTx/>
              <a:uFillTx/>
              <a:ea typeface="+mn-ea"/>
            </a:endParaRPr>
          </a:p>
        </p:txBody>
      </p:sp>
      <p:grpSp>
        <p:nvGrpSpPr>
          <p:cNvPr id="108" name="Group 107">
            <a:extLst>
              <a:ext uri="{FF2B5EF4-FFF2-40B4-BE49-F238E27FC236}">
                <a16:creationId xmlns:a16="http://schemas.microsoft.com/office/drawing/2014/main" id="{8F0BDC04-0C33-4716-9B23-C35C61B5FB8D}"/>
              </a:ext>
            </a:extLst>
          </p:cNvPr>
          <p:cNvGrpSpPr/>
          <p:nvPr/>
        </p:nvGrpSpPr>
        <p:grpSpPr>
          <a:xfrm>
            <a:off x="4156626" y="5655444"/>
            <a:ext cx="4989953" cy="1198082"/>
            <a:chOff x="682487" y="3552822"/>
            <a:chExt cx="4989953" cy="1198082"/>
          </a:xfrm>
        </p:grpSpPr>
        <p:sp>
          <p:nvSpPr>
            <p:cNvPr id="109" name="Rectangle 108">
              <a:extLst>
                <a:ext uri="{FF2B5EF4-FFF2-40B4-BE49-F238E27FC236}">
                  <a16:creationId xmlns:a16="http://schemas.microsoft.com/office/drawing/2014/main" id="{555E95FF-2DE1-49BC-B0B0-04110E5A7E40}"/>
                </a:ext>
              </a:extLst>
            </p:cNvPr>
            <p:cNvSpPr/>
            <p:nvPr/>
          </p:nvSpPr>
          <p:spPr>
            <a:xfrm>
              <a:off x="682487" y="3552822"/>
              <a:ext cx="4989953" cy="1198082"/>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0" name="Rectangle 109">
              <a:extLst>
                <a:ext uri="{FF2B5EF4-FFF2-40B4-BE49-F238E27FC236}">
                  <a16:creationId xmlns:a16="http://schemas.microsoft.com/office/drawing/2014/main" id="{6E58C918-51B9-441A-B028-2F9765FDCEC8}"/>
                </a:ext>
              </a:extLst>
            </p:cNvPr>
            <p:cNvSpPr/>
            <p:nvPr/>
          </p:nvSpPr>
          <p:spPr>
            <a:xfrm>
              <a:off x="959190" y="4164989"/>
              <a:ext cx="505013" cy="25391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11" name="Rectangle 110">
              <a:extLst>
                <a:ext uri="{FF2B5EF4-FFF2-40B4-BE49-F238E27FC236}">
                  <a16:creationId xmlns:a16="http://schemas.microsoft.com/office/drawing/2014/main" id="{4785C1F8-C47B-4A1B-AC2B-D99BECBAE772}"/>
                </a:ext>
              </a:extLst>
            </p:cNvPr>
            <p:cNvSpPr/>
            <p:nvPr/>
          </p:nvSpPr>
          <p:spPr>
            <a:xfrm>
              <a:off x="1909803" y="4222754"/>
              <a:ext cx="920907" cy="253916"/>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A0E158EA-F78F-445F-A4FA-7AF26E080F0E}"/>
                    </a:ext>
                  </a:extLst>
                </p:cNvPr>
                <p:cNvSpPr txBox="1"/>
                <p:nvPr/>
              </p:nvSpPr>
              <p:spPr>
                <a:xfrm>
                  <a:off x="1398760" y="4010161"/>
                  <a:ext cx="1240207" cy="31418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𝑀</m:t>
                          </m:r>
                        </m:e>
                        <m:sub>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𝑗</m:t>
                          </m:r>
                        </m:sub>
                      </m:sSub>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sSup>
                            <m:sSupPr>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𝑗</m:t>
                              </m:r>
                            </m:sup>
                          </m:sSup>
                        </m:num>
                        <m:den>
                          <m:nary>
                            <m:naryPr>
                              <m:chr m:val="∑"/>
                              <m:supHide m:val="on"/>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𝑐</m:t>
                              </m:r>
                            </m:sub>
                            <m:sup/>
                            <m:e>
                              <m:sSup>
                                <m:sSupPr>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
                                    <m:sSubPr>
                                      <m:ctrlP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bPr>
                                    <m:e>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1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sub>
                                  </m:sSub>
                                </m:sup>
                              </m:sSup>
                            </m:e>
                          </m:nary>
                        </m:den>
                      </m:f>
                    </m:oMath>
                  </a14:m>
                  <a:endPar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112" name="TextBox 111">
                  <a:extLst>
                    <a:ext uri="{FF2B5EF4-FFF2-40B4-BE49-F238E27FC236}">
                      <a16:creationId xmlns:a16="http://schemas.microsoft.com/office/drawing/2014/main" id="{A0E158EA-F78F-445F-A4FA-7AF26E080F0E}"/>
                    </a:ext>
                  </a:extLst>
                </p:cNvPr>
                <p:cNvSpPr txBox="1">
                  <a:spLocks noRot="1" noChangeAspect="1" noMove="1" noResize="1" noEditPoints="1" noAdjustHandles="1" noChangeArrowheads="1" noChangeShapeType="1" noTextEdit="1"/>
                </p:cNvSpPr>
                <p:nvPr/>
              </p:nvSpPr>
              <p:spPr>
                <a:xfrm>
                  <a:off x="1398760" y="4010161"/>
                  <a:ext cx="1240207" cy="314189"/>
                </a:xfrm>
                <a:prstGeom prst="rect">
                  <a:avLst/>
                </a:prstGeom>
                <a:blipFill>
                  <a:blip r:embed="rId8"/>
                  <a:stretch>
                    <a:fillRect l="-1471" t="-21569" b="-113725"/>
                  </a:stretch>
                </a:blipFill>
              </p:spPr>
              <p:txBody>
                <a:bodyPr/>
                <a:lstStyle/>
                <a:p>
                  <a:r>
                    <a:rPr lang="en-US">
                      <a:noFill/>
                    </a:rPr>
                    <a:t> </a:t>
                  </a:r>
                </a:p>
              </p:txBody>
            </p:sp>
          </mc:Fallback>
        </mc:AlternateContent>
        <p:sp>
          <p:nvSpPr>
            <p:cNvPr id="113" name="Rectangle 112">
              <a:extLst>
                <a:ext uri="{FF2B5EF4-FFF2-40B4-BE49-F238E27FC236}">
                  <a16:creationId xmlns:a16="http://schemas.microsoft.com/office/drawing/2014/main" id="{2E2A5FFC-F4D9-48ED-ADEF-073B3B4DFB53}"/>
                </a:ext>
              </a:extLst>
            </p:cNvPr>
            <p:cNvSpPr/>
            <p:nvPr/>
          </p:nvSpPr>
          <p:spPr>
            <a:xfrm>
              <a:off x="1323773" y="3702134"/>
              <a:ext cx="1218343" cy="914400"/>
            </a:xfrm>
            <a:prstGeom prst="rect">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14" name="Straight Arrow Connector 113">
              <a:extLst>
                <a:ext uri="{FF2B5EF4-FFF2-40B4-BE49-F238E27FC236}">
                  <a16:creationId xmlns:a16="http://schemas.microsoft.com/office/drawing/2014/main" id="{4C151E5A-C09D-4927-A85D-A57BC28BFB5F}"/>
                </a:ext>
              </a:extLst>
            </p:cNvPr>
            <p:cNvCxnSpPr/>
            <p:nvPr/>
          </p:nvCxnSpPr>
          <p:spPr bwMode="auto">
            <a:xfrm>
              <a:off x="967292" y="3829833"/>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15" name="TextBox 114">
              <a:extLst>
                <a:ext uri="{FF2B5EF4-FFF2-40B4-BE49-F238E27FC236}">
                  <a16:creationId xmlns:a16="http://schemas.microsoft.com/office/drawing/2014/main" id="{AF3AC79C-10F6-4EBD-9E57-BA36FD97004C}"/>
                </a:ext>
              </a:extLst>
            </p:cNvPr>
            <p:cNvSpPr txBox="1"/>
            <p:nvPr/>
          </p:nvSpPr>
          <p:spPr>
            <a:xfrm flipH="1">
              <a:off x="713436" y="3657601"/>
              <a:ext cx="3564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116" name="Straight Arrow Connector 115">
              <a:extLst>
                <a:ext uri="{FF2B5EF4-FFF2-40B4-BE49-F238E27FC236}">
                  <a16:creationId xmlns:a16="http://schemas.microsoft.com/office/drawing/2014/main" id="{EE4FE1A1-1B83-4CE5-A138-7BABBE9B9E4A}"/>
                </a:ext>
              </a:extLst>
            </p:cNvPr>
            <p:cNvCxnSpPr/>
            <p:nvPr/>
          </p:nvCxnSpPr>
          <p:spPr bwMode="auto">
            <a:xfrm>
              <a:off x="2541745" y="3836477"/>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17" name="TextBox 116">
              <a:extLst>
                <a:ext uri="{FF2B5EF4-FFF2-40B4-BE49-F238E27FC236}">
                  <a16:creationId xmlns:a16="http://schemas.microsoft.com/office/drawing/2014/main" id="{CF1EE140-1D86-4589-8C0B-DC91D6003541}"/>
                </a:ext>
              </a:extLst>
            </p:cNvPr>
            <p:cNvSpPr txBox="1"/>
            <p:nvPr/>
          </p:nvSpPr>
          <p:spPr>
            <a:xfrm flipH="1">
              <a:off x="3017051" y="3714307"/>
              <a:ext cx="37909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18" name="Oval 117">
              <a:extLst>
                <a:ext uri="{FF2B5EF4-FFF2-40B4-BE49-F238E27FC236}">
                  <a16:creationId xmlns:a16="http://schemas.microsoft.com/office/drawing/2014/main" id="{02601488-9147-4993-A9CF-07F3259FCBFB}"/>
                </a:ext>
              </a:extLst>
            </p:cNvPr>
            <p:cNvSpPr>
              <a:spLocks noChangeAspect="1"/>
            </p:cNvSpPr>
            <p:nvPr/>
          </p:nvSpPr>
          <p:spPr>
            <a:xfrm>
              <a:off x="2886000" y="3771900"/>
              <a:ext cx="128016" cy="1280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19" name="Straight Arrow Connector 118">
              <a:extLst>
                <a:ext uri="{FF2B5EF4-FFF2-40B4-BE49-F238E27FC236}">
                  <a16:creationId xmlns:a16="http://schemas.microsoft.com/office/drawing/2014/main" id="{147E0925-2A9E-462D-855E-968DA8E3DD78}"/>
                </a:ext>
              </a:extLst>
            </p:cNvPr>
            <p:cNvCxnSpPr/>
            <p:nvPr/>
          </p:nvCxnSpPr>
          <p:spPr bwMode="auto">
            <a:xfrm>
              <a:off x="967292" y="4056334"/>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20" name="TextBox 119">
              <a:extLst>
                <a:ext uri="{FF2B5EF4-FFF2-40B4-BE49-F238E27FC236}">
                  <a16:creationId xmlns:a16="http://schemas.microsoft.com/office/drawing/2014/main" id="{F6A7E6DF-DC7D-4CCE-953C-3250B948785C}"/>
                </a:ext>
              </a:extLst>
            </p:cNvPr>
            <p:cNvSpPr txBox="1"/>
            <p:nvPr/>
          </p:nvSpPr>
          <p:spPr>
            <a:xfrm flipH="1">
              <a:off x="713436" y="3884102"/>
              <a:ext cx="3564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121" name="Straight Arrow Connector 120">
              <a:extLst>
                <a:ext uri="{FF2B5EF4-FFF2-40B4-BE49-F238E27FC236}">
                  <a16:creationId xmlns:a16="http://schemas.microsoft.com/office/drawing/2014/main" id="{D3D9E36D-F6A1-4F3F-A8E1-31AEC31F1841}"/>
                </a:ext>
              </a:extLst>
            </p:cNvPr>
            <p:cNvCxnSpPr/>
            <p:nvPr/>
          </p:nvCxnSpPr>
          <p:spPr bwMode="auto">
            <a:xfrm>
              <a:off x="2541745" y="4062978"/>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22" name="TextBox 121">
              <a:extLst>
                <a:ext uri="{FF2B5EF4-FFF2-40B4-BE49-F238E27FC236}">
                  <a16:creationId xmlns:a16="http://schemas.microsoft.com/office/drawing/2014/main" id="{C0A1590E-0D01-4B55-B7FF-069A4E170542}"/>
                </a:ext>
              </a:extLst>
            </p:cNvPr>
            <p:cNvSpPr txBox="1"/>
            <p:nvPr/>
          </p:nvSpPr>
          <p:spPr>
            <a:xfrm flipH="1">
              <a:off x="3017051" y="3940808"/>
              <a:ext cx="37909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23" name="Oval 122">
              <a:extLst>
                <a:ext uri="{FF2B5EF4-FFF2-40B4-BE49-F238E27FC236}">
                  <a16:creationId xmlns:a16="http://schemas.microsoft.com/office/drawing/2014/main" id="{75810134-B3B0-4807-8A11-E3A1028D1630}"/>
                </a:ext>
              </a:extLst>
            </p:cNvPr>
            <p:cNvSpPr>
              <a:spLocks noChangeAspect="1"/>
            </p:cNvSpPr>
            <p:nvPr/>
          </p:nvSpPr>
          <p:spPr>
            <a:xfrm>
              <a:off x="2886000" y="3998401"/>
              <a:ext cx="128016" cy="1280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24" name="Straight Arrow Connector 123">
              <a:extLst>
                <a:ext uri="{FF2B5EF4-FFF2-40B4-BE49-F238E27FC236}">
                  <a16:creationId xmlns:a16="http://schemas.microsoft.com/office/drawing/2014/main" id="{E63D7775-D1C0-43E4-9E78-F99603DF13F0}"/>
                </a:ext>
              </a:extLst>
            </p:cNvPr>
            <p:cNvCxnSpPr/>
            <p:nvPr/>
          </p:nvCxnSpPr>
          <p:spPr bwMode="auto">
            <a:xfrm>
              <a:off x="967292" y="4282836"/>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25" name="TextBox 124">
              <a:extLst>
                <a:ext uri="{FF2B5EF4-FFF2-40B4-BE49-F238E27FC236}">
                  <a16:creationId xmlns:a16="http://schemas.microsoft.com/office/drawing/2014/main" id="{92CD0BE3-402F-4B49-A39C-6010DAC9464C}"/>
                </a:ext>
              </a:extLst>
            </p:cNvPr>
            <p:cNvSpPr txBox="1"/>
            <p:nvPr/>
          </p:nvSpPr>
          <p:spPr>
            <a:xfrm flipH="1">
              <a:off x="713436" y="4110604"/>
              <a:ext cx="3564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126" name="Straight Arrow Connector 125">
              <a:extLst>
                <a:ext uri="{FF2B5EF4-FFF2-40B4-BE49-F238E27FC236}">
                  <a16:creationId xmlns:a16="http://schemas.microsoft.com/office/drawing/2014/main" id="{E38628F4-609A-4E4A-8957-75D73A997068}"/>
                </a:ext>
              </a:extLst>
            </p:cNvPr>
            <p:cNvCxnSpPr/>
            <p:nvPr/>
          </p:nvCxnSpPr>
          <p:spPr bwMode="auto">
            <a:xfrm>
              <a:off x="2541745" y="4289480"/>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27" name="TextBox 126">
              <a:extLst>
                <a:ext uri="{FF2B5EF4-FFF2-40B4-BE49-F238E27FC236}">
                  <a16:creationId xmlns:a16="http://schemas.microsoft.com/office/drawing/2014/main" id="{70B5F4A3-9BDD-4A0B-AAA4-003D0FB3D236}"/>
                </a:ext>
              </a:extLst>
            </p:cNvPr>
            <p:cNvSpPr txBox="1"/>
            <p:nvPr/>
          </p:nvSpPr>
          <p:spPr>
            <a:xfrm flipH="1">
              <a:off x="3017051" y="4167310"/>
              <a:ext cx="37909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28" name="Oval 127">
              <a:extLst>
                <a:ext uri="{FF2B5EF4-FFF2-40B4-BE49-F238E27FC236}">
                  <a16:creationId xmlns:a16="http://schemas.microsoft.com/office/drawing/2014/main" id="{383DB818-92A2-457E-9119-FDBDDDB74EC3}"/>
                </a:ext>
              </a:extLst>
            </p:cNvPr>
            <p:cNvSpPr>
              <a:spLocks noChangeAspect="1"/>
            </p:cNvSpPr>
            <p:nvPr/>
          </p:nvSpPr>
          <p:spPr>
            <a:xfrm>
              <a:off x="2886000" y="4224903"/>
              <a:ext cx="128016" cy="1280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29" name="Straight Arrow Connector 128">
              <a:extLst>
                <a:ext uri="{FF2B5EF4-FFF2-40B4-BE49-F238E27FC236}">
                  <a16:creationId xmlns:a16="http://schemas.microsoft.com/office/drawing/2014/main" id="{DA2E3F23-CD0F-4ADB-B206-C8D43866512F}"/>
                </a:ext>
              </a:extLst>
            </p:cNvPr>
            <p:cNvCxnSpPr/>
            <p:nvPr/>
          </p:nvCxnSpPr>
          <p:spPr bwMode="auto">
            <a:xfrm>
              <a:off x="967292" y="4509337"/>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30" name="TextBox 129">
              <a:extLst>
                <a:ext uri="{FF2B5EF4-FFF2-40B4-BE49-F238E27FC236}">
                  <a16:creationId xmlns:a16="http://schemas.microsoft.com/office/drawing/2014/main" id="{663133AB-3280-4840-A7FE-A5CA1117910A}"/>
                </a:ext>
              </a:extLst>
            </p:cNvPr>
            <p:cNvSpPr txBox="1"/>
            <p:nvPr/>
          </p:nvSpPr>
          <p:spPr>
            <a:xfrm flipH="1">
              <a:off x="713436" y="4337105"/>
              <a:ext cx="3564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4</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131" name="Straight Arrow Connector 130">
              <a:extLst>
                <a:ext uri="{FF2B5EF4-FFF2-40B4-BE49-F238E27FC236}">
                  <a16:creationId xmlns:a16="http://schemas.microsoft.com/office/drawing/2014/main" id="{8D29515C-4F7A-46EA-9ED9-2BC740AF5076}"/>
                </a:ext>
              </a:extLst>
            </p:cNvPr>
            <p:cNvCxnSpPr/>
            <p:nvPr/>
          </p:nvCxnSpPr>
          <p:spPr bwMode="auto">
            <a:xfrm>
              <a:off x="2541745" y="4515981"/>
              <a:ext cx="35648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32" name="TextBox 131">
              <a:extLst>
                <a:ext uri="{FF2B5EF4-FFF2-40B4-BE49-F238E27FC236}">
                  <a16:creationId xmlns:a16="http://schemas.microsoft.com/office/drawing/2014/main" id="{055890D0-C58A-47CC-9197-10FFB54DA1D8}"/>
                </a:ext>
              </a:extLst>
            </p:cNvPr>
            <p:cNvSpPr txBox="1"/>
            <p:nvPr/>
          </p:nvSpPr>
          <p:spPr>
            <a:xfrm flipH="1">
              <a:off x="3017051" y="4393811"/>
              <a:ext cx="37909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11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4</a:t>
              </a:r>
              <a:r>
                <a:rPr kumimoji="0" lang="en-CA" sz="11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33" name="Oval 132">
              <a:extLst>
                <a:ext uri="{FF2B5EF4-FFF2-40B4-BE49-F238E27FC236}">
                  <a16:creationId xmlns:a16="http://schemas.microsoft.com/office/drawing/2014/main" id="{1832B08F-599C-4CBE-BAEE-D1E11E8E8049}"/>
                </a:ext>
              </a:extLst>
            </p:cNvPr>
            <p:cNvSpPr>
              <a:spLocks noChangeAspect="1"/>
            </p:cNvSpPr>
            <p:nvPr/>
          </p:nvSpPr>
          <p:spPr>
            <a:xfrm>
              <a:off x="2886000" y="4451404"/>
              <a:ext cx="128016" cy="1280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05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34" name="Rectangle 133">
              <a:extLst>
                <a:ext uri="{FF2B5EF4-FFF2-40B4-BE49-F238E27FC236}">
                  <a16:creationId xmlns:a16="http://schemas.microsoft.com/office/drawing/2014/main" id="{CE002FC6-3216-4E24-8C6D-3296755D1343}"/>
                </a:ext>
              </a:extLst>
            </p:cNvPr>
            <p:cNvSpPr/>
            <p:nvPr/>
          </p:nvSpPr>
          <p:spPr>
            <a:xfrm>
              <a:off x="3277903" y="3721076"/>
              <a:ext cx="505044" cy="261609"/>
            </a:xfrm>
            <a:prstGeom prst="rect">
              <a:avLst/>
            </a:prstGeom>
          </p:spPr>
          <p:txBody>
            <a:bodyPr wrap="square">
              <a:spAutoFit/>
            </a:bodyPr>
            <a:lstStyle/>
            <a:p>
              <a:r>
                <a:rPr lang="en-US" sz="1100" i="1" dirty="0">
                  <a:solidFill>
                    <a:srgbClr val="00B050"/>
                  </a:solidFill>
                  <a:sym typeface="Symbol" panose="05050102010706020507" pitchFamily="18" charset="2"/>
                </a:rPr>
                <a:t>Is 0</a:t>
              </a:r>
              <a:endParaRPr lang="en-CA" sz="1100" dirty="0">
                <a:solidFill>
                  <a:srgbClr val="00B050"/>
                </a:solidFill>
              </a:endParaRPr>
            </a:p>
          </p:txBody>
        </p:sp>
        <p:sp>
          <p:nvSpPr>
            <p:cNvPr id="135" name="Rectangle 134">
              <a:extLst>
                <a:ext uri="{FF2B5EF4-FFF2-40B4-BE49-F238E27FC236}">
                  <a16:creationId xmlns:a16="http://schemas.microsoft.com/office/drawing/2014/main" id="{30CC3F62-6AEB-47A2-9405-383D0A28682C}"/>
                </a:ext>
              </a:extLst>
            </p:cNvPr>
            <p:cNvSpPr/>
            <p:nvPr/>
          </p:nvSpPr>
          <p:spPr>
            <a:xfrm>
              <a:off x="3277903" y="3957599"/>
              <a:ext cx="561865" cy="261609"/>
            </a:xfrm>
            <a:prstGeom prst="rect">
              <a:avLst/>
            </a:prstGeom>
          </p:spPr>
          <p:txBody>
            <a:bodyPr wrap="square">
              <a:spAutoFit/>
            </a:bodyPr>
            <a:lstStyle/>
            <a:p>
              <a:r>
                <a:rPr lang="en-US" sz="1100" i="1" dirty="0">
                  <a:solidFill>
                    <a:srgbClr val="00B050"/>
                  </a:solidFill>
                  <a:sym typeface="Symbol" panose="05050102010706020507" pitchFamily="18" charset="2"/>
                </a:rPr>
                <a:t>Is 1</a:t>
              </a:r>
              <a:endParaRPr lang="en-CA" sz="1100" dirty="0">
                <a:solidFill>
                  <a:srgbClr val="00B050"/>
                </a:solidFill>
              </a:endParaRPr>
            </a:p>
          </p:txBody>
        </p:sp>
        <p:sp>
          <p:nvSpPr>
            <p:cNvPr id="136" name="Rectangle 135">
              <a:extLst>
                <a:ext uri="{FF2B5EF4-FFF2-40B4-BE49-F238E27FC236}">
                  <a16:creationId xmlns:a16="http://schemas.microsoft.com/office/drawing/2014/main" id="{855B3771-52C8-4513-B025-C2192627B41E}"/>
                </a:ext>
              </a:extLst>
            </p:cNvPr>
            <p:cNvSpPr/>
            <p:nvPr/>
          </p:nvSpPr>
          <p:spPr>
            <a:xfrm>
              <a:off x="3277903" y="4188003"/>
              <a:ext cx="593686" cy="261609"/>
            </a:xfrm>
            <a:prstGeom prst="rect">
              <a:avLst/>
            </a:prstGeom>
          </p:spPr>
          <p:txBody>
            <a:bodyPr wrap="square">
              <a:spAutoFit/>
            </a:bodyPr>
            <a:lstStyle/>
            <a:p>
              <a:r>
                <a:rPr lang="en-US" sz="1100" i="1" dirty="0">
                  <a:solidFill>
                    <a:srgbClr val="00B050"/>
                  </a:solidFill>
                  <a:sym typeface="Symbol" panose="05050102010706020507" pitchFamily="18" charset="2"/>
                </a:rPr>
                <a:t>Is 2</a:t>
              </a:r>
              <a:endParaRPr lang="en-CA" sz="1100" dirty="0">
                <a:solidFill>
                  <a:srgbClr val="00B050"/>
                </a:solidFill>
              </a:endParaRPr>
            </a:p>
          </p:txBody>
        </p:sp>
        <p:sp>
          <p:nvSpPr>
            <p:cNvPr id="137" name="Rectangle 136">
              <a:extLst>
                <a:ext uri="{FF2B5EF4-FFF2-40B4-BE49-F238E27FC236}">
                  <a16:creationId xmlns:a16="http://schemas.microsoft.com/office/drawing/2014/main" id="{4C788B11-B030-4445-B6AE-9EDBF2BB4E89}"/>
                </a:ext>
              </a:extLst>
            </p:cNvPr>
            <p:cNvSpPr/>
            <p:nvPr/>
          </p:nvSpPr>
          <p:spPr>
            <a:xfrm>
              <a:off x="3277903" y="4402091"/>
              <a:ext cx="548228" cy="261609"/>
            </a:xfrm>
            <a:prstGeom prst="rect">
              <a:avLst/>
            </a:prstGeom>
          </p:spPr>
          <p:txBody>
            <a:bodyPr wrap="square">
              <a:spAutoFit/>
            </a:bodyPr>
            <a:lstStyle/>
            <a:p>
              <a:r>
                <a:rPr lang="en-US" sz="1100" i="1" dirty="0">
                  <a:solidFill>
                    <a:srgbClr val="00B050"/>
                  </a:solidFill>
                  <a:sym typeface="Symbol" panose="05050102010706020507" pitchFamily="18" charset="2"/>
                </a:rPr>
                <a:t>Is </a:t>
              </a:r>
              <a:r>
                <a:rPr lang="el-GR" altLang="en-US" sz="1100" dirty="0">
                  <a:solidFill>
                    <a:srgbClr val="00B050"/>
                  </a:solidFill>
                  <a:latin typeface="Times New Roman"/>
                  <a:cs typeface="Times New Roman" panose="02020603050405020304" pitchFamily="18" charset="0"/>
                  <a:sym typeface="Symbol" panose="05050102010706020507" pitchFamily="18" charset="2"/>
                </a:rPr>
                <a:t>‧ ‧ ‧</a:t>
              </a:r>
              <a:endParaRPr lang="en-CA" sz="1100" dirty="0">
                <a:solidFill>
                  <a:srgbClr val="00B050"/>
                </a:solidFill>
              </a:endParaRPr>
            </a:p>
          </p:txBody>
        </p:sp>
        <p:sp>
          <p:nvSpPr>
            <p:cNvPr id="138" name="Rectangle 137">
              <a:extLst>
                <a:ext uri="{FF2B5EF4-FFF2-40B4-BE49-F238E27FC236}">
                  <a16:creationId xmlns:a16="http://schemas.microsoft.com/office/drawing/2014/main" id="{0458CEEB-D709-498C-A0D1-6E678F485A5F}"/>
                </a:ext>
              </a:extLst>
            </p:cNvPr>
            <p:cNvSpPr/>
            <p:nvPr/>
          </p:nvSpPr>
          <p:spPr>
            <a:xfrm>
              <a:off x="3618743" y="3720481"/>
              <a:ext cx="596638" cy="276999"/>
            </a:xfrm>
            <a:prstGeom prst="rect">
              <a:avLst/>
            </a:prstGeom>
          </p:spPr>
          <p:txBody>
            <a:bodyPr wrap="none">
              <a:spAutoFit/>
            </a:bodyPr>
            <a:lstStyle/>
            <a:p>
              <a:r>
                <a:rPr lang="en-US" altLang="en-US" sz="1200" i="1" dirty="0">
                  <a:solidFill>
                    <a:srgbClr val="00B050"/>
                  </a:solidFill>
                  <a:sym typeface="Symbol" panose="05050102010706020507" pitchFamily="18" charset="2"/>
                </a:rPr>
                <a:t>= 0.02</a:t>
              </a:r>
              <a:endParaRPr lang="en-CA" sz="1200" dirty="0">
                <a:solidFill>
                  <a:srgbClr val="00B050"/>
                </a:solidFill>
              </a:endParaRPr>
            </a:p>
          </p:txBody>
        </p:sp>
        <p:sp>
          <p:nvSpPr>
            <p:cNvPr id="139" name="Rectangle 138">
              <a:extLst>
                <a:ext uri="{FF2B5EF4-FFF2-40B4-BE49-F238E27FC236}">
                  <a16:creationId xmlns:a16="http://schemas.microsoft.com/office/drawing/2014/main" id="{98F7109C-E2BE-4C1B-AD95-8F682069F5EC}"/>
                </a:ext>
              </a:extLst>
            </p:cNvPr>
            <p:cNvSpPr/>
            <p:nvPr/>
          </p:nvSpPr>
          <p:spPr>
            <a:xfrm>
              <a:off x="3604787" y="4201179"/>
              <a:ext cx="596638" cy="276999"/>
            </a:xfrm>
            <a:prstGeom prst="rect">
              <a:avLst/>
            </a:prstGeom>
          </p:spPr>
          <p:txBody>
            <a:bodyPr wrap="none">
              <a:spAutoFit/>
            </a:bodyPr>
            <a:lstStyle/>
            <a:p>
              <a:r>
                <a:rPr lang="en-US" altLang="en-US" sz="1200" i="1" dirty="0">
                  <a:solidFill>
                    <a:srgbClr val="00B050"/>
                  </a:solidFill>
                  <a:sym typeface="Symbol" panose="05050102010706020507" pitchFamily="18" charset="2"/>
                </a:rPr>
                <a:t>= 0.92</a:t>
              </a:r>
              <a:endParaRPr lang="en-CA" sz="1200" dirty="0">
                <a:solidFill>
                  <a:srgbClr val="00B050"/>
                </a:solidFill>
              </a:endParaRPr>
            </a:p>
          </p:txBody>
        </p:sp>
        <p:sp>
          <p:nvSpPr>
            <p:cNvPr id="140" name="Rectangle 139">
              <a:extLst>
                <a:ext uri="{FF2B5EF4-FFF2-40B4-BE49-F238E27FC236}">
                  <a16:creationId xmlns:a16="http://schemas.microsoft.com/office/drawing/2014/main" id="{0AA79040-F99F-4B8B-B9FD-9097B2E60250}"/>
                </a:ext>
              </a:extLst>
            </p:cNvPr>
            <p:cNvSpPr/>
            <p:nvPr/>
          </p:nvSpPr>
          <p:spPr>
            <a:xfrm>
              <a:off x="3618743" y="3946276"/>
              <a:ext cx="596638" cy="276999"/>
            </a:xfrm>
            <a:prstGeom prst="rect">
              <a:avLst/>
            </a:prstGeom>
          </p:spPr>
          <p:txBody>
            <a:bodyPr wrap="none">
              <a:spAutoFit/>
            </a:bodyPr>
            <a:lstStyle/>
            <a:p>
              <a:r>
                <a:rPr lang="en-US" sz="1200" i="1" dirty="0">
                  <a:solidFill>
                    <a:srgbClr val="00B050"/>
                  </a:solidFill>
                  <a:sym typeface="Symbol" panose="05050102010706020507" pitchFamily="18" charset="2"/>
                </a:rPr>
                <a:t>= 0.01</a:t>
              </a:r>
              <a:endParaRPr lang="en-CA" sz="1200" dirty="0">
                <a:solidFill>
                  <a:srgbClr val="00B050"/>
                </a:solidFill>
              </a:endParaRPr>
            </a:p>
          </p:txBody>
        </p:sp>
        <p:sp>
          <p:nvSpPr>
            <p:cNvPr id="141" name="TextBox 140">
              <a:extLst>
                <a:ext uri="{FF2B5EF4-FFF2-40B4-BE49-F238E27FC236}">
                  <a16:creationId xmlns:a16="http://schemas.microsoft.com/office/drawing/2014/main" id="{B141AD21-E985-444C-AC54-3895FD2E5E59}"/>
                </a:ext>
              </a:extLst>
            </p:cNvPr>
            <p:cNvSpPr txBox="1"/>
            <p:nvPr/>
          </p:nvSpPr>
          <p:spPr>
            <a:xfrm flipH="1">
              <a:off x="4132441" y="3828216"/>
              <a:ext cx="144000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1800" dirty="0">
                  <a:solidFill>
                    <a:srgbClr val="000066"/>
                  </a:solidFill>
                </a:rPr>
                <a:t>Act like probabilities</a:t>
              </a:r>
              <a:endParaRPr kumimoji="0" lang="en-CA" sz="1800" b="0" u="none" strike="noStrike" kern="1200" cap="none" spc="0" normalizeH="0" baseline="0" noProof="0" dirty="0">
                <a:ln>
                  <a:noFill/>
                </a:ln>
                <a:solidFill>
                  <a:srgbClr val="000066"/>
                </a:solidFill>
                <a:effectLst/>
                <a:uLnTx/>
                <a:uFillTx/>
                <a:latin typeface="Times New Roman" pitchFamily="18" charset="0"/>
                <a:ea typeface="+mn-ea"/>
                <a:cs typeface="Arial" charset="0"/>
              </a:endParaRPr>
            </a:p>
          </p:txBody>
        </p:sp>
      </p:grpSp>
      <p:sp>
        <p:nvSpPr>
          <p:cNvPr id="2" name="Oval 1">
            <a:extLst>
              <a:ext uri="{FF2B5EF4-FFF2-40B4-BE49-F238E27FC236}">
                <a16:creationId xmlns:a16="http://schemas.microsoft.com/office/drawing/2014/main" id="{EC618337-9B23-4A16-A9F1-3D2D7C679363}"/>
              </a:ext>
            </a:extLst>
          </p:cNvPr>
          <p:cNvSpPr/>
          <p:nvPr/>
        </p:nvSpPr>
        <p:spPr>
          <a:xfrm>
            <a:off x="5027021" y="4669885"/>
            <a:ext cx="438456" cy="396382"/>
          </a:xfrm>
          <a:prstGeom prst="ellipse">
            <a:avLst/>
          </a:prstGeom>
          <a:solidFill>
            <a:srgbClr val="FFFFFF"/>
          </a:solidFill>
          <a:ln w="25400">
            <a:no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64" name="Rectangle 63">
            <a:extLst>
              <a:ext uri="{FF2B5EF4-FFF2-40B4-BE49-F238E27FC236}">
                <a16:creationId xmlns:a16="http://schemas.microsoft.com/office/drawing/2014/main" id="{1E0AB43C-F73B-4FF1-9E53-BF6FCC89422E}"/>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Neural Networks</a:t>
            </a:r>
          </a:p>
        </p:txBody>
      </p:sp>
    </p:spTree>
    <p:extLst>
      <p:ext uri="{BB962C8B-B14F-4D97-AF65-F5344CB8AC3E}">
        <p14:creationId xmlns:p14="http://schemas.microsoft.com/office/powerpoint/2010/main" val="32869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0-#ppt_w/2"/>
                                          </p:val>
                                        </p:tav>
                                        <p:tav tm="100000">
                                          <p:val>
                                            <p:strVal val="#ppt_x"/>
                                          </p:val>
                                        </p:tav>
                                      </p:tavLst>
                                    </p:anim>
                                    <p:anim calcmode="lin" valueType="num">
                                      <p:cBhvr additive="base">
                                        <p:cTn id="22" dur="500" fill="hold"/>
                                        <p:tgtEl>
                                          <p:spTgt spid="7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0-#ppt_w/2"/>
                                          </p:val>
                                        </p:tav>
                                        <p:tav tm="100000">
                                          <p:val>
                                            <p:strVal val="#ppt_x"/>
                                          </p:val>
                                        </p:tav>
                                      </p:tavLst>
                                    </p:anim>
                                    <p:anim calcmode="lin" valueType="num">
                                      <p:cBhvr additive="base">
                                        <p:cTn id="32" dur="500" fill="hold"/>
                                        <p:tgtEl>
                                          <p:spTgt spid="7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0-#ppt_w/2"/>
                                          </p:val>
                                        </p:tav>
                                        <p:tav tm="100000">
                                          <p:val>
                                            <p:strVal val="#ppt_x"/>
                                          </p:val>
                                        </p:tav>
                                      </p:tavLst>
                                    </p:anim>
                                    <p:anim calcmode="lin" valueType="num">
                                      <p:cBhvr additive="base">
                                        <p:cTn id="36" dur="500" fill="hold"/>
                                        <p:tgtEl>
                                          <p:spTgt spid="50"/>
                                        </p:tgtEl>
                                        <p:attrNameLst>
                                          <p:attrName>ppt_y</p:attrName>
                                        </p:attrNameLst>
                                      </p:cBhvr>
                                      <p:tavLst>
                                        <p:tav tm="0">
                                          <p:val>
                                            <p:strVal val="#ppt_y"/>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7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0-#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par>
                                <p:cTn id="45" presetID="1" presetClass="exit" presetSubtype="0" fill="hold" grpId="1" nodeType="withEffect">
                                  <p:stCondLst>
                                    <p:cond delay="0"/>
                                  </p:stCondLst>
                                  <p:childTnLst>
                                    <p:set>
                                      <p:cBhvr>
                                        <p:cTn id="46" dur="1" fill="hold">
                                          <p:stCondLst>
                                            <p:cond delay="0"/>
                                          </p:stCondLst>
                                        </p:cTn>
                                        <p:tgtEl>
                                          <p:spTgt spid="74"/>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additive="base">
                                        <p:cTn id="53" dur="500" fill="hold"/>
                                        <p:tgtEl>
                                          <p:spTgt spid="108"/>
                                        </p:tgtEl>
                                        <p:attrNameLst>
                                          <p:attrName>ppt_x</p:attrName>
                                        </p:attrNameLst>
                                      </p:cBhvr>
                                      <p:tavLst>
                                        <p:tav tm="0">
                                          <p:val>
                                            <p:strVal val="0-#ppt_w/2"/>
                                          </p:val>
                                        </p:tav>
                                        <p:tav tm="100000">
                                          <p:val>
                                            <p:strVal val="#ppt_x"/>
                                          </p:val>
                                        </p:tav>
                                      </p:tavLst>
                                    </p:anim>
                                    <p:anim calcmode="lin" valueType="num">
                                      <p:cBhvr additive="base">
                                        <p:cTn id="54"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4" grpId="0" animBg="1"/>
      <p:bldP spid="74" grpId="1" animBg="1"/>
      <p:bldP spid="80" grpId="0" animBg="1"/>
      <p:bldP spid="46" grpId="0" animBg="1"/>
      <p:bldP spid="47" grpId="0"/>
      <p:bldP spid="48" grpId="0"/>
      <p:bldP spid="49" grpId="0"/>
      <p:bldP spid="50" grpId="0"/>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B0514E4B-2D98-4633-923D-4095DEA6E1A5}"/>
              </a:ext>
            </a:extLst>
          </p:cNvPr>
          <p:cNvPicPr>
            <a:picLocks noChangeAspect="1"/>
          </p:cNvPicPr>
          <p:nvPr/>
        </p:nvPicPr>
        <p:blipFill>
          <a:blip r:embed="rId2"/>
          <a:stretch>
            <a:fillRect/>
          </a:stretch>
        </p:blipFill>
        <p:spPr>
          <a:xfrm>
            <a:off x="533400" y="762000"/>
            <a:ext cx="7479506" cy="1371600"/>
          </a:xfrm>
          <a:prstGeom prst="rect">
            <a:avLst/>
          </a:prstGeom>
        </p:spPr>
      </p:pic>
      <p:sp>
        <p:nvSpPr>
          <p:cNvPr id="59" name="Rectangle 58">
            <a:extLst>
              <a:ext uri="{FF2B5EF4-FFF2-40B4-BE49-F238E27FC236}">
                <a16:creationId xmlns:a16="http://schemas.microsoft.com/office/drawing/2014/main" id="{0ACA3AD6-7A3E-41D8-ABBC-2AA822452BE6}"/>
              </a:ext>
            </a:extLst>
          </p:cNvPr>
          <p:cNvSpPr/>
          <p:nvPr/>
        </p:nvSpPr>
        <p:spPr>
          <a:xfrm>
            <a:off x="3587709" y="3927038"/>
            <a:ext cx="137088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ea typeface="+mn-ea"/>
                <a:cs typeface="Times New Roman" panose="02020603050405020304" pitchFamily="18" charset="0"/>
              </a:rPr>
              <a:t>% correct</a:t>
            </a:r>
            <a:endParaRPr kumimoji="0" lang="en-US" sz="2400" b="0" i="0" u="none" strike="noStrike" kern="1200" cap="none" spc="0" normalizeH="0" baseline="0" noProof="0" dirty="0">
              <a:ln>
                <a:noFill/>
              </a:ln>
              <a:effectLst/>
              <a:uLnTx/>
              <a:uFillTx/>
              <a:ea typeface="+mn-ea"/>
            </a:endParaRPr>
          </a:p>
        </p:txBody>
      </p:sp>
      <p:sp>
        <p:nvSpPr>
          <p:cNvPr id="60" name="Rectangle 59">
            <a:extLst>
              <a:ext uri="{FF2B5EF4-FFF2-40B4-BE49-F238E27FC236}">
                <a16:creationId xmlns:a16="http://schemas.microsoft.com/office/drawing/2014/main" id="{E90C95B7-7371-413A-85FD-798808509E1C}"/>
              </a:ext>
            </a:extLst>
          </p:cNvPr>
          <p:cNvSpPr/>
          <p:nvPr/>
        </p:nvSpPr>
        <p:spPr>
          <a:xfrm>
            <a:off x="3495542" y="2185090"/>
            <a:ext cx="517962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noProof="0" dirty="0">
                <a:cs typeface="Times New Roman" panose="02020603050405020304" pitchFamily="18" charset="0"/>
              </a:rPr>
              <a:t>optimizer = a </a:t>
            </a:r>
            <a:r>
              <a:rPr lang="en-US" sz="2400" dirty="0">
                <a:cs typeface="Times New Roman" panose="02020603050405020304" pitchFamily="18" charset="0"/>
              </a:rPr>
              <a:t>version of</a:t>
            </a:r>
            <a:r>
              <a:rPr kumimoji="0" lang="en-US" sz="2400" b="0" i="0" u="none" strike="noStrike" kern="1200" cap="none" spc="0" normalizeH="0" baseline="0" noProof="0" dirty="0">
                <a:ln>
                  <a:noFill/>
                </a:ln>
                <a:effectLst/>
                <a:uLnTx/>
                <a:uFillTx/>
                <a:ea typeface="+mn-ea"/>
                <a:cs typeface="Times New Roman" panose="02020603050405020304" pitchFamily="18" charset="0"/>
              </a:rPr>
              <a:t> gradient decent.</a:t>
            </a:r>
          </a:p>
        </p:txBody>
      </p:sp>
      <p:sp>
        <p:nvSpPr>
          <p:cNvPr id="61" name="Rectangle 60">
            <a:extLst>
              <a:ext uri="{FF2B5EF4-FFF2-40B4-BE49-F238E27FC236}">
                <a16:creationId xmlns:a16="http://schemas.microsoft.com/office/drawing/2014/main" id="{CAEE149E-902D-46A7-9D58-CEBD5E849294}"/>
              </a:ext>
            </a:extLst>
          </p:cNvPr>
          <p:cNvSpPr/>
          <p:nvPr/>
        </p:nvSpPr>
        <p:spPr>
          <a:xfrm>
            <a:off x="3495542" y="3016087"/>
            <a:ext cx="5598007" cy="830997"/>
          </a:xfrm>
          <a:prstGeom prst="rect">
            <a:avLst/>
          </a:prstGeom>
        </p:spPr>
        <p:txBody>
          <a:bodyPr wrap="none">
            <a:spAutoFit/>
          </a:bodyPr>
          <a:lstStyle/>
          <a:p>
            <a:pPr>
              <a:defRPr/>
            </a:pPr>
            <a:r>
              <a:rPr kumimoji="0" lang="en-US" sz="2400" b="0" i="0" u="none" strike="noStrike" kern="1200" cap="none" spc="0" normalizeH="0" baseline="0" noProof="0" dirty="0">
                <a:ln>
                  <a:noFill/>
                </a:ln>
                <a:effectLst/>
                <a:uLnTx/>
                <a:uFillTx/>
                <a:ea typeface="+mn-ea"/>
                <a:cs typeface="Times New Roman" panose="02020603050405020304" pitchFamily="18" charset="0"/>
              </a:rPr>
              <a:t>error </a:t>
            </a:r>
            <a:r>
              <a:rPr lang="en-US" sz="2400" dirty="0">
                <a:cs typeface="Times New Roman" panose="02020603050405020304" pitchFamily="18" charset="0"/>
              </a:rPr>
              <a:t>function = –log(prob correct answer)</a:t>
            </a:r>
          </a:p>
          <a:p>
            <a:pPr>
              <a:defRPr/>
            </a:pPr>
            <a:r>
              <a:rPr lang="en-US" sz="2400" dirty="0">
                <a:cs typeface="Times New Roman" panose="02020603050405020304" pitchFamily="18" charset="0"/>
              </a:rPr>
              <a:t>   standard when outputs are “probabilities”.</a:t>
            </a:r>
            <a:endParaRPr lang="en-US" sz="2400" dirty="0"/>
          </a:p>
        </p:txBody>
      </p:sp>
      <p:sp>
        <p:nvSpPr>
          <p:cNvPr id="63" name="Freeform: Shape 62">
            <a:extLst>
              <a:ext uri="{FF2B5EF4-FFF2-40B4-BE49-F238E27FC236}">
                <a16:creationId xmlns:a16="http://schemas.microsoft.com/office/drawing/2014/main" id="{151205F7-6B57-4770-9502-C584BD374A6B}"/>
              </a:ext>
            </a:extLst>
          </p:cNvPr>
          <p:cNvSpPr/>
          <p:nvPr/>
        </p:nvSpPr>
        <p:spPr>
          <a:xfrm>
            <a:off x="2912687" y="1240971"/>
            <a:ext cx="575096" cy="1240972"/>
          </a:xfrm>
          <a:custGeom>
            <a:avLst/>
            <a:gdLst>
              <a:gd name="connsiteX0" fmla="*/ 575096 w 575096"/>
              <a:gd name="connsiteY0" fmla="*/ 1240972 h 1240972"/>
              <a:gd name="connsiteX1" fmla="*/ 330 w 575096"/>
              <a:gd name="connsiteY1" fmla="*/ 627018 h 1240972"/>
              <a:gd name="connsiteX2" fmla="*/ 509782 w 575096"/>
              <a:gd name="connsiteY2" fmla="*/ 0 h 1240972"/>
            </a:gdLst>
            <a:ahLst/>
            <a:cxnLst>
              <a:cxn ang="0">
                <a:pos x="connsiteX0" y="connsiteY0"/>
              </a:cxn>
              <a:cxn ang="0">
                <a:pos x="connsiteX1" y="connsiteY1"/>
              </a:cxn>
              <a:cxn ang="0">
                <a:pos x="connsiteX2" y="connsiteY2"/>
              </a:cxn>
            </a:cxnLst>
            <a:rect l="l" t="t" r="r" b="b"/>
            <a:pathLst>
              <a:path w="575096" h="1240972">
                <a:moveTo>
                  <a:pt x="575096" y="1240972"/>
                </a:moveTo>
                <a:cubicBezTo>
                  <a:pt x="293156" y="1037409"/>
                  <a:pt x="11216" y="833846"/>
                  <a:pt x="330" y="627018"/>
                </a:cubicBezTo>
                <a:cubicBezTo>
                  <a:pt x="-10556" y="420190"/>
                  <a:pt x="249613" y="210095"/>
                  <a:pt x="509782" y="0"/>
                </a:cubicBezTo>
              </a:path>
            </a:pathLst>
          </a:custGeom>
          <a:noFill/>
          <a:ln w="38100">
            <a:solidFill>
              <a:schemeClr val="tx1"/>
            </a:solidFill>
            <a:tailEnd type="triangle"/>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4" name="Freeform: Shape 63">
            <a:extLst>
              <a:ext uri="{FF2B5EF4-FFF2-40B4-BE49-F238E27FC236}">
                <a16:creationId xmlns:a16="http://schemas.microsoft.com/office/drawing/2014/main" id="{380237F0-F64E-4786-BDC5-1A9C7A97A8C8}"/>
              </a:ext>
            </a:extLst>
          </p:cNvPr>
          <p:cNvSpPr/>
          <p:nvPr/>
        </p:nvSpPr>
        <p:spPr>
          <a:xfrm>
            <a:off x="2895600" y="1473926"/>
            <a:ext cx="599942" cy="1778726"/>
          </a:xfrm>
          <a:custGeom>
            <a:avLst/>
            <a:gdLst>
              <a:gd name="connsiteX0" fmla="*/ 575096 w 575096"/>
              <a:gd name="connsiteY0" fmla="*/ 1240972 h 1240972"/>
              <a:gd name="connsiteX1" fmla="*/ 330 w 575096"/>
              <a:gd name="connsiteY1" fmla="*/ 627018 h 1240972"/>
              <a:gd name="connsiteX2" fmla="*/ 509782 w 575096"/>
              <a:gd name="connsiteY2" fmla="*/ 0 h 1240972"/>
            </a:gdLst>
            <a:ahLst/>
            <a:cxnLst>
              <a:cxn ang="0">
                <a:pos x="connsiteX0" y="connsiteY0"/>
              </a:cxn>
              <a:cxn ang="0">
                <a:pos x="connsiteX1" y="connsiteY1"/>
              </a:cxn>
              <a:cxn ang="0">
                <a:pos x="connsiteX2" y="connsiteY2"/>
              </a:cxn>
            </a:cxnLst>
            <a:rect l="l" t="t" r="r" b="b"/>
            <a:pathLst>
              <a:path w="575096" h="1240972">
                <a:moveTo>
                  <a:pt x="575096" y="1240972"/>
                </a:moveTo>
                <a:cubicBezTo>
                  <a:pt x="293156" y="1037409"/>
                  <a:pt x="11216" y="833846"/>
                  <a:pt x="330" y="627018"/>
                </a:cubicBezTo>
                <a:cubicBezTo>
                  <a:pt x="-10556" y="420190"/>
                  <a:pt x="249613" y="210095"/>
                  <a:pt x="509782" y="0"/>
                </a:cubicBezTo>
              </a:path>
            </a:pathLst>
          </a:custGeom>
          <a:noFill/>
          <a:ln w="38100">
            <a:solidFill>
              <a:schemeClr val="tx1"/>
            </a:solidFill>
            <a:tailEnd type="triangle"/>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5" name="Freeform: Shape 64">
            <a:extLst>
              <a:ext uri="{FF2B5EF4-FFF2-40B4-BE49-F238E27FC236}">
                <a16:creationId xmlns:a16="http://schemas.microsoft.com/office/drawing/2014/main" id="{BD232317-4E1F-41ED-A31D-33F9316C5863}"/>
              </a:ext>
            </a:extLst>
          </p:cNvPr>
          <p:cNvSpPr/>
          <p:nvPr/>
        </p:nvSpPr>
        <p:spPr>
          <a:xfrm>
            <a:off x="2878512" y="1802674"/>
            <a:ext cx="617029" cy="2312126"/>
          </a:xfrm>
          <a:custGeom>
            <a:avLst/>
            <a:gdLst>
              <a:gd name="connsiteX0" fmla="*/ 575096 w 575096"/>
              <a:gd name="connsiteY0" fmla="*/ 1240972 h 1240972"/>
              <a:gd name="connsiteX1" fmla="*/ 330 w 575096"/>
              <a:gd name="connsiteY1" fmla="*/ 627018 h 1240972"/>
              <a:gd name="connsiteX2" fmla="*/ 509782 w 575096"/>
              <a:gd name="connsiteY2" fmla="*/ 0 h 1240972"/>
            </a:gdLst>
            <a:ahLst/>
            <a:cxnLst>
              <a:cxn ang="0">
                <a:pos x="connsiteX0" y="connsiteY0"/>
              </a:cxn>
              <a:cxn ang="0">
                <a:pos x="connsiteX1" y="connsiteY1"/>
              </a:cxn>
              <a:cxn ang="0">
                <a:pos x="connsiteX2" y="connsiteY2"/>
              </a:cxn>
            </a:cxnLst>
            <a:rect l="l" t="t" r="r" b="b"/>
            <a:pathLst>
              <a:path w="575096" h="1240972">
                <a:moveTo>
                  <a:pt x="575096" y="1240972"/>
                </a:moveTo>
                <a:cubicBezTo>
                  <a:pt x="293156" y="1037409"/>
                  <a:pt x="11216" y="833846"/>
                  <a:pt x="330" y="627018"/>
                </a:cubicBezTo>
                <a:cubicBezTo>
                  <a:pt x="-10556" y="420190"/>
                  <a:pt x="249613" y="210095"/>
                  <a:pt x="509782" y="0"/>
                </a:cubicBezTo>
              </a:path>
            </a:pathLst>
          </a:custGeom>
          <a:noFill/>
          <a:ln w="38100">
            <a:solidFill>
              <a:schemeClr val="tx1"/>
            </a:solidFill>
            <a:tailEnd type="triangle"/>
          </a:ln>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0" name="Rectangle 9">
            <a:extLst>
              <a:ext uri="{FF2B5EF4-FFF2-40B4-BE49-F238E27FC236}">
                <a16:creationId xmlns:a16="http://schemas.microsoft.com/office/drawing/2014/main" id="{16235C50-CA8D-4823-BC9E-E2CC76985D24}"/>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Learning</a:t>
            </a:r>
          </a:p>
        </p:txBody>
      </p:sp>
    </p:spTree>
    <p:extLst>
      <p:ext uri="{BB962C8B-B14F-4D97-AF65-F5344CB8AC3E}">
        <p14:creationId xmlns:p14="http://schemas.microsoft.com/office/powerpoint/2010/main" val="9330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anim calcmode="lin" valueType="num">
                                      <p:cBhvr additive="base">
                                        <p:cTn id="19"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0-#ppt_w/2"/>
                                          </p:val>
                                        </p:tav>
                                        <p:tav tm="100000">
                                          <p:val>
                                            <p:strVal val="#ppt_x"/>
                                          </p:val>
                                        </p:tav>
                                      </p:tavLst>
                                    </p:anim>
                                    <p:anim calcmode="lin" valueType="num">
                                      <p:cBhvr additive="base">
                                        <p:cTn id="24"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1">
                                            <p:txEl>
                                              <p:pRg st="0" end="0"/>
                                            </p:txEl>
                                          </p:spTgt>
                                        </p:tgtEl>
                                        <p:attrNameLst>
                                          <p:attrName>style.visibility</p:attrName>
                                        </p:attrNameLst>
                                      </p:cBhvr>
                                      <p:to>
                                        <p:strVal val="visible"/>
                                      </p:to>
                                    </p:set>
                                    <p:anim calcmode="lin" valueType="num">
                                      <p:cBhvr additive="base">
                                        <p:cTn id="29" dur="500" fill="hold"/>
                                        <p:tgtEl>
                                          <p:spTgt spid="6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
                                            <p:txEl>
                                              <p:pRg st="0" end="0"/>
                                            </p:txEl>
                                          </p:spTgt>
                                        </p:tgtEl>
                                        <p:attrNameLst>
                                          <p:attrName>ppt_y</p:attrName>
                                        </p:attrNameLst>
                                      </p:cBhvr>
                                      <p:tavLst>
                                        <p:tav tm="0">
                                          <p:val>
                                            <p:strVal val="#ppt_y"/>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63"/>
                                        </p:tgtEl>
                                        <p:attrNameLst>
                                          <p:attrName>style.visibility</p:attrName>
                                        </p:attrNameLst>
                                      </p:cBhvr>
                                      <p:to>
                                        <p:strVal val="hidden"/>
                                      </p:to>
                                    </p:set>
                                  </p:childTnLst>
                                </p:cTn>
                              </p:par>
                              <p:par>
                                <p:cTn id="33" presetID="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1">
                                            <p:txEl>
                                              <p:pRg st="1" end="1"/>
                                            </p:txEl>
                                          </p:spTgt>
                                        </p:tgtEl>
                                        <p:attrNameLst>
                                          <p:attrName>style.visibility</p:attrName>
                                        </p:attrNameLst>
                                      </p:cBhvr>
                                      <p:to>
                                        <p:strVal val="visible"/>
                                      </p:to>
                                    </p:set>
                                    <p:anim calcmode="lin" valueType="num">
                                      <p:cBhvr additive="base">
                                        <p:cTn id="41" dur="500" fill="hold"/>
                                        <p:tgtEl>
                                          <p:spTgt spid="61">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0-#ppt_w/2"/>
                                          </p:val>
                                        </p:tav>
                                        <p:tav tm="100000">
                                          <p:val>
                                            <p:strVal val="#ppt_x"/>
                                          </p:val>
                                        </p:tav>
                                      </p:tavLst>
                                    </p:anim>
                                    <p:anim calcmode="lin" valueType="num">
                                      <p:cBhvr additive="base">
                                        <p:cTn id="48" dur="500" fill="hold"/>
                                        <p:tgtEl>
                                          <p:spTgt spid="59"/>
                                        </p:tgtEl>
                                        <p:attrNameLst>
                                          <p:attrName>ppt_y</p:attrName>
                                        </p:attrNameLst>
                                      </p:cBhvr>
                                      <p:tavLst>
                                        <p:tav tm="0">
                                          <p:val>
                                            <p:strVal val="#ppt_y"/>
                                          </p:val>
                                        </p:tav>
                                        <p:tav tm="100000">
                                          <p:val>
                                            <p:strVal val="#ppt_y"/>
                                          </p:val>
                                        </p:tav>
                                      </p:tavLst>
                                    </p:anim>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2" presetClass="entr" presetSubtype="8"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500" fill="hold"/>
                                        <p:tgtEl>
                                          <p:spTgt spid="65"/>
                                        </p:tgtEl>
                                        <p:attrNameLst>
                                          <p:attrName>ppt_x</p:attrName>
                                        </p:attrNameLst>
                                      </p:cBhvr>
                                      <p:tavLst>
                                        <p:tav tm="0">
                                          <p:val>
                                            <p:strVal val="0-#ppt_w/2"/>
                                          </p:val>
                                        </p:tav>
                                        <p:tav tm="100000">
                                          <p:val>
                                            <p:strVal val="#ppt_x"/>
                                          </p:val>
                                        </p:tav>
                                      </p:tavLst>
                                    </p:anim>
                                    <p:anim calcmode="lin" valueType="num">
                                      <p:cBhvr additive="base">
                                        <p:cTn id="5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animBg="1"/>
      <p:bldP spid="63" grpId="1" animBg="1"/>
      <p:bldP spid="64" grpId="0" animBg="1"/>
      <p:bldP spid="64" grpId="1" animBg="1"/>
      <p:bldP spid="65"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A7ED1-8AEC-49EB-94D6-8A822CA9CEA5}"/>
              </a:ext>
            </a:extLst>
          </p:cNvPr>
          <p:cNvPicPr>
            <a:picLocks noChangeAspect="1"/>
          </p:cNvPicPr>
          <p:nvPr/>
        </p:nvPicPr>
        <p:blipFill>
          <a:blip r:embed="rId2"/>
          <a:stretch>
            <a:fillRect/>
          </a:stretch>
        </p:blipFill>
        <p:spPr>
          <a:xfrm>
            <a:off x="381000" y="494946"/>
            <a:ext cx="8324278" cy="2625779"/>
          </a:xfrm>
          <a:prstGeom prst="rect">
            <a:avLst/>
          </a:prstGeom>
        </p:spPr>
      </p:pic>
      <p:sp>
        <p:nvSpPr>
          <p:cNvPr id="14" name="Rectangle 13">
            <a:extLst>
              <a:ext uri="{FF2B5EF4-FFF2-40B4-BE49-F238E27FC236}">
                <a16:creationId xmlns:a16="http://schemas.microsoft.com/office/drawing/2014/main" id="{AA15A567-6D3E-472F-8E56-621957B1BA18}"/>
              </a:ext>
            </a:extLst>
          </p:cNvPr>
          <p:cNvSpPr/>
          <p:nvPr/>
        </p:nvSpPr>
        <p:spPr>
          <a:xfrm>
            <a:off x="3520665" y="3198167"/>
            <a:ext cx="7071135" cy="4154984"/>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400" dirty="0">
                <a:cs typeface="Times New Roman" panose="02020603050405020304" pitchFamily="18" charset="0"/>
              </a:rPr>
              <a:t>Learn Neural Net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ea typeface="+mn-ea"/>
              </a:rPr>
              <a:t>Training</a:t>
            </a:r>
            <a:r>
              <a:rPr kumimoji="0" lang="en-US" sz="2400" b="0" i="0" u="none" strike="noStrike" kern="1200" cap="none" spc="0" normalizeH="0" noProof="0" dirty="0">
                <a:ln>
                  <a:noFill/>
                </a:ln>
                <a:effectLst/>
                <a:uLnTx/>
                <a:uFillTx/>
                <a:ea typeface="+mn-ea"/>
              </a:rPr>
              <a:t> Images</a:t>
            </a:r>
          </a:p>
          <a:p>
            <a:pPr marL="0" marR="0" lvl="0" indent="0" defTabSz="914400" rtl="0" eaLnBrk="1" fontAlgn="base" latinLnBrk="0" hangingPunct="1">
              <a:lnSpc>
                <a:spcPct val="100000"/>
              </a:lnSpc>
              <a:spcBef>
                <a:spcPct val="0"/>
              </a:spcBef>
              <a:spcAft>
                <a:spcPct val="0"/>
              </a:spcAft>
              <a:buClrTx/>
              <a:buSzTx/>
              <a:buFontTx/>
              <a:buNone/>
              <a:tabLst/>
              <a:defRPr/>
            </a:pPr>
            <a:r>
              <a:rPr lang="en-US" sz="2400" baseline="0" dirty="0"/>
              <a:t>Training</a:t>
            </a:r>
            <a:r>
              <a:rPr lang="en-US" sz="2400" dirty="0"/>
              <a:t> Labels</a:t>
            </a:r>
          </a:p>
          <a:p>
            <a:pPr>
              <a:defRPr/>
            </a:pPr>
            <a:r>
              <a:rPr lang="en-US" sz="2400" dirty="0">
                <a:cs typeface="Times New Roman" panose="02020603050405020304" pitchFamily="18" charset="0"/>
              </a:rPr>
              <a:t>Epochs = 5 = # of times through data</a:t>
            </a:r>
            <a:endParaRPr lang="en-US" sz="2400" dirty="0"/>
          </a:p>
          <a:p>
            <a:pPr lvl="0">
              <a:defRPr/>
            </a:pPr>
            <a:r>
              <a:rPr lang="en-US" sz="2400" dirty="0">
                <a:cs typeface="Times New Roman" panose="02020603050405020304" pitchFamily="18" charset="0"/>
              </a:rPr>
              <a:t>Batch size = 128 </a:t>
            </a:r>
            <a:br>
              <a:rPr lang="en-US" sz="2400" dirty="0">
                <a:cs typeface="Times New Roman" panose="02020603050405020304" pitchFamily="18" charset="0"/>
              </a:rPr>
            </a:br>
            <a:r>
              <a:rPr lang="en-US" sz="2400" dirty="0">
                <a:cs typeface="Times New Roman" panose="02020603050405020304" pitchFamily="18" charset="0"/>
              </a:rPr>
              <a:t>    = # data items per gradient decent step</a:t>
            </a:r>
          </a:p>
          <a:p>
            <a:pPr lvl="0">
              <a:defRPr/>
            </a:pPr>
            <a:r>
              <a:rPr lang="en-US" sz="2400" dirty="0">
                <a:cs typeface="Times New Roman" panose="02020603050405020304" pitchFamily="18" charset="0"/>
              </a:rPr>
              <a:t>Running Time</a:t>
            </a:r>
          </a:p>
          <a:p>
            <a:pPr>
              <a:defRPr/>
            </a:pPr>
            <a:r>
              <a:rPr lang="en-US" sz="2400" dirty="0">
                <a:cs typeface="Times New Roman" panose="02020603050405020304" pitchFamily="18" charset="0"/>
              </a:rPr>
              <a:t>Error function = –log(prob correct answer)</a:t>
            </a:r>
          </a:p>
          <a:p>
            <a:pPr>
              <a:defRPr/>
            </a:pPr>
            <a:r>
              <a:rPr lang="en-US" sz="2400" dirty="0">
                <a:cs typeface="Times New Roman" panose="02020603050405020304" pitchFamily="18" charset="0"/>
              </a:rPr>
              <a:t>   standard when outputs are “probabilities”</a:t>
            </a:r>
          </a:p>
          <a:p>
            <a:pPr>
              <a:defRPr/>
            </a:pPr>
            <a:r>
              <a:rPr lang="en-US" sz="2400" dirty="0">
                <a:cs typeface="Times New Roman" panose="02020603050405020304" pitchFamily="18" charset="0"/>
              </a:rPr>
              <a:t>% correct</a:t>
            </a:r>
            <a:endParaRPr lang="en-US" sz="2400" dirty="0"/>
          </a:p>
          <a:p>
            <a:pPr lvl="0">
              <a:defRPr/>
            </a:pPr>
            <a:endParaRPr kumimoji="0" lang="en-US" sz="2400" b="0" i="0" u="none" strike="noStrike" kern="1200" cap="none" spc="0" normalizeH="0" baseline="0" noProof="0" dirty="0">
              <a:ln>
                <a:noFill/>
              </a:ln>
              <a:effectLst/>
              <a:uLnTx/>
              <a:uFillTx/>
              <a:ea typeface="+mn-ea"/>
            </a:endParaRPr>
          </a:p>
        </p:txBody>
      </p:sp>
      <p:cxnSp>
        <p:nvCxnSpPr>
          <p:cNvPr id="15" name="Straight Arrow Connector 14">
            <a:extLst>
              <a:ext uri="{FF2B5EF4-FFF2-40B4-BE49-F238E27FC236}">
                <a16:creationId xmlns:a16="http://schemas.microsoft.com/office/drawing/2014/main" id="{9553368B-0650-405A-9520-758F8B76D3E0}"/>
              </a:ext>
            </a:extLst>
          </p:cNvPr>
          <p:cNvCxnSpPr>
            <a:cxnSpLocks/>
          </p:cNvCxnSpPr>
          <p:nvPr/>
        </p:nvCxnSpPr>
        <p:spPr bwMode="auto">
          <a:xfrm flipH="1" flipV="1">
            <a:off x="1701206" y="838200"/>
            <a:ext cx="1819459" cy="2590800"/>
          </a:xfrm>
          <a:prstGeom prst="straightConnector1">
            <a:avLst/>
          </a:prstGeom>
          <a:noFill/>
          <a:ln w="38100" cap="sq"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5D3D176-E047-4E3F-9095-B483DB97A44B}"/>
              </a:ext>
            </a:extLst>
          </p:cNvPr>
          <p:cNvCxnSpPr>
            <a:cxnSpLocks/>
          </p:cNvCxnSpPr>
          <p:nvPr/>
        </p:nvCxnSpPr>
        <p:spPr bwMode="auto">
          <a:xfrm flipH="1" flipV="1">
            <a:off x="2654084" y="838200"/>
            <a:ext cx="880965" cy="2945674"/>
          </a:xfrm>
          <a:prstGeom prst="straightConnector1">
            <a:avLst/>
          </a:prstGeom>
          <a:noFill/>
          <a:ln w="38100" cap="sq"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A310B5A-1901-4953-849B-AD5F080317D0}"/>
              </a:ext>
            </a:extLst>
          </p:cNvPr>
          <p:cNvCxnSpPr>
            <a:cxnSpLocks/>
          </p:cNvCxnSpPr>
          <p:nvPr/>
        </p:nvCxnSpPr>
        <p:spPr bwMode="auto">
          <a:xfrm flipV="1">
            <a:off x="3549432" y="838200"/>
            <a:ext cx="260568" cy="3300548"/>
          </a:xfrm>
          <a:prstGeom prst="straightConnector1">
            <a:avLst/>
          </a:prstGeom>
          <a:noFill/>
          <a:ln w="38100" cap="sq"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1F4D6F6B-6B1C-4694-AEB1-268EA77706E3}"/>
              </a:ext>
            </a:extLst>
          </p:cNvPr>
          <p:cNvCxnSpPr>
            <a:cxnSpLocks/>
          </p:cNvCxnSpPr>
          <p:nvPr/>
        </p:nvCxnSpPr>
        <p:spPr bwMode="auto">
          <a:xfrm flipV="1">
            <a:off x="3563815" y="838200"/>
            <a:ext cx="1112766" cy="3681548"/>
          </a:xfrm>
          <a:prstGeom prst="straightConnector1">
            <a:avLst/>
          </a:prstGeom>
          <a:noFill/>
          <a:ln w="38100" cap="sq" cmpd="sng" algn="ctr">
            <a:solidFill>
              <a:schemeClr val="tx1"/>
            </a:solidFill>
            <a:prstDash val="solid"/>
            <a:round/>
            <a:headEnd type="none" w="med" len="med"/>
            <a:tailEnd type="triangle"/>
          </a:ln>
          <a:effectLst/>
        </p:spPr>
      </p:cxnSp>
      <p:sp>
        <p:nvSpPr>
          <p:cNvPr id="26" name="Rectangle 25">
            <a:extLst>
              <a:ext uri="{FF2B5EF4-FFF2-40B4-BE49-F238E27FC236}">
                <a16:creationId xmlns:a16="http://schemas.microsoft.com/office/drawing/2014/main" id="{00E3C08E-127A-4C03-BD7F-99844C460036}"/>
              </a:ext>
            </a:extLst>
          </p:cNvPr>
          <p:cNvSpPr/>
          <p:nvPr/>
        </p:nvSpPr>
        <p:spPr>
          <a:xfrm>
            <a:off x="1358265" y="990600"/>
            <a:ext cx="178137" cy="1676400"/>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27" name="Straight Arrow Connector 26">
            <a:extLst>
              <a:ext uri="{FF2B5EF4-FFF2-40B4-BE49-F238E27FC236}">
                <a16:creationId xmlns:a16="http://schemas.microsoft.com/office/drawing/2014/main" id="{B125AF2B-B5A6-43D7-8492-6CCD8E01A3D6}"/>
              </a:ext>
            </a:extLst>
          </p:cNvPr>
          <p:cNvCxnSpPr>
            <a:cxnSpLocks/>
          </p:cNvCxnSpPr>
          <p:nvPr/>
        </p:nvCxnSpPr>
        <p:spPr bwMode="auto">
          <a:xfrm flipH="1" flipV="1">
            <a:off x="1549465" y="2488474"/>
            <a:ext cx="2021738" cy="2031274"/>
          </a:xfrm>
          <a:prstGeom prst="straightConnector1">
            <a:avLst/>
          </a:prstGeom>
          <a:noFill/>
          <a:ln w="38100" cap="sq" cmpd="sng" algn="ctr">
            <a:solidFill>
              <a:schemeClr val="tx1"/>
            </a:solidFill>
            <a:prstDash val="solid"/>
            <a:round/>
            <a:headEnd type="none" w="med" len="med"/>
            <a:tailEnd type="triangle"/>
          </a:ln>
          <a:effectLst/>
        </p:spPr>
      </p:cxnSp>
      <p:sp>
        <p:nvSpPr>
          <p:cNvPr id="30" name="Rectangle 29">
            <a:extLst>
              <a:ext uri="{FF2B5EF4-FFF2-40B4-BE49-F238E27FC236}">
                <a16:creationId xmlns:a16="http://schemas.microsoft.com/office/drawing/2014/main" id="{28F4E828-D59E-414A-80C0-267833C0DD85}"/>
              </a:ext>
            </a:extLst>
          </p:cNvPr>
          <p:cNvSpPr/>
          <p:nvPr/>
        </p:nvSpPr>
        <p:spPr>
          <a:xfrm>
            <a:off x="5763904" y="1072488"/>
            <a:ext cx="1112766" cy="1975512"/>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 name="Rectangle 30">
            <a:extLst>
              <a:ext uri="{FF2B5EF4-FFF2-40B4-BE49-F238E27FC236}">
                <a16:creationId xmlns:a16="http://schemas.microsoft.com/office/drawing/2014/main" id="{399F72D4-C18B-4E86-A2A4-16662FA1D178}"/>
              </a:ext>
            </a:extLst>
          </p:cNvPr>
          <p:cNvSpPr/>
          <p:nvPr/>
        </p:nvSpPr>
        <p:spPr>
          <a:xfrm>
            <a:off x="6991730" y="1058840"/>
            <a:ext cx="1542670" cy="1975512"/>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20" name="Straight Arrow Connector 19">
            <a:extLst>
              <a:ext uri="{FF2B5EF4-FFF2-40B4-BE49-F238E27FC236}">
                <a16:creationId xmlns:a16="http://schemas.microsoft.com/office/drawing/2014/main" id="{A3EE7655-BD30-477C-B8BB-B5B6204A731D}"/>
              </a:ext>
            </a:extLst>
          </p:cNvPr>
          <p:cNvCxnSpPr>
            <a:cxnSpLocks/>
          </p:cNvCxnSpPr>
          <p:nvPr/>
        </p:nvCxnSpPr>
        <p:spPr bwMode="auto">
          <a:xfrm flipV="1">
            <a:off x="3563815" y="1600201"/>
            <a:ext cx="2217385" cy="4419599"/>
          </a:xfrm>
          <a:prstGeom prst="straightConnector1">
            <a:avLst/>
          </a:prstGeom>
          <a:noFill/>
          <a:ln w="38100" cap="sq"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71C2997-513A-49B7-A3AA-29E2E034B139}"/>
              </a:ext>
            </a:extLst>
          </p:cNvPr>
          <p:cNvCxnSpPr>
            <a:cxnSpLocks/>
          </p:cNvCxnSpPr>
          <p:nvPr/>
        </p:nvCxnSpPr>
        <p:spPr bwMode="auto">
          <a:xfrm flipV="1">
            <a:off x="3582075" y="838200"/>
            <a:ext cx="2203002" cy="4075611"/>
          </a:xfrm>
          <a:prstGeom prst="straightConnector1">
            <a:avLst/>
          </a:prstGeom>
          <a:noFill/>
          <a:ln w="38100" cap="sq"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6DA9024B-A895-4D98-950E-13F5990EE4F6}"/>
              </a:ext>
            </a:extLst>
          </p:cNvPr>
          <p:cNvCxnSpPr>
            <a:cxnSpLocks/>
          </p:cNvCxnSpPr>
          <p:nvPr/>
        </p:nvCxnSpPr>
        <p:spPr bwMode="auto">
          <a:xfrm flipV="1">
            <a:off x="3599970" y="2311037"/>
            <a:ext cx="3387883" cy="4394563"/>
          </a:xfrm>
          <a:prstGeom prst="straightConnector1">
            <a:avLst/>
          </a:prstGeom>
          <a:noFill/>
          <a:ln w="38100" cap="sq" cmpd="sng" algn="ctr">
            <a:solidFill>
              <a:schemeClr val="tx1"/>
            </a:solidFill>
            <a:prstDash val="solid"/>
            <a:round/>
            <a:headEnd type="none" w="med" len="med"/>
            <a:tailEnd type="triangle"/>
          </a:ln>
          <a:effectLst/>
        </p:spPr>
      </p:cxnSp>
      <p:sp>
        <p:nvSpPr>
          <p:cNvPr id="34" name="Rectangle 33">
            <a:extLst>
              <a:ext uri="{FF2B5EF4-FFF2-40B4-BE49-F238E27FC236}">
                <a16:creationId xmlns:a16="http://schemas.microsoft.com/office/drawing/2014/main" id="{433C4C70-C5B1-444B-9A6D-84B48C154202}"/>
              </a:ext>
            </a:extLst>
          </p:cNvPr>
          <p:cNvSpPr/>
          <p:nvPr/>
        </p:nvSpPr>
        <p:spPr>
          <a:xfrm>
            <a:off x="4526034" y="1072488"/>
            <a:ext cx="1112766" cy="1975512"/>
          </a:xfrm>
          <a:prstGeom prst="rect">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cxnSp>
        <p:nvCxnSpPr>
          <p:cNvPr id="37" name="Straight Arrow Connector 36">
            <a:extLst>
              <a:ext uri="{FF2B5EF4-FFF2-40B4-BE49-F238E27FC236}">
                <a16:creationId xmlns:a16="http://schemas.microsoft.com/office/drawing/2014/main" id="{40B11791-1D9A-4BD9-B592-B84AB1E7F5E6}"/>
              </a:ext>
            </a:extLst>
          </p:cNvPr>
          <p:cNvCxnSpPr>
            <a:cxnSpLocks/>
          </p:cNvCxnSpPr>
          <p:nvPr/>
        </p:nvCxnSpPr>
        <p:spPr bwMode="auto">
          <a:xfrm flipV="1">
            <a:off x="3567752" y="2346311"/>
            <a:ext cx="975387" cy="3319785"/>
          </a:xfrm>
          <a:prstGeom prst="straightConnector1">
            <a:avLst/>
          </a:prstGeom>
          <a:noFill/>
          <a:ln w="38100" cap="sq" cmpd="sng" algn="ctr">
            <a:solidFill>
              <a:schemeClr val="tx1"/>
            </a:solidFill>
            <a:prstDash val="solid"/>
            <a:round/>
            <a:headEnd type="none" w="med" len="med"/>
            <a:tailEnd type="triangle"/>
          </a:ln>
          <a:effectLst/>
        </p:spPr>
      </p:cxnSp>
      <p:sp>
        <p:nvSpPr>
          <p:cNvPr id="21" name="Rectangle 20">
            <a:extLst>
              <a:ext uri="{FF2B5EF4-FFF2-40B4-BE49-F238E27FC236}">
                <a16:creationId xmlns:a16="http://schemas.microsoft.com/office/drawing/2014/main" id="{C61DD305-5715-4450-9D66-089BD5CC4EC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Learning</a:t>
            </a:r>
          </a:p>
        </p:txBody>
      </p:sp>
    </p:spTree>
    <p:extLst>
      <p:ext uri="{BB962C8B-B14F-4D97-AF65-F5344CB8AC3E}">
        <p14:creationId xmlns:p14="http://schemas.microsoft.com/office/powerpoint/2010/main" val="57865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300" fill="hold"/>
                                        <p:tgtEl>
                                          <p:spTgt spid="15"/>
                                        </p:tgtEl>
                                        <p:attrNameLst>
                                          <p:attrName>ppt_x</p:attrName>
                                        </p:attrNameLst>
                                      </p:cBhvr>
                                      <p:tavLst>
                                        <p:tav tm="0">
                                          <p:val>
                                            <p:strVal val="0-#ppt_w/2"/>
                                          </p:val>
                                        </p:tav>
                                        <p:tav tm="100000">
                                          <p:val>
                                            <p:strVal val="#ppt_x"/>
                                          </p:val>
                                        </p:tav>
                                      </p:tavLst>
                                    </p:anim>
                                    <p:anim calcmode="lin" valueType="num">
                                      <p:cBhvr additive="base">
                                        <p:cTn id="18" dur="3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 calcmode="lin" valueType="num">
                                      <p:cBhvr additive="base">
                                        <p:cTn id="2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1" end="1"/>
                                            </p:txEl>
                                          </p:spTgt>
                                        </p:tgtEl>
                                        <p:attrNameLst>
                                          <p:attrName>ppt_y</p:attrName>
                                        </p:attrNameLst>
                                      </p:cBhvr>
                                      <p:tavLst>
                                        <p:tav tm="0">
                                          <p:val>
                                            <p:strVal val="#ppt_y"/>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300" fill="hold"/>
                                        <p:tgtEl>
                                          <p:spTgt spid="17"/>
                                        </p:tgtEl>
                                        <p:attrNameLst>
                                          <p:attrName>ppt_x</p:attrName>
                                        </p:attrNameLst>
                                      </p:cBhvr>
                                      <p:tavLst>
                                        <p:tav tm="0">
                                          <p:val>
                                            <p:strVal val="0-#ppt_w/2"/>
                                          </p:val>
                                        </p:tav>
                                        <p:tav tm="100000">
                                          <p:val>
                                            <p:strVal val="#ppt_x"/>
                                          </p:val>
                                        </p:tav>
                                      </p:tavLst>
                                    </p:anim>
                                    <p:anim calcmode="lin" valueType="num">
                                      <p:cBhvr additive="base">
                                        <p:cTn id="30" dur="3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 calcmode="lin" valueType="num">
                                      <p:cBhvr additive="base">
                                        <p:cTn id="35"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
                                            <p:txEl>
                                              <p:pRg st="2" end="2"/>
                                            </p:txEl>
                                          </p:spTgt>
                                        </p:tgtEl>
                                        <p:attrNameLst>
                                          <p:attrName>ppt_y</p:attrName>
                                        </p:attrNameLst>
                                      </p:cBhvr>
                                      <p:tavLst>
                                        <p:tav tm="0">
                                          <p:val>
                                            <p:strVal val="#ppt_y"/>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300" fill="hold"/>
                                        <p:tgtEl>
                                          <p:spTgt spid="18"/>
                                        </p:tgtEl>
                                        <p:attrNameLst>
                                          <p:attrName>ppt_x</p:attrName>
                                        </p:attrNameLst>
                                      </p:cBhvr>
                                      <p:tavLst>
                                        <p:tav tm="0">
                                          <p:val>
                                            <p:strVal val="0-#ppt_w/2"/>
                                          </p:val>
                                        </p:tav>
                                        <p:tav tm="100000">
                                          <p:val>
                                            <p:strVal val="#ppt_x"/>
                                          </p:val>
                                        </p:tav>
                                      </p:tavLst>
                                    </p:anim>
                                    <p:anim calcmode="lin" valueType="num">
                                      <p:cBhvr additive="base">
                                        <p:cTn id="42" dur="3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 calcmode="lin" valueType="num">
                                      <p:cBhvr additive="base">
                                        <p:cTn id="4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3" end="3"/>
                                            </p:txEl>
                                          </p:spTgt>
                                        </p:tgtEl>
                                        <p:attrNameLst>
                                          <p:attrName>ppt_y</p:attrName>
                                        </p:attrNameLst>
                                      </p:cBhvr>
                                      <p:tavLst>
                                        <p:tav tm="0">
                                          <p:val>
                                            <p:strVal val="#ppt_y"/>
                                          </p:val>
                                        </p:tav>
                                        <p:tav tm="100000">
                                          <p:val>
                                            <p:strVal val="#ppt_y"/>
                                          </p:val>
                                        </p:tav>
                                      </p:tavLst>
                                    </p:anim>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300" fill="hold"/>
                                        <p:tgtEl>
                                          <p:spTgt spid="19"/>
                                        </p:tgtEl>
                                        <p:attrNameLst>
                                          <p:attrName>ppt_x</p:attrName>
                                        </p:attrNameLst>
                                      </p:cBhvr>
                                      <p:tavLst>
                                        <p:tav tm="0">
                                          <p:val>
                                            <p:strVal val="0-#ppt_w/2"/>
                                          </p:val>
                                        </p:tav>
                                        <p:tav tm="100000">
                                          <p:val>
                                            <p:strVal val="#ppt_x"/>
                                          </p:val>
                                        </p:tav>
                                      </p:tavLst>
                                    </p:anim>
                                    <p:anim calcmode="lin" valueType="num">
                                      <p:cBhvr additive="base">
                                        <p:cTn id="54" dur="3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0-#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300" fill="hold"/>
                                        <p:tgtEl>
                                          <p:spTgt spid="27"/>
                                        </p:tgtEl>
                                        <p:attrNameLst>
                                          <p:attrName>ppt_x</p:attrName>
                                        </p:attrNameLst>
                                      </p:cBhvr>
                                      <p:tavLst>
                                        <p:tav tm="0">
                                          <p:val>
                                            <p:strVal val="0-#ppt_w/2"/>
                                          </p:val>
                                        </p:tav>
                                        <p:tav tm="100000">
                                          <p:val>
                                            <p:strVal val="#ppt_x"/>
                                          </p:val>
                                        </p:tav>
                                      </p:tavLst>
                                    </p:anim>
                                    <p:anim calcmode="lin" valueType="num">
                                      <p:cBhvr additive="base">
                                        <p:cTn id="62" dur="3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4">
                                            <p:txEl>
                                              <p:pRg st="4" end="4"/>
                                            </p:txEl>
                                          </p:spTgt>
                                        </p:tgtEl>
                                        <p:attrNameLst>
                                          <p:attrName>style.visibility</p:attrName>
                                        </p:attrNameLst>
                                      </p:cBhvr>
                                      <p:to>
                                        <p:strVal val="visible"/>
                                      </p:to>
                                    </p:set>
                                    <p:anim calcmode="lin" valueType="num">
                                      <p:cBhvr additive="base">
                                        <p:cTn id="67"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4">
                                            <p:txEl>
                                              <p:pRg st="4" end="4"/>
                                            </p:txEl>
                                          </p:spTgt>
                                        </p:tgtEl>
                                        <p:attrNameLst>
                                          <p:attrName>ppt_y</p:attrName>
                                        </p:attrNameLst>
                                      </p:cBhvr>
                                      <p:tavLst>
                                        <p:tav tm="0">
                                          <p:val>
                                            <p:strVal val="#ppt_y"/>
                                          </p:val>
                                        </p:tav>
                                        <p:tav tm="100000">
                                          <p:val>
                                            <p:strVal val="#ppt_y"/>
                                          </p:val>
                                        </p:tav>
                                      </p:tavLst>
                                    </p:anim>
                                  </p:childTnLst>
                                </p:cTn>
                              </p:par>
                              <p:par>
                                <p:cTn id="69" presetID="1" presetClass="exit" presetSubtype="0" fill="hold" nodeType="withEffect">
                                  <p:stCondLst>
                                    <p:cond delay="0"/>
                                  </p:stCondLst>
                                  <p:childTnLst>
                                    <p:set>
                                      <p:cBhvr>
                                        <p:cTn id="70" dur="1" fill="hold">
                                          <p:stCondLst>
                                            <p:cond delay="0"/>
                                          </p:stCondLst>
                                        </p:cTn>
                                        <p:tgtEl>
                                          <p:spTgt spid="2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2" presetClass="entr" presetSubtype="8"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300" fill="hold"/>
                                        <p:tgtEl>
                                          <p:spTgt spid="29"/>
                                        </p:tgtEl>
                                        <p:attrNameLst>
                                          <p:attrName>ppt_x</p:attrName>
                                        </p:attrNameLst>
                                      </p:cBhvr>
                                      <p:tavLst>
                                        <p:tav tm="0">
                                          <p:val>
                                            <p:strVal val="0-#ppt_w/2"/>
                                          </p:val>
                                        </p:tav>
                                        <p:tav tm="100000">
                                          <p:val>
                                            <p:strVal val="#ppt_x"/>
                                          </p:val>
                                        </p:tav>
                                      </p:tavLst>
                                    </p:anim>
                                    <p:anim calcmode="lin" valueType="num">
                                      <p:cBhvr additive="base">
                                        <p:cTn id="78" dur="3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4">
                                            <p:txEl>
                                              <p:pRg st="5" end="5"/>
                                            </p:txEl>
                                          </p:spTgt>
                                        </p:tgtEl>
                                        <p:attrNameLst>
                                          <p:attrName>style.visibility</p:attrName>
                                        </p:attrNameLst>
                                      </p:cBhvr>
                                      <p:to>
                                        <p:strVal val="visible"/>
                                      </p:to>
                                    </p:set>
                                    <p:anim calcmode="lin" valueType="num">
                                      <p:cBhvr additive="base">
                                        <p:cTn id="83"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4">
                                            <p:txEl>
                                              <p:pRg st="5" end="5"/>
                                            </p:txEl>
                                          </p:spTgt>
                                        </p:tgtEl>
                                        <p:attrNameLst>
                                          <p:attrName>ppt_y</p:attrName>
                                        </p:attrNameLst>
                                      </p:cBhvr>
                                      <p:tavLst>
                                        <p:tav tm="0">
                                          <p:val>
                                            <p:strVal val="#ppt_y"/>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29"/>
                                        </p:tgtEl>
                                        <p:attrNameLst>
                                          <p:attrName>style.visibility</p:attrName>
                                        </p:attrNameLst>
                                      </p:cBhvr>
                                      <p:to>
                                        <p:strVal val="hidden"/>
                                      </p:to>
                                    </p:set>
                                  </p:childTnLst>
                                </p:cTn>
                              </p:par>
                              <p:par>
                                <p:cTn id="87" presetID="2" presetClass="entr" presetSubtype="8"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300" fill="hold"/>
                                        <p:tgtEl>
                                          <p:spTgt spid="37"/>
                                        </p:tgtEl>
                                        <p:attrNameLst>
                                          <p:attrName>ppt_x</p:attrName>
                                        </p:attrNameLst>
                                      </p:cBhvr>
                                      <p:tavLst>
                                        <p:tav tm="0">
                                          <p:val>
                                            <p:strVal val="0-#ppt_w/2"/>
                                          </p:val>
                                        </p:tav>
                                        <p:tav tm="100000">
                                          <p:val>
                                            <p:strVal val="#ppt_x"/>
                                          </p:val>
                                        </p:tav>
                                      </p:tavLst>
                                    </p:anim>
                                    <p:anim calcmode="lin" valueType="num">
                                      <p:cBhvr additive="base">
                                        <p:cTn id="90" dur="3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 calcmode="lin" valueType="num">
                                      <p:cBhvr additive="base">
                                        <p:cTn id="99"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4">
                                            <p:txEl>
                                              <p:pRg st="6" end="6"/>
                                            </p:txEl>
                                          </p:spTgt>
                                        </p:tgtEl>
                                        <p:attrNameLst>
                                          <p:attrName>ppt_y</p:attrName>
                                        </p:attrNameLst>
                                      </p:cBhvr>
                                      <p:tavLst>
                                        <p:tav tm="0">
                                          <p:val>
                                            <p:strVal val="#ppt_y"/>
                                          </p:val>
                                        </p:tav>
                                        <p:tav tm="100000">
                                          <p:val>
                                            <p:strVal val="#ppt_y"/>
                                          </p:val>
                                        </p:tav>
                                      </p:tavLst>
                                    </p:anim>
                                  </p:childTnLst>
                                </p:cTn>
                              </p:par>
                              <p:par>
                                <p:cTn id="101" presetID="1" presetClass="exit" presetSubtype="0" fill="hold" nodeType="withEffect">
                                  <p:stCondLst>
                                    <p:cond delay="0"/>
                                  </p:stCondLst>
                                  <p:childTnLst>
                                    <p:set>
                                      <p:cBhvr>
                                        <p:cTn id="102" dur="1" fill="hold">
                                          <p:stCondLst>
                                            <p:cond delay="0"/>
                                          </p:stCondLst>
                                        </p:cTn>
                                        <p:tgtEl>
                                          <p:spTgt spid="37"/>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4"/>
                                        </p:tgtEl>
                                        <p:attrNameLst>
                                          <p:attrName>style.visibility</p:attrName>
                                        </p:attrNameLst>
                                      </p:cBhvr>
                                      <p:to>
                                        <p:strVal val="hidden"/>
                                      </p:to>
                                    </p:set>
                                  </p:childTnLst>
                                </p:cTn>
                              </p:par>
                              <p:par>
                                <p:cTn id="105" presetID="2" presetClass="entr" presetSubtype="8"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300" fill="hold"/>
                                        <p:tgtEl>
                                          <p:spTgt spid="20"/>
                                        </p:tgtEl>
                                        <p:attrNameLst>
                                          <p:attrName>ppt_x</p:attrName>
                                        </p:attrNameLst>
                                      </p:cBhvr>
                                      <p:tavLst>
                                        <p:tav tm="0">
                                          <p:val>
                                            <p:strVal val="0-#ppt_w/2"/>
                                          </p:val>
                                        </p:tav>
                                        <p:tav tm="100000">
                                          <p:val>
                                            <p:strVal val="#ppt_x"/>
                                          </p:val>
                                        </p:tav>
                                      </p:tavLst>
                                    </p:anim>
                                    <p:anim calcmode="lin" valueType="num">
                                      <p:cBhvr additive="base">
                                        <p:cTn id="108" dur="300" fill="hold"/>
                                        <p:tgtEl>
                                          <p:spTgt spid="20"/>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500" fill="hold"/>
                                        <p:tgtEl>
                                          <p:spTgt spid="30"/>
                                        </p:tgtEl>
                                        <p:attrNameLst>
                                          <p:attrName>ppt_x</p:attrName>
                                        </p:attrNameLst>
                                      </p:cBhvr>
                                      <p:tavLst>
                                        <p:tav tm="0">
                                          <p:val>
                                            <p:strVal val="0-#ppt_w/2"/>
                                          </p:val>
                                        </p:tav>
                                        <p:tav tm="100000">
                                          <p:val>
                                            <p:strVal val="#ppt_x"/>
                                          </p:val>
                                        </p:tav>
                                      </p:tavLst>
                                    </p:anim>
                                    <p:anim calcmode="lin" valueType="num">
                                      <p:cBhvr additive="base">
                                        <p:cTn id="112" dur="500" fill="hold"/>
                                        <p:tgtEl>
                                          <p:spTgt spid="3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14">
                                            <p:txEl>
                                              <p:pRg st="7" end="7"/>
                                            </p:txEl>
                                          </p:spTgt>
                                        </p:tgtEl>
                                        <p:attrNameLst>
                                          <p:attrName>style.visibility</p:attrName>
                                        </p:attrNameLst>
                                      </p:cBhvr>
                                      <p:to>
                                        <p:strVal val="visible"/>
                                      </p:to>
                                    </p:set>
                                    <p:anim calcmode="lin" valueType="num">
                                      <p:cBhvr additive="base">
                                        <p:cTn id="115"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14">
                                            <p:txEl>
                                              <p:pRg st="8" end="8"/>
                                            </p:txEl>
                                          </p:spTgt>
                                        </p:tgtEl>
                                        <p:attrNameLst>
                                          <p:attrName>style.visibility</p:attrName>
                                        </p:attrNameLst>
                                      </p:cBhvr>
                                      <p:to>
                                        <p:strVal val="visible"/>
                                      </p:to>
                                    </p:set>
                                    <p:anim calcmode="lin" valueType="num">
                                      <p:cBhvr additive="base">
                                        <p:cTn id="121" dur="5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14">
                                            <p:txEl>
                                              <p:pRg st="8" end="8"/>
                                            </p:txEl>
                                          </p:spTgt>
                                        </p:tgtEl>
                                        <p:attrNameLst>
                                          <p:attrName>ppt_y</p:attrName>
                                        </p:attrNameLst>
                                      </p:cBhvr>
                                      <p:tavLst>
                                        <p:tav tm="0">
                                          <p:val>
                                            <p:strVal val="#ppt_y"/>
                                          </p:val>
                                        </p:tav>
                                        <p:tav tm="100000">
                                          <p:val>
                                            <p:strVal val="#ppt_y"/>
                                          </p:val>
                                        </p:tav>
                                      </p:tavLst>
                                    </p:anim>
                                  </p:childTnLst>
                                </p:cTn>
                              </p:par>
                              <p:par>
                                <p:cTn id="123" presetID="1" presetClass="exit" presetSubtype="0" fill="hold" nodeType="withEffect">
                                  <p:stCondLst>
                                    <p:cond delay="0"/>
                                  </p:stCondLst>
                                  <p:childTnLst>
                                    <p:set>
                                      <p:cBhvr>
                                        <p:cTn id="124" dur="1" fill="hold">
                                          <p:stCondLst>
                                            <p:cond delay="0"/>
                                          </p:stCondLst>
                                        </p:cTn>
                                        <p:tgtEl>
                                          <p:spTgt spid="2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0"/>
                                        </p:tgtEl>
                                        <p:attrNameLst>
                                          <p:attrName>style.visibility</p:attrName>
                                        </p:attrNameLst>
                                      </p:cBhvr>
                                      <p:to>
                                        <p:strVal val="hidden"/>
                                      </p:to>
                                    </p:set>
                                  </p:childTnLst>
                                </p:cTn>
                              </p:par>
                              <p:par>
                                <p:cTn id="127" presetID="2" presetClass="entr" presetSubtype="8"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0-#ppt_w/2"/>
                                          </p:val>
                                        </p:tav>
                                        <p:tav tm="100000">
                                          <p:val>
                                            <p:strVal val="#ppt_x"/>
                                          </p:val>
                                        </p:tav>
                                      </p:tavLst>
                                    </p:anim>
                                    <p:anim calcmode="lin" valueType="num">
                                      <p:cBhvr additive="base">
                                        <p:cTn id="130" dur="500" fill="hold"/>
                                        <p:tgtEl>
                                          <p:spTgt spid="31"/>
                                        </p:tgtEl>
                                        <p:attrNameLst>
                                          <p:attrName>ppt_y</p:attrName>
                                        </p:attrNameLst>
                                      </p:cBhvr>
                                      <p:tavLst>
                                        <p:tav tm="0">
                                          <p:val>
                                            <p:strVal val="#ppt_y"/>
                                          </p:val>
                                        </p:tav>
                                        <p:tav tm="100000">
                                          <p:val>
                                            <p:strVal val="#ppt_y"/>
                                          </p:val>
                                        </p:tav>
                                      </p:tavLst>
                                    </p:anim>
                                  </p:childTnLst>
                                </p:cTn>
                              </p:par>
                              <p:par>
                                <p:cTn id="131" presetID="2" presetClass="entr" presetSubtype="8" fill="hold"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300" fill="hold"/>
                                        <p:tgtEl>
                                          <p:spTgt spid="32"/>
                                        </p:tgtEl>
                                        <p:attrNameLst>
                                          <p:attrName>ppt_x</p:attrName>
                                        </p:attrNameLst>
                                      </p:cBhvr>
                                      <p:tavLst>
                                        <p:tav tm="0">
                                          <p:val>
                                            <p:strVal val="0-#ppt_w/2"/>
                                          </p:val>
                                        </p:tav>
                                        <p:tav tm="100000">
                                          <p:val>
                                            <p:strVal val="#ppt_x"/>
                                          </p:val>
                                        </p:tav>
                                      </p:tavLst>
                                    </p:anim>
                                    <p:anim calcmode="lin" valueType="num">
                                      <p:cBhvr additive="base">
                                        <p:cTn id="134" dur="3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animBg="1"/>
      <p:bldP spid="30" grpId="1" animBg="1"/>
      <p:bldP spid="31" grpId="0" animBg="1"/>
      <p:bldP spid="34" grpId="0" animBg="1"/>
      <p:bldP spid="3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A917D-57D8-42B9-AD90-4C23E16DB22F}"/>
              </a:ext>
            </a:extLst>
          </p:cNvPr>
          <p:cNvPicPr>
            <a:picLocks noChangeAspect="1"/>
          </p:cNvPicPr>
          <p:nvPr/>
        </p:nvPicPr>
        <p:blipFill>
          <a:blip r:embed="rId2"/>
          <a:stretch>
            <a:fillRect/>
          </a:stretch>
        </p:blipFill>
        <p:spPr>
          <a:xfrm>
            <a:off x="215894" y="517374"/>
            <a:ext cx="8707546" cy="944022"/>
          </a:xfrm>
          <a:prstGeom prst="rect">
            <a:avLst/>
          </a:prstGeom>
        </p:spPr>
      </p:pic>
      <p:sp>
        <p:nvSpPr>
          <p:cNvPr id="14" name="Rectangle 13">
            <a:extLst>
              <a:ext uri="{FF2B5EF4-FFF2-40B4-BE49-F238E27FC236}">
                <a16:creationId xmlns:a16="http://schemas.microsoft.com/office/drawing/2014/main" id="{AA15A567-6D3E-472F-8E56-621957B1BA18}"/>
              </a:ext>
            </a:extLst>
          </p:cNvPr>
          <p:cNvSpPr/>
          <p:nvPr/>
        </p:nvSpPr>
        <p:spPr>
          <a:xfrm>
            <a:off x="3520665" y="3198167"/>
            <a:ext cx="7071135" cy="3046988"/>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400" dirty="0">
                <a:cs typeface="Times New Roman" panose="02020603050405020304" pitchFamily="18" charset="0"/>
              </a:rPr>
              <a:t>Try it on Test data</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ea typeface="+mn-ea"/>
              </a:rPr>
              <a:t>Test</a:t>
            </a:r>
            <a:r>
              <a:rPr kumimoji="0" lang="en-US" sz="2400" b="0" i="0" u="none" strike="noStrike" kern="1200" cap="none" spc="0" normalizeH="0" noProof="0" dirty="0">
                <a:ln>
                  <a:noFill/>
                </a:ln>
                <a:effectLst/>
                <a:uLnTx/>
                <a:uFillTx/>
                <a:ea typeface="+mn-ea"/>
              </a:rPr>
              <a:t> Images</a:t>
            </a:r>
          </a:p>
          <a:p>
            <a:pPr marL="0" marR="0" lvl="0" indent="0" defTabSz="914400" rtl="0" eaLnBrk="1" fontAlgn="base" latinLnBrk="0" hangingPunct="1">
              <a:lnSpc>
                <a:spcPct val="100000"/>
              </a:lnSpc>
              <a:spcBef>
                <a:spcPct val="0"/>
              </a:spcBef>
              <a:spcAft>
                <a:spcPct val="0"/>
              </a:spcAft>
              <a:buClrTx/>
              <a:buSzTx/>
              <a:buFontTx/>
              <a:buNone/>
              <a:tabLst/>
              <a:defRPr/>
            </a:pPr>
            <a:r>
              <a:rPr lang="en-US" sz="2400" baseline="0" dirty="0"/>
              <a:t>Test</a:t>
            </a:r>
            <a:r>
              <a:rPr lang="en-US" sz="2400" dirty="0"/>
              <a:t> Labels</a:t>
            </a:r>
          </a:p>
          <a:p>
            <a:pPr lvl="0">
              <a:defRPr/>
            </a:pPr>
            <a:r>
              <a:rPr lang="en-US" sz="2400" dirty="0">
                <a:cs typeface="Times New Roman" panose="02020603050405020304" pitchFamily="18" charset="0"/>
              </a:rPr>
              <a:t>Running Time</a:t>
            </a:r>
          </a:p>
          <a:p>
            <a:pPr>
              <a:defRPr/>
            </a:pPr>
            <a:r>
              <a:rPr lang="en-US" sz="2400" dirty="0">
                <a:cs typeface="Times New Roman" panose="02020603050405020304" pitchFamily="18" charset="0"/>
              </a:rPr>
              <a:t>Error function = –log(prob correct answer)</a:t>
            </a:r>
          </a:p>
          <a:p>
            <a:pPr>
              <a:defRPr/>
            </a:pPr>
            <a:r>
              <a:rPr lang="en-US" sz="2400" dirty="0">
                <a:cs typeface="Times New Roman" panose="02020603050405020304" pitchFamily="18" charset="0"/>
              </a:rPr>
              <a:t>   standard when outputs are “probabilities”</a:t>
            </a:r>
          </a:p>
          <a:p>
            <a:pPr>
              <a:defRPr/>
            </a:pPr>
            <a:r>
              <a:rPr lang="en-US" sz="2400" dirty="0">
                <a:cs typeface="Times New Roman" panose="02020603050405020304" pitchFamily="18" charset="0"/>
              </a:rPr>
              <a:t>% correct</a:t>
            </a:r>
            <a:endParaRPr lang="en-US" sz="2400" dirty="0"/>
          </a:p>
          <a:p>
            <a:pPr lvl="0">
              <a:defRPr/>
            </a:pPr>
            <a:endParaRPr kumimoji="0" lang="en-US" sz="2400" b="0" i="0" u="none" strike="noStrike" kern="1200" cap="none" spc="0" normalizeH="0" baseline="0" noProof="0" dirty="0">
              <a:ln>
                <a:noFill/>
              </a:ln>
              <a:effectLst/>
              <a:uLnTx/>
              <a:uFillTx/>
              <a:ea typeface="+mn-ea"/>
            </a:endParaRPr>
          </a:p>
        </p:txBody>
      </p:sp>
      <p:cxnSp>
        <p:nvCxnSpPr>
          <p:cNvPr id="15" name="Straight Arrow Connector 14">
            <a:extLst>
              <a:ext uri="{FF2B5EF4-FFF2-40B4-BE49-F238E27FC236}">
                <a16:creationId xmlns:a16="http://schemas.microsoft.com/office/drawing/2014/main" id="{9553368B-0650-405A-9520-758F8B76D3E0}"/>
              </a:ext>
            </a:extLst>
          </p:cNvPr>
          <p:cNvCxnSpPr>
            <a:cxnSpLocks/>
          </p:cNvCxnSpPr>
          <p:nvPr/>
        </p:nvCxnSpPr>
        <p:spPr bwMode="auto">
          <a:xfrm flipV="1">
            <a:off x="3520666" y="916022"/>
            <a:ext cx="159050" cy="2512978"/>
          </a:xfrm>
          <a:prstGeom prst="straightConnector1">
            <a:avLst/>
          </a:prstGeom>
          <a:noFill/>
          <a:ln w="38100" cap="sq"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5D3D176-E047-4E3F-9095-B483DB97A44B}"/>
              </a:ext>
            </a:extLst>
          </p:cNvPr>
          <p:cNvCxnSpPr>
            <a:cxnSpLocks/>
          </p:cNvCxnSpPr>
          <p:nvPr/>
        </p:nvCxnSpPr>
        <p:spPr bwMode="auto">
          <a:xfrm flipV="1">
            <a:off x="3535050" y="916022"/>
            <a:ext cx="1253358" cy="2867852"/>
          </a:xfrm>
          <a:prstGeom prst="straightConnector1">
            <a:avLst/>
          </a:prstGeom>
          <a:noFill/>
          <a:ln w="38100" cap="sq"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5A310B5A-1901-4953-849B-AD5F080317D0}"/>
              </a:ext>
            </a:extLst>
          </p:cNvPr>
          <p:cNvCxnSpPr>
            <a:cxnSpLocks/>
          </p:cNvCxnSpPr>
          <p:nvPr/>
        </p:nvCxnSpPr>
        <p:spPr bwMode="auto">
          <a:xfrm flipV="1">
            <a:off x="3549432" y="838200"/>
            <a:ext cx="2311073" cy="3300548"/>
          </a:xfrm>
          <a:prstGeom prst="straightConnector1">
            <a:avLst/>
          </a:prstGeom>
          <a:noFill/>
          <a:ln w="38100" cap="sq"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1F4D6F6B-6B1C-4694-AEB1-268EA77706E3}"/>
              </a:ext>
            </a:extLst>
          </p:cNvPr>
          <p:cNvCxnSpPr>
            <a:cxnSpLocks/>
          </p:cNvCxnSpPr>
          <p:nvPr/>
        </p:nvCxnSpPr>
        <p:spPr bwMode="auto">
          <a:xfrm flipV="1">
            <a:off x="3563815" y="1308546"/>
            <a:ext cx="1541585" cy="3211202"/>
          </a:xfrm>
          <a:prstGeom prst="straightConnector1">
            <a:avLst/>
          </a:prstGeom>
          <a:noFill/>
          <a:ln w="38100" cap="sq"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71C2997-513A-49B7-A3AA-29E2E034B139}"/>
              </a:ext>
            </a:extLst>
          </p:cNvPr>
          <p:cNvCxnSpPr>
            <a:cxnSpLocks/>
          </p:cNvCxnSpPr>
          <p:nvPr/>
        </p:nvCxnSpPr>
        <p:spPr bwMode="auto">
          <a:xfrm flipV="1">
            <a:off x="3582075" y="1191904"/>
            <a:ext cx="2708396" cy="3721908"/>
          </a:xfrm>
          <a:prstGeom prst="straightConnector1">
            <a:avLst/>
          </a:prstGeom>
          <a:noFill/>
          <a:ln w="38100" cap="sq"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0B11791-1D9A-4BD9-B592-B84AB1E7F5E6}"/>
              </a:ext>
            </a:extLst>
          </p:cNvPr>
          <p:cNvCxnSpPr>
            <a:cxnSpLocks/>
          </p:cNvCxnSpPr>
          <p:nvPr/>
        </p:nvCxnSpPr>
        <p:spPr bwMode="auto">
          <a:xfrm flipV="1">
            <a:off x="3567752" y="1274113"/>
            <a:ext cx="4554194" cy="4391984"/>
          </a:xfrm>
          <a:prstGeom prst="straightConnector1">
            <a:avLst/>
          </a:prstGeom>
          <a:noFill/>
          <a:ln w="38100" cap="sq"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4DBDC50-D702-4C7E-A601-69775534E8F4}"/>
              </a:ext>
            </a:extLst>
          </p:cNvPr>
          <p:cNvCxnSpPr>
            <a:cxnSpLocks/>
          </p:cNvCxnSpPr>
          <p:nvPr/>
        </p:nvCxnSpPr>
        <p:spPr bwMode="auto">
          <a:xfrm flipH="1" flipV="1">
            <a:off x="1295400" y="916022"/>
            <a:ext cx="2288096" cy="3979465"/>
          </a:xfrm>
          <a:prstGeom prst="straightConnector1">
            <a:avLst/>
          </a:prstGeom>
          <a:noFill/>
          <a:ln w="38100" cap="sq"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A1F1D74-F543-427D-8E2A-6A9DAAD4E719}"/>
              </a:ext>
            </a:extLst>
          </p:cNvPr>
          <p:cNvCxnSpPr>
            <a:cxnSpLocks/>
          </p:cNvCxnSpPr>
          <p:nvPr/>
        </p:nvCxnSpPr>
        <p:spPr bwMode="auto">
          <a:xfrm flipH="1" flipV="1">
            <a:off x="2067351" y="897697"/>
            <a:ext cx="1482080" cy="4742443"/>
          </a:xfrm>
          <a:prstGeom prst="straightConnector1">
            <a:avLst/>
          </a:prstGeom>
          <a:noFill/>
          <a:ln w="38100" cap="sq" cmpd="sng" algn="ctr">
            <a:solidFill>
              <a:schemeClr val="tx1"/>
            </a:solidFill>
            <a:prstDash val="solid"/>
            <a:round/>
            <a:headEnd type="none" w="med" len="med"/>
            <a:tailEnd type="triangle"/>
          </a:ln>
          <a:effectLst/>
        </p:spPr>
      </p:cxnSp>
      <p:sp>
        <p:nvSpPr>
          <p:cNvPr id="13" name="Rectangle 12">
            <a:extLst>
              <a:ext uri="{FF2B5EF4-FFF2-40B4-BE49-F238E27FC236}">
                <a16:creationId xmlns:a16="http://schemas.microsoft.com/office/drawing/2014/main" id="{8B0DC675-B885-41C0-9B0D-85C9A551EDB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Learning</a:t>
            </a:r>
          </a:p>
        </p:txBody>
      </p:sp>
    </p:spTree>
    <p:extLst>
      <p:ext uri="{BB962C8B-B14F-4D97-AF65-F5344CB8AC3E}">
        <p14:creationId xmlns:p14="http://schemas.microsoft.com/office/powerpoint/2010/main" val="7005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300" fill="hold"/>
                                        <p:tgtEl>
                                          <p:spTgt spid="15"/>
                                        </p:tgtEl>
                                        <p:attrNameLst>
                                          <p:attrName>ppt_x</p:attrName>
                                        </p:attrNameLst>
                                      </p:cBhvr>
                                      <p:tavLst>
                                        <p:tav tm="0">
                                          <p:val>
                                            <p:strVal val="0-#ppt_w/2"/>
                                          </p:val>
                                        </p:tav>
                                        <p:tav tm="100000">
                                          <p:val>
                                            <p:strVal val="#ppt_x"/>
                                          </p:val>
                                        </p:tav>
                                      </p:tavLst>
                                    </p:anim>
                                    <p:anim calcmode="lin" valueType="num">
                                      <p:cBhvr additive="base">
                                        <p:cTn id="18" dur="3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 calcmode="lin" valueType="num">
                                      <p:cBhvr additive="base">
                                        <p:cTn id="2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1" end="1"/>
                                            </p:txEl>
                                          </p:spTgt>
                                        </p:tgtEl>
                                        <p:attrNameLst>
                                          <p:attrName>ppt_y</p:attrName>
                                        </p:attrNameLst>
                                      </p:cBhvr>
                                      <p:tavLst>
                                        <p:tav tm="0">
                                          <p:val>
                                            <p:strVal val="#ppt_y"/>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300" fill="hold"/>
                                        <p:tgtEl>
                                          <p:spTgt spid="17"/>
                                        </p:tgtEl>
                                        <p:attrNameLst>
                                          <p:attrName>ppt_x</p:attrName>
                                        </p:attrNameLst>
                                      </p:cBhvr>
                                      <p:tavLst>
                                        <p:tav tm="0">
                                          <p:val>
                                            <p:strVal val="0-#ppt_w/2"/>
                                          </p:val>
                                        </p:tav>
                                        <p:tav tm="100000">
                                          <p:val>
                                            <p:strVal val="#ppt_x"/>
                                          </p:val>
                                        </p:tav>
                                      </p:tavLst>
                                    </p:anim>
                                    <p:anim calcmode="lin" valueType="num">
                                      <p:cBhvr additive="base">
                                        <p:cTn id="30" dur="3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 calcmode="lin" valueType="num">
                                      <p:cBhvr additive="base">
                                        <p:cTn id="35"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
                                            <p:txEl>
                                              <p:pRg st="2" end="2"/>
                                            </p:txEl>
                                          </p:spTgt>
                                        </p:tgtEl>
                                        <p:attrNameLst>
                                          <p:attrName>ppt_y</p:attrName>
                                        </p:attrNameLst>
                                      </p:cBhvr>
                                      <p:tavLst>
                                        <p:tav tm="0">
                                          <p:val>
                                            <p:strVal val="#ppt_y"/>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300" fill="hold"/>
                                        <p:tgtEl>
                                          <p:spTgt spid="18"/>
                                        </p:tgtEl>
                                        <p:attrNameLst>
                                          <p:attrName>ppt_x</p:attrName>
                                        </p:attrNameLst>
                                      </p:cBhvr>
                                      <p:tavLst>
                                        <p:tav tm="0">
                                          <p:val>
                                            <p:strVal val="0-#ppt_w/2"/>
                                          </p:val>
                                        </p:tav>
                                        <p:tav tm="100000">
                                          <p:val>
                                            <p:strVal val="#ppt_x"/>
                                          </p:val>
                                        </p:tav>
                                      </p:tavLst>
                                    </p:anim>
                                    <p:anim calcmode="lin" valueType="num">
                                      <p:cBhvr additive="base">
                                        <p:cTn id="42" dur="3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 calcmode="lin" valueType="num">
                                      <p:cBhvr additive="base">
                                        <p:cTn id="4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300" fill="hold"/>
                                        <p:tgtEl>
                                          <p:spTgt spid="19"/>
                                        </p:tgtEl>
                                        <p:attrNameLst>
                                          <p:attrName>ppt_x</p:attrName>
                                        </p:attrNameLst>
                                      </p:cBhvr>
                                      <p:tavLst>
                                        <p:tav tm="0">
                                          <p:val>
                                            <p:strVal val="0-#ppt_w/2"/>
                                          </p:val>
                                        </p:tav>
                                        <p:tav tm="100000">
                                          <p:val>
                                            <p:strVal val="#ppt_x"/>
                                          </p:val>
                                        </p:tav>
                                      </p:tavLst>
                                    </p:anim>
                                    <p:anim calcmode="lin" valueType="num">
                                      <p:cBhvr additive="base">
                                        <p:cTn id="52" dur="300" fill="hold"/>
                                        <p:tgtEl>
                                          <p:spTgt spid="19"/>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anim calcmode="lin" valueType="num">
                                      <p:cBhvr additive="base">
                                        <p:cTn id="59"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4">
                                            <p:txEl>
                                              <p:pRg st="4" end="4"/>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300" fill="hold"/>
                                        <p:tgtEl>
                                          <p:spTgt spid="29"/>
                                        </p:tgtEl>
                                        <p:attrNameLst>
                                          <p:attrName>ppt_x</p:attrName>
                                        </p:attrNameLst>
                                      </p:cBhvr>
                                      <p:tavLst>
                                        <p:tav tm="0">
                                          <p:val>
                                            <p:strVal val="0-#ppt_w/2"/>
                                          </p:val>
                                        </p:tav>
                                        <p:tav tm="100000">
                                          <p:val>
                                            <p:strVal val="#ppt_x"/>
                                          </p:val>
                                        </p:tav>
                                      </p:tavLst>
                                    </p:anim>
                                    <p:anim calcmode="lin" valueType="num">
                                      <p:cBhvr additive="base">
                                        <p:cTn id="64" dur="300" fill="hold"/>
                                        <p:tgtEl>
                                          <p:spTgt spid="29"/>
                                        </p:tgtEl>
                                        <p:attrNameLst>
                                          <p:attrName>ppt_y</p:attrName>
                                        </p:attrNameLst>
                                      </p:cBhvr>
                                      <p:tavLst>
                                        <p:tav tm="0">
                                          <p:val>
                                            <p:strVal val="#ppt_y"/>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2" presetClass="entr" presetSubtype="8" fill="hold" nodeType="withEffect">
                                  <p:stCondLst>
                                    <p:cond delay="0"/>
                                  </p:stCondLst>
                                  <p:childTnLst>
                                    <p:set>
                                      <p:cBhvr>
                                        <p:cTn id="68" dur="1" fill="hold">
                                          <p:stCondLst>
                                            <p:cond delay="0"/>
                                          </p:stCondLst>
                                        </p:cTn>
                                        <p:tgtEl>
                                          <p:spTgt spid="14">
                                            <p:txEl>
                                              <p:pRg st="5" end="5"/>
                                            </p:txEl>
                                          </p:spTgt>
                                        </p:tgtEl>
                                        <p:attrNameLst>
                                          <p:attrName>style.visibility</p:attrName>
                                        </p:attrNameLst>
                                      </p:cBhvr>
                                      <p:to>
                                        <p:strVal val="visible"/>
                                      </p:to>
                                    </p:set>
                                    <p:anim calcmode="lin" valueType="num">
                                      <p:cBhvr additive="base">
                                        <p:cTn id="69"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4">
                                            <p:txEl>
                                              <p:pRg st="5" end="5"/>
                                            </p:txEl>
                                          </p:spTgt>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300" fill="hold"/>
                                        <p:tgtEl>
                                          <p:spTgt spid="28"/>
                                        </p:tgtEl>
                                        <p:attrNameLst>
                                          <p:attrName>ppt_x</p:attrName>
                                        </p:attrNameLst>
                                      </p:cBhvr>
                                      <p:tavLst>
                                        <p:tav tm="0">
                                          <p:val>
                                            <p:strVal val="0-#ppt_w/2"/>
                                          </p:val>
                                        </p:tav>
                                        <p:tav tm="100000">
                                          <p:val>
                                            <p:strVal val="#ppt_x"/>
                                          </p:val>
                                        </p:tav>
                                      </p:tavLst>
                                    </p:anim>
                                    <p:anim calcmode="lin" valueType="num">
                                      <p:cBhvr additive="base">
                                        <p:cTn id="74" dur="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4">
                                            <p:txEl>
                                              <p:pRg st="6" end="6"/>
                                            </p:txEl>
                                          </p:spTgt>
                                        </p:tgtEl>
                                        <p:attrNameLst>
                                          <p:attrName>style.visibility</p:attrName>
                                        </p:attrNameLst>
                                      </p:cBhvr>
                                      <p:to>
                                        <p:strVal val="visible"/>
                                      </p:to>
                                    </p:set>
                                    <p:anim calcmode="lin" valueType="num">
                                      <p:cBhvr additive="base">
                                        <p:cTn id="79"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4">
                                            <p:txEl>
                                              <p:pRg st="6" end="6"/>
                                            </p:txEl>
                                          </p:spTgt>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300" fill="hold"/>
                                        <p:tgtEl>
                                          <p:spTgt spid="37"/>
                                        </p:tgtEl>
                                        <p:attrNameLst>
                                          <p:attrName>ppt_x</p:attrName>
                                        </p:attrNameLst>
                                      </p:cBhvr>
                                      <p:tavLst>
                                        <p:tav tm="0">
                                          <p:val>
                                            <p:strVal val="0-#ppt_w/2"/>
                                          </p:val>
                                        </p:tav>
                                        <p:tav tm="100000">
                                          <p:val>
                                            <p:strVal val="#ppt_x"/>
                                          </p:val>
                                        </p:tav>
                                      </p:tavLst>
                                    </p:anim>
                                    <p:anim calcmode="lin" valueType="num">
                                      <p:cBhvr additive="base">
                                        <p:cTn id="84" dur="300" fill="hold"/>
                                        <p:tgtEl>
                                          <p:spTgt spid="37"/>
                                        </p:tgtEl>
                                        <p:attrNameLst>
                                          <p:attrName>ppt_y</p:attrName>
                                        </p:attrNameLst>
                                      </p:cBhvr>
                                      <p:tavLst>
                                        <p:tav tm="0">
                                          <p:val>
                                            <p:strVal val="#ppt_y"/>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par>
                                <p:cTn id="89" presetID="2" presetClass="entr" presetSubtype="8"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300" fill="hold"/>
                                        <p:tgtEl>
                                          <p:spTgt spid="33"/>
                                        </p:tgtEl>
                                        <p:attrNameLst>
                                          <p:attrName>ppt_x</p:attrName>
                                        </p:attrNameLst>
                                      </p:cBhvr>
                                      <p:tavLst>
                                        <p:tav tm="0">
                                          <p:val>
                                            <p:strVal val="0-#ppt_w/2"/>
                                          </p:val>
                                        </p:tav>
                                        <p:tav tm="100000">
                                          <p:val>
                                            <p:strVal val="#ppt_x"/>
                                          </p:val>
                                        </p:tav>
                                      </p:tavLst>
                                    </p:anim>
                                    <p:anim calcmode="lin" valueType="num">
                                      <p:cBhvr additive="base">
                                        <p:cTn id="92" dur="3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sp>
        <p:nvSpPr>
          <p:cNvPr id="123" name="TextBox 122">
            <a:extLst>
              <a:ext uri="{FF2B5EF4-FFF2-40B4-BE49-F238E27FC236}">
                <a16:creationId xmlns:a16="http://schemas.microsoft.com/office/drawing/2014/main" id="{FB129C52-6C68-4E9F-BDC0-91E801916DEE}"/>
              </a:ext>
            </a:extLst>
          </p:cNvPr>
          <p:cNvSpPr txBox="1"/>
          <p:nvPr/>
        </p:nvSpPr>
        <p:spPr bwMode="auto">
          <a:xfrm>
            <a:off x="3886200" y="3169671"/>
            <a:ext cx="57374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How can we approximate this function</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with a neural network?</a:t>
            </a:r>
          </a:p>
        </p:txBody>
      </p:sp>
      <p:sp>
        <p:nvSpPr>
          <p:cNvPr id="80" name="TextBox 79">
            <a:extLst>
              <a:ext uri="{FF2B5EF4-FFF2-40B4-BE49-F238E27FC236}">
                <a16:creationId xmlns:a16="http://schemas.microsoft.com/office/drawing/2014/main" id="{7214B5C3-0DF8-4186-8CE3-53D4B4A1E583}"/>
              </a:ext>
            </a:extLst>
          </p:cNvPr>
          <p:cNvSpPr txBox="1"/>
          <p:nvPr/>
        </p:nvSpPr>
        <p:spPr bwMode="auto">
          <a:xfrm>
            <a:off x="2990850" y="5949678"/>
            <a:ext cx="70784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What does this 2-level neural network compute?</a:t>
            </a:r>
          </a:p>
        </p:txBody>
      </p:sp>
      <p:grpSp>
        <p:nvGrpSpPr>
          <p:cNvPr id="7" name="Group 6">
            <a:extLst>
              <a:ext uri="{FF2B5EF4-FFF2-40B4-BE49-F238E27FC236}">
                <a16:creationId xmlns:a16="http://schemas.microsoft.com/office/drawing/2014/main" id="{B8828DD1-7294-48CB-902F-C8F9156A9FE9}"/>
              </a:ext>
            </a:extLst>
          </p:cNvPr>
          <p:cNvGrpSpPr/>
          <p:nvPr/>
        </p:nvGrpSpPr>
        <p:grpSpPr>
          <a:xfrm>
            <a:off x="470263" y="558800"/>
            <a:ext cx="4718231" cy="2768600"/>
            <a:chOff x="470263" y="558800"/>
            <a:chExt cx="4718231" cy="2768600"/>
          </a:xfrm>
        </p:grpSpPr>
        <p:grpSp>
          <p:nvGrpSpPr>
            <p:cNvPr id="4" name="Group 3">
              <a:extLst>
                <a:ext uri="{FF2B5EF4-FFF2-40B4-BE49-F238E27FC236}">
                  <a16:creationId xmlns:a16="http://schemas.microsoft.com/office/drawing/2014/main" id="{2A620D45-4C06-46AA-BDD7-7CF56989BA89}"/>
                </a:ext>
              </a:extLst>
            </p:cNvPr>
            <p:cNvGrpSpPr/>
            <p:nvPr/>
          </p:nvGrpSpPr>
          <p:grpSpPr>
            <a:xfrm>
              <a:off x="470263" y="558800"/>
              <a:ext cx="4718231" cy="2768600"/>
              <a:chOff x="470263" y="558800"/>
              <a:chExt cx="4718231" cy="2768600"/>
            </a:xfrm>
          </p:grpSpPr>
          <p:cxnSp>
            <p:nvCxnSpPr>
              <p:cNvPr id="3" name="Straight Connector 2">
                <a:extLst>
                  <a:ext uri="{FF2B5EF4-FFF2-40B4-BE49-F238E27FC236}">
                    <a16:creationId xmlns:a16="http://schemas.microsoft.com/office/drawing/2014/main" id="{68E1FB07-B44F-4CE4-BDA6-4D73386FC6D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16924B9E-5BC3-4300-8617-2B2CB4E21ADE}"/>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66" name="TextBox 65">
                <a:extLst>
                  <a:ext uri="{FF2B5EF4-FFF2-40B4-BE49-F238E27FC236}">
                    <a16:creationId xmlns:a16="http://schemas.microsoft.com/office/drawing/2014/main" id="{40545703-6F4C-480E-8E7F-286A4BD0D1D5}"/>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2" name="TextBox 71">
                <a:extLst>
                  <a:ext uri="{FF2B5EF4-FFF2-40B4-BE49-F238E27FC236}">
                    <a16:creationId xmlns:a16="http://schemas.microsoft.com/office/drawing/2014/main" id="{EB9CB825-2DE6-4597-BEF4-D4607237BAF9}"/>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grpSp>
        <p:sp>
          <p:nvSpPr>
            <p:cNvPr id="82" name="Freeform: Shape 81">
              <a:extLst>
                <a:ext uri="{FF2B5EF4-FFF2-40B4-BE49-F238E27FC236}">
                  <a16:creationId xmlns:a16="http://schemas.microsoft.com/office/drawing/2014/main" id="{87AF7096-4942-410D-AED9-67539022869F}"/>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24" name="Group 23">
            <a:extLst>
              <a:ext uri="{FF2B5EF4-FFF2-40B4-BE49-F238E27FC236}">
                <a16:creationId xmlns:a16="http://schemas.microsoft.com/office/drawing/2014/main" id="{BD14D471-1E42-4996-8A98-E4DBD569433E}"/>
              </a:ext>
            </a:extLst>
          </p:cNvPr>
          <p:cNvGrpSpPr/>
          <p:nvPr/>
        </p:nvGrpSpPr>
        <p:grpSpPr>
          <a:xfrm>
            <a:off x="152400" y="3753259"/>
            <a:ext cx="5332911" cy="2486031"/>
            <a:chOff x="152400" y="3753259"/>
            <a:chExt cx="5332911" cy="2486031"/>
          </a:xfrm>
        </p:grpSpPr>
        <p:grpSp>
          <p:nvGrpSpPr>
            <p:cNvPr id="15" name="Group 14">
              <a:extLst>
                <a:ext uri="{FF2B5EF4-FFF2-40B4-BE49-F238E27FC236}">
                  <a16:creationId xmlns:a16="http://schemas.microsoft.com/office/drawing/2014/main" id="{6874115C-5341-4B8F-B0CA-07C07F66FD61}"/>
                </a:ext>
              </a:extLst>
            </p:cNvPr>
            <p:cNvGrpSpPr/>
            <p:nvPr/>
          </p:nvGrpSpPr>
          <p:grpSpPr>
            <a:xfrm>
              <a:off x="152400" y="3753259"/>
              <a:ext cx="5332911" cy="2486031"/>
              <a:chOff x="152400" y="3753259"/>
              <a:chExt cx="5332911" cy="2486031"/>
            </a:xfrm>
          </p:grpSpPr>
          <p:grpSp>
            <p:nvGrpSpPr>
              <p:cNvPr id="6" name="Group 5">
                <a:extLst>
                  <a:ext uri="{FF2B5EF4-FFF2-40B4-BE49-F238E27FC236}">
                    <a16:creationId xmlns:a16="http://schemas.microsoft.com/office/drawing/2014/main" id="{ABFD3792-B24C-4BBB-A8C9-5490197F316A}"/>
                  </a:ext>
                </a:extLst>
              </p:cNvPr>
              <p:cNvGrpSpPr/>
              <p:nvPr/>
            </p:nvGrpSpPr>
            <p:grpSpPr>
              <a:xfrm>
                <a:off x="152400" y="3753259"/>
                <a:ext cx="5332911" cy="2486031"/>
                <a:chOff x="152400" y="3753259"/>
                <a:chExt cx="5332911" cy="2486031"/>
              </a:xfrm>
            </p:grpSpPr>
            <p:sp>
              <p:nvSpPr>
                <p:cNvPr id="18" name="Oval 17">
                  <a:extLst>
                    <a:ext uri="{FF2B5EF4-FFF2-40B4-BE49-F238E27FC236}">
                      <a16:creationId xmlns:a16="http://schemas.microsoft.com/office/drawing/2014/main" id="{E5D3EE08-8B79-4E92-9CB6-8179E4243865}"/>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TextBox 24">
                  <a:extLst>
                    <a:ext uri="{FF2B5EF4-FFF2-40B4-BE49-F238E27FC236}">
                      <a16:creationId xmlns:a16="http://schemas.microsoft.com/office/drawing/2014/main" id="{DC83D430-33AC-4862-8A6F-291BF91FDEFC}"/>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313B937D-AECD-4185-954A-CCD8FC4C773F}"/>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8" name="Straight Connector 27">
                  <a:extLst>
                    <a:ext uri="{FF2B5EF4-FFF2-40B4-BE49-F238E27FC236}">
                      <a16:creationId xmlns:a16="http://schemas.microsoft.com/office/drawing/2014/main" id="{458508D3-4928-4E0A-A8A9-366E41818F09}"/>
                    </a:ext>
                  </a:extLst>
                </p:cNvPr>
                <p:cNvCxnSpPr>
                  <a:cxnSpLocks/>
                  <a:endCxn id="2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cxnSp>
              <p:nvCxnSpPr>
                <p:cNvPr id="34" name="Straight Connector 33">
                  <a:extLst>
                    <a:ext uri="{FF2B5EF4-FFF2-40B4-BE49-F238E27FC236}">
                      <a16:creationId xmlns:a16="http://schemas.microsoft.com/office/drawing/2014/main" id="{38B7E984-FC62-4A21-84FF-DE6D1CA1139B}"/>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36" name="TextBox 35">
                  <a:extLst>
                    <a:ext uri="{FF2B5EF4-FFF2-40B4-BE49-F238E27FC236}">
                      <a16:creationId xmlns:a16="http://schemas.microsoft.com/office/drawing/2014/main" id="{488B9325-9BD1-4EA0-A09A-51146F4BE64A}"/>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41" name="Oval 40">
                  <a:extLst>
                    <a:ext uri="{FF2B5EF4-FFF2-40B4-BE49-F238E27FC236}">
                      <a16:creationId xmlns:a16="http://schemas.microsoft.com/office/drawing/2014/main" id="{5669C2AF-0269-44D7-A3DF-081029941166}"/>
                    </a:ext>
                  </a:extLst>
                </p:cNvPr>
                <p:cNvSpPr/>
                <p:nvPr/>
              </p:nvSpPr>
              <p:spPr>
                <a:xfrm>
                  <a:off x="2019299" y="473904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2" name="Straight Connector 41">
                  <a:extLst>
                    <a:ext uri="{FF2B5EF4-FFF2-40B4-BE49-F238E27FC236}">
                      <a16:creationId xmlns:a16="http://schemas.microsoft.com/office/drawing/2014/main" id="{16A2B159-B350-45EE-9F30-C3C4AE97FD71}"/>
                    </a:ext>
                  </a:extLst>
                </p:cNvPr>
                <p:cNvCxnSpPr>
                  <a:cxnSpLocks/>
                  <a:endCxn id="41" idx="3"/>
                </p:cNvCxnSpPr>
                <p:nvPr/>
              </p:nvCxnSpPr>
              <p:spPr bwMode="auto">
                <a:xfrm flipV="1">
                  <a:off x="537905" y="4869127"/>
                  <a:ext cx="1503712" cy="232248"/>
                </a:xfrm>
                <a:prstGeom prst="line">
                  <a:avLst/>
                </a:prstGeom>
                <a:noFill/>
                <a:ln w="25400" cap="sq" cmpd="sng" algn="ctr">
                  <a:solidFill>
                    <a:srgbClr val="FFC000"/>
                  </a:solidFill>
                  <a:prstDash val="solid"/>
                  <a:round/>
                  <a:headEnd type="none" w="med" len="med"/>
                  <a:tailEnd type="triangle" w="med" len="med"/>
                </a:ln>
                <a:effectLst/>
              </p:spPr>
            </p:cxnSp>
            <p:cxnSp>
              <p:nvCxnSpPr>
                <p:cNvPr id="43" name="Straight Connector 42">
                  <a:extLst>
                    <a:ext uri="{FF2B5EF4-FFF2-40B4-BE49-F238E27FC236}">
                      <a16:creationId xmlns:a16="http://schemas.microsoft.com/office/drawing/2014/main" id="{18CA80ED-5711-4671-9D90-CAB5E345FD40}"/>
                    </a:ext>
                  </a:extLst>
                </p:cNvPr>
                <p:cNvCxnSpPr>
                  <a:cxnSpLocks/>
                </p:cNvCxnSpPr>
                <p:nvPr/>
              </p:nvCxnSpPr>
              <p:spPr bwMode="auto">
                <a:xfrm>
                  <a:off x="1573259" y="4834109"/>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44" name="TextBox 43">
                  <a:extLst>
                    <a:ext uri="{FF2B5EF4-FFF2-40B4-BE49-F238E27FC236}">
                      <a16:creationId xmlns:a16="http://schemas.microsoft.com/office/drawing/2014/main" id="{481B6C78-FB1A-43F7-BC97-4C46E969B1D7}"/>
                    </a:ext>
                  </a:extLst>
                </p:cNvPr>
                <p:cNvSpPr txBox="1"/>
                <p:nvPr/>
              </p:nvSpPr>
              <p:spPr bwMode="auto">
                <a:xfrm>
                  <a:off x="1364705" y="4612045"/>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48" name="Oval 47">
                  <a:extLst>
                    <a:ext uri="{FF2B5EF4-FFF2-40B4-BE49-F238E27FC236}">
                      <a16:creationId xmlns:a16="http://schemas.microsoft.com/office/drawing/2014/main" id="{780A4774-C817-4EF1-BA4E-13CC32C92CD7}"/>
                    </a:ext>
                  </a:extLst>
                </p:cNvPr>
                <p:cNvSpPr/>
                <p:nvPr/>
              </p:nvSpPr>
              <p:spPr>
                <a:xfrm>
                  <a:off x="2019298" y="5403909"/>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9" name="Straight Connector 48">
                  <a:extLst>
                    <a:ext uri="{FF2B5EF4-FFF2-40B4-BE49-F238E27FC236}">
                      <a16:creationId xmlns:a16="http://schemas.microsoft.com/office/drawing/2014/main" id="{49CFB483-2606-4EEC-85A8-B166E7F3AE5F}"/>
                    </a:ext>
                  </a:extLst>
                </p:cNvPr>
                <p:cNvCxnSpPr>
                  <a:cxnSpLocks/>
                </p:cNvCxnSpPr>
                <p:nvPr/>
              </p:nvCxnSpPr>
              <p:spPr bwMode="auto">
                <a:xfrm>
                  <a:off x="531372" y="5120143"/>
                  <a:ext cx="1503712" cy="352877"/>
                </a:xfrm>
                <a:prstGeom prst="line">
                  <a:avLst/>
                </a:prstGeom>
                <a:noFill/>
                <a:ln w="25400" cap="sq" cmpd="sng" algn="ctr">
                  <a:solidFill>
                    <a:srgbClr val="FFC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5C235F97-9A5B-4999-9542-C3B9AABCBC24}"/>
                    </a:ext>
                  </a:extLst>
                </p:cNvPr>
                <p:cNvCxnSpPr>
                  <a:cxnSpLocks/>
                </p:cNvCxnSpPr>
                <p:nvPr/>
              </p:nvCxnSpPr>
              <p:spPr bwMode="auto">
                <a:xfrm>
                  <a:off x="1573258" y="5498973"/>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1" name="TextBox 50">
                  <a:extLst>
                    <a:ext uri="{FF2B5EF4-FFF2-40B4-BE49-F238E27FC236}">
                      <a16:creationId xmlns:a16="http://schemas.microsoft.com/office/drawing/2014/main" id="{F4DACE94-BE66-415C-B5D7-03580C6C1518}"/>
                    </a:ext>
                  </a:extLst>
                </p:cNvPr>
                <p:cNvSpPr txBox="1"/>
                <p:nvPr/>
              </p:nvSpPr>
              <p:spPr bwMode="auto">
                <a:xfrm>
                  <a:off x="1364704" y="5276909"/>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5" name="Oval 54">
                  <a:extLst>
                    <a:ext uri="{FF2B5EF4-FFF2-40B4-BE49-F238E27FC236}">
                      <a16:creationId xmlns:a16="http://schemas.microsoft.com/office/drawing/2014/main" id="{53922E4B-7135-4A4E-ADEF-F5F0FE0D8629}"/>
                    </a:ext>
                  </a:extLst>
                </p:cNvPr>
                <p:cNvSpPr/>
                <p:nvPr/>
              </p:nvSpPr>
              <p:spPr>
                <a:xfrm>
                  <a:off x="2019297" y="6068773"/>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56" name="Straight Connector 55">
                  <a:extLst>
                    <a:ext uri="{FF2B5EF4-FFF2-40B4-BE49-F238E27FC236}">
                      <a16:creationId xmlns:a16="http://schemas.microsoft.com/office/drawing/2014/main" id="{DE13BA8F-9B07-41F1-8535-A136062C0A0E}"/>
                    </a:ext>
                  </a:extLst>
                </p:cNvPr>
                <p:cNvCxnSpPr>
                  <a:cxnSpLocks/>
                </p:cNvCxnSpPr>
                <p:nvPr/>
              </p:nvCxnSpPr>
              <p:spPr bwMode="auto">
                <a:xfrm>
                  <a:off x="525207" y="5120143"/>
                  <a:ext cx="1516411" cy="973339"/>
                </a:xfrm>
                <a:prstGeom prst="line">
                  <a:avLst/>
                </a:prstGeom>
                <a:noFill/>
                <a:ln w="25400" cap="sq" cmpd="sng" algn="ctr">
                  <a:solidFill>
                    <a:srgbClr val="FFC000"/>
                  </a:solidFill>
                  <a:prstDash val="solid"/>
                  <a:round/>
                  <a:headEnd type="none" w="med" len="med"/>
                  <a:tailEnd type="triangle" w="med" len="med"/>
                </a:ln>
                <a:effectLst/>
              </p:spPr>
            </p:cxnSp>
            <p:cxnSp>
              <p:nvCxnSpPr>
                <p:cNvPr id="57" name="Straight Connector 56">
                  <a:extLst>
                    <a:ext uri="{FF2B5EF4-FFF2-40B4-BE49-F238E27FC236}">
                      <a16:creationId xmlns:a16="http://schemas.microsoft.com/office/drawing/2014/main" id="{ABF31257-1133-4987-ABF3-C54F3FB285EE}"/>
                    </a:ext>
                  </a:extLst>
                </p:cNvPr>
                <p:cNvCxnSpPr>
                  <a:cxnSpLocks/>
                </p:cNvCxnSpPr>
                <p:nvPr/>
              </p:nvCxnSpPr>
              <p:spPr bwMode="auto">
                <a:xfrm>
                  <a:off x="1573257" y="61638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8" name="TextBox 57">
                  <a:extLst>
                    <a:ext uri="{FF2B5EF4-FFF2-40B4-BE49-F238E27FC236}">
                      <a16:creationId xmlns:a16="http://schemas.microsoft.com/office/drawing/2014/main" id="{2D73F370-F90D-41F0-AE19-B19E43339EAA}"/>
                    </a:ext>
                  </a:extLst>
                </p:cNvPr>
                <p:cNvSpPr txBox="1"/>
                <p:nvPr/>
              </p:nvSpPr>
              <p:spPr bwMode="auto">
                <a:xfrm>
                  <a:off x="1364703" y="5941773"/>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78" name="Oval 77">
                  <a:extLst>
                    <a:ext uri="{FF2B5EF4-FFF2-40B4-BE49-F238E27FC236}">
                      <a16:creationId xmlns:a16="http://schemas.microsoft.com/office/drawing/2014/main" id="{0878647A-37C8-4A1C-BF1F-5919958C62F8}"/>
                    </a:ext>
                  </a:extLst>
                </p:cNvPr>
                <p:cNvSpPr/>
                <p:nvPr/>
              </p:nvSpPr>
              <p:spPr>
                <a:xfrm>
                  <a:off x="4394563" y="50139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Straight Connector 78">
                  <a:extLst>
                    <a:ext uri="{FF2B5EF4-FFF2-40B4-BE49-F238E27FC236}">
                      <a16:creationId xmlns:a16="http://schemas.microsoft.com/office/drawing/2014/main" id="{42A6FA25-9188-45F7-9426-298128057989}"/>
                    </a:ext>
                  </a:extLst>
                </p:cNvPr>
                <p:cNvCxnSpPr>
                  <a:cxnSpLocks/>
                  <a:stCxn id="26" idx="5"/>
                  <a:endCxn id="78" idx="1"/>
                </p:cNvCxnSpPr>
                <p:nvPr/>
              </p:nvCxnSpPr>
              <p:spPr bwMode="auto">
                <a:xfrm>
                  <a:off x="2149382" y="4204263"/>
                  <a:ext cx="2267499" cy="832036"/>
                </a:xfrm>
                <a:prstGeom prst="line">
                  <a:avLst/>
                </a:prstGeom>
                <a:noFill/>
                <a:ln w="25400" cap="sq" cmpd="sng" algn="ctr">
                  <a:solidFill>
                    <a:srgbClr val="FFC000"/>
                  </a:solidFill>
                  <a:prstDash val="solid"/>
                  <a:round/>
                  <a:headEnd type="none" w="med" len="med"/>
                  <a:tailEnd type="triangle" w="med" len="med"/>
                </a:ln>
                <a:effectLst/>
              </p:spPr>
            </p:cxnSp>
            <p:cxnSp>
              <p:nvCxnSpPr>
                <p:cNvPr id="87" name="Straight Connector 86">
                  <a:extLst>
                    <a:ext uri="{FF2B5EF4-FFF2-40B4-BE49-F238E27FC236}">
                      <a16:creationId xmlns:a16="http://schemas.microsoft.com/office/drawing/2014/main" id="{80663F51-A14E-4280-8755-BB79764B0E1B}"/>
                    </a:ext>
                  </a:extLst>
                </p:cNvPr>
                <p:cNvCxnSpPr>
                  <a:cxnSpLocks/>
                  <a:endCxn id="78" idx="2"/>
                </p:cNvCxnSpPr>
                <p:nvPr/>
              </p:nvCxnSpPr>
              <p:spPr bwMode="auto">
                <a:xfrm>
                  <a:off x="2110784" y="4820213"/>
                  <a:ext cx="2283779" cy="269968"/>
                </a:xfrm>
                <a:prstGeom prst="line">
                  <a:avLst/>
                </a:prstGeom>
                <a:noFill/>
                <a:ln w="25400" cap="sq" cmpd="sng" algn="ctr">
                  <a:solidFill>
                    <a:srgbClr val="FFC000"/>
                  </a:solidFill>
                  <a:prstDash val="solid"/>
                  <a:round/>
                  <a:headEnd type="none" w="med" len="med"/>
                  <a:tailEnd type="triangle" w="med" len="med"/>
                </a:ln>
                <a:effectLst/>
              </p:spPr>
            </p:cxnSp>
            <p:cxnSp>
              <p:nvCxnSpPr>
                <p:cNvPr id="88" name="Straight Connector 87">
                  <a:extLst>
                    <a:ext uri="{FF2B5EF4-FFF2-40B4-BE49-F238E27FC236}">
                      <a16:creationId xmlns:a16="http://schemas.microsoft.com/office/drawing/2014/main" id="{271754A9-48DF-4C6B-B773-623140674069}"/>
                    </a:ext>
                  </a:extLst>
                </p:cNvPr>
                <p:cNvCxnSpPr>
                  <a:cxnSpLocks/>
                  <a:endCxn id="78" idx="2"/>
                </p:cNvCxnSpPr>
                <p:nvPr/>
              </p:nvCxnSpPr>
              <p:spPr bwMode="auto">
                <a:xfrm flipV="1">
                  <a:off x="2136684" y="5090181"/>
                  <a:ext cx="2257879" cy="382840"/>
                </a:xfrm>
                <a:prstGeom prst="line">
                  <a:avLst/>
                </a:prstGeom>
                <a:noFill/>
                <a:ln w="25400" cap="sq" cmpd="sng" algn="ctr">
                  <a:solidFill>
                    <a:srgbClr val="FFC000"/>
                  </a:solidFill>
                  <a:prstDash val="solid"/>
                  <a:round/>
                  <a:headEnd type="none" w="med" len="med"/>
                  <a:tailEnd type="triangle" w="med" len="med"/>
                </a:ln>
                <a:effectLst/>
              </p:spPr>
            </p:cxnSp>
            <p:cxnSp>
              <p:nvCxnSpPr>
                <p:cNvPr id="89" name="Straight Connector 88">
                  <a:extLst>
                    <a:ext uri="{FF2B5EF4-FFF2-40B4-BE49-F238E27FC236}">
                      <a16:creationId xmlns:a16="http://schemas.microsoft.com/office/drawing/2014/main" id="{0D8935CB-EF65-4050-A308-93F1C180EF96}"/>
                    </a:ext>
                  </a:extLst>
                </p:cNvPr>
                <p:cNvCxnSpPr>
                  <a:cxnSpLocks/>
                  <a:endCxn id="78" idx="3"/>
                </p:cNvCxnSpPr>
                <p:nvPr/>
              </p:nvCxnSpPr>
              <p:spPr bwMode="auto">
                <a:xfrm flipV="1">
                  <a:off x="2146660" y="5144063"/>
                  <a:ext cx="2270221" cy="982808"/>
                </a:xfrm>
                <a:prstGeom prst="line">
                  <a:avLst/>
                </a:prstGeom>
                <a:noFill/>
                <a:ln w="25400" cap="sq" cmpd="sng" algn="ctr">
                  <a:solidFill>
                    <a:srgbClr val="FFC000"/>
                  </a:solidFill>
                  <a:prstDash val="solid"/>
                  <a:round/>
                  <a:headEnd type="none" w="med" len="med"/>
                  <a:tailEnd type="triangle" w="med" len="med"/>
                </a:ln>
                <a:effectLst/>
              </p:spPr>
            </p:cxnSp>
            <p:cxnSp>
              <p:nvCxnSpPr>
                <p:cNvPr id="101" name="Straight Connector 100">
                  <a:extLst>
                    <a:ext uri="{FF2B5EF4-FFF2-40B4-BE49-F238E27FC236}">
                      <a16:creationId xmlns:a16="http://schemas.microsoft.com/office/drawing/2014/main" id="{7F499800-548C-4CD3-9043-0A1945E2E791}"/>
                    </a:ext>
                  </a:extLst>
                </p:cNvPr>
                <p:cNvCxnSpPr>
                  <a:cxnSpLocks/>
                </p:cNvCxnSpPr>
                <p:nvPr/>
              </p:nvCxnSpPr>
              <p:spPr bwMode="auto">
                <a:xfrm>
                  <a:off x="2921855" y="3976200"/>
                  <a:ext cx="1526595" cy="1037239"/>
                </a:xfrm>
                <a:prstGeom prst="line">
                  <a:avLst/>
                </a:prstGeom>
                <a:noFill/>
                <a:ln w="25400" cap="sq" cmpd="sng" algn="ctr">
                  <a:solidFill>
                    <a:srgbClr val="FFC000"/>
                  </a:solidFill>
                  <a:prstDash val="solid"/>
                  <a:round/>
                  <a:headEnd type="none" w="med" len="med"/>
                  <a:tailEnd type="triangle" w="med" len="med"/>
                </a:ln>
                <a:effectLst/>
              </p:spPr>
            </p:cxnSp>
            <p:sp>
              <p:nvSpPr>
                <p:cNvPr id="102" name="TextBox 101">
                  <a:extLst>
                    <a:ext uri="{FF2B5EF4-FFF2-40B4-BE49-F238E27FC236}">
                      <a16:creationId xmlns:a16="http://schemas.microsoft.com/office/drawing/2014/main" id="{82520062-3916-450A-8D14-41F5F091C506}"/>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FFFF"/>
                      </a:solidFill>
                      <a:effectLst/>
                      <a:uLnTx/>
                      <a:uFillTx/>
                      <a:latin typeface="Times New Roman" pitchFamily="18" charset="0"/>
                      <a:ea typeface="+mn-ea"/>
                      <a:cs typeface="Arial" charset="0"/>
                    </a:rPr>
                    <a:t>1</a:t>
                  </a:r>
                </a:p>
              </p:txBody>
            </p:sp>
            <p:cxnSp>
              <p:nvCxnSpPr>
                <p:cNvPr id="108" name="Straight Connector 107">
                  <a:extLst>
                    <a:ext uri="{FF2B5EF4-FFF2-40B4-BE49-F238E27FC236}">
                      <a16:creationId xmlns:a16="http://schemas.microsoft.com/office/drawing/2014/main" id="{C2FDDFAB-A3A2-4257-94A3-408829314331}"/>
                    </a:ext>
                  </a:extLst>
                </p:cNvPr>
                <p:cNvCxnSpPr>
                  <a:cxnSpLocks/>
                </p:cNvCxnSpPr>
                <p:nvPr/>
              </p:nvCxnSpPr>
              <p:spPr bwMode="auto">
                <a:xfrm>
                  <a:off x="4483826" y="50923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09" name="TextBox 108">
                  <a:extLst>
                    <a:ext uri="{FF2B5EF4-FFF2-40B4-BE49-F238E27FC236}">
                      <a16:creationId xmlns:a16="http://schemas.microsoft.com/office/drawing/2014/main" id="{F3F682CA-9218-4FB2-87F3-DAE8E149FA91}"/>
                    </a:ext>
                  </a:extLst>
                </p:cNvPr>
                <p:cNvSpPr txBox="1"/>
                <p:nvPr/>
              </p:nvSpPr>
              <p:spPr bwMode="auto">
                <a:xfrm>
                  <a:off x="4932317" y="47961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grpSp>
          <p:grpSp>
            <p:nvGrpSpPr>
              <p:cNvPr id="14" name="Group 13">
                <a:extLst>
                  <a:ext uri="{FF2B5EF4-FFF2-40B4-BE49-F238E27FC236}">
                    <a16:creationId xmlns:a16="http://schemas.microsoft.com/office/drawing/2014/main" id="{76316CA2-6332-4114-BEBA-61B1C95F288C}"/>
                  </a:ext>
                </a:extLst>
              </p:cNvPr>
              <p:cNvGrpSpPr/>
              <p:nvPr/>
            </p:nvGrpSpPr>
            <p:grpSpPr>
              <a:xfrm>
                <a:off x="2006783" y="4087158"/>
                <a:ext cx="215943" cy="2148629"/>
                <a:chOff x="2006783" y="4087158"/>
                <a:chExt cx="215943" cy="2148629"/>
              </a:xfrm>
            </p:grpSpPr>
            <p:pic>
              <p:nvPicPr>
                <p:cNvPr id="10" name="Picture 9">
                  <a:extLst>
                    <a:ext uri="{FF2B5EF4-FFF2-40B4-BE49-F238E27FC236}">
                      <a16:creationId xmlns:a16="http://schemas.microsoft.com/office/drawing/2014/main" id="{7E313FD8-7D5F-4E66-9AE2-618CD5E5D72E}"/>
                    </a:ext>
                  </a:extLst>
                </p:cNvPr>
                <p:cNvPicPr>
                  <a:picLocks noChangeAspect="1"/>
                </p:cNvPicPr>
                <p:nvPr/>
              </p:nvPicPr>
              <p:blipFill rotWithShape="1">
                <a:blip r:embed="rId2"/>
                <a:srcRect t="10992" b="4355"/>
                <a:stretch/>
              </p:blipFill>
              <p:spPr>
                <a:xfrm>
                  <a:off x="2039846" y="4087158"/>
                  <a:ext cx="182880" cy="153011"/>
                </a:xfrm>
                <a:prstGeom prst="rect">
                  <a:avLst/>
                </a:prstGeom>
              </p:spPr>
            </p:pic>
            <p:pic>
              <p:nvPicPr>
                <p:cNvPr id="84" name="Picture 83">
                  <a:extLst>
                    <a:ext uri="{FF2B5EF4-FFF2-40B4-BE49-F238E27FC236}">
                      <a16:creationId xmlns:a16="http://schemas.microsoft.com/office/drawing/2014/main" id="{A3A1ADE0-1692-45F3-AD6A-5713BE6D7410}"/>
                    </a:ext>
                  </a:extLst>
                </p:cNvPr>
                <p:cNvPicPr>
                  <a:picLocks noChangeAspect="1"/>
                </p:cNvPicPr>
                <p:nvPr/>
              </p:nvPicPr>
              <p:blipFill rotWithShape="1">
                <a:blip r:embed="rId2"/>
                <a:srcRect t="10992" b="4355"/>
                <a:stretch/>
              </p:blipFill>
              <p:spPr>
                <a:xfrm>
                  <a:off x="2028825" y="4752364"/>
                  <a:ext cx="182880" cy="153011"/>
                </a:xfrm>
                <a:prstGeom prst="rect">
                  <a:avLst/>
                </a:prstGeom>
              </p:spPr>
            </p:pic>
            <p:pic>
              <p:nvPicPr>
                <p:cNvPr id="85" name="Picture 84">
                  <a:extLst>
                    <a:ext uri="{FF2B5EF4-FFF2-40B4-BE49-F238E27FC236}">
                      <a16:creationId xmlns:a16="http://schemas.microsoft.com/office/drawing/2014/main" id="{B358AD67-00CE-4466-96A0-E7C2939073F4}"/>
                    </a:ext>
                  </a:extLst>
                </p:cNvPr>
                <p:cNvPicPr>
                  <a:picLocks noChangeAspect="1"/>
                </p:cNvPicPr>
                <p:nvPr/>
              </p:nvPicPr>
              <p:blipFill rotWithShape="1">
                <a:blip r:embed="rId2"/>
                <a:srcRect t="10992" b="4355"/>
                <a:stretch/>
              </p:blipFill>
              <p:spPr>
                <a:xfrm>
                  <a:off x="2017804" y="5417570"/>
                  <a:ext cx="182880" cy="153011"/>
                </a:xfrm>
                <a:prstGeom prst="rect">
                  <a:avLst/>
                </a:prstGeom>
              </p:spPr>
            </p:pic>
            <p:pic>
              <p:nvPicPr>
                <p:cNvPr id="86" name="Picture 85">
                  <a:extLst>
                    <a:ext uri="{FF2B5EF4-FFF2-40B4-BE49-F238E27FC236}">
                      <a16:creationId xmlns:a16="http://schemas.microsoft.com/office/drawing/2014/main" id="{4D349442-D066-4574-BBBD-78BA4B538B14}"/>
                    </a:ext>
                  </a:extLst>
                </p:cNvPr>
                <p:cNvPicPr>
                  <a:picLocks noChangeAspect="1"/>
                </p:cNvPicPr>
                <p:nvPr/>
              </p:nvPicPr>
              <p:blipFill rotWithShape="1">
                <a:blip r:embed="rId2"/>
                <a:srcRect t="10992" b="4355"/>
                <a:stretch/>
              </p:blipFill>
              <p:spPr>
                <a:xfrm>
                  <a:off x="2006783" y="6082776"/>
                  <a:ext cx="182880" cy="153011"/>
                </a:xfrm>
                <a:prstGeom prst="rect">
                  <a:avLst/>
                </a:prstGeom>
              </p:spPr>
            </p:pic>
          </p:grpSp>
        </p:grpSp>
        <p:pic>
          <p:nvPicPr>
            <p:cNvPr id="13" name="Picture 12">
              <a:extLst>
                <a:ext uri="{FF2B5EF4-FFF2-40B4-BE49-F238E27FC236}">
                  <a16:creationId xmlns:a16="http://schemas.microsoft.com/office/drawing/2014/main" id="{C8D40523-7C8D-44C2-8FF4-250F4D3CBBCF}"/>
                </a:ext>
              </a:extLst>
            </p:cNvPr>
            <p:cNvPicPr>
              <a:picLocks noChangeAspect="1"/>
            </p:cNvPicPr>
            <p:nvPr/>
          </p:nvPicPr>
          <p:blipFill>
            <a:blip r:embed="rId3"/>
            <a:stretch>
              <a:fillRect/>
            </a:stretch>
          </p:blipFill>
          <p:spPr>
            <a:xfrm>
              <a:off x="4405996" y="5027981"/>
              <a:ext cx="137160" cy="124401"/>
            </a:xfrm>
            <a:prstGeom prst="rect">
              <a:avLst/>
            </a:prstGeom>
          </p:spPr>
        </p:pic>
      </p:grpSp>
    </p:spTree>
    <p:extLst>
      <p:ext uri="{BB962C8B-B14F-4D97-AF65-F5344CB8AC3E}">
        <p14:creationId xmlns:p14="http://schemas.microsoft.com/office/powerpoint/2010/main" val="8002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3">
                                            <p:txEl>
                                              <p:pRg st="0" end="0"/>
                                            </p:txEl>
                                          </p:spTgt>
                                        </p:tgtEl>
                                        <p:attrNameLst>
                                          <p:attrName>style.visibility</p:attrName>
                                        </p:attrNameLst>
                                      </p:cBhvr>
                                      <p:to>
                                        <p:strVal val="visible"/>
                                      </p:to>
                                    </p:set>
                                    <p:anim calcmode="lin" valueType="num">
                                      <p:cBhvr additive="base">
                                        <p:cTn id="13" dur="5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0">
                                            <p:txEl>
                                              <p:pRg st="0" end="0"/>
                                            </p:txEl>
                                          </p:spTgt>
                                        </p:tgtEl>
                                        <p:attrNameLst>
                                          <p:attrName>style.visibility</p:attrName>
                                        </p:attrNameLst>
                                      </p:cBhvr>
                                      <p:to>
                                        <p:strVal val="visible"/>
                                      </p:to>
                                    </p:set>
                                    <p:anim calcmode="lin" valueType="num">
                                      <p:cBhvr additive="base">
                                        <p:cTn id="23" dur="500" fill="hold"/>
                                        <p:tgtEl>
                                          <p:spTgt spid="8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0">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5">
            <a:extLst>
              <a:ext uri="{FF2B5EF4-FFF2-40B4-BE49-F238E27FC236}">
                <a16:creationId xmlns:a16="http://schemas.microsoft.com/office/drawing/2014/main" id="{23A5FFBD-79DD-479C-9D6D-D3CD80671BFF}"/>
              </a:ext>
            </a:extLst>
          </p:cNvPr>
          <p:cNvSpPr>
            <a:spLocks noChangeArrowheads="1"/>
          </p:cNvSpPr>
          <p:nvPr/>
        </p:nvSpPr>
        <p:spPr bwMode="auto">
          <a:xfrm>
            <a:off x="206991" y="4810124"/>
            <a:ext cx="5736610" cy="1997323"/>
          </a:xfrm>
          <a:prstGeom prst="wedgeRoundRectCallout">
            <a:avLst>
              <a:gd name="adj1" fmla="val -52702"/>
              <a:gd name="adj2" fmla="val -47785"/>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defTabSz="685800" eaLnBrk="1" fontAlgn="auto" hangingPunct="1">
              <a:spcBef>
                <a:spcPct val="0"/>
              </a:spcBef>
              <a:spcAft>
                <a:spcPts val="0"/>
              </a:spcAft>
            </a:pPr>
            <a:endParaRPr lang="en-CA" altLang="en-US" sz="2400" dirty="0">
              <a:solidFill>
                <a:srgbClr val="FFFFFF"/>
              </a:solidFill>
            </a:endParaRPr>
          </a:p>
          <a:p>
            <a:pPr marL="342900" indent="-342900" defTabSz="685800" eaLnBrk="1" fontAlgn="auto" hangingPunct="1">
              <a:spcBef>
                <a:spcPct val="0"/>
              </a:spcBef>
              <a:spcAft>
                <a:spcPts val="0"/>
              </a:spcAft>
            </a:pPr>
            <a:endParaRPr lang="en-CA" altLang="en-US" sz="2400" dirty="0">
              <a:solidFill>
                <a:srgbClr val="FFFFFF"/>
              </a:solidFill>
            </a:endParaRPr>
          </a:p>
          <a:p>
            <a:pPr marL="342900" indent="-342900" defTabSz="685800" eaLnBrk="1" fontAlgn="auto" hangingPunct="1">
              <a:spcBef>
                <a:spcPct val="0"/>
              </a:spcBef>
              <a:spcAft>
                <a:spcPts val="0"/>
              </a:spcAft>
            </a:pPr>
            <a:endParaRPr lang="en-CA" altLang="en-US" sz="2400" dirty="0">
              <a:solidFill>
                <a:srgbClr val="FFFFFF"/>
              </a:solidFill>
            </a:endParaRPr>
          </a:p>
          <a:p>
            <a:pPr marL="342900" indent="-342900" defTabSz="685800" eaLnBrk="1" fontAlgn="auto" hangingPunct="1">
              <a:spcBef>
                <a:spcPct val="0"/>
              </a:spcBef>
              <a:spcAft>
                <a:spcPts val="0"/>
              </a:spcAft>
            </a:pPr>
            <a:r>
              <a:rPr lang="en-CA" altLang="en-US" sz="2400" dirty="0">
                <a:solidFill>
                  <a:srgbClr val="FFFFFF"/>
                </a:solidFill>
              </a:rPr>
              <a:t>Save a copy to your own google drive.</a:t>
            </a:r>
          </a:p>
          <a:p>
            <a:pPr defTabSz="685800" eaLnBrk="1" fontAlgn="auto" hangingPunct="1">
              <a:spcBef>
                <a:spcPct val="0"/>
              </a:spcBef>
              <a:spcAft>
                <a:spcPts val="0"/>
              </a:spcAft>
              <a:buNone/>
            </a:pPr>
            <a:r>
              <a:rPr lang="en-CA" sz="2400" dirty="0">
                <a:solidFill>
                  <a:srgbClr val="FFFFFF"/>
                </a:solidFill>
              </a:rPr>
              <a:t>       </a:t>
            </a:r>
            <a:r>
              <a:rPr lang="en-US" sz="2400" dirty="0"/>
              <a:t>Code &amp; outputs saved. Not execution.</a:t>
            </a:r>
          </a:p>
          <a:p>
            <a:pPr marL="342900" indent="-342900" defTabSz="685800" eaLnBrk="1" fontAlgn="auto" hangingPunct="1">
              <a:spcBef>
                <a:spcPct val="0"/>
              </a:spcBef>
              <a:spcAft>
                <a:spcPts val="0"/>
              </a:spcAft>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a:p>
            <a:pPr defTabSz="685800" eaLnBrk="1" fontAlgn="auto" hangingPunct="1">
              <a:spcBef>
                <a:spcPct val="0"/>
              </a:spcBef>
              <a:spcAft>
                <a:spcPts val="0"/>
              </a:spcAft>
              <a:buNone/>
            </a:pPr>
            <a:endParaRPr lang="en-CA" altLang="en-US" sz="2400" dirty="0">
              <a:solidFill>
                <a:srgbClr val="FFFFFF"/>
              </a:solidFill>
            </a:endParaRPr>
          </a:p>
        </p:txBody>
      </p:sp>
      <p:pic>
        <p:nvPicPr>
          <p:cNvPr id="19" name="Picture 18">
            <a:extLst>
              <a:ext uri="{FF2B5EF4-FFF2-40B4-BE49-F238E27FC236}">
                <a16:creationId xmlns:a16="http://schemas.microsoft.com/office/drawing/2014/main" id="{431C0F15-A422-40B4-A74D-039FAC6249DA}"/>
              </a:ext>
            </a:extLst>
          </p:cNvPr>
          <p:cNvPicPr>
            <a:picLocks noChangeAspect="1"/>
          </p:cNvPicPr>
          <p:nvPr/>
        </p:nvPicPr>
        <p:blipFill>
          <a:blip r:embed="rId2"/>
          <a:stretch>
            <a:fillRect/>
          </a:stretch>
        </p:blipFill>
        <p:spPr>
          <a:xfrm>
            <a:off x="1099002" y="405489"/>
            <a:ext cx="2219325" cy="676275"/>
          </a:xfrm>
          <a:prstGeom prst="rect">
            <a:avLst/>
          </a:prstGeom>
        </p:spPr>
      </p:pic>
      <p:grpSp>
        <p:nvGrpSpPr>
          <p:cNvPr id="5" name="Group 4">
            <a:extLst>
              <a:ext uri="{FF2B5EF4-FFF2-40B4-BE49-F238E27FC236}">
                <a16:creationId xmlns:a16="http://schemas.microsoft.com/office/drawing/2014/main" id="{5646B949-C0E2-4FEE-A1D9-34C3E255A45D}"/>
              </a:ext>
            </a:extLst>
          </p:cNvPr>
          <p:cNvGrpSpPr/>
          <p:nvPr/>
        </p:nvGrpSpPr>
        <p:grpSpPr>
          <a:xfrm>
            <a:off x="1572904" y="644856"/>
            <a:ext cx="4996218" cy="801601"/>
            <a:chOff x="1572904" y="644856"/>
            <a:chExt cx="4996218" cy="801601"/>
          </a:xfrm>
        </p:grpSpPr>
        <p:sp>
          <p:nvSpPr>
            <p:cNvPr id="32" name="TextBox 31">
              <a:extLst>
                <a:ext uri="{FF2B5EF4-FFF2-40B4-BE49-F238E27FC236}">
                  <a16:creationId xmlns:a16="http://schemas.microsoft.com/office/drawing/2014/main" id="{08B34C25-4148-4B64-A257-EF2143DBEE24}"/>
                </a:ext>
              </a:extLst>
            </p:cNvPr>
            <p:cNvSpPr txBox="1"/>
            <p:nvPr/>
          </p:nvSpPr>
          <p:spPr bwMode="auto">
            <a:xfrm>
              <a:off x="1676400" y="1138680"/>
              <a:ext cx="48927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CA" altLang="en-US" sz="1400" dirty="0">
                  <a:solidFill>
                    <a:srgbClr val="FFFFFF"/>
                  </a:solidFill>
                </a:rPr>
                <a:t>Save copy in drive</a:t>
              </a:r>
              <a:endParaRPr lang="en-US" sz="1400" dirty="0"/>
            </a:p>
          </p:txBody>
        </p:sp>
        <p:sp>
          <p:nvSpPr>
            <p:cNvPr id="2" name="Oval 1">
              <a:extLst>
                <a:ext uri="{FF2B5EF4-FFF2-40B4-BE49-F238E27FC236}">
                  <a16:creationId xmlns:a16="http://schemas.microsoft.com/office/drawing/2014/main" id="{B66A7EC1-A99F-4F6B-ACBD-8A0E8BE2442E}"/>
                </a:ext>
              </a:extLst>
            </p:cNvPr>
            <p:cNvSpPr/>
            <p:nvPr/>
          </p:nvSpPr>
          <p:spPr>
            <a:xfrm>
              <a:off x="1572904" y="644856"/>
              <a:ext cx="457200" cy="304800"/>
            </a:xfrm>
            <a:prstGeom prst="ellipse">
              <a:avLst/>
            </a:prstGeom>
            <a:ln w="25400">
              <a:solidFill>
                <a:srgbClr val="FF0000"/>
              </a:solidFill>
            </a:ln>
          </p:spPr>
          <p:txBody>
            <a:bodyPr wrap="none" rtlCol="0" anchor="ctr">
              <a:spAutoFit/>
            </a:bodyPr>
            <a:lstStyle/>
            <a:p>
              <a:pPr algn="ctr"/>
              <a:endParaRPr lang="en-US" sz="2400" dirty="0">
                <a:cs typeface="Times New Roman" panose="02020603050405020304" pitchFamily="18" charset="0"/>
                <a:sym typeface="Symbol" panose="05050102010706020507" pitchFamily="18" charset="2"/>
              </a:endParaRPr>
            </a:p>
          </p:txBody>
        </p:sp>
      </p:grpSp>
      <p:pic>
        <p:nvPicPr>
          <p:cNvPr id="7" name="Picture 6">
            <a:extLst>
              <a:ext uri="{FF2B5EF4-FFF2-40B4-BE49-F238E27FC236}">
                <a16:creationId xmlns:a16="http://schemas.microsoft.com/office/drawing/2014/main" id="{26E2283F-33A5-4E33-8E80-E6D25A45C993}"/>
              </a:ext>
            </a:extLst>
          </p:cNvPr>
          <p:cNvPicPr>
            <a:picLocks noChangeAspect="1"/>
          </p:cNvPicPr>
          <p:nvPr/>
        </p:nvPicPr>
        <p:blipFill>
          <a:blip r:embed="rId3"/>
          <a:stretch>
            <a:fillRect/>
          </a:stretch>
        </p:blipFill>
        <p:spPr>
          <a:xfrm>
            <a:off x="3381871" y="1651911"/>
            <a:ext cx="4495800" cy="3990975"/>
          </a:xfrm>
          <a:prstGeom prst="rect">
            <a:avLst/>
          </a:prstGeom>
        </p:spPr>
      </p:pic>
      <p:sp>
        <p:nvSpPr>
          <p:cNvPr id="22" name="Oval 21">
            <a:extLst>
              <a:ext uri="{FF2B5EF4-FFF2-40B4-BE49-F238E27FC236}">
                <a16:creationId xmlns:a16="http://schemas.microsoft.com/office/drawing/2014/main" id="{06FF559C-90BB-4324-A34C-7B8403B354BC}"/>
              </a:ext>
            </a:extLst>
          </p:cNvPr>
          <p:cNvSpPr/>
          <p:nvPr/>
        </p:nvSpPr>
        <p:spPr>
          <a:xfrm>
            <a:off x="3658529" y="4969364"/>
            <a:ext cx="1101273" cy="304800"/>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17" name="Picture 16">
            <a:extLst>
              <a:ext uri="{FF2B5EF4-FFF2-40B4-BE49-F238E27FC236}">
                <a16:creationId xmlns:a16="http://schemas.microsoft.com/office/drawing/2014/main" id="{A99450A2-0EC5-4447-846E-6FA99891CEE8}"/>
              </a:ext>
            </a:extLst>
          </p:cNvPr>
          <p:cNvPicPr>
            <a:picLocks noChangeAspect="1"/>
          </p:cNvPicPr>
          <p:nvPr/>
        </p:nvPicPr>
        <p:blipFill>
          <a:blip r:embed="rId4"/>
          <a:stretch>
            <a:fillRect/>
          </a:stretch>
        </p:blipFill>
        <p:spPr>
          <a:xfrm>
            <a:off x="4556078" y="5174818"/>
            <a:ext cx="4514850" cy="1647825"/>
          </a:xfrm>
          <a:prstGeom prst="rect">
            <a:avLst/>
          </a:prstGeom>
        </p:spPr>
      </p:pic>
      <p:pic>
        <p:nvPicPr>
          <p:cNvPr id="20" name="Picture 19">
            <a:extLst>
              <a:ext uri="{FF2B5EF4-FFF2-40B4-BE49-F238E27FC236}">
                <a16:creationId xmlns:a16="http://schemas.microsoft.com/office/drawing/2014/main" id="{5ADCE9B2-A705-4EBE-8FD2-AAE8A9B5F212}"/>
              </a:ext>
            </a:extLst>
          </p:cNvPr>
          <p:cNvPicPr>
            <a:picLocks noChangeAspect="1"/>
          </p:cNvPicPr>
          <p:nvPr/>
        </p:nvPicPr>
        <p:blipFill>
          <a:blip r:embed="rId5"/>
          <a:stretch>
            <a:fillRect/>
          </a:stretch>
        </p:blipFill>
        <p:spPr>
          <a:xfrm>
            <a:off x="1193753" y="1651911"/>
            <a:ext cx="2047875" cy="1447800"/>
          </a:xfrm>
          <a:prstGeom prst="rect">
            <a:avLst/>
          </a:prstGeom>
        </p:spPr>
      </p:pic>
      <p:sp>
        <p:nvSpPr>
          <p:cNvPr id="30" name="Oval 29">
            <a:extLst>
              <a:ext uri="{FF2B5EF4-FFF2-40B4-BE49-F238E27FC236}">
                <a16:creationId xmlns:a16="http://schemas.microsoft.com/office/drawing/2014/main" id="{86110A4A-C4B2-4282-B2D5-A1F7B5C11597}"/>
              </a:ext>
            </a:extLst>
          </p:cNvPr>
          <p:cNvSpPr/>
          <p:nvPr/>
        </p:nvSpPr>
        <p:spPr>
          <a:xfrm>
            <a:off x="4759802" y="6517843"/>
            <a:ext cx="1101273" cy="304800"/>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sp>
        <p:nvSpPr>
          <p:cNvPr id="31" name="Oval 30">
            <a:extLst>
              <a:ext uri="{FF2B5EF4-FFF2-40B4-BE49-F238E27FC236}">
                <a16:creationId xmlns:a16="http://schemas.microsoft.com/office/drawing/2014/main" id="{D07BA192-F7C7-45B8-8959-9489DF90140F}"/>
              </a:ext>
            </a:extLst>
          </p:cNvPr>
          <p:cNvSpPr/>
          <p:nvPr/>
        </p:nvSpPr>
        <p:spPr>
          <a:xfrm>
            <a:off x="2453312" y="1821999"/>
            <a:ext cx="788316" cy="970179"/>
          </a:xfrm>
          <a:prstGeom prst="ellipse">
            <a:avLst/>
          </a:prstGeom>
          <a:ln w="25400">
            <a:solidFill>
              <a:srgbClr val="FF0000"/>
            </a:solidFill>
          </a:ln>
        </p:spPr>
        <p:txBody>
          <a:bodyPr wrap="square" rtlCol="0" anchor="ctr">
            <a:spAutoFit/>
          </a:bodyPr>
          <a:lstStyle/>
          <a:p>
            <a:pPr algn="ctr"/>
            <a:endParaRPr lang="en-US" sz="2400" dirty="0">
              <a:cs typeface="Times New Roman" panose="02020603050405020304" pitchFamily="18" charset="0"/>
              <a:sym typeface="Symbol" panose="05050102010706020507" pitchFamily="18" charset="2"/>
            </a:endParaRPr>
          </a:p>
        </p:txBody>
      </p:sp>
      <p:pic>
        <p:nvPicPr>
          <p:cNvPr id="24" name="Picture 23">
            <a:extLst>
              <a:ext uri="{FF2B5EF4-FFF2-40B4-BE49-F238E27FC236}">
                <a16:creationId xmlns:a16="http://schemas.microsoft.com/office/drawing/2014/main" id="{7D4410A8-ACB4-4387-BBCF-36459FE4622D}"/>
              </a:ext>
            </a:extLst>
          </p:cNvPr>
          <p:cNvPicPr>
            <a:picLocks noChangeAspect="1"/>
          </p:cNvPicPr>
          <p:nvPr/>
        </p:nvPicPr>
        <p:blipFill>
          <a:blip r:embed="rId6"/>
          <a:stretch>
            <a:fillRect/>
          </a:stretch>
        </p:blipFill>
        <p:spPr>
          <a:xfrm>
            <a:off x="2423400" y="3156871"/>
            <a:ext cx="781050" cy="371475"/>
          </a:xfrm>
          <a:prstGeom prst="rect">
            <a:avLst/>
          </a:prstGeom>
        </p:spPr>
      </p:pic>
      <p:sp>
        <p:nvSpPr>
          <p:cNvPr id="40" name="Rectangle 63">
            <a:extLst>
              <a:ext uri="{FF2B5EF4-FFF2-40B4-BE49-F238E27FC236}">
                <a16:creationId xmlns:a16="http://schemas.microsoft.com/office/drawing/2014/main" id="{31678F59-1D96-4412-9029-FAFEEAB30DF8}"/>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20261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Freeform: Shape 187">
            <a:extLst>
              <a:ext uri="{FF2B5EF4-FFF2-40B4-BE49-F238E27FC236}">
                <a16:creationId xmlns:a16="http://schemas.microsoft.com/office/drawing/2014/main" id="{38107889-AC26-4861-891E-82A5EE35E11A}"/>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sp>
        <p:nvSpPr>
          <p:cNvPr id="123" name="TextBox 122">
            <a:extLst>
              <a:ext uri="{FF2B5EF4-FFF2-40B4-BE49-F238E27FC236}">
                <a16:creationId xmlns:a16="http://schemas.microsoft.com/office/drawing/2014/main" id="{FB129C52-6C68-4E9F-BDC0-91E801916DEE}"/>
              </a:ext>
            </a:extLst>
          </p:cNvPr>
          <p:cNvSpPr txBox="1"/>
          <p:nvPr/>
        </p:nvSpPr>
        <p:spPr bwMode="auto">
          <a:xfrm>
            <a:off x="2971800" y="3872552"/>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y</a:t>
            </a:r>
            <a:r>
              <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 </a:t>
            </a: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if </a:t>
            </a: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z</a:t>
            </a:r>
            <a:r>
              <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 </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ie if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147" name="Group 146">
            <a:extLst>
              <a:ext uri="{FF2B5EF4-FFF2-40B4-BE49-F238E27FC236}">
                <a16:creationId xmlns:a16="http://schemas.microsoft.com/office/drawing/2014/main" id="{BBC7872E-08F0-446E-BE38-1A7B8995FE86}"/>
              </a:ext>
            </a:extLst>
          </p:cNvPr>
          <p:cNvGrpSpPr/>
          <p:nvPr/>
        </p:nvGrpSpPr>
        <p:grpSpPr>
          <a:xfrm>
            <a:off x="470263" y="558800"/>
            <a:ext cx="4718231" cy="2768600"/>
            <a:chOff x="470263" y="558800"/>
            <a:chExt cx="4718231" cy="2768600"/>
          </a:xfrm>
        </p:grpSpPr>
        <p:cxnSp>
          <p:nvCxnSpPr>
            <p:cNvPr id="149" name="Straight Connector 148">
              <a:extLst>
                <a:ext uri="{FF2B5EF4-FFF2-40B4-BE49-F238E27FC236}">
                  <a16:creationId xmlns:a16="http://schemas.microsoft.com/office/drawing/2014/main" id="{2D7EB0E8-149B-4AF9-A4F7-F0849F1612A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E1FE00ED-BED3-46EB-985F-A0254CD3A2A3}"/>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151" name="TextBox 150">
              <a:extLst>
                <a:ext uri="{FF2B5EF4-FFF2-40B4-BE49-F238E27FC236}">
                  <a16:creationId xmlns:a16="http://schemas.microsoft.com/office/drawing/2014/main" id="{E1589477-CFEE-4C54-808E-EC5EEC08EAE8}"/>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52" name="TextBox 151">
              <a:extLst>
                <a:ext uri="{FF2B5EF4-FFF2-40B4-BE49-F238E27FC236}">
                  <a16:creationId xmlns:a16="http://schemas.microsoft.com/office/drawing/2014/main" id="{633B3226-84D0-480E-88A0-B7D8585636CB}"/>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grpSp>
      <p:sp>
        <p:nvSpPr>
          <p:cNvPr id="159" name="TextBox 158">
            <a:extLst>
              <a:ext uri="{FF2B5EF4-FFF2-40B4-BE49-F238E27FC236}">
                <a16:creationId xmlns:a16="http://schemas.microsoft.com/office/drawing/2014/main" id="{992751A7-84ED-46C3-932B-49CB69299B24}"/>
              </a:ext>
            </a:extLst>
          </p:cNvPr>
          <p:cNvSpPr txBox="1"/>
          <p:nvPr/>
        </p:nvSpPr>
        <p:spPr bwMode="auto">
          <a:xfrm>
            <a:off x="2286000" y="2188517"/>
            <a:ext cx="193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Neuron Fires</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1" name="TextBox 170">
            <a:extLst>
              <a:ext uri="{FF2B5EF4-FFF2-40B4-BE49-F238E27FC236}">
                <a16:creationId xmlns:a16="http://schemas.microsoft.com/office/drawing/2014/main" id="{0692679D-85EF-4996-AB87-4CFD32F1B182}"/>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73" name="Oval 172">
            <a:extLst>
              <a:ext uri="{FF2B5EF4-FFF2-40B4-BE49-F238E27FC236}">
                <a16:creationId xmlns:a16="http://schemas.microsoft.com/office/drawing/2014/main" id="{6A0E0414-49B1-4502-942A-C77B2BDAF5AA}"/>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6" name="Oval 175">
            <a:extLst>
              <a:ext uri="{FF2B5EF4-FFF2-40B4-BE49-F238E27FC236}">
                <a16:creationId xmlns:a16="http://schemas.microsoft.com/office/drawing/2014/main" id="{8E69C0E2-92AB-4FF8-8D75-4084ECF21D8E}"/>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177" name="Straight Connector 176">
            <a:extLst>
              <a:ext uri="{FF2B5EF4-FFF2-40B4-BE49-F238E27FC236}">
                <a16:creationId xmlns:a16="http://schemas.microsoft.com/office/drawing/2014/main" id="{0863FD78-E52B-4D74-A4E6-18EF6176C45A}"/>
              </a:ext>
            </a:extLst>
          </p:cNvPr>
          <p:cNvCxnSpPr>
            <a:cxnSpLocks/>
            <a:endCxn id="17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sp>
        <p:nvSpPr>
          <p:cNvPr id="180" name="TextBox 179">
            <a:extLst>
              <a:ext uri="{FF2B5EF4-FFF2-40B4-BE49-F238E27FC236}">
                <a16:creationId xmlns:a16="http://schemas.microsoft.com/office/drawing/2014/main" id="{A5F4AA3D-8562-4057-B097-5A8337605214}"/>
              </a:ext>
            </a:extLst>
          </p:cNvPr>
          <p:cNvSpPr txBox="1"/>
          <p:nvPr/>
        </p:nvSpPr>
        <p:spPr bwMode="auto">
          <a:xfrm>
            <a:off x="2146660" y="3938721"/>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cxnSp>
        <p:nvCxnSpPr>
          <p:cNvPr id="181" name="Straight Connector 180">
            <a:extLst>
              <a:ext uri="{FF2B5EF4-FFF2-40B4-BE49-F238E27FC236}">
                <a16:creationId xmlns:a16="http://schemas.microsoft.com/office/drawing/2014/main" id="{C1CA0634-3245-4CB7-AF03-8F2D1CE5AA05}"/>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82" name="TextBox 181">
            <a:extLst>
              <a:ext uri="{FF2B5EF4-FFF2-40B4-BE49-F238E27FC236}">
                <a16:creationId xmlns:a16="http://schemas.microsoft.com/office/drawing/2014/main" id="{6378673A-2059-4949-B60A-ABBCBC77F3D3}"/>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grpSp>
        <p:nvGrpSpPr>
          <p:cNvPr id="187" name="Group 186">
            <a:extLst>
              <a:ext uri="{FF2B5EF4-FFF2-40B4-BE49-F238E27FC236}">
                <a16:creationId xmlns:a16="http://schemas.microsoft.com/office/drawing/2014/main" id="{B16A524C-516E-4782-B5E2-D53F80C580AA}"/>
              </a:ext>
            </a:extLst>
          </p:cNvPr>
          <p:cNvGrpSpPr/>
          <p:nvPr/>
        </p:nvGrpSpPr>
        <p:grpSpPr>
          <a:xfrm>
            <a:off x="1489161" y="952500"/>
            <a:ext cx="552994" cy="2546280"/>
            <a:chOff x="1489161" y="952500"/>
            <a:chExt cx="552994" cy="2546280"/>
          </a:xfrm>
        </p:grpSpPr>
        <p:cxnSp>
          <p:nvCxnSpPr>
            <p:cNvPr id="183" name="Straight Connector 182">
              <a:extLst>
                <a:ext uri="{FF2B5EF4-FFF2-40B4-BE49-F238E27FC236}">
                  <a16:creationId xmlns:a16="http://schemas.microsoft.com/office/drawing/2014/main" id="{8BDB2E46-013F-4A08-A884-B64F3117B16A}"/>
                </a:ext>
              </a:extLst>
            </p:cNvPr>
            <p:cNvCxnSpPr>
              <a:cxnSpLocks/>
            </p:cNvCxnSpPr>
            <p:nvPr/>
          </p:nvCxnSpPr>
          <p:spPr bwMode="auto">
            <a:xfrm flipH="1">
              <a:off x="1690048" y="952500"/>
              <a:ext cx="1176" cy="2158637"/>
            </a:xfrm>
            <a:prstGeom prst="line">
              <a:avLst/>
            </a:prstGeom>
            <a:noFill/>
            <a:ln w="25400" cap="sq" cmpd="sng" algn="ctr">
              <a:solidFill>
                <a:srgbClr val="66FF33"/>
              </a:solidFill>
              <a:prstDash val="solid"/>
              <a:round/>
              <a:headEnd type="none" w="med" len="med"/>
              <a:tailEnd type="none" w="med" len="med"/>
            </a:ln>
            <a:effectLst/>
          </p:spPr>
        </p:cxnSp>
        <p:sp>
          <p:nvSpPr>
            <p:cNvPr id="184" name="TextBox 183">
              <a:extLst>
                <a:ext uri="{FF2B5EF4-FFF2-40B4-BE49-F238E27FC236}">
                  <a16:creationId xmlns:a16="http://schemas.microsoft.com/office/drawing/2014/main" id="{B7097CA8-0362-4257-80D8-DC79197FA04B}"/>
                </a:ext>
              </a:extLst>
            </p:cNvPr>
            <p:cNvSpPr txBox="1"/>
            <p:nvPr/>
          </p:nvSpPr>
          <p:spPr bwMode="auto">
            <a:xfrm>
              <a:off x="1489161"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grpSp>
        <p:nvGrpSpPr>
          <p:cNvPr id="186" name="Group 185">
            <a:extLst>
              <a:ext uri="{FF2B5EF4-FFF2-40B4-BE49-F238E27FC236}">
                <a16:creationId xmlns:a16="http://schemas.microsoft.com/office/drawing/2014/main" id="{AC39B7F4-450B-43D5-8361-5F675D4208CC}"/>
              </a:ext>
            </a:extLst>
          </p:cNvPr>
          <p:cNvGrpSpPr/>
          <p:nvPr/>
        </p:nvGrpSpPr>
        <p:grpSpPr>
          <a:xfrm>
            <a:off x="665020" y="3714117"/>
            <a:ext cx="1585603" cy="1306957"/>
            <a:chOff x="665020" y="3714117"/>
            <a:chExt cx="1585603" cy="1306957"/>
          </a:xfrm>
        </p:grpSpPr>
        <p:sp>
          <p:nvSpPr>
            <p:cNvPr id="178" name="TextBox 177">
              <a:extLst>
                <a:ext uri="{FF2B5EF4-FFF2-40B4-BE49-F238E27FC236}">
                  <a16:creationId xmlns:a16="http://schemas.microsoft.com/office/drawing/2014/main" id="{BC7D7897-1604-440A-896F-87AD6CF46BDD}"/>
                </a:ext>
              </a:extLst>
            </p:cNvPr>
            <p:cNvSpPr txBox="1"/>
            <p:nvPr/>
          </p:nvSpPr>
          <p:spPr bwMode="auto">
            <a:xfrm>
              <a:off x="1511300" y="3714117"/>
              <a:ext cx="73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185" name="TextBox 184">
              <a:extLst>
                <a:ext uri="{FF2B5EF4-FFF2-40B4-BE49-F238E27FC236}">
                  <a16:creationId xmlns:a16="http://schemas.microsoft.com/office/drawing/2014/main" id="{886AB82F-BBA1-4142-8C20-989966258FEA}"/>
                </a:ext>
              </a:extLst>
            </p:cNvPr>
            <p:cNvSpPr txBox="1"/>
            <p:nvPr/>
          </p:nvSpPr>
          <p:spPr bwMode="auto">
            <a:xfrm>
              <a:off x="665020" y="4723557"/>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sp>
        <p:nvSpPr>
          <p:cNvPr id="189" name="TextBox 188">
            <a:extLst>
              <a:ext uri="{FF2B5EF4-FFF2-40B4-BE49-F238E27FC236}">
                <a16:creationId xmlns:a16="http://schemas.microsoft.com/office/drawing/2014/main" id="{5647E8DE-3D8B-4C49-BBB9-2CA6B5C5AFD0}"/>
              </a:ext>
            </a:extLst>
          </p:cNvPr>
          <p:cNvSpPr txBox="1"/>
          <p:nvPr/>
        </p:nvSpPr>
        <p:spPr bwMode="auto">
          <a:xfrm>
            <a:off x="1178560" y="3679099"/>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0" name="TextBox 189">
            <a:extLst>
              <a:ext uri="{FF2B5EF4-FFF2-40B4-BE49-F238E27FC236}">
                <a16:creationId xmlns:a16="http://schemas.microsoft.com/office/drawing/2014/main" id="{E636E805-6027-468C-B97B-8F68743382AE}"/>
              </a:ext>
            </a:extLst>
          </p:cNvPr>
          <p:cNvSpPr txBox="1"/>
          <p:nvPr/>
        </p:nvSpPr>
        <p:spPr bwMode="auto">
          <a:xfrm>
            <a:off x="304800" y="461470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1" name="TextBox 190">
            <a:extLst>
              <a:ext uri="{FF2B5EF4-FFF2-40B4-BE49-F238E27FC236}">
                <a16:creationId xmlns:a16="http://schemas.microsoft.com/office/drawing/2014/main" id="{51B87A0C-0286-4ADB-B95A-0B1B25849E9D}"/>
              </a:ext>
            </a:extLst>
          </p:cNvPr>
          <p:cNvSpPr txBox="1"/>
          <p:nvPr/>
        </p:nvSpPr>
        <p:spPr bwMode="auto">
          <a:xfrm>
            <a:off x="3408936" y="5442212"/>
            <a:ext cx="150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changes nothing</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3" name="TextBox 192">
            <a:extLst>
              <a:ext uri="{FF2B5EF4-FFF2-40B4-BE49-F238E27FC236}">
                <a16:creationId xmlns:a16="http://schemas.microsoft.com/office/drawing/2014/main" id="{3146DC5B-1420-4F4C-BF60-87AA2BF46DBB}"/>
              </a:ext>
            </a:extLst>
          </p:cNvPr>
          <p:cNvSpPr txBox="1"/>
          <p:nvPr/>
        </p:nvSpPr>
        <p:spPr bwMode="auto">
          <a:xfrm>
            <a:off x="3399604" y="3612516"/>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d</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96" name="TextBox 195">
            <a:extLst>
              <a:ext uri="{FF2B5EF4-FFF2-40B4-BE49-F238E27FC236}">
                <a16:creationId xmlns:a16="http://schemas.microsoft.com/office/drawing/2014/main" id="{835CDD64-6644-4FC4-B33F-EF502AA11BB5}"/>
              </a:ext>
            </a:extLst>
          </p:cNvPr>
          <p:cNvSpPr txBox="1"/>
          <p:nvPr/>
        </p:nvSpPr>
        <p:spPr bwMode="auto">
          <a:xfrm>
            <a:off x="4825637" y="4591943"/>
            <a:ext cx="68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d</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pic>
        <p:nvPicPr>
          <p:cNvPr id="197" name="Picture 196">
            <a:extLst>
              <a:ext uri="{FF2B5EF4-FFF2-40B4-BE49-F238E27FC236}">
                <a16:creationId xmlns:a16="http://schemas.microsoft.com/office/drawing/2014/main" id="{B336D0F0-BA70-4B40-910B-9CF859DB1B68}"/>
              </a:ext>
            </a:extLst>
          </p:cNvPr>
          <p:cNvPicPr>
            <a:picLocks noChangeAspect="1"/>
          </p:cNvPicPr>
          <p:nvPr/>
        </p:nvPicPr>
        <p:blipFill rotWithShape="1">
          <a:blip r:embed="rId2"/>
          <a:srcRect t="10992" b="4355"/>
          <a:stretch/>
        </p:blipFill>
        <p:spPr>
          <a:xfrm>
            <a:off x="2039846" y="4087158"/>
            <a:ext cx="182880" cy="153011"/>
          </a:xfrm>
          <a:prstGeom prst="rect">
            <a:avLst/>
          </a:prstGeom>
        </p:spPr>
      </p:pic>
    </p:spTree>
    <p:extLst>
      <p:ext uri="{BB962C8B-B14F-4D97-AF65-F5344CB8AC3E}">
        <p14:creationId xmlns:p14="http://schemas.microsoft.com/office/powerpoint/2010/main" val="27650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fill="hold"/>
                                        <p:tgtEl>
                                          <p:spTgt spid="186"/>
                                        </p:tgtEl>
                                        <p:attrNameLst>
                                          <p:attrName>ppt_x</p:attrName>
                                        </p:attrNameLst>
                                      </p:cBhvr>
                                      <p:tavLst>
                                        <p:tav tm="0">
                                          <p:val>
                                            <p:strVal val="0-#ppt_w/2"/>
                                          </p:val>
                                        </p:tav>
                                        <p:tav tm="100000">
                                          <p:val>
                                            <p:strVal val="#ppt_x"/>
                                          </p:val>
                                        </p:tav>
                                      </p:tavLst>
                                    </p:anim>
                                    <p:anim calcmode="lin" valueType="num">
                                      <p:cBhvr additive="base">
                                        <p:cTn id="8" dur="5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3">
                                            <p:txEl>
                                              <p:pRg st="0" end="0"/>
                                            </p:txEl>
                                          </p:spTgt>
                                        </p:tgtEl>
                                        <p:attrNameLst>
                                          <p:attrName>style.visibility</p:attrName>
                                        </p:attrNameLst>
                                      </p:cBhvr>
                                      <p:to>
                                        <p:strVal val="visible"/>
                                      </p:to>
                                    </p:set>
                                    <p:anim calcmode="lin" valueType="num">
                                      <p:cBhvr additive="base">
                                        <p:cTn id="13" dur="500" fill="hold"/>
                                        <p:tgtEl>
                                          <p:spTgt spid="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3">
                                            <p:txEl>
                                              <p:pRg st="1" end="1"/>
                                            </p:txEl>
                                          </p:spTgt>
                                        </p:tgtEl>
                                        <p:attrNameLst>
                                          <p:attrName>style.visibility</p:attrName>
                                        </p:attrNameLst>
                                      </p:cBhvr>
                                      <p:to>
                                        <p:strVal val="visible"/>
                                      </p:to>
                                    </p:set>
                                    <p:anim calcmode="lin" valueType="num">
                                      <p:cBhvr additive="base">
                                        <p:cTn id="19" dur="500" fill="hold"/>
                                        <p:tgtEl>
                                          <p:spTgt spid="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3">
                                            <p:txEl>
                                              <p:pRg st="2" end="2"/>
                                            </p:txEl>
                                          </p:spTgt>
                                        </p:tgtEl>
                                        <p:attrNameLst>
                                          <p:attrName>style.visibility</p:attrName>
                                        </p:attrNameLst>
                                      </p:cBhvr>
                                      <p:to>
                                        <p:strVal val="visible"/>
                                      </p:to>
                                    </p:set>
                                    <p:anim calcmode="lin" valueType="num">
                                      <p:cBhvr additive="base">
                                        <p:cTn id="25" dur="500" fill="hold"/>
                                        <p:tgtEl>
                                          <p:spTgt spid="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3">
                                            <p:txEl>
                                              <p:pRg st="3" end="3"/>
                                            </p:txEl>
                                          </p:spTgt>
                                        </p:tgtEl>
                                        <p:attrNameLst>
                                          <p:attrName>style.visibility</p:attrName>
                                        </p:attrNameLst>
                                      </p:cBhvr>
                                      <p:to>
                                        <p:strVal val="visible"/>
                                      </p:to>
                                    </p:set>
                                    <p:anim calcmode="lin" valueType="num">
                                      <p:cBhvr additive="base">
                                        <p:cTn id="31" dur="500" fill="hold"/>
                                        <p:tgtEl>
                                          <p:spTgt spid="1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0"/>
                                        </p:tgtEl>
                                        <p:attrNameLst>
                                          <p:attrName>style.visibility</p:attrName>
                                        </p:attrNameLst>
                                      </p:cBhvr>
                                      <p:to>
                                        <p:strVal val="visible"/>
                                      </p:to>
                                    </p:set>
                                    <p:anim calcmode="lin" valueType="num">
                                      <p:cBhvr additive="base">
                                        <p:cTn id="37" dur="500" fill="hold"/>
                                        <p:tgtEl>
                                          <p:spTgt spid="180"/>
                                        </p:tgtEl>
                                        <p:attrNameLst>
                                          <p:attrName>ppt_x</p:attrName>
                                        </p:attrNameLst>
                                      </p:cBhvr>
                                      <p:tavLst>
                                        <p:tav tm="0">
                                          <p:val>
                                            <p:strVal val="0-#ppt_w/2"/>
                                          </p:val>
                                        </p:tav>
                                        <p:tav tm="100000">
                                          <p:val>
                                            <p:strVal val="#ppt_x"/>
                                          </p:val>
                                        </p:tav>
                                      </p:tavLst>
                                    </p:anim>
                                    <p:anim calcmode="lin" valueType="num">
                                      <p:cBhvr additive="base">
                                        <p:cTn id="38"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7"/>
                                        </p:tgtEl>
                                        <p:attrNameLst>
                                          <p:attrName>style.visibility</p:attrName>
                                        </p:attrNameLst>
                                      </p:cBhvr>
                                      <p:to>
                                        <p:strVal val="visible"/>
                                      </p:to>
                                    </p:set>
                                    <p:anim calcmode="lin" valueType="num">
                                      <p:cBhvr additive="base">
                                        <p:cTn id="43" dur="500" fill="hold"/>
                                        <p:tgtEl>
                                          <p:spTgt spid="187"/>
                                        </p:tgtEl>
                                        <p:attrNameLst>
                                          <p:attrName>ppt_x</p:attrName>
                                        </p:attrNameLst>
                                      </p:cBhvr>
                                      <p:tavLst>
                                        <p:tav tm="0">
                                          <p:val>
                                            <p:strVal val="0-#ppt_w/2"/>
                                          </p:val>
                                        </p:tav>
                                        <p:tav tm="100000">
                                          <p:val>
                                            <p:strVal val="#ppt_x"/>
                                          </p:val>
                                        </p:tav>
                                      </p:tavLst>
                                    </p:anim>
                                    <p:anim calcmode="lin" valueType="num">
                                      <p:cBhvr additive="base">
                                        <p:cTn id="44"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9">
                                            <p:txEl>
                                              <p:pRg st="0" end="0"/>
                                            </p:txEl>
                                          </p:spTgt>
                                        </p:tgtEl>
                                        <p:attrNameLst>
                                          <p:attrName>style.visibility</p:attrName>
                                        </p:attrNameLst>
                                      </p:cBhvr>
                                      <p:to>
                                        <p:strVal val="visible"/>
                                      </p:to>
                                    </p:set>
                                    <p:anim calcmode="lin" valueType="num">
                                      <p:cBhvr additive="base">
                                        <p:cTn id="49" dur="500" fill="hold"/>
                                        <p:tgtEl>
                                          <p:spTgt spid="15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9">
                                            <p:txEl>
                                              <p:pRg st="0" end="0"/>
                                            </p:txEl>
                                          </p:spTgt>
                                        </p:tgtEl>
                                        <p:attrNameLst>
                                          <p:attrName>style.visibility</p:attrName>
                                        </p:attrNameLst>
                                      </p:cBhvr>
                                      <p:to>
                                        <p:strVal val="visible"/>
                                      </p:to>
                                    </p:set>
                                    <p:anim calcmode="lin" valueType="num">
                                      <p:cBhvr additive="base">
                                        <p:cTn id="55" dur="500" fill="hold"/>
                                        <p:tgtEl>
                                          <p:spTgt spid="189">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9">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90">
                                            <p:txEl>
                                              <p:pRg st="0" end="0"/>
                                            </p:txEl>
                                          </p:spTgt>
                                        </p:tgtEl>
                                        <p:attrNameLst>
                                          <p:attrName>style.visibility</p:attrName>
                                        </p:attrNameLst>
                                      </p:cBhvr>
                                      <p:to>
                                        <p:strVal val="visible"/>
                                      </p:to>
                                    </p:set>
                                    <p:anim calcmode="lin" valueType="num">
                                      <p:cBhvr additive="base">
                                        <p:cTn id="59" dur="500" fill="hold"/>
                                        <p:tgtEl>
                                          <p:spTgt spid="190">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93">
                                            <p:txEl>
                                              <p:pRg st="0" end="0"/>
                                            </p:txEl>
                                          </p:spTgt>
                                        </p:tgtEl>
                                        <p:attrNameLst>
                                          <p:attrName>style.visibility</p:attrName>
                                        </p:attrNameLst>
                                      </p:cBhvr>
                                      <p:to>
                                        <p:strVal val="visible"/>
                                      </p:to>
                                    </p:set>
                                    <p:anim calcmode="lin" valueType="num">
                                      <p:cBhvr additive="base">
                                        <p:cTn id="65" dur="500" fill="hold"/>
                                        <p:tgtEl>
                                          <p:spTgt spid="193">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96">
                                            <p:txEl>
                                              <p:pRg st="0" end="0"/>
                                            </p:txEl>
                                          </p:spTgt>
                                        </p:tgtEl>
                                        <p:attrNameLst>
                                          <p:attrName>style.visibility</p:attrName>
                                        </p:attrNameLst>
                                      </p:cBhvr>
                                      <p:to>
                                        <p:strVal val="visible"/>
                                      </p:to>
                                    </p:set>
                                    <p:anim calcmode="lin" valueType="num">
                                      <p:cBhvr additive="base">
                                        <p:cTn id="71" dur="500" fill="hold"/>
                                        <p:tgtEl>
                                          <p:spTgt spid="196">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91">
                                            <p:txEl>
                                              <p:pRg st="0" end="0"/>
                                            </p:txEl>
                                          </p:spTgt>
                                        </p:tgtEl>
                                        <p:attrNameLst>
                                          <p:attrName>style.visibility</p:attrName>
                                        </p:attrNameLst>
                                      </p:cBhvr>
                                      <p:to>
                                        <p:strVal val="visible"/>
                                      </p:to>
                                    </p:set>
                                    <p:anim calcmode="lin" valueType="num">
                                      <p:cBhvr additive="base">
                                        <p:cTn id="77" dur="500" fill="hold"/>
                                        <p:tgtEl>
                                          <p:spTgt spid="19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46B05F5-25E1-4A30-8E15-6E12B9F1D375}"/>
              </a:ext>
            </a:extLst>
          </p:cNvPr>
          <p:cNvGrpSpPr/>
          <p:nvPr/>
        </p:nvGrpSpPr>
        <p:grpSpPr>
          <a:xfrm>
            <a:off x="1613847" y="1314883"/>
            <a:ext cx="900751" cy="1796254"/>
            <a:chOff x="1613847" y="1314883"/>
            <a:chExt cx="900751" cy="1796254"/>
          </a:xfrm>
        </p:grpSpPr>
        <p:sp>
          <p:nvSpPr>
            <p:cNvPr id="41" name="TextBox 40">
              <a:extLst>
                <a:ext uri="{FF2B5EF4-FFF2-40B4-BE49-F238E27FC236}">
                  <a16:creationId xmlns:a16="http://schemas.microsoft.com/office/drawing/2014/main" id="{7691AB52-2260-4850-997B-574C202301C9}"/>
                </a:ext>
              </a:extLst>
            </p:cNvPr>
            <p:cNvSpPr txBox="1"/>
            <p:nvPr/>
          </p:nvSpPr>
          <p:spPr bwMode="auto">
            <a:xfrm>
              <a:off x="1613847" y="1314883"/>
              <a:ext cx="900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43" name="Rectangle 42">
              <a:extLst>
                <a:ext uri="{FF2B5EF4-FFF2-40B4-BE49-F238E27FC236}">
                  <a16:creationId xmlns:a16="http://schemas.microsoft.com/office/drawing/2014/main" id="{6684D63F-E41B-40BD-95A8-5D51A1E5812E}"/>
                </a:ext>
              </a:extLst>
            </p:cNvPr>
            <p:cNvSpPr/>
            <p:nvPr/>
          </p:nvSpPr>
          <p:spPr>
            <a:xfrm>
              <a:off x="1702526" y="1739537"/>
              <a:ext cx="533395" cy="1371600"/>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grpSp>
        <p:nvGrpSpPr>
          <p:cNvPr id="3" name="Group 2">
            <a:extLst>
              <a:ext uri="{FF2B5EF4-FFF2-40B4-BE49-F238E27FC236}">
                <a16:creationId xmlns:a16="http://schemas.microsoft.com/office/drawing/2014/main" id="{1C09ED98-6F1B-4833-AED6-AD370B87247A}"/>
              </a:ext>
            </a:extLst>
          </p:cNvPr>
          <p:cNvGrpSpPr/>
          <p:nvPr/>
        </p:nvGrpSpPr>
        <p:grpSpPr>
          <a:xfrm>
            <a:off x="457200" y="938348"/>
            <a:ext cx="1232258" cy="2172789"/>
            <a:chOff x="457200" y="938348"/>
            <a:chExt cx="1232258" cy="2172789"/>
          </a:xfrm>
        </p:grpSpPr>
        <p:sp>
          <p:nvSpPr>
            <p:cNvPr id="36" name="Rectangle 35">
              <a:extLst>
                <a:ext uri="{FF2B5EF4-FFF2-40B4-BE49-F238E27FC236}">
                  <a16:creationId xmlns:a16="http://schemas.microsoft.com/office/drawing/2014/main" id="{1315A941-D284-4428-BF59-A1BC19C17912}"/>
                </a:ext>
              </a:extLst>
            </p:cNvPr>
            <p:cNvSpPr/>
            <p:nvPr/>
          </p:nvSpPr>
          <p:spPr>
            <a:xfrm>
              <a:off x="546463" y="1358537"/>
              <a:ext cx="1142995" cy="1752600"/>
            </a:xfrm>
            <a:prstGeom prst="rect">
              <a:avLst/>
            </a:prstGeom>
            <a:solidFill>
              <a:srgbClr val="FFC000"/>
            </a:solidFill>
            <a:ln w="25400">
              <a:solidFill>
                <a:schemeClr val="accent2">
                  <a:lumMod val="50000"/>
                </a:schemeClr>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40" name="TextBox 39">
              <a:extLst>
                <a:ext uri="{FF2B5EF4-FFF2-40B4-BE49-F238E27FC236}">
                  <a16:creationId xmlns:a16="http://schemas.microsoft.com/office/drawing/2014/main" id="{DC918226-C09F-4F3F-9168-37BED5F5BCE4}"/>
                </a:ext>
              </a:extLst>
            </p:cNvPr>
            <p:cNvSpPr txBox="1"/>
            <p:nvPr/>
          </p:nvSpPr>
          <p:spPr bwMode="auto">
            <a:xfrm>
              <a:off x="457200" y="93834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grpSp>
      <p:sp>
        <p:nvSpPr>
          <p:cNvPr id="37" name="Freeform: Shape 36">
            <a:extLst>
              <a:ext uri="{FF2B5EF4-FFF2-40B4-BE49-F238E27FC236}">
                <a16:creationId xmlns:a16="http://schemas.microsoft.com/office/drawing/2014/main" id="{1A1EFA3E-D426-4FFE-A9D0-DB346DDEF3A8}"/>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grpSp>
        <p:nvGrpSpPr>
          <p:cNvPr id="147" name="Group 146">
            <a:extLst>
              <a:ext uri="{FF2B5EF4-FFF2-40B4-BE49-F238E27FC236}">
                <a16:creationId xmlns:a16="http://schemas.microsoft.com/office/drawing/2014/main" id="{BBC7872E-08F0-446E-BE38-1A7B8995FE86}"/>
              </a:ext>
            </a:extLst>
          </p:cNvPr>
          <p:cNvGrpSpPr/>
          <p:nvPr/>
        </p:nvGrpSpPr>
        <p:grpSpPr>
          <a:xfrm>
            <a:off x="470263" y="558800"/>
            <a:ext cx="4718231" cy="2768600"/>
            <a:chOff x="470263" y="558800"/>
            <a:chExt cx="4718231" cy="2768600"/>
          </a:xfrm>
        </p:grpSpPr>
        <p:cxnSp>
          <p:nvCxnSpPr>
            <p:cNvPr id="149" name="Straight Connector 148">
              <a:extLst>
                <a:ext uri="{FF2B5EF4-FFF2-40B4-BE49-F238E27FC236}">
                  <a16:creationId xmlns:a16="http://schemas.microsoft.com/office/drawing/2014/main" id="{2D7EB0E8-149B-4AF9-A4F7-F0849F1612A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E1FE00ED-BED3-46EB-985F-A0254CD3A2A3}"/>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151" name="TextBox 150">
              <a:extLst>
                <a:ext uri="{FF2B5EF4-FFF2-40B4-BE49-F238E27FC236}">
                  <a16:creationId xmlns:a16="http://schemas.microsoft.com/office/drawing/2014/main" id="{E1589477-CFEE-4C54-808E-EC5EEC08EAE8}"/>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52" name="TextBox 151">
              <a:extLst>
                <a:ext uri="{FF2B5EF4-FFF2-40B4-BE49-F238E27FC236}">
                  <a16:creationId xmlns:a16="http://schemas.microsoft.com/office/drawing/2014/main" id="{633B3226-84D0-480E-88A0-B7D8585636CB}"/>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grpSp>
      <p:sp>
        <p:nvSpPr>
          <p:cNvPr id="159" name="TextBox 158">
            <a:extLst>
              <a:ext uri="{FF2B5EF4-FFF2-40B4-BE49-F238E27FC236}">
                <a16:creationId xmlns:a16="http://schemas.microsoft.com/office/drawing/2014/main" id="{992751A7-84ED-46C3-932B-49CB69299B24}"/>
              </a:ext>
            </a:extLst>
          </p:cNvPr>
          <p:cNvSpPr txBox="1"/>
          <p:nvPr/>
        </p:nvSpPr>
        <p:spPr bwMode="auto">
          <a:xfrm>
            <a:off x="2286000" y="2188517"/>
            <a:ext cx="1930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Neuron Fires</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171" name="TextBox 170">
            <a:extLst>
              <a:ext uri="{FF2B5EF4-FFF2-40B4-BE49-F238E27FC236}">
                <a16:creationId xmlns:a16="http://schemas.microsoft.com/office/drawing/2014/main" id="{0692679D-85EF-4996-AB87-4CFD32F1B182}"/>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73" name="Oval 172">
            <a:extLst>
              <a:ext uri="{FF2B5EF4-FFF2-40B4-BE49-F238E27FC236}">
                <a16:creationId xmlns:a16="http://schemas.microsoft.com/office/drawing/2014/main" id="{6A0E0414-49B1-4502-942A-C77B2BDAF5AA}"/>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6" name="Oval 175">
            <a:extLst>
              <a:ext uri="{FF2B5EF4-FFF2-40B4-BE49-F238E27FC236}">
                <a16:creationId xmlns:a16="http://schemas.microsoft.com/office/drawing/2014/main" id="{8E69C0E2-92AB-4FF8-8D75-4084ECF21D8E}"/>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177" name="Straight Connector 176">
            <a:extLst>
              <a:ext uri="{FF2B5EF4-FFF2-40B4-BE49-F238E27FC236}">
                <a16:creationId xmlns:a16="http://schemas.microsoft.com/office/drawing/2014/main" id="{0863FD78-E52B-4D74-A4E6-18EF6176C45A}"/>
              </a:ext>
            </a:extLst>
          </p:cNvPr>
          <p:cNvCxnSpPr>
            <a:cxnSpLocks/>
            <a:endCxn id="17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sp>
        <p:nvSpPr>
          <p:cNvPr id="180" name="TextBox 179">
            <a:extLst>
              <a:ext uri="{FF2B5EF4-FFF2-40B4-BE49-F238E27FC236}">
                <a16:creationId xmlns:a16="http://schemas.microsoft.com/office/drawing/2014/main" id="{A5F4AA3D-8562-4057-B097-5A8337605214}"/>
              </a:ext>
            </a:extLst>
          </p:cNvPr>
          <p:cNvSpPr txBox="1"/>
          <p:nvPr/>
        </p:nvSpPr>
        <p:spPr bwMode="auto">
          <a:xfrm>
            <a:off x="2146660" y="3938721"/>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cxnSp>
        <p:nvCxnSpPr>
          <p:cNvPr id="181" name="Straight Connector 180">
            <a:extLst>
              <a:ext uri="{FF2B5EF4-FFF2-40B4-BE49-F238E27FC236}">
                <a16:creationId xmlns:a16="http://schemas.microsoft.com/office/drawing/2014/main" id="{C1CA0634-3245-4CB7-AF03-8F2D1CE5AA05}"/>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82" name="TextBox 181">
            <a:extLst>
              <a:ext uri="{FF2B5EF4-FFF2-40B4-BE49-F238E27FC236}">
                <a16:creationId xmlns:a16="http://schemas.microsoft.com/office/drawing/2014/main" id="{6378673A-2059-4949-B60A-ABBCBC77F3D3}"/>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grpSp>
        <p:nvGrpSpPr>
          <p:cNvPr id="187" name="Group 186">
            <a:extLst>
              <a:ext uri="{FF2B5EF4-FFF2-40B4-BE49-F238E27FC236}">
                <a16:creationId xmlns:a16="http://schemas.microsoft.com/office/drawing/2014/main" id="{B16A524C-516E-4782-B5E2-D53F80C580AA}"/>
              </a:ext>
            </a:extLst>
          </p:cNvPr>
          <p:cNvGrpSpPr/>
          <p:nvPr/>
        </p:nvGrpSpPr>
        <p:grpSpPr>
          <a:xfrm>
            <a:off x="1489161" y="952500"/>
            <a:ext cx="552994" cy="2546280"/>
            <a:chOff x="1489161" y="952500"/>
            <a:chExt cx="552994" cy="2546280"/>
          </a:xfrm>
        </p:grpSpPr>
        <p:cxnSp>
          <p:nvCxnSpPr>
            <p:cNvPr id="183" name="Straight Connector 182">
              <a:extLst>
                <a:ext uri="{FF2B5EF4-FFF2-40B4-BE49-F238E27FC236}">
                  <a16:creationId xmlns:a16="http://schemas.microsoft.com/office/drawing/2014/main" id="{8BDB2E46-013F-4A08-A884-B64F3117B16A}"/>
                </a:ext>
              </a:extLst>
            </p:cNvPr>
            <p:cNvCxnSpPr>
              <a:cxnSpLocks/>
            </p:cNvCxnSpPr>
            <p:nvPr/>
          </p:nvCxnSpPr>
          <p:spPr bwMode="auto">
            <a:xfrm flipH="1">
              <a:off x="1690048" y="952500"/>
              <a:ext cx="1176" cy="2158637"/>
            </a:xfrm>
            <a:prstGeom prst="line">
              <a:avLst/>
            </a:prstGeom>
            <a:noFill/>
            <a:ln w="25400" cap="sq" cmpd="sng" algn="ctr">
              <a:solidFill>
                <a:srgbClr val="66FF33"/>
              </a:solidFill>
              <a:prstDash val="solid"/>
              <a:round/>
              <a:headEnd type="none" w="med" len="med"/>
              <a:tailEnd type="none" w="med" len="med"/>
            </a:ln>
            <a:effectLst/>
          </p:spPr>
        </p:cxnSp>
        <p:sp>
          <p:nvSpPr>
            <p:cNvPr id="184" name="TextBox 183">
              <a:extLst>
                <a:ext uri="{FF2B5EF4-FFF2-40B4-BE49-F238E27FC236}">
                  <a16:creationId xmlns:a16="http://schemas.microsoft.com/office/drawing/2014/main" id="{B7097CA8-0362-4257-80D8-DC79197FA04B}"/>
                </a:ext>
              </a:extLst>
            </p:cNvPr>
            <p:cNvSpPr txBox="1"/>
            <p:nvPr/>
          </p:nvSpPr>
          <p:spPr bwMode="auto">
            <a:xfrm>
              <a:off x="1489161"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grpSp>
        <p:nvGrpSpPr>
          <p:cNvPr id="186" name="Group 185">
            <a:extLst>
              <a:ext uri="{FF2B5EF4-FFF2-40B4-BE49-F238E27FC236}">
                <a16:creationId xmlns:a16="http://schemas.microsoft.com/office/drawing/2014/main" id="{AC39B7F4-450B-43D5-8361-5F675D4208CC}"/>
              </a:ext>
            </a:extLst>
          </p:cNvPr>
          <p:cNvGrpSpPr/>
          <p:nvPr/>
        </p:nvGrpSpPr>
        <p:grpSpPr>
          <a:xfrm>
            <a:off x="665020" y="3714117"/>
            <a:ext cx="1585603" cy="1306957"/>
            <a:chOff x="665020" y="3714117"/>
            <a:chExt cx="1585603" cy="1306957"/>
          </a:xfrm>
        </p:grpSpPr>
        <p:sp>
          <p:nvSpPr>
            <p:cNvPr id="178" name="TextBox 177">
              <a:extLst>
                <a:ext uri="{FF2B5EF4-FFF2-40B4-BE49-F238E27FC236}">
                  <a16:creationId xmlns:a16="http://schemas.microsoft.com/office/drawing/2014/main" id="{BC7D7897-1604-440A-896F-87AD6CF46BDD}"/>
                </a:ext>
              </a:extLst>
            </p:cNvPr>
            <p:cNvSpPr txBox="1"/>
            <p:nvPr/>
          </p:nvSpPr>
          <p:spPr bwMode="auto">
            <a:xfrm>
              <a:off x="1511300" y="3714117"/>
              <a:ext cx="73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185" name="TextBox 184">
              <a:extLst>
                <a:ext uri="{FF2B5EF4-FFF2-40B4-BE49-F238E27FC236}">
                  <a16:creationId xmlns:a16="http://schemas.microsoft.com/office/drawing/2014/main" id="{886AB82F-BBA1-4142-8C20-989966258FEA}"/>
                </a:ext>
              </a:extLst>
            </p:cNvPr>
            <p:cNvSpPr txBox="1"/>
            <p:nvPr/>
          </p:nvSpPr>
          <p:spPr bwMode="auto">
            <a:xfrm>
              <a:off x="665020" y="4723557"/>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sp>
        <p:nvSpPr>
          <p:cNvPr id="34" name="TextBox 33">
            <a:extLst>
              <a:ext uri="{FF2B5EF4-FFF2-40B4-BE49-F238E27FC236}">
                <a16:creationId xmlns:a16="http://schemas.microsoft.com/office/drawing/2014/main" id="{464F5160-CD65-4C79-89D1-01C3AD4B41B9}"/>
              </a:ext>
            </a:extLst>
          </p:cNvPr>
          <p:cNvSpPr txBox="1"/>
          <p:nvPr/>
        </p:nvSpPr>
        <p:spPr bwMode="auto">
          <a:xfrm>
            <a:off x="5257800" y="4419600"/>
            <a:ext cx="487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if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&lt;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 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if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     </a:t>
            </a: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 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p:txBody>
      </p:sp>
      <p:grpSp>
        <p:nvGrpSpPr>
          <p:cNvPr id="46" name="Group 45">
            <a:extLst>
              <a:ext uri="{FF2B5EF4-FFF2-40B4-BE49-F238E27FC236}">
                <a16:creationId xmlns:a16="http://schemas.microsoft.com/office/drawing/2014/main" id="{F8743E5E-0B9C-40D1-A3F0-A79EB002AA5A}"/>
              </a:ext>
            </a:extLst>
          </p:cNvPr>
          <p:cNvGrpSpPr/>
          <p:nvPr/>
        </p:nvGrpSpPr>
        <p:grpSpPr>
          <a:xfrm>
            <a:off x="1709098" y="1062335"/>
            <a:ext cx="748896" cy="624869"/>
            <a:chOff x="1709098" y="1062335"/>
            <a:chExt cx="748896" cy="624869"/>
          </a:xfrm>
        </p:grpSpPr>
        <p:cxnSp>
          <p:nvCxnSpPr>
            <p:cNvPr id="47" name="Straight Connector 46">
              <a:extLst>
                <a:ext uri="{FF2B5EF4-FFF2-40B4-BE49-F238E27FC236}">
                  <a16:creationId xmlns:a16="http://schemas.microsoft.com/office/drawing/2014/main" id="{8A9B0AEE-B3CD-44A2-9C7C-265FA866BDC6}"/>
                </a:ext>
              </a:extLst>
            </p:cNvPr>
            <p:cNvCxnSpPr>
              <a:cxnSpLocks/>
            </p:cNvCxnSpPr>
            <p:nvPr/>
          </p:nvCxnSpPr>
          <p:spPr bwMode="auto">
            <a:xfrm flipV="1">
              <a:off x="1709098" y="1496704"/>
              <a:ext cx="555173" cy="190500"/>
            </a:xfrm>
            <a:prstGeom prst="line">
              <a:avLst/>
            </a:prstGeom>
            <a:noFill/>
            <a:ln w="9525" cap="sq" cmpd="sng" algn="ctr">
              <a:solidFill>
                <a:schemeClr val="hlink"/>
              </a:solidFill>
              <a:prstDash val="solid"/>
              <a:round/>
              <a:headEnd type="none" w="med" len="med"/>
              <a:tailEnd type="none" w="med" len="med"/>
            </a:ln>
            <a:effectLst/>
          </p:spPr>
        </p:cxnSp>
        <p:sp>
          <p:nvSpPr>
            <p:cNvPr id="48" name="TextBox 47">
              <a:extLst>
                <a:ext uri="{FF2B5EF4-FFF2-40B4-BE49-F238E27FC236}">
                  <a16:creationId xmlns:a16="http://schemas.microsoft.com/office/drawing/2014/main" id="{C8273DA3-339E-44F6-8EFC-A0D01FFC82E0}"/>
                </a:ext>
              </a:extLst>
            </p:cNvPr>
            <p:cNvSpPr txBox="1"/>
            <p:nvPr/>
          </p:nvSpPr>
          <p:spPr bwMode="auto">
            <a:xfrm>
              <a:off x="1905000" y="10623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sp>
        <p:nvSpPr>
          <p:cNvPr id="49" name="TextBox 48">
            <a:extLst>
              <a:ext uri="{FF2B5EF4-FFF2-40B4-BE49-F238E27FC236}">
                <a16:creationId xmlns:a16="http://schemas.microsoft.com/office/drawing/2014/main" id="{970AF4BF-C8B9-4E6E-AECF-8E83BAA623F1}"/>
              </a:ext>
            </a:extLst>
          </p:cNvPr>
          <p:cNvSpPr txBox="1"/>
          <p:nvPr/>
        </p:nvSpPr>
        <p:spPr bwMode="auto">
          <a:xfrm>
            <a:off x="2357604" y="397001"/>
            <a:ext cx="18252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w =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50" name="TextBox 49">
            <a:extLst>
              <a:ext uri="{FF2B5EF4-FFF2-40B4-BE49-F238E27FC236}">
                <a16:creationId xmlns:a16="http://schemas.microsoft.com/office/drawing/2014/main" id="{5630046A-9482-4C5C-83B0-AD1A133860FC}"/>
              </a:ext>
            </a:extLst>
          </p:cNvPr>
          <p:cNvSpPr txBox="1"/>
          <p:nvPr/>
        </p:nvSpPr>
        <p:spPr bwMode="auto">
          <a:xfrm>
            <a:off x="3018068" y="4267200"/>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51" name="TextBox 50">
            <a:extLst>
              <a:ext uri="{FF2B5EF4-FFF2-40B4-BE49-F238E27FC236}">
                <a16:creationId xmlns:a16="http://schemas.microsoft.com/office/drawing/2014/main" id="{9B083ADF-193D-489D-9AD8-53B18DB8D465}"/>
              </a:ext>
            </a:extLst>
          </p:cNvPr>
          <p:cNvSpPr txBox="1"/>
          <p:nvPr/>
        </p:nvSpPr>
        <p:spPr bwMode="auto">
          <a:xfrm>
            <a:off x="3018068" y="4267200"/>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grpSp>
        <p:nvGrpSpPr>
          <p:cNvPr id="52" name="Group 51">
            <a:extLst>
              <a:ext uri="{FF2B5EF4-FFF2-40B4-BE49-F238E27FC236}">
                <a16:creationId xmlns:a16="http://schemas.microsoft.com/office/drawing/2014/main" id="{7C1BC230-EA9C-4739-8343-05B60173E50F}"/>
              </a:ext>
            </a:extLst>
          </p:cNvPr>
          <p:cNvGrpSpPr/>
          <p:nvPr/>
        </p:nvGrpSpPr>
        <p:grpSpPr>
          <a:xfrm>
            <a:off x="7099704" y="5988039"/>
            <a:ext cx="1364522" cy="461665"/>
            <a:chOff x="1709098" y="1459827"/>
            <a:chExt cx="1364522" cy="461665"/>
          </a:xfrm>
        </p:grpSpPr>
        <p:cxnSp>
          <p:nvCxnSpPr>
            <p:cNvPr id="53" name="Straight Connector 52">
              <a:extLst>
                <a:ext uri="{FF2B5EF4-FFF2-40B4-BE49-F238E27FC236}">
                  <a16:creationId xmlns:a16="http://schemas.microsoft.com/office/drawing/2014/main" id="{B1C91037-8D03-4577-BF72-3104499F03C9}"/>
                </a:ext>
              </a:extLst>
            </p:cNvPr>
            <p:cNvCxnSpPr>
              <a:cxnSpLocks/>
            </p:cNvCxnSpPr>
            <p:nvPr/>
          </p:nvCxnSpPr>
          <p:spPr bwMode="auto">
            <a:xfrm flipV="1">
              <a:off x="1709098" y="1496704"/>
              <a:ext cx="555173" cy="190500"/>
            </a:xfrm>
            <a:prstGeom prst="line">
              <a:avLst/>
            </a:prstGeom>
            <a:noFill/>
            <a:ln w="9525" cap="sq" cmpd="sng" algn="ctr">
              <a:solidFill>
                <a:schemeClr val="hlink"/>
              </a:solidFill>
              <a:prstDash val="solid"/>
              <a:round/>
              <a:headEnd type="none" w="med" len="med"/>
              <a:tailEnd type="none" w="med" len="med"/>
            </a:ln>
            <a:effectLst/>
          </p:spPr>
        </p:cxnSp>
        <p:sp>
          <p:nvSpPr>
            <p:cNvPr id="54" name="TextBox 53">
              <a:extLst>
                <a:ext uri="{FF2B5EF4-FFF2-40B4-BE49-F238E27FC236}">
                  <a16:creationId xmlns:a16="http://schemas.microsoft.com/office/drawing/2014/main" id="{E80AD9B3-9E4F-4CFC-B014-FF5384868A30}"/>
                </a:ext>
              </a:extLst>
            </p:cNvPr>
            <p:cNvSpPr txBox="1"/>
            <p:nvPr/>
          </p:nvSpPr>
          <p:spPr bwMode="auto">
            <a:xfrm>
              <a:off x="1904999" y="1459827"/>
              <a:ext cx="1168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grpSp>
      <p:grpSp>
        <p:nvGrpSpPr>
          <p:cNvPr id="55" name="Group 54">
            <a:extLst>
              <a:ext uri="{FF2B5EF4-FFF2-40B4-BE49-F238E27FC236}">
                <a16:creationId xmlns:a16="http://schemas.microsoft.com/office/drawing/2014/main" id="{752DCFC8-0FF2-4F8D-9672-547D6533427F}"/>
              </a:ext>
            </a:extLst>
          </p:cNvPr>
          <p:cNvGrpSpPr/>
          <p:nvPr/>
        </p:nvGrpSpPr>
        <p:grpSpPr>
          <a:xfrm>
            <a:off x="6109648" y="6417943"/>
            <a:ext cx="1364522" cy="461665"/>
            <a:chOff x="1709098" y="1459827"/>
            <a:chExt cx="1364522" cy="461665"/>
          </a:xfrm>
        </p:grpSpPr>
        <p:cxnSp>
          <p:nvCxnSpPr>
            <p:cNvPr id="56" name="Straight Connector 55">
              <a:extLst>
                <a:ext uri="{FF2B5EF4-FFF2-40B4-BE49-F238E27FC236}">
                  <a16:creationId xmlns:a16="http://schemas.microsoft.com/office/drawing/2014/main" id="{50098FE2-8CF7-494E-AB04-0FB207323F1F}"/>
                </a:ext>
              </a:extLst>
            </p:cNvPr>
            <p:cNvCxnSpPr>
              <a:cxnSpLocks/>
            </p:cNvCxnSpPr>
            <p:nvPr/>
          </p:nvCxnSpPr>
          <p:spPr bwMode="auto">
            <a:xfrm flipV="1">
              <a:off x="1709098" y="1496704"/>
              <a:ext cx="555173" cy="190500"/>
            </a:xfrm>
            <a:prstGeom prst="line">
              <a:avLst/>
            </a:prstGeom>
            <a:noFill/>
            <a:ln w="9525" cap="sq" cmpd="sng" algn="ctr">
              <a:solidFill>
                <a:schemeClr val="hlink"/>
              </a:solidFill>
              <a:prstDash val="solid"/>
              <a:round/>
              <a:headEnd type="none" w="med" len="med"/>
              <a:tailEnd type="none" w="med" len="med"/>
            </a:ln>
            <a:effectLst/>
          </p:spPr>
        </p:cxnSp>
        <p:sp>
          <p:nvSpPr>
            <p:cNvPr id="57" name="TextBox 56">
              <a:extLst>
                <a:ext uri="{FF2B5EF4-FFF2-40B4-BE49-F238E27FC236}">
                  <a16:creationId xmlns:a16="http://schemas.microsoft.com/office/drawing/2014/main" id="{27BAC294-C616-486B-A2CD-B67BC24CDA6F}"/>
                </a:ext>
              </a:extLst>
            </p:cNvPr>
            <p:cNvSpPr txBox="1"/>
            <p:nvPr/>
          </p:nvSpPr>
          <p:spPr bwMode="auto">
            <a:xfrm>
              <a:off x="1904999" y="1459827"/>
              <a:ext cx="1168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grpSp>
      <p:pic>
        <p:nvPicPr>
          <p:cNvPr id="59" name="Picture 58">
            <a:extLst>
              <a:ext uri="{FF2B5EF4-FFF2-40B4-BE49-F238E27FC236}">
                <a16:creationId xmlns:a16="http://schemas.microsoft.com/office/drawing/2014/main" id="{B66F84E6-ABD7-4CB3-8420-0B408F932319}"/>
              </a:ext>
            </a:extLst>
          </p:cNvPr>
          <p:cNvPicPr>
            <a:picLocks noChangeAspect="1"/>
          </p:cNvPicPr>
          <p:nvPr/>
        </p:nvPicPr>
        <p:blipFill rotWithShape="1">
          <a:blip r:embed="rId2"/>
          <a:srcRect t="10992" b="4355"/>
          <a:stretch/>
        </p:blipFill>
        <p:spPr>
          <a:xfrm>
            <a:off x="2039846" y="4087158"/>
            <a:ext cx="182880" cy="153011"/>
          </a:xfrm>
          <a:prstGeom prst="rect">
            <a:avLst/>
          </a:prstGeom>
        </p:spPr>
      </p:pic>
      <p:grpSp>
        <p:nvGrpSpPr>
          <p:cNvPr id="6" name="Group 5">
            <a:extLst>
              <a:ext uri="{FF2B5EF4-FFF2-40B4-BE49-F238E27FC236}">
                <a16:creationId xmlns:a16="http://schemas.microsoft.com/office/drawing/2014/main" id="{9F38714E-1BC6-468D-8169-D0873BBAF107}"/>
              </a:ext>
            </a:extLst>
          </p:cNvPr>
          <p:cNvGrpSpPr/>
          <p:nvPr/>
        </p:nvGrpSpPr>
        <p:grpSpPr>
          <a:xfrm>
            <a:off x="2149382" y="3753259"/>
            <a:ext cx="3335929" cy="1504541"/>
            <a:chOff x="2149382" y="3753259"/>
            <a:chExt cx="3335929" cy="1504541"/>
          </a:xfrm>
        </p:grpSpPr>
        <p:grpSp>
          <p:nvGrpSpPr>
            <p:cNvPr id="2" name="Group 1">
              <a:extLst>
                <a:ext uri="{FF2B5EF4-FFF2-40B4-BE49-F238E27FC236}">
                  <a16:creationId xmlns:a16="http://schemas.microsoft.com/office/drawing/2014/main" id="{79F06F35-2F0F-4853-B23D-C823B06F4985}"/>
                </a:ext>
              </a:extLst>
            </p:cNvPr>
            <p:cNvGrpSpPr/>
            <p:nvPr/>
          </p:nvGrpSpPr>
          <p:grpSpPr>
            <a:xfrm>
              <a:off x="2149382" y="3753259"/>
              <a:ext cx="3335929" cy="1504541"/>
              <a:chOff x="2149382" y="3753259"/>
              <a:chExt cx="3335929" cy="1504541"/>
            </a:xfrm>
          </p:grpSpPr>
          <p:sp>
            <p:nvSpPr>
              <p:cNvPr id="23" name="Oval 22">
                <a:extLst>
                  <a:ext uri="{FF2B5EF4-FFF2-40B4-BE49-F238E27FC236}">
                    <a16:creationId xmlns:a16="http://schemas.microsoft.com/office/drawing/2014/main" id="{46047D21-F7D3-49A2-A3B6-10DAB154933F}"/>
                  </a:ext>
                </a:extLst>
              </p:cNvPr>
              <p:cNvSpPr/>
              <p:nvPr/>
            </p:nvSpPr>
            <p:spPr>
              <a:xfrm>
                <a:off x="4394563" y="50139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4" name="TextBox 23">
                <a:extLst>
                  <a:ext uri="{FF2B5EF4-FFF2-40B4-BE49-F238E27FC236}">
                    <a16:creationId xmlns:a16="http://schemas.microsoft.com/office/drawing/2014/main" id="{CC6F67AA-4C27-44B4-8681-EE1AF978F349}"/>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cxnSp>
            <p:nvCxnSpPr>
              <p:cNvPr id="26" name="Straight Connector 25">
                <a:extLst>
                  <a:ext uri="{FF2B5EF4-FFF2-40B4-BE49-F238E27FC236}">
                    <a16:creationId xmlns:a16="http://schemas.microsoft.com/office/drawing/2014/main" id="{8A613AB5-C406-4AB4-A77E-017763CB5FEA}"/>
                  </a:ext>
                </a:extLst>
              </p:cNvPr>
              <p:cNvCxnSpPr>
                <a:cxnSpLocks/>
              </p:cNvCxnSpPr>
              <p:nvPr/>
            </p:nvCxnSpPr>
            <p:spPr bwMode="auto">
              <a:xfrm>
                <a:off x="4483826" y="50923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27" name="TextBox 26">
                <a:extLst>
                  <a:ext uri="{FF2B5EF4-FFF2-40B4-BE49-F238E27FC236}">
                    <a16:creationId xmlns:a16="http://schemas.microsoft.com/office/drawing/2014/main" id="{4BCFA212-4A95-42CF-9A80-C41EA5112756}"/>
                  </a:ext>
                </a:extLst>
              </p:cNvPr>
              <p:cNvSpPr txBox="1"/>
              <p:nvPr/>
            </p:nvSpPr>
            <p:spPr bwMode="auto">
              <a:xfrm>
                <a:off x="4932317" y="47961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cxnSp>
            <p:nvCxnSpPr>
              <p:cNvPr id="29" name="Straight Connector 28">
                <a:extLst>
                  <a:ext uri="{FF2B5EF4-FFF2-40B4-BE49-F238E27FC236}">
                    <a16:creationId xmlns:a16="http://schemas.microsoft.com/office/drawing/2014/main" id="{C174ED37-4D0A-42C8-A058-7015D419C772}"/>
                  </a:ext>
                </a:extLst>
              </p:cNvPr>
              <p:cNvCxnSpPr>
                <a:cxnSpLocks/>
              </p:cNvCxnSpPr>
              <p:nvPr/>
            </p:nvCxnSpPr>
            <p:spPr bwMode="auto">
              <a:xfrm>
                <a:off x="2149382" y="4204263"/>
                <a:ext cx="2267499" cy="832036"/>
              </a:xfrm>
              <a:prstGeom prst="line">
                <a:avLst/>
              </a:prstGeom>
              <a:noFill/>
              <a:ln w="25400" cap="sq" cmpd="sng" algn="ctr">
                <a:solidFill>
                  <a:srgbClr val="FFC000"/>
                </a:solidFill>
                <a:prstDash val="solid"/>
                <a:round/>
                <a:headEnd type="none" w="med" len="med"/>
                <a:tailEnd type="triangle" w="med" len="med"/>
              </a:ln>
              <a:effectLst/>
            </p:spPr>
          </p:cxnSp>
          <p:sp>
            <p:nvSpPr>
              <p:cNvPr id="30" name="TextBox 29">
                <a:extLst>
                  <a:ext uri="{FF2B5EF4-FFF2-40B4-BE49-F238E27FC236}">
                    <a16:creationId xmlns:a16="http://schemas.microsoft.com/office/drawing/2014/main" id="{81C9F8AF-4F44-46FA-ACCA-B7F6E93311D3}"/>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cxnSp>
            <p:nvCxnSpPr>
              <p:cNvPr id="33" name="Straight Connector 32">
                <a:extLst>
                  <a:ext uri="{FF2B5EF4-FFF2-40B4-BE49-F238E27FC236}">
                    <a16:creationId xmlns:a16="http://schemas.microsoft.com/office/drawing/2014/main" id="{57862747-02F5-49F4-A69C-FC4AEE84B005}"/>
                  </a:ext>
                </a:extLst>
              </p:cNvPr>
              <p:cNvCxnSpPr>
                <a:cxnSpLocks/>
              </p:cNvCxnSpPr>
              <p:nvPr/>
            </p:nvCxnSpPr>
            <p:spPr bwMode="auto">
              <a:xfrm>
                <a:off x="2921855" y="3976200"/>
                <a:ext cx="1526595" cy="1037239"/>
              </a:xfrm>
              <a:prstGeom prst="line">
                <a:avLst/>
              </a:prstGeom>
              <a:noFill/>
              <a:ln w="25400" cap="sq" cmpd="sng" algn="ctr">
                <a:solidFill>
                  <a:srgbClr val="FFC000"/>
                </a:solidFill>
                <a:prstDash val="solid"/>
                <a:round/>
                <a:headEnd type="none" w="med" len="med"/>
                <a:tailEnd type="triangle" w="med" len="med"/>
              </a:ln>
              <a:effectLst/>
            </p:spPr>
          </p:cxnSp>
          <p:sp>
            <p:nvSpPr>
              <p:cNvPr id="31" name="TextBox 30">
                <a:extLst>
                  <a:ext uri="{FF2B5EF4-FFF2-40B4-BE49-F238E27FC236}">
                    <a16:creationId xmlns:a16="http://schemas.microsoft.com/office/drawing/2014/main" id="{BA3D891C-6B7F-40F1-BF67-D43D9B8D05A7}"/>
                  </a:ext>
                </a:extLst>
              </p:cNvPr>
              <p:cNvSpPr txBox="1"/>
              <p:nvPr/>
            </p:nvSpPr>
            <p:spPr bwMode="auto">
              <a:xfrm>
                <a:off x="2993743" y="387029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grpSp>
        <p:pic>
          <p:nvPicPr>
            <p:cNvPr id="60" name="Picture 59">
              <a:extLst>
                <a:ext uri="{FF2B5EF4-FFF2-40B4-BE49-F238E27FC236}">
                  <a16:creationId xmlns:a16="http://schemas.microsoft.com/office/drawing/2014/main" id="{2156A951-4FC2-4345-B3C5-4273A847D00B}"/>
                </a:ext>
              </a:extLst>
            </p:cNvPr>
            <p:cNvPicPr>
              <a:picLocks noChangeAspect="1"/>
            </p:cNvPicPr>
            <p:nvPr/>
          </p:nvPicPr>
          <p:blipFill>
            <a:blip r:embed="rId3"/>
            <a:stretch>
              <a:fillRect/>
            </a:stretch>
          </p:blipFill>
          <p:spPr>
            <a:xfrm>
              <a:off x="4405996" y="5027981"/>
              <a:ext cx="137160" cy="124401"/>
            </a:xfrm>
            <a:prstGeom prst="rect">
              <a:avLst/>
            </a:prstGeom>
          </p:spPr>
        </p:pic>
      </p:grpSp>
    </p:spTree>
    <p:extLst>
      <p:ext uri="{BB962C8B-B14F-4D97-AF65-F5344CB8AC3E}">
        <p14:creationId xmlns:p14="http://schemas.microsoft.com/office/powerpoint/2010/main" val="32993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 calcmode="lin" valueType="num">
                                      <p:cBhvr additive="base">
                                        <p:cTn id="1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4">
                                            <p:txEl>
                                              <p:pRg st="1" end="1"/>
                                            </p:txEl>
                                          </p:spTgt>
                                        </p:tgtEl>
                                        <p:attrNameLst>
                                          <p:attrName>style.visibility</p:attrName>
                                        </p:attrNameLst>
                                      </p:cBhvr>
                                      <p:to>
                                        <p:strVal val="visible"/>
                                      </p:to>
                                    </p:set>
                                    <p:anim calcmode="lin" valueType="num">
                                      <p:cBhvr additive="base">
                                        <p:cTn id="23" dur="500" fill="hold"/>
                                        <p:tgtEl>
                                          <p:spTgt spid="3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4">
                                            <p:txEl>
                                              <p:pRg st="2" end="2"/>
                                            </p:txEl>
                                          </p:spTgt>
                                        </p:tgtEl>
                                        <p:attrNameLst>
                                          <p:attrName>style.visibility</p:attrName>
                                        </p:attrNameLst>
                                      </p:cBhvr>
                                      <p:to>
                                        <p:strVal val="visible"/>
                                      </p:to>
                                    </p:set>
                                    <p:anim calcmode="lin" valueType="num">
                                      <p:cBhvr additive="base">
                                        <p:cTn id="29"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4">
                                            <p:txEl>
                                              <p:pRg st="3" end="3"/>
                                            </p:txEl>
                                          </p:spTgt>
                                        </p:tgtEl>
                                        <p:attrNameLst>
                                          <p:attrName>style.visibility</p:attrName>
                                        </p:attrNameLst>
                                      </p:cBhvr>
                                      <p:to>
                                        <p:strVal val="visible"/>
                                      </p:to>
                                    </p:set>
                                    <p:anim calcmode="lin" valueType="num">
                                      <p:cBhvr additive="base">
                                        <p:cTn id="41" dur="500" fill="hold"/>
                                        <p:tgtEl>
                                          <p:spTgt spid="34">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4">
                                            <p:txEl>
                                              <p:pRg st="4" end="4"/>
                                            </p:txEl>
                                          </p:spTgt>
                                        </p:tgtEl>
                                        <p:attrNameLst>
                                          <p:attrName>style.visibility</p:attrName>
                                        </p:attrNameLst>
                                      </p:cBhvr>
                                      <p:to>
                                        <p:strVal val="visible"/>
                                      </p:to>
                                    </p:set>
                                    <p:anim calcmode="lin" valueType="num">
                                      <p:cBhvr additive="base">
                                        <p:cTn id="47" dur="500" fill="hold"/>
                                        <p:tgtEl>
                                          <p:spTgt spid="34">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4">
                                            <p:txEl>
                                              <p:pRg st="5" end="5"/>
                                            </p:txEl>
                                          </p:spTgt>
                                        </p:tgtEl>
                                        <p:attrNameLst>
                                          <p:attrName>style.visibility</p:attrName>
                                        </p:attrNameLst>
                                      </p:cBhvr>
                                      <p:to>
                                        <p:strVal val="visible"/>
                                      </p:to>
                                    </p:set>
                                    <p:anim calcmode="lin" valueType="num">
                                      <p:cBhvr additive="base">
                                        <p:cTn id="53" dur="500" fill="hold"/>
                                        <p:tgtEl>
                                          <p:spTgt spid="34">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0-#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0-#ppt_w/2"/>
                                          </p:val>
                                        </p:tav>
                                        <p:tav tm="100000">
                                          <p:val>
                                            <p:strVal val="#ppt_x"/>
                                          </p:val>
                                        </p:tav>
                                      </p:tavLst>
                                    </p:anim>
                                    <p:anim calcmode="lin" valueType="num">
                                      <p:cBhvr additive="base">
                                        <p:cTn id="6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49">
                                            <p:txEl>
                                              <p:pRg st="1" end="1"/>
                                            </p:txEl>
                                          </p:spTgt>
                                        </p:tgtEl>
                                        <p:attrNameLst>
                                          <p:attrName>style.visibility</p:attrName>
                                        </p:attrNameLst>
                                      </p:cBhvr>
                                      <p:to>
                                        <p:strVal val="visible"/>
                                      </p:to>
                                    </p:set>
                                    <p:anim calcmode="lin" valueType="num">
                                      <p:cBhvr additive="base">
                                        <p:cTn id="77" dur="500" fill="hold"/>
                                        <p:tgtEl>
                                          <p:spTgt spid="49">
                                            <p:txEl>
                                              <p:pRg st="1" end="1"/>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fill="hold"/>
                                        <p:tgtEl>
                                          <p:spTgt spid="51"/>
                                        </p:tgtEl>
                                        <p:attrNameLst>
                                          <p:attrName>ppt_x</p:attrName>
                                        </p:attrNameLst>
                                      </p:cBhvr>
                                      <p:tavLst>
                                        <p:tav tm="0">
                                          <p:val>
                                            <p:strVal val="0-#ppt_w/2"/>
                                          </p:val>
                                        </p:tav>
                                        <p:tav tm="100000">
                                          <p:val>
                                            <p:strVal val="#ppt_x"/>
                                          </p:val>
                                        </p:tav>
                                      </p:tavLst>
                                    </p:anim>
                                    <p:anim calcmode="lin" valueType="num">
                                      <p:cBhvr additive="base">
                                        <p:cTn id="84" dur="500" fill="hold"/>
                                        <p:tgtEl>
                                          <p:spTgt spid="51"/>
                                        </p:tgtEl>
                                        <p:attrNameLst>
                                          <p:attrName>ppt_y</p:attrName>
                                        </p:attrNameLst>
                                      </p:cBhvr>
                                      <p:tavLst>
                                        <p:tav tm="0">
                                          <p:val>
                                            <p:strVal val="#ppt_y"/>
                                          </p:val>
                                        </p:tav>
                                        <p:tav tm="100000">
                                          <p:val>
                                            <p:strVal val="#ppt_y"/>
                                          </p:val>
                                        </p:tav>
                                      </p:tavLst>
                                    </p:anim>
                                  </p:childTnLst>
                                </p:cTn>
                              </p:par>
                              <p:par>
                                <p:cTn id="85" presetID="1" presetClass="exit"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0-#ppt_w/2"/>
                                          </p:val>
                                        </p:tav>
                                        <p:tav tm="100000">
                                          <p:val>
                                            <p:strVal val="#ppt_x"/>
                                          </p:val>
                                        </p:tav>
                                      </p:tavLst>
                                    </p:anim>
                                    <p:anim calcmode="lin" valueType="num">
                                      <p:cBhvr additive="base">
                                        <p:cTn id="9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377CE0C2-CA01-42D8-B816-92FEC2450AC7}"/>
              </a:ext>
            </a:extLst>
          </p:cNvPr>
          <p:cNvSpPr/>
          <p:nvPr/>
        </p:nvSpPr>
        <p:spPr>
          <a:xfrm>
            <a:off x="546463" y="1358537"/>
            <a:ext cx="1142995" cy="1752600"/>
          </a:xfrm>
          <a:prstGeom prst="rect">
            <a:avLst/>
          </a:prstGeom>
          <a:solidFill>
            <a:srgbClr val="FFC000"/>
          </a:solidFill>
          <a:ln w="25400">
            <a:solidFill>
              <a:schemeClr val="accent2">
                <a:lumMod val="50000"/>
              </a:schemeClr>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1" name="Rectangle 10">
            <a:extLst>
              <a:ext uri="{FF2B5EF4-FFF2-40B4-BE49-F238E27FC236}">
                <a16:creationId xmlns:a16="http://schemas.microsoft.com/office/drawing/2014/main" id="{2962AB3C-5625-42EA-BDDA-325135E35975}"/>
              </a:ext>
            </a:extLst>
          </p:cNvPr>
          <p:cNvSpPr/>
          <p:nvPr/>
        </p:nvSpPr>
        <p:spPr>
          <a:xfrm>
            <a:off x="1702526" y="1739537"/>
            <a:ext cx="533395" cy="1371600"/>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6" name="Rectangle 15">
            <a:extLst>
              <a:ext uri="{FF2B5EF4-FFF2-40B4-BE49-F238E27FC236}">
                <a16:creationId xmlns:a16="http://schemas.microsoft.com/office/drawing/2014/main" id="{623663F7-ABB3-49F6-97E4-E56DC5508C59}"/>
              </a:ext>
            </a:extLst>
          </p:cNvPr>
          <p:cNvSpPr/>
          <p:nvPr/>
        </p:nvSpPr>
        <p:spPr>
          <a:xfrm>
            <a:off x="2248989" y="2425338"/>
            <a:ext cx="990606" cy="685799"/>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Rectangle 16">
            <a:extLst>
              <a:ext uri="{FF2B5EF4-FFF2-40B4-BE49-F238E27FC236}">
                <a16:creationId xmlns:a16="http://schemas.microsoft.com/office/drawing/2014/main" id="{03654599-2AB5-4E6C-B271-D0F9227A6593}"/>
              </a:ext>
            </a:extLst>
          </p:cNvPr>
          <p:cNvSpPr/>
          <p:nvPr/>
        </p:nvSpPr>
        <p:spPr>
          <a:xfrm>
            <a:off x="3252652" y="1206145"/>
            <a:ext cx="685799" cy="1904992"/>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3" name="Straight Connector 2">
            <a:extLst>
              <a:ext uri="{FF2B5EF4-FFF2-40B4-BE49-F238E27FC236}">
                <a16:creationId xmlns:a16="http://schemas.microsoft.com/office/drawing/2014/main" id="{68E1FB07-B44F-4CE4-BDA6-4D73386FC6D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1F742908-988F-45CF-9C8F-F8E7E12564C0}"/>
              </a:ext>
            </a:extLst>
          </p:cNvPr>
          <p:cNvSpPr txBox="1"/>
          <p:nvPr/>
        </p:nvSpPr>
        <p:spPr bwMode="auto">
          <a:xfrm>
            <a:off x="1489161"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20" name="TextBox 19">
            <a:extLst>
              <a:ext uri="{FF2B5EF4-FFF2-40B4-BE49-F238E27FC236}">
                <a16:creationId xmlns:a16="http://schemas.microsoft.com/office/drawing/2014/main" id="{DC77E560-EF38-43D5-BAD0-7C3AB5CF5BA3}"/>
              </a:ext>
            </a:extLst>
          </p:cNvPr>
          <p:cNvSpPr txBox="1"/>
          <p:nvPr/>
        </p:nvSpPr>
        <p:spPr bwMode="auto">
          <a:xfrm>
            <a:off x="1987732"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21" name="TextBox 20">
            <a:extLst>
              <a:ext uri="{FF2B5EF4-FFF2-40B4-BE49-F238E27FC236}">
                <a16:creationId xmlns:a16="http://schemas.microsoft.com/office/drawing/2014/main" id="{319C82EC-7A67-434E-A9AA-61C5A4A77CEF}"/>
              </a:ext>
            </a:extLst>
          </p:cNvPr>
          <p:cNvSpPr txBox="1"/>
          <p:nvPr/>
        </p:nvSpPr>
        <p:spPr bwMode="auto">
          <a:xfrm>
            <a:off x="2928258"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22" name="TextBox 21">
            <a:extLst>
              <a:ext uri="{FF2B5EF4-FFF2-40B4-BE49-F238E27FC236}">
                <a16:creationId xmlns:a16="http://schemas.microsoft.com/office/drawing/2014/main" id="{C7EE0D5B-F394-42BE-9612-B11D2E9C7EA9}"/>
              </a:ext>
            </a:extLst>
          </p:cNvPr>
          <p:cNvSpPr txBox="1"/>
          <p:nvPr/>
        </p:nvSpPr>
        <p:spPr bwMode="auto">
          <a:xfrm>
            <a:off x="3670663"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23" name="TextBox 22">
            <a:extLst>
              <a:ext uri="{FF2B5EF4-FFF2-40B4-BE49-F238E27FC236}">
                <a16:creationId xmlns:a16="http://schemas.microsoft.com/office/drawing/2014/main" id="{95507D6C-AD07-437D-9ADE-E67C5C8EAD3B}"/>
              </a:ext>
            </a:extLst>
          </p:cNvPr>
          <p:cNvSpPr txBox="1"/>
          <p:nvPr/>
        </p:nvSpPr>
        <p:spPr bwMode="auto">
          <a:xfrm>
            <a:off x="304800" y="303711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E5D3EE08-8B79-4E92-9CB6-8179E4243865}"/>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TextBox 24">
            <a:extLst>
              <a:ext uri="{FF2B5EF4-FFF2-40B4-BE49-F238E27FC236}">
                <a16:creationId xmlns:a16="http://schemas.microsoft.com/office/drawing/2014/main" id="{DC83D430-33AC-4862-8A6F-291BF91FDEFC}"/>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313B937D-AECD-4185-954A-CCD8FC4C773F}"/>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8" name="Straight Connector 27">
            <a:extLst>
              <a:ext uri="{FF2B5EF4-FFF2-40B4-BE49-F238E27FC236}">
                <a16:creationId xmlns:a16="http://schemas.microsoft.com/office/drawing/2014/main" id="{458508D3-4928-4E0A-A8A9-366E41818F09}"/>
              </a:ext>
            </a:extLst>
          </p:cNvPr>
          <p:cNvCxnSpPr>
            <a:cxnSpLocks/>
            <a:endCxn id="2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cxnSp>
        <p:nvCxnSpPr>
          <p:cNvPr id="34" name="Straight Connector 33">
            <a:extLst>
              <a:ext uri="{FF2B5EF4-FFF2-40B4-BE49-F238E27FC236}">
                <a16:creationId xmlns:a16="http://schemas.microsoft.com/office/drawing/2014/main" id="{38B7E984-FC62-4A21-84FF-DE6D1CA1139B}"/>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36" name="TextBox 35">
            <a:extLst>
              <a:ext uri="{FF2B5EF4-FFF2-40B4-BE49-F238E27FC236}">
                <a16:creationId xmlns:a16="http://schemas.microsoft.com/office/drawing/2014/main" id="{488B9325-9BD1-4EA0-A09A-51146F4BE64A}"/>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37" name="TextBox 36">
            <a:extLst>
              <a:ext uri="{FF2B5EF4-FFF2-40B4-BE49-F238E27FC236}">
                <a16:creationId xmlns:a16="http://schemas.microsoft.com/office/drawing/2014/main" id="{F1A9C222-B0FB-45E5-ADAE-A0A70E56EAAC}"/>
              </a:ext>
            </a:extLst>
          </p:cNvPr>
          <p:cNvSpPr txBox="1"/>
          <p:nvPr/>
        </p:nvSpPr>
        <p:spPr bwMode="auto">
          <a:xfrm>
            <a:off x="1511300" y="3714117"/>
            <a:ext cx="73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41" name="Oval 40">
            <a:extLst>
              <a:ext uri="{FF2B5EF4-FFF2-40B4-BE49-F238E27FC236}">
                <a16:creationId xmlns:a16="http://schemas.microsoft.com/office/drawing/2014/main" id="{5669C2AF-0269-44D7-A3DF-081029941166}"/>
              </a:ext>
            </a:extLst>
          </p:cNvPr>
          <p:cNvSpPr/>
          <p:nvPr/>
        </p:nvSpPr>
        <p:spPr>
          <a:xfrm>
            <a:off x="2019299" y="473904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2" name="Straight Connector 41">
            <a:extLst>
              <a:ext uri="{FF2B5EF4-FFF2-40B4-BE49-F238E27FC236}">
                <a16:creationId xmlns:a16="http://schemas.microsoft.com/office/drawing/2014/main" id="{16A2B159-B350-45EE-9F30-C3C4AE97FD71}"/>
              </a:ext>
            </a:extLst>
          </p:cNvPr>
          <p:cNvCxnSpPr>
            <a:cxnSpLocks/>
            <a:endCxn id="41" idx="3"/>
          </p:cNvCxnSpPr>
          <p:nvPr/>
        </p:nvCxnSpPr>
        <p:spPr bwMode="auto">
          <a:xfrm flipV="1">
            <a:off x="537905" y="4869127"/>
            <a:ext cx="1503712" cy="232248"/>
          </a:xfrm>
          <a:prstGeom prst="line">
            <a:avLst/>
          </a:prstGeom>
          <a:noFill/>
          <a:ln w="25400" cap="sq" cmpd="sng" algn="ctr">
            <a:solidFill>
              <a:srgbClr val="FFC000"/>
            </a:solidFill>
            <a:prstDash val="solid"/>
            <a:round/>
            <a:headEnd type="none" w="med" len="med"/>
            <a:tailEnd type="triangle" w="med" len="med"/>
          </a:ln>
          <a:effectLst/>
        </p:spPr>
      </p:cxnSp>
      <p:cxnSp>
        <p:nvCxnSpPr>
          <p:cNvPr id="43" name="Straight Connector 42">
            <a:extLst>
              <a:ext uri="{FF2B5EF4-FFF2-40B4-BE49-F238E27FC236}">
                <a16:creationId xmlns:a16="http://schemas.microsoft.com/office/drawing/2014/main" id="{18CA80ED-5711-4671-9D90-CAB5E345FD40}"/>
              </a:ext>
            </a:extLst>
          </p:cNvPr>
          <p:cNvCxnSpPr>
            <a:cxnSpLocks/>
          </p:cNvCxnSpPr>
          <p:nvPr/>
        </p:nvCxnSpPr>
        <p:spPr bwMode="auto">
          <a:xfrm>
            <a:off x="1573259" y="4834109"/>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44" name="TextBox 43">
            <a:extLst>
              <a:ext uri="{FF2B5EF4-FFF2-40B4-BE49-F238E27FC236}">
                <a16:creationId xmlns:a16="http://schemas.microsoft.com/office/drawing/2014/main" id="{481B6C78-FB1A-43F7-BC97-4C46E969B1D7}"/>
              </a:ext>
            </a:extLst>
          </p:cNvPr>
          <p:cNvSpPr txBox="1"/>
          <p:nvPr/>
        </p:nvSpPr>
        <p:spPr bwMode="auto">
          <a:xfrm>
            <a:off x="1364705" y="4612045"/>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45" name="TextBox 44">
            <a:extLst>
              <a:ext uri="{FF2B5EF4-FFF2-40B4-BE49-F238E27FC236}">
                <a16:creationId xmlns:a16="http://schemas.microsoft.com/office/drawing/2014/main" id="{455A7CAD-9D5A-4EC2-87D4-0C897B24B2EC}"/>
              </a:ext>
            </a:extLst>
          </p:cNvPr>
          <p:cNvSpPr txBox="1"/>
          <p:nvPr/>
        </p:nvSpPr>
        <p:spPr bwMode="auto">
          <a:xfrm>
            <a:off x="1511300" y="4378981"/>
            <a:ext cx="739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48" name="Oval 47">
            <a:extLst>
              <a:ext uri="{FF2B5EF4-FFF2-40B4-BE49-F238E27FC236}">
                <a16:creationId xmlns:a16="http://schemas.microsoft.com/office/drawing/2014/main" id="{780A4774-C817-4EF1-BA4E-13CC32C92CD7}"/>
              </a:ext>
            </a:extLst>
          </p:cNvPr>
          <p:cNvSpPr/>
          <p:nvPr/>
        </p:nvSpPr>
        <p:spPr>
          <a:xfrm>
            <a:off x="2019298" y="5403909"/>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9" name="Straight Connector 48">
            <a:extLst>
              <a:ext uri="{FF2B5EF4-FFF2-40B4-BE49-F238E27FC236}">
                <a16:creationId xmlns:a16="http://schemas.microsoft.com/office/drawing/2014/main" id="{49CFB483-2606-4EEC-85A8-B166E7F3AE5F}"/>
              </a:ext>
            </a:extLst>
          </p:cNvPr>
          <p:cNvCxnSpPr>
            <a:cxnSpLocks/>
          </p:cNvCxnSpPr>
          <p:nvPr/>
        </p:nvCxnSpPr>
        <p:spPr bwMode="auto">
          <a:xfrm>
            <a:off x="531372" y="5120143"/>
            <a:ext cx="1503712" cy="352877"/>
          </a:xfrm>
          <a:prstGeom prst="line">
            <a:avLst/>
          </a:prstGeom>
          <a:noFill/>
          <a:ln w="25400" cap="sq" cmpd="sng" algn="ctr">
            <a:solidFill>
              <a:srgbClr val="FFC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5C235F97-9A5B-4999-9542-C3B9AABCBC24}"/>
              </a:ext>
            </a:extLst>
          </p:cNvPr>
          <p:cNvCxnSpPr>
            <a:cxnSpLocks/>
          </p:cNvCxnSpPr>
          <p:nvPr/>
        </p:nvCxnSpPr>
        <p:spPr bwMode="auto">
          <a:xfrm>
            <a:off x="1573258" y="5498973"/>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1" name="TextBox 50">
            <a:extLst>
              <a:ext uri="{FF2B5EF4-FFF2-40B4-BE49-F238E27FC236}">
                <a16:creationId xmlns:a16="http://schemas.microsoft.com/office/drawing/2014/main" id="{F4DACE94-BE66-415C-B5D7-03580C6C1518}"/>
              </a:ext>
            </a:extLst>
          </p:cNvPr>
          <p:cNvSpPr txBox="1"/>
          <p:nvPr/>
        </p:nvSpPr>
        <p:spPr bwMode="auto">
          <a:xfrm>
            <a:off x="1364704" y="5276909"/>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2" name="TextBox 51">
            <a:extLst>
              <a:ext uri="{FF2B5EF4-FFF2-40B4-BE49-F238E27FC236}">
                <a16:creationId xmlns:a16="http://schemas.microsoft.com/office/drawing/2014/main" id="{0C80FAD5-0A30-440B-9391-88985A9518FF}"/>
              </a:ext>
            </a:extLst>
          </p:cNvPr>
          <p:cNvSpPr txBox="1"/>
          <p:nvPr/>
        </p:nvSpPr>
        <p:spPr bwMode="auto">
          <a:xfrm>
            <a:off x="1511300" y="5043845"/>
            <a:ext cx="739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55" name="Oval 54">
            <a:extLst>
              <a:ext uri="{FF2B5EF4-FFF2-40B4-BE49-F238E27FC236}">
                <a16:creationId xmlns:a16="http://schemas.microsoft.com/office/drawing/2014/main" id="{53922E4B-7135-4A4E-ADEF-F5F0FE0D8629}"/>
              </a:ext>
            </a:extLst>
          </p:cNvPr>
          <p:cNvSpPr/>
          <p:nvPr/>
        </p:nvSpPr>
        <p:spPr>
          <a:xfrm>
            <a:off x="2019297" y="6068773"/>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56" name="Straight Connector 55">
            <a:extLst>
              <a:ext uri="{FF2B5EF4-FFF2-40B4-BE49-F238E27FC236}">
                <a16:creationId xmlns:a16="http://schemas.microsoft.com/office/drawing/2014/main" id="{DE13BA8F-9B07-41F1-8535-A136062C0A0E}"/>
              </a:ext>
            </a:extLst>
          </p:cNvPr>
          <p:cNvCxnSpPr>
            <a:cxnSpLocks/>
          </p:cNvCxnSpPr>
          <p:nvPr/>
        </p:nvCxnSpPr>
        <p:spPr bwMode="auto">
          <a:xfrm>
            <a:off x="525207" y="5120143"/>
            <a:ext cx="1516411" cy="973339"/>
          </a:xfrm>
          <a:prstGeom prst="line">
            <a:avLst/>
          </a:prstGeom>
          <a:noFill/>
          <a:ln w="25400" cap="sq" cmpd="sng" algn="ctr">
            <a:solidFill>
              <a:srgbClr val="FFC000"/>
            </a:solidFill>
            <a:prstDash val="solid"/>
            <a:round/>
            <a:headEnd type="none" w="med" len="med"/>
            <a:tailEnd type="triangle" w="med" len="med"/>
          </a:ln>
          <a:effectLst/>
        </p:spPr>
      </p:cxnSp>
      <p:cxnSp>
        <p:nvCxnSpPr>
          <p:cNvPr id="57" name="Straight Connector 56">
            <a:extLst>
              <a:ext uri="{FF2B5EF4-FFF2-40B4-BE49-F238E27FC236}">
                <a16:creationId xmlns:a16="http://schemas.microsoft.com/office/drawing/2014/main" id="{ABF31257-1133-4987-ABF3-C54F3FB285EE}"/>
              </a:ext>
            </a:extLst>
          </p:cNvPr>
          <p:cNvCxnSpPr>
            <a:cxnSpLocks/>
          </p:cNvCxnSpPr>
          <p:nvPr/>
        </p:nvCxnSpPr>
        <p:spPr bwMode="auto">
          <a:xfrm>
            <a:off x="1573257" y="61638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8" name="TextBox 57">
            <a:extLst>
              <a:ext uri="{FF2B5EF4-FFF2-40B4-BE49-F238E27FC236}">
                <a16:creationId xmlns:a16="http://schemas.microsoft.com/office/drawing/2014/main" id="{2D73F370-F90D-41F0-AE19-B19E43339EAA}"/>
              </a:ext>
            </a:extLst>
          </p:cNvPr>
          <p:cNvSpPr txBox="1"/>
          <p:nvPr/>
        </p:nvSpPr>
        <p:spPr bwMode="auto">
          <a:xfrm>
            <a:off x="1364703" y="5941773"/>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9" name="TextBox 58">
            <a:extLst>
              <a:ext uri="{FF2B5EF4-FFF2-40B4-BE49-F238E27FC236}">
                <a16:creationId xmlns:a16="http://schemas.microsoft.com/office/drawing/2014/main" id="{6456A4BA-F335-4A4C-8448-77E32F13DF52}"/>
              </a:ext>
            </a:extLst>
          </p:cNvPr>
          <p:cNvSpPr txBox="1"/>
          <p:nvPr/>
        </p:nvSpPr>
        <p:spPr bwMode="auto">
          <a:xfrm>
            <a:off x="1511300" y="5708709"/>
            <a:ext cx="851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67" name="TextBox 66">
            <a:extLst>
              <a:ext uri="{FF2B5EF4-FFF2-40B4-BE49-F238E27FC236}">
                <a16:creationId xmlns:a16="http://schemas.microsoft.com/office/drawing/2014/main" id="{FC757D2B-4EEF-40D7-A618-11D65AD1B7D0}"/>
              </a:ext>
            </a:extLst>
          </p:cNvPr>
          <p:cNvSpPr txBox="1"/>
          <p:nvPr/>
        </p:nvSpPr>
        <p:spPr bwMode="auto">
          <a:xfrm>
            <a:off x="665020" y="4723557"/>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8" name="TextBox 67">
            <a:extLst>
              <a:ext uri="{FF2B5EF4-FFF2-40B4-BE49-F238E27FC236}">
                <a16:creationId xmlns:a16="http://schemas.microsoft.com/office/drawing/2014/main" id="{E9A5E5C9-4101-44EF-80CB-D20E442D8DF8}"/>
              </a:ext>
            </a:extLst>
          </p:cNvPr>
          <p:cNvSpPr txBox="1"/>
          <p:nvPr/>
        </p:nvSpPr>
        <p:spPr bwMode="auto">
          <a:xfrm>
            <a:off x="709258" y="498640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9" name="TextBox 68">
            <a:extLst>
              <a:ext uri="{FF2B5EF4-FFF2-40B4-BE49-F238E27FC236}">
                <a16:creationId xmlns:a16="http://schemas.microsoft.com/office/drawing/2014/main" id="{D9894A56-FCDB-4610-AD8F-FD3D12038B32}"/>
              </a:ext>
            </a:extLst>
          </p:cNvPr>
          <p:cNvSpPr txBox="1"/>
          <p:nvPr/>
        </p:nvSpPr>
        <p:spPr bwMode="auto">
          <a:xfrm>
            <a:off x="705394" y="4857118"/>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0" name="TextBox 69">
            <a:extLst>
              <a:ext uri="{FF2B5EF4-FFF2-40B4-BE49-F238E27FC236}">
                <a16:creationId xmlns:a16="http://schemas.microsoft.com/office/drawing/2014/main" id="{1F0D922B-BDF8-415A-91FC-38131A962BFE}"/>
              </a:ext>
            </a:extLst>
          </p:cNvPr>
          <p:cNvSpPr txBox="1"/>
          <p:nvPr/>
        </p:nvSpPr>
        <p:spPr bwMode="auto">
          <a:xfrm>
            <a:off x="656291" y="5082440"/>
            <a:ext cx="18789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1" name="Rectangle 70">
            <a:extLst>
              <a:ext uri="{FF2B5EF4-FFF2-40B4-BE49-F238E27FC236}">
                <a16:creationId xmlns:a16="http://schemas.microsoft.com/office/drawing/2014/main" id="{3DA4ADE4-2491-49DE-9B56-14F966414C58}"/>
              </a:ext>
            </a:extLst>
          </p:cNvPr>
          <p:cNvSpPr/>
          <p:nvPr/>
        </p:nvSpPr>
        <p:spPr>
          <a:xfrm>
            <a:off x="3950064" y="2186711"/>
            <a:ext cx="578394" cy="924417"/>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8" name="Straight Connector 7">
            <a:extLst>
              <a:ext uri="{FF2B5EF4-FFF2-40B4-BE49-F238E27FC236}">
                <a16:creationId xmlns:a16="http://schemas.microsoft.com/office/drawing/2014/main" id="{16924B9E-5BC3-4300-8617-2B2CB4E21ADE}"/>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0CDD4A6C-E9CC-4B0A-8BB5-8EDDC9508F5E}"/>
              </a:ext>
            </a:extLst>
          </p:cNvPr>
          <p:cNvSpPr txBox="1"/>
          <p:nvPr/>
        </p:nvSpPr>
        <p:spPr bwMode="auto">
          <a:xfrm>
            <a:off x="4336869" y="3034937"/>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74" name="TextBox 73">
            <a:extLst>
              <a:ext uri="{FF2B5EF4-FFF2-40B4-BE49-F238E27FC236}">
                <a16:creationId xmlns:a16="http://schemas.microsoft.com/office/drawing/2014/main" id="{E6FF3143-CE2A-4E4C-811A-13CB0DB08F82}"/>
              </a:ext>
            </a:extLst>
          </p:cNvPr>
          <p:cNvSpPr txBox="1"/>
          <p:nvPr/>
        </p:nvSpPr>
        <p:spPr bwMode="auto">
          <a:xfrm>
            <a:off x="2146660" y="3938721"/>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5" name="TextBox 74">
            <a:extLst>
              <a:ext uri="{FF2B5EF4-FFF2-40B4-BE49-F238E27FC236}">
                <a16:creationId xmlns:a16="http://schemas.microsoft.com/office/drawing/2014/main" id="{94C5897B-B5D9-4E42-94EA-CEBD8357389A}"/>
              </a:ext>
            </a:extLst>
          </p:cNvPr>
          <p:cNvSpPr txBox="1"/>
          <p:nvPr/>
        </p:nvSpPr>
        <p:spPr bwMode="auto">
          <a:xfrm>
            <a:off x="2146660" y="4606549"/>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76" name="TextBox 75">
            <a:extLst>
              <a:ext uri="{FF2B5EF4-FFF2-40B4-BE49-F238E27FC236}">
                <a16:creationId xmlns:a16="http://schemas.microsoft.com/office/drawing/2014/main" id="{499AC29C-1D71-409B-B4F2-682416A9BBBD}"/>
              </a:ext>
            </a:extLst>
          </p:cNvPr>
          <p:cNvSpPr txBox="1"/>
          <p:nvPr/>
        </p:nvSpPr>
        <p:spPr bwMode="auto">
          <a:xfrm>
            <a:off x="2146660" y="5274377"/>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77" name="TextBox 76">
            <a:extLst>
              <a:ext uri="{FF2B5EF4-FFF2-40B4-BE49-F238E27FC236}">
                <a16:creationId xmlns:a16="http://schemas.microsoft.com/office/drawing/2014/main" id="{FEBAFFE4-11EA-48AF-9923-6BEF37AA9C13}"/>
              </a:ext>
            </a:extLst>
          </p:cNvPr>
          <p:cNvSpPr txBox="1"/>
          <p:nvPr/>
        </p:nvSpPr>
        <p:spPr bwMode="auto">
          <a:xfrm>
            <a:off x="2146660" y="5942205"/>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78" name="Oval 77">
            <a:extLst>
              <a:ext uri="{FF2B5EF4-FFF2-40B4-BE49-F238E27FC236}">
                <a16:creationId xmlns:a16="http://schemas.microsoft.com/office/drawing/2014/main" id="{0878647A-37C8-4A1C-BF1F-5919958C62F8}"/>
              </a:ext>
            </a:extLst>
          </p:cNvPr>
          <p:cNvSpPr/>
          <p:nvPr/>
        </p:nvSpPr>
        <p:spPr>
          <a:xfrm>
            <a:off x="4394563" y="50139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Straight Connector 78">
            <a:extLst>
              <a:ext uri="{FF2B5EF4-FFF2-40B4-BE49-F238E27FC236}">
                <a16:creationId xmlns:a16="http://schemas.microsoft.com/office/drawing/2014/main" id="{42A6FA25-9188-45F7-9426-298128057989}"/>
              </a:ext>
            </a:extLst>
          </p:cNvPr>
          <p:cNvCxnSpPr>
            <a:cxnSpLocks/>
            <a:stCxn id="26" idx="5"/>
            <a:endCxn id="78" idx="1"/>
          </p:cNvCxnSpPr>
          <p:nvPr/>
        </p:nvCxnSpPr>
        <p:spPr bwMode="auto">
          <a:xfrm>
            <a:off x="2149382" y="4204263"/>
            <a:ext cx="2267499" cy="832036"/>
          </a:xfrm>
          <a:prstGeom prst="line">
            <a:avLst/>
          </a:prstGeom>
          <a:noFill/>
          <a:ln w="25400" cap="sq" cmpd="sng" algn="ctr">
            <a:solidFill>
              <a:srgbClr val="FFC000"/>
            </a:solidFill>
            <a:prstDash val="solid"/>
            <a:round/>
            <a:headEnd type="none" w="med" len="med"/>
            <a:tailEnd type="triangle" w="med" len="med"/>
          </a:ln>
          <a:effectLst/>
        </p:spPr>
      </p:cxnSp>
      <p:cxnSp>
        <p:nvCxnSpPr>
          <p:cNvPr id="87" name="Straight Connector 86">
            <a:extLst>
              <a:ext uri="{FF2B5EF4-FFF2-40B4-BE49-F238E27FC236}">
                <a16:creationId xmlns:a16="http://schemas.microsoft.com/office/drawing/2014/main" id="{80663F51-A14E-4280-8755-BB79764B0E1B}"/>
              </a:ext>
            </a:extLst>
          </p:cNvPr>
          <p:cNvCxnSpPr>
            <a:cxnSpLocks/>
            <a:endCxn id="78" idx="2"/>
          </p:cNvCxnSpPr>
          <p:nvPr/>
        </p:nvCxnSpPr>
        <p:spPr bwMode="auto">
          <a:xfrm>
            <a:off x="2110784" y="4820213"/>
            <a:ext cx="2283779" cy="269968"/>
          </a:xfrm>
          <a:prstGeom prst="line">
            <a:avLst/>
          </a:prstGeom>
          <a:noFill/>
          <a:ln w="25400" cap="sq" cmpd="sng" algn="ctr">
            <a:solidFill>
              <a:srgbClr val="FFC000"/>
            </a:solidFill>
            <a:prstDash val="solid"/>
            <a:round/>
            <a:headEnd type="none" w="med" len="med"/>
            <a:tailEnd type="triangle" w="med" len="med"/>
          </a:ln>
          <a:effectLst/>
        </p:spPr>
      </p:cxnSp>
      <p:cxnSp>
        <p:nvCxnSpPr>
          <p:cNvPr id="88" name="Straight Connector 87">
            <a:extLst>
              <a:ext uri="{FF2B5EF4-FFF2-40B4-BE49-F238E27FC236}">
                <a16:creationId xmlns:a16="http://schemas.microsoft.com/office/drawing/2014/main" id="{271754A9-48DF-4C6B-B773-623140674069}"/>
              </a:ext>
            </a:extLst>
          </p:cNvPr>
          <p:cNvCxnSpPr>
            <a:cxnSpLocks/>
            <a:endCxn id="78" idx="2"/>
          </p:cNvCxnSpPr>
          <p:nvPr/>
        </p:nvCxnSpPr>
        <p:spPr bwMode="auto">
          <a:xfrm flipV="1">
            <a:off x="2136684" y="5090181"/>
            <a:ext cx="2257879" cy="382840"/>
          </a:xfrm>
          <a:prstGeom prst="line">
            <a:avLst/>
          </a:prstGeom>
          <a:noFill/>
          <a:ln w="25400" cap="sq" cmpd="sng" algn="ctr">
            <a:solidFill>
              <a:srgbClr val="FFC000"/>
            </a:solidFill>
            <a:prstDash val="solid"/>
            <a:round/>
            <a:headEnd type="none" w="med" len="med"/>
            <a:tailEnd type="triangle" w="med" len="med"/>
          </a:ln>
          <a:effectLst/>
        </p:spPr>
      </p:cxnSp>
      <p:cxnSp>
        <p:nvCxnSpPr>
          <p:cNvPr id="89" name="Straight Connector 88">
            <a:extLst>
              <a:ext uri="{FF2B5EF4-FFF2-40B4-BE49-F238E27FC236}">
                <a16:creationId xmlns:a16="http://schemas.microsoft.com/office/drawing/2014/main" id="{0D8935CB-EF65-4050-A308-93F1C180EF96}"/>
              </a:ext>
            </a:extLst>
          </p:cNvPr>
          <p:cNvCxnSpPr>
            <a:cxnSpLocks/>
            <a:stCxn id="77" idx="1"/>
            <a:endCxn id="78" idx="3"/>
          </p:cNvCxnSpPr>
          <p:nvPr/>
        </p:nvCxnSpPr>
        <p:spPr bwMode="auto">
          <a:xfrm flipV="1">
            <a:off x="2146660" y="5144063"/>
            <a:ext cx="2270221" cy="982808"/>
          </a:xfrm>
          <a:prstGeom prst="line">
            <a:avLst/>
          </a:prstGeom>
          <a:noFill/>
          <a:ln w="25400" cap="sq" cmpd="sng" algn="ctr">
            <a:solidFill>
              <a:srgbClr val="FFC000"/>
            </a:solidFill>
            <a:prstDash val="solid"/>
            <a:round/>
            <a:headEnd type="none" w="med" len="med"/>
            <a:tailEnd type="triangle" w="med" len="med"/>
          </a:ln>
          <a:effectLst/>
        </p:spPr>
      </p:cxnSp>
      <p:sp>
        <p:nvSpPr>
          <p:cNvPr id="94" name="TextBox 93">
            <a:extLst>
              <a:ext uri="{FF2B5EF4-FFF2-40B4-BE49-F238E27FC236}">
                <a16:creationId xmlns:a16="http://schemas.microsoft.com/office/drawing/2014/main" id="{EC8B5B07-2DD1-434A-97BF-10C493EA1F28}"/>
              </a:ext>
            </a:extLst>
          </p:cNvPr>
          <p:cNvSpPr txBox="1"/>
          <p:nvPr/>
        </p:nvSpPr>
        <p:spPr bwMode="auto">
          <a:xfrm>
            <a:off x="457200" y="93834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95" name="TextBox 94">
            <a:extLst>
              <a:ext uri="{FF2B5EF4-FFF2-40B4-BE49-F238E27FC236}">
                <a16:creationId xmlns:a16="http://schemas.microsoft.com/office/drawing/2014/main" id="{2E62D8D0-561D-4BB8-9323-09B9CC4E920B}"/>
              </a:ext>
            </a:extLst>
          </p:cNvPr>
          <p:cNvSpPr txBox="1"/>
          <p:nvPr/>
        </p:nvSpPr>
        <p:spPr bwMode="auto">
          <a:xfrm>
            <a:off x="1613848" y="1314883"/>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96" name="TextBox 95">
            <a:extLst>
              <a:ext uri="{FF2B5EF4-FFF2-40B4-BE49-F238E27FC236}">
                <a16:creationId xmlns:a16="http://schemas.microsoft.com/office/drawing/2014/main" id="{14C2767B-89D3-4735-83AD-AA04F54B6A00}"/>
              </a:ext>
            </a:extLst>
          </p:cNvPr>
          <p:cNvSpPr txBox="1"/>
          <p:nvPr/>
        </p:nvSpPr>
        <p:spPr bwMode="auto">
          <a:xfrm>
            <a:off x="2209800" y="198979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97" name="TextBox 96">
            <a:extLst>
              <a:ext uri="{FF2B5EF4-FFF2-40B4-BE49-F238E27FC236}">
                <a16:creationId xmlns:a16="http://schemas.microsoft.com/office/drawing/2014/main" id="{A95862A5-93E4-4A3A-A325-F6C0F2E3F1B3}"/>
              </a:ext>
            </a:extLst>
          </p:cNvPr>
          <p:cNvSpPr txBox="1"/>
          <p:nvPr/>
        </p:nvSpPr>
        <p:spPr bwMode="auto">
          <a:xfrm>
            <a:off x="3186752" y="7620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98" name="TextBox 97">
            <a:extLst>
              <a:ext uri="{FF2B5EF4-FFF2-40B4-BE49-F238E27FC236}">
                <a16:creationId xmlns:a16="http://schemas.microsoft.com/office/drawing/2014/main" id="{306FD872-B918-4986-9418-692DFC2F7CA7}"/>
              </a:ext>
            </a:extLst>
          </p:cNvPr>
          <p:cNvSpPr txBox="1"/>
          <p:nvPr/>
        </p:nvSpPr>
        <p:spPr bwMode="auto">
          <a:xfrm>
            <a:off x="3885289" y="1735072"/>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cxnSp>
        <p:nvCxnSpPr>
          <p:cNvPr id="101" name="Straight Connector 100">
            <a:extLst>
              <a:ext uri="{FF2B5EF4-FFF2-40B4-BE49-F238E27FC236}">
                <a16:creationId xmlns:a16="http://schemas.microsoft.com/office/drawing/2014/main" id="{7F499800-548C-4CD3-9043-0A1945E2E791}"/>
              </a:ext>
            </a:extLst>
          </p:cNvPr>
          <p:cNvCxnSpPr>
            <a:cxnSpLocks/>
          </p:cNvCxnSpPr>
          <p:nvPr/>
        </p:nvCxnSpPr>
        <p:spPr bwMode="auto">
          <a:xfrm>
            <a:off x="2921855" y="3976200"/>
            <a:ext cx="1526595" cy="1037239"/>
          </a:xfrm>
          <a:prstGeom prst="line">
            <a:avLst/>
          </a:prstGeom>
          <a:noFill/>
          <a:ln w="25400" cap="sq" cmpd="sng" algn="ctr">
            <a:solidFill>
              <a:srgbClr val="FFC000"/>
            </a:solidFill>
            <a:prstDash val="solid"/>
            <a:round/>
            <a:headEnd type="none" w="med" len="med"/>
            <a:tailEnd type="triangle" w="med" len="med"/>
          </a:ln>
          <a:effectLst/>
        </p:spPr>
      </p:cxnSp>
      <p:sp>
        <p:nvSpPr>
          <p:cNvPr id="102" name="TextBox 101">
            <a:extLst>
              <a:ext uri="{FF2B5EF4-FFF2-40B4-BE49-F238E27FC236}">
                <a16:creationId xmlns:a16="http://schemas.microsoft.com/office/drawing/2014/main" id="{82520062-3916-450A-8D14-41F5F091C506}"/>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107" name="TextBox 106">
            <a:extLst>
              <a:ext uri="{FF2B5EF4-FFF2-40B4-BE49-F238E27FC236}">
                <a16:creationId xmlns:a16="http://schemas.microsoft.com/office/drawing/2014/main" id="{C42073C3-AD44-48E9-966C-30CE37582BAB}"/>
              </a:ext>
            </a:extLst>
          </p:cNvPr>
          <p:cNvSpPr txBox="1"/>
          <p:nvPr/>
        </p:nvSpPr>
        <p:spPr bwMode="auto">
          <a:xfrm>
            <a:off x="2993743" y="387029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cxnSp>
        <p:nvCxnSpPr>
          <p:cNvPr id="108" name="Straight Connector 107">
            <a:extLst>
              <a:ext uri="{FF2B5EF4-FFF2-40B4-BE49-F238E27FC236}">
                <a16:creationId xmlns:a16="http://schemas.microsoft.com/office/drawing/2014/main" id="{C2FDDFAB-A3A2-4257-94A3-408829314331}"/>
              </a:ext>
            </a:extLst>
          </p:cNvPr>
          <p:cNvCxnSpPr>
            <a:cxnSpLocks/>
          </p:cNvCxnSpPr>
          <p:nvPr/>
        </p:nvCxnSpPr>
        <p:spPr bwMode="auto">
          <a:xfrm>
            <a:off x="4483826" y="50923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09" name="TextBox 108">
            <a:extLst>
              <a:ext uri="{FF2B5EF4-FFF2-40B4-BE49-F238E27FC236}">
                <a16:creationId xmlns:a16="http://schemas.microsoft.com/office/drawing/2014/main" id="{F3F682CA-9218-4FB2-87F3-DAE8E149FA91}"/>
              </a:ext>
            </a:extLst>
          </p:cNvPr>
          <p:cNvSpPr txBox="1"/>
          <p:nvPr/>
        </p:nvSpPr>
        <p:spPr bwMode="auto">
          <a:xfrm>
            <a:off x="4932317" y="47961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10" name="TextBox 109">
            <a:extLst>
              <a:ext uri="{FF2B5EF4-FFF2-40B4-BE49-F238E27FC236}">
                <a16:creationId xmlns:a16="http://schemas.microsoft.com/office/drawing/2014/main" id="{72F26F8F-2DAE-440C-8BC4-7B1CCBC65594}"/>
              </a:ext>
            </a:extLst>
          </p:cNvPr>
          <p:cNvSpPr txBox="1"/>
          <p:nvPr/>
        </p:nvSpPr>
        <p:spPr bwMode="auto">
          <a:xfrm>
            <a:off x="3018068" y="4267200"/>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118" name="TextBox 117">
            <a:extLst>
              <a:ext uri="{FF2B5EF4-FFF2-40B4-BE49-F238E27FC236}">
                <a16:creationId xmlns:a16="http://schemas.microsoft.com/office/drawing/2014/main" id="{BCCC745E-31DC-458F-BDBF-99C396186000}"/>
              </a:ext>
            </a:extLst>
          </p:cNvPr>
          <p:cNvSpPr txBox="1"/>
          <p:nvPr/>
        </p:nvSpPr>
        <p:spPr bwMode="auto">
          <a:xfrm>
            <a:off x="3018068" y="4656798"/>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119" name="TextBox 118">
            <a:extLst>
              <a:ext uri="{FF2B5EF4-FFF2-40B4-BE49-F238E27FC236}">
                <a16:creationId xmlns:a16="http://schemas.microsoft.com/office/drawing/2014/main" id="{7F19D473-B777-465C-B991-28BDC5B4D899}"/>
              </a:ext>
            </a:extLst>
          </p:cNvPr>
          <p:cNvSpPr txBox="1"/>
          <p:nvPr/>
        </p:nvSpPr>
        <p:spPr bwMode="auto">
          <a:xfrm>
            <a:off x="3018068" y="4985546"/>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120" name="TextBox 119">
            <a:extLst>
              <a:ext uri="{FF2B5EF4-FFF2-40B4-BE49-F238E27FC236}">
                <a16:creationId xmlns:a16="http://schemas.microsoft.com/office/drawing/2014/main" id="{91F16B07-0F96-4871-8236-FA9E1EE129A8}"/>
              </a:ext>
            </a:extLst>
          </p:cNvPr>
          <p:cNvSpPr txBox="1"/>
          <p:nvPr/>
        </p:nvSpPr>
        <p:spPr bwMode="auto">
          <a:xfrm>
            <a:off x="3018068" y="5327357"/>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66" name="TextBox 65">
            <a:extLst>
              <a:ext uri="{FF2B5EF4-FFF2-40B4-BE49-F238E27FC236}">
                <a16:creationId xmlns:a16="http://schemas.microsoft.com/office/drawing/2014/main" id="{40545703-6F4C-480E-8E7F-286A4BD0D1D5}"/>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2" name="TextBox 71">
            <a:extLst>
              <a:ext uri="{FF2B5EF4-FFF2-40B4-BE49-F238E27FC236}">
                <a16:creationId xmlns:a16="http://schemas.microsoft.com/office/drawing/2014/main" id="{EB9CB825-2DE6-4597-BEF4-D4607237BAF9}"/>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 name="Freeform: Shape 6">
            <a:extLst>
              <a:ext uri="{FF2B5EF4-FFF2-40B4-BE49-F238E27FC236}">
                <a16:creationId xmlns:a16="http://schemas.microsoft.com/office/drawing/2014/main" id="{982ED42A-43C6-4419-A5D5-913F32992516}"/>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81" name="TextBox 80">
            <a:extLst>
              <a:ext uri="{FF2B5EF4-FFF2-40B4-BE49-F238E27FC236}">
                <a16:creationId xmlns:a16="http://schemas.microsoft.com/office/drawing/2014/main" id="{E5810337-21D4-481D-B356-BB7692415B8D}"/>
              </a:ext>
            </a:extLst>
          </p:cNvPr>
          <p:cNvSpPr txBox="1"/>
          <p:nvPr/>
        </p:nvSpPr>
        <p:spPr bwMode="auto">
          <a:xfrm>
            <a:off x="5486400" y="2876550"/>
            <a:ext cx="487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if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l-GR"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x</a:t>
            </a:r>
            <a:r>
              <a:rPr kumimoji="0" lang="en-US" altLang="en-US" sz="24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&lt;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node 1,2,3 fire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and 4 does not. </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1</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itchFamily="18" charset="2"/>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t>
            </a:r>
            <a:r>
              <a:rPr kumimoji="0" lang="en-US" alt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sym typeface="Symbol" pitchFamily="18" charset="2"/>
              </a:rPr>
              <a:t> </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p:txBody>
      </p:sp>
      <p:grpSp>
        <p:nvGrpSpPr>
          <p:cNvPr id="13" name="Group 12">
            <a:extLst>
              <a:ext uri="{FF2B5EF4-FFF2-40B4-BE49-F238E27FC236}">
                <a16:creationId xmlns:a16="http://schemas.microsoft.com/office/drawing/2014/main" id="{BE675F83-F156-4EB6-8073-1574FF92FD5A}"/>
              </a:ext>
            </a:extLst>
          </p:cNvPr>
          <p:cNvGrpSpPr/>
          <p:nvPr/>
        </p:nvGrpSpPr>
        <p:grpSpPr>
          <a:xfrm>
            <a:off x="6517557" y="4151994"/>
            <a:ext cx="712373" cy="556293"/>
            <a:chOff x="6441357" y="4933044"/>
            <a:chExt cx="712373" cy="556293"/>
          </a:xfrm>
        </p:grpSpPr>
        <p:cxnSp>
          <p:nvCxnSpPr>
            <p:cNvPr id="82" name="Straight Connector 81">
              <a:extLst>
                <a:ext uri="{FF2B5EF4-FFF2-40B4-BE49-F238E27FC236}">
                  <a16:creationId xmlns:a16="http://schemas.microsoft.com/office/drawing/2014/main" id="{FBAA4DB9-B4D8-4583-B1CC-660AE5C176DA}"/>
                </a:ext>
              </a:extLst>
            </p:cNvPr>
            <p:cNvCxnSpPr>
              <a:cxnSpLocks/>
            </p:cNvCxnSpPr>
            <p:nvPr/>
          </p:nvCxnSpPr>
          <p:spPr bwMode="auto">
            <a:xfrm flipV="1">
              <a:off x="6827801" y="5298837"/>
              <a:ext cx="325929" cy="190500"/>
            </a:xfrm>
            <a:prstGeom prst="line">
              <a:avLst/>
            </a:prstGeom>
            <a:noFill/>
            <a:ln w="9525" cap="sq" cmpd="sng" algn="ctr">
              <a:solidFill>
                <a:schemeClr val="hlink"/>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757AA0FC-D31C-4534-9D91-AE18723B6DE0}"/>
                </a:ext>
              </a:extLst>
            </p:cNvPr>
            <p:cNvCxnSpPr>
              <a:cxnSpLocks/>
            </p:cNvCxnSpPr>
            <p:nvPr/>
          </p:nvCxnSpPr>
          <p:spPr bwMode="auto">
            <a:xfrm flipV="1">
              <a:off x="6441357" y="4933044"/>
              <a:ext cx="325929" cy="190500"/>
            </a:xfrm>
            <a:prstGeom prst="line">
              <a:avLst/>
            </a:prstGeom>
            <a:noFill/>
            <a:ln w="9525" cap="sq" cmpd="sng" algn="ctr">
              <a:solidFill>
                <a:schemeClr val="hlink"/>
              </a:solidFill>
              <a:prstDash val="solid"/>
              <a:round/>
              <a:headEnd type="none" w="med" len="med"/>
              <a:tailEnd type="none" w="med" len="med"/>
            </a:ln>
            <a:effectLst/>
          </p:spPr>
        </p:cxnSp>
      </p:grpSp>
      <p:grpSp>
        <p:nvGrpSpPr>
          <p:cNvPr id="84" name="Group 83">
            <a:extLst>
              <a:ext uri="{FF2B5EF4-FFF2-40B4-BE49-F238E27FC236}">
                <a16:creationId xmlns:a16="http://schemas.microsoft.com/office/drawing/2014/main" id="{4BEA1057-1E5F-401F-A6D4-3C656E6F2A5A}"/>
              </a:ext>
            </a:extLst>
          </p:cNvPr>
          <p:cNvGrpSpPr/>
          <p:nvPr/>
        </p:nvGrpSpPr>
        <p:grpSpPr>
          <a:xfrm>
            <a:off x="6553200" y="4514850"/>
            <a:ext cx="712373" cy="556293"/>
            <a:chOff x="6441357" y="4933044"/>
            <a:chExt cx="712373" cy="556293"/>
          </a:xfrm>
        </p:grpSpPr>
        <p:cxnSp>
          <p:nvCxnSpPr>
            <p:cNvPr id="85" name="Straight Connector 84">
              <a:extLst>
                <a:ext uri="{FF2B5EF4-FFF2-40B4-BE49-F238E27FC236}">
                  <a16:creationId xmlns:a16="http://schemas.microsoft.com/office/drawing/2014/main" id="{7CF91629-C043-478A-8783-FDC094DE462D}"/>
                </a:ext>
              </a:extLst>
            </p:cNvPr>
            <p:cNvCxnSpPr>
              <a:cxnSpLocks/>
            </p:cNvCxnSpPr>
            <p:nvPr/>
          </p:nvCxnSpPr>
          <p:spPr bwMode="auto">
            <a:xfrm flipV="1">
              <a:off x="6827801" y="5298837"/>
              <a:ext cx="325929" cy="190500"/>
            </a:xfrm>
            <a:prstGeom prst="line">
              <a:avLst/>
            </a:prstGeom>
            <a:noFill/>
            <a:ln w="9525" cap="sq" cmpd="sng" algn="ctr">
              <a:solidFill>
                <a:schemeClr val="hlink"/>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CE7AB69-F55E-4CA9-B8B8-74C2B352081D}"/>
                </a:ext>
              </a:extLst>
            </p:cNvPr>
            <p:cNvCxnSpPr>
              <a:cxnSpLocks/>
            </p:cNvCxnSpPr>
            <p:nvPr/>
          </p:nvCxnSpPr>
          <p:spPr bwMode="auto">
            <a:xfrm flipV="1">
              <a:off x="6441357" y="4933044"/>
              <a:ext cx="325929" cy="190500"/>
            </a:xfrm>
            <a:prstGeom prst="line">
              <a:avLst/>
            </a:prstGeom>
            <a:noFill/>
            <a:ln w="9525" cap="sq" cmpd="sng" algn="ctr">
              <a:solidFill>
                <a:schemeClr val="hlink"/>
              </a:solidFill>
              <a:prstDash val="solid"/>
              <a:round/>
              <a:headEnd type="none" w="med" len="med"/>
              <a:tailEnd type="none" w="med" len="med"/>
            </a:ln>
            <a:effectLst/>
          </p:spPr>
        </p:cxnSp>
      </p:grpSp>
      <p:grpSp>
        <p:nvGrpSpPr>
          <p:cNvPr id="90" name="Group 89">
            <a:extLst>
              <a:ext uri="{FF2B5EF4-FFF2-40B4-BE49-F238E27FC236}">
                <a16:creationId xmlns:a16="http://schemas.microsoft.com/office/drawing/2014/main" id="{0E47D60E-AFE1-44BC-8275-52D10AEFA4D6}"/>
              </a:ext>
            </a:extLst>
          </p:cNvPr>
          <p:cNvGrpSpPr/>
          <p:nvPr/>
        </p:nvGrpSpPr>
        <p:grpSpPr>
          <a:xfrm>
            <a:off x="6588843" y="4877706"/>
            <a:ext cx="712373" cy="556293"/>
            <a:chOff x="6441357" y="4933044"/>
            <a:chExt cx="712373" cy="556293"/>
          </a:xfrm>
        </p:grpSpPr>
        <p:cxnSp>
          <p:nvCxnSpPr>
            <p:cNvPr id="91" name="Straight Connector 90">
              <a:extLst>
                <a:ext uri="{FF2B5EF4-FFF2-40B4-BE49-F238E27FC236}">
                  <a16:creationId xmlns:a16="http://schemas.microsoft.com/office/drawing/2014/main" id="{9AADE2E6-E9AC-402A-B5FB-BCD0709D4391}"/>
                </a:ext>
              </a:extLst>
            </p:cNvPr>
            <p:cNvCxnSpPr>
              <a:cxnSpLocks/>
            </p:cNvCxnSpPr>
            <p:nvPr/>
          </p:nvCxnSpPr>
          <p:spPr bwMode="auto">
            <a:xfrm flipV="1">
              <a:off x="6827801" y="5298837"/>
              <a:ext cx="325929" cy="190500"/>
            </a:xfrm>
            <a:prstGeom prst="line">
              <a:avLst/>
            </a:prstGeom>
            <a:noFill/>
            <a:ln w="9525" cap="sq" cmpd="sng" algn="ctr">
              <a:solidFill>
                <a:schemeClr val="hlink"/>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A81F679C-24C1-4E62-A603-8C836A81BC03}"/>
                </a:ext>
              </a:extLst>
            </p:cNvPr>
            <p:cNvCxnSpPr>
              <a:cxnSpLocks/>
            </p:cNvCxnSpPr>
            <p:nvPr/>
          </p:nvCxnSpPr>
          <p:spPr bwMode="auto">
            <a:xfrm flipV="1">
              <a:off x="6441357" y="4933044"/>
              <a:ext cx="325929" cy="190500"/>
            </a:xfrm>
            <a:prstGeom prst="line">
              <a:avLst/>
            </a:prstGeom>
            <a:noFill/>
            <a:ln w="9525" cap="sq" cmpd="sng" algn="ctr">
              <a:solidFill>
                <a:schemeClr val="hlink"/>
              </a:solidFill>
              <a:prstDash val="solid"/>
              <a:round/>
              <a:headEnd type="none" w="med" len="med"/>
              <a:tailEnd type="none" w="med" len="med"/>
            </a:ln>
            <a:effectLst/>
          </p:spPr>
        </p:cxnSp>
      </p:grpSp>
      <p:cxnSp>
        <p:nvCxnSpPr>
          <p:cNvPr id="103" name="Straight Connector 102">
            <a:extLst>
              <a:ext uri="{FF2B5EF4-FFF2-40B4-BE49-F238E27FC236}">
                <a16:creationId xmlns:a16="http://schemas.microsoft.com/office/drawing/2014/main" id="{92059544-9DD6-4493-9A18-6F87CB130862}"/>
              </a:ext>
            </a:extLst>
          </p:cNvPr>
          <p:cNvCxnSpPr>
            <a:cxnSpLocks/>
          </p:cNvCxnSpPr>
          <p:nvPr/>
        </p:nvCxnSpPr>
        <p:spPr bwMode="auto">
          <a:xfrm flipH="1">
            <a:off x="3580224" y="952500"/>
            <a:ext cx="1176" cy="2158637"/>
          </a:xfrm>
          <a:prstGeom prst="line">
            <a:avLst/>
          </a:prstGeom>
          <a:noFill/>
          <a:ln w="25400" cap="sq" cmpd="sng" algn="ctr">
            <a:solidFill>
              <a:srgbClr val="66FF33"/>
            </a:solidFill>
            <a:prstDash val="solid"/>
            <a:round/>
            <a:headEnd type="none" w="med" len="med"/>
            <a:tailEnd type="none" w="med" len="med"/>
          </a:ln>
          <a:effectLst/>
        </p:spPr>
      </p:cxnSp>
      <p:grpSp>
        <p:nvGrpSpPr>
          <p:cNvPr id="131" name="Group 130">
            <a:extLst>
              <a:ext uri="{FF2B5EF4-FFF2-40B4-BE49-F238E27FC236}">
                <a16:creationId xmlns:a16="http://schemas.microsoft.com/office/drawing/2014/main" id="{E80A4320-3944-46D0-A6BD-C9A969190316}"/>
              </a:ext>
            </a:extLst>
          </p:cNvPr>
          <p:cNvGrpSpPr/>
          <p:nvPr/>
        </p:nvGrpSpPr>
        <p:grpSpPr>
          <a:xfrm>
            <a:off x="2006783" y="4087158"/>
            <a:ext cx="215943" cy="2148629"/>
            <a:chOff x="2006783" y="4087158"/>
            <a:chExt cx="215943" cy="2148629"/>
          </a:xfrm>
        </p:grpSpPr>
        <p:pic>
          <p:nvPicPr>
            <p:cNvPr id="132" name="Picture 131">
              <a:extLst>
                <a:ext uri="{FF2B5EF4-FFF2-40B4-BE49-F238E27FC236}">
                  <a16:creationId xmlns:a16="http://schemas.microsoft.com/office/drawing/2014/main" id="{49044753-E514-42A7-9256-CDDB478A2242}"/>
                </a:ext>
              </a:extLst>
            </p:cNvPr>
            <p:cNvPicPr>
              <a:picLocks noChangeAspect="1"/>
            </p:cNvPicPr>
            <p:nvPr/>
          </p:nvPicPr>
          <p:blipFill rotWithShape="1">
            <a:blip r:embed="rId2"/>
            <a:srcRect t="10992" b="4355"/>
            <a:stretch/>
          </p:blipFill>
          <p:spPr>
            <a:xfrm>
              <a:off x="2039846" y="4087158"/>
              <a:ext cx="182880" cy="153011"/>
            </a:xfrm>
            <a:prstGeom prst="rect">
              <a:avLst/>
            </a:prstGeom>
          </p:spPr>
        </p:pic>
        <p:pic>
          <p:nvPicPr>
            <p:cNvPr id="133" name="Picture 132">
              <a:extLst>
                <a:ext uri="{FF2B5EF4-FFF2-40B4-BE49-F238E27FC236}">
                  <a16:creationId xmlns:a16="http://schemas.microsoft.com/office/drawing/2014/main" id="{4674F986-C8C9-46B5-AFA7-00B20BE3C798}"/>
                </a:ext>
              </a:extLst>
            </p:cNvPr>
            <p:cNvPicPr>
              <a:picLocks noChangeAspect="1"/>
            </p:cNvPicPr>
            <p:nvPr/>
          </p:nvPicPr>
          <p:blipFill rotWithShape="1">
            <a:blip r:embed="rId2"/>
            <a:srcRect t="10992" b="4355"/>
            <a:stretch/>
          </p:blipFill>
          <p:spPr>
            <a:xfrm>
              <a:off x="2028825" y="4752364"/>
              <a:ext cx="182880" cy="153011"/>
            </a:xfrm>
            <a:prstGeom prst="rect">
              <a:avLst/>
            </a:prstGeom>
          </p:spPr>
        </p:pic>
        <p:pic>
          <p:nvPicPr>
            <p:cNvPr id="134" name="Picture 133">
              <a:extLst>
                <a:ext uri="{FF2B5EF4-FFF2-40B4-BE49-F238E27FC236}">
                  <a16:creationId xmlns:a16="http://schemas.microsoft.com/office/drawing/2014/main" id="{BADBF3AF-16E0-451D-AD69-31F5E4949A0E}"/>
                </a:ext>
              </a:extLst>
            </p:cNvPr>
            <p:cNvPicPr>
              <a:picLocks noChangeAspect="1"/>
            </p:cNvPicPr>
            <p:nvPr/>
          </p:nvPicPr>
          <p:blipFill rotWithShape="1">
            <a:blip r:embed="rId2"/>
            <a:srcRect t="10992" b="4355"/>
            <a:stretch/>
          </p:blipFill>
          <p:spPr>
            <a:xfrm>
              <a:off x="2017804" y="5417570"/>
              <a:ext cx="182880" cy="153011"/>
            </a:xfrm>
            <a:prstGeom prst="rect">
              <a:avLst/>
            </a:prstGeom>
          </p:spPr>
        </p:pic>
        <p:pic>
          <p:nvPicPr>
            <p:cNvPr id="135" name="Picture 134">
              <a:extLst>
                <a:ext uri="{FF2B5EF4-FFF2-40B4-BE49-F238E27FC236}">
                  <a16:creationId xmlns:a16="http://schemas.microsoft.com/office/drawing/2014/main" id="{0BAAA025-FC30-4D73-95AD-4BD9CC7A7636}"/>
                </a:ext>
              </a:extLst>
            </p:cNvPr>
            <p:cNvPicPr>
              <a:picLocks noChangeAspect="1"/>
            </p:cNvPicPr>
            <p:nvPr/>
          </p:nvPicPr>
          <p:blipFill rotWithShape="1">
            <a:blip r:embed="rId2"/>
            <a:srcRect t="10992" b="4355"/>
            <a:stretch/>
          </p:blipFill>
          <p:spPr>
            <a:xfrm>
              <a:off x="2006783" y="6082776"/>
              <a:ext cx="182880" cy="153011"/>
            </a:xfrm>
            <a:prstGeom prst="rect">
              <a:avLst/>
            </a:prstGeom>
          </p:spPr>
        </p:pic>
      </p:grpSp>
    </p:spTree>
    <p:extLst>
      <p:ext uri="{BB962C8B-B14F-4D97-AF65-F5344CB8AC3E}">
        <p14:creationId xmlns:p14="http://schemas.microsoft.com/office/powerpoint/2010/main" val="15138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
                                            <p:txEl>
                                              <p:pRg st="0" end="0"/>
                                            </p:txEl>
                                          </p:spTgt>
                                        </p:tgtEl>
                                        <p:attrNameLst>
                                          <p:attrName>style.visibility</p:attrName>
                                        </p:attrNameLst>
                                      </p:cBhvr>
                                      <p:to>
                                        <p:strVal val="visible"/>
                                      </p:to>
                                    </p:set>
                                    <p:anim calcmode="lin" valueType="num">
                                      <p:cBhvr additive="base">
                                        <p:cTn id="13"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
                                            <p:txEl>
                                              <p:pRg st="1" end="1"/>
                                            </p:txEl>
                                          </p:spTgt>
                                        </p:tgtEl>
                                        <p:attrNameLst>
                                          <p:attrName>style.visibility</p:attrName>
                                        </p:attrNameLst>
                                      </p:cBhvr>
                                      <p:to>
                                        <p:strVal val="visible"/>
                                      </p:to>
                                    </p:set>
                                    <p:anim calcmode="lin" valueType="num">
                                      <p:cBhvr additive="base">
                                        <p:cTn id="19"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
                                            <p:txEl>
                                              <p:pRg st="2" end="2"/>
                                            </p:txEl>
                                          </p:spTgt>
                                        </p:tgtEl>
                                        <p:attrNameLst>
                                          <p:attrName>style.visibility</p:attrName>
                                        </p:attrNameLst>
                                      </p:cBhvr>
                                      <p:to>
                                        <p:strVal val="visible"/>
                                      </p:to>
                                    </p:set>
                                    <p:anim calcmode="lin" valueType="num">
                                      <p:cBhvr additive="base">
                                        <p:cTn id="25"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1">
                                            <p:txEl>
                                              <p:pRg st="3" end="3"/>
                                            </p:txEl>
                                          </p:spTgt>
                                        </p:tgtEl>
                                        <p:attrNameLst>
                                          <p:attrName>style.visibility</p:attrName>
                                        </p:attrNameLst>
                                      </p:cBhvr>
                                      <p:to>
                                        <p:strVal val="visible"/>
                                      </p:to>
                                    </p:set>
                                    <p:anim calcmode="lin" valueType="num">
                                      <p:cBhvr additive="base">
                                        <p:cTn id="29"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1">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81">
                                            <p:txEl>
                                              <p:pRg st="4" end="4"/>
                                            </p:txEl>
                                          </p:spTgt>
                                        </p:tgtEl>
                                        <p:attrNameLst>
                                          <p:attrName>style.visibility</p:attrName>
                                        </p:attrNameLst>
                                      </p:cBhvr>
                                      <p:to>
                                        <p:strVal val="visible"/>
                                      </p:to>
                                    </p:set>
                                    <p:anim calcmode="lin" valueType="num">
                                      <p:cBhvr additive="base">
                                        <p:cTn id="33"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1">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1">
                                            <p:txEl>
                                              <p:pRg st="5" end="5"/>
                                            </p:txEl>
                                          </p:spTgt>
                                        </p:tgtEl>
                                        <p:attrNameLst>
                                          <p:attrName>style.visibility</p:attrName>
                                        </p:attrNameLst>
                                      </p:cBhvr>
                                      <p:to>
                                        <p:strVal val="visible"/>
                                      </p:to>
                                    </p:set>
                                    <p:anim calcmode="lin" valueType="num">
                                      <p:cBhvr additive="base">
                                        <p:cTn id="37" dur="500" fill="hold"/>
                                        <p:tgtEl>
                                          <p:spTgt spid="8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81">
                                            <p:txEl>
                                              <p:pRg st="6" end="6"/>
                                            </p:txEl>
                                          </p:spTgt>
                                        </p:tgtEl>
                                        <p:attrNameLst>
                                          <p:attrName>style.visibility</p:attrName>
                                        </p:attrNameLst>
                                      </p:cBhvr>
                                      <p:to>
                                        <p:strVal val="visible"/>
                                      </p:to>
                                    </p:set>
                                    <p:anim calcmode="lin" valueType="num">
                                      <p:cBhvr additive="base">
                                        <p:cTn id="41" dur="500" fill="hold"/>
                                        <p:tgtEl>
                                          <p:spTgt spid="8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ppt_x"/>
                                          </p:val>
                                        </p:tav>
                                        <p:tav tm="100000">
                                          <p:val>
                                            <p:strVal val="#ppt_x"/>
                                          </p:val>
                                        </p:tav>
                                      </p:tavLst>
                                    </p:anim>
                                    <p:anim calcmode="lin" valueType="num">
                                      <p:cBhvr additive="base">
                                        <p:cTn id="5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fill="hold"/>
                                        <p:tgtEl>
                                          <p:spTgt spid="90"/>
                                        </p:tgtEl>
                                        <p:attrNameLst>
                                          <p:attrName>ppt_x</p:attrName>
                                        </p:attrNameLst>
                                      </p:cBhvr>
                                      <p:tavLst>
                                        <p:tav tm="0">
                                          <p:val>
                                            <p:strVal val="#ppt_x"/>
                                          </p:val>
                                        </p:tav>
                                        <p:tav tm="100000">
                                          <p:val>
                                            <p:strVal val="#ppt_x"/>
                                          </p:val>
                                        </p:tav>
                                      </p:tavLst>
                                    </p:anim>
                                    <p:anim calcmode="lin" valueType="num">
                                      <p:cBhvr additive="base">
                                        <p:cTn id="6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81">
                                            <p:txEl>
                                              <p:pRg st="7" end="7"/>
                                            </p:txEl>
                                          </p:spTgt>
                                        </p:tgtEl>
                                        <p:attrNameLst>
                                          <p:attrName>style.visibility</p:attrName>
                                        </p:attrNameLst>
                                      </p:cBhvr>
                                      <p:to>
                                        <p:strVal val="visible"/>
                                      </p:to>
                                    </p:set>
                                    <p:anim calcmode="lin" valueType="num">
                                      <p:cBhvr additive="base">
                                        <p:cTn id="65" dur="500" fill="hold"/>
                                        <p:tgtEl>
                                          <p:spTgt spid="81">
                                            <p:txEl>
                                              <p:pRg st="7" end="7"/>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8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377CE0C2-CA01-42D8-B816-92FEC2450AC7}"/>
              </a:ext>
            </a:extLst>
          </p:cNvPr>
          <p:cNvSpPr/>
          <p:nvPr/>
        </p:nvSpPr>
        <p:spPr>
          <a:xfrm>
            <a:off x="546463" y="1358537"/>
            <a:ext cx="1142995" cy="1752600"/>
          </a:xfrm>
          <a:prstGeom prst="rect">
            <a:avLst/>
          </a:prstGeom>
          <a:solidFill>
            <a:srgbClr val="FFC000"/>
          </a:solidFill>
          <a:ln w="25400">
            <a:solidFill>
              <a:schemeClr val="accent2">
                <a:lumMod val="50000"/>
              </a:schemeClr>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1" name="Rectangle 10">
            <a:extLst>
              <a:ext uri="{FF2B5EF4-FFF2-40B4-BE49-F238E27FC236}">
                <a16:creationId xmlns:a16="http://schemas.microsoft.com/office/drawing/2014/main" id="{2962AB3C-5625-42EA-BDDA-325135E35975}"/>
              </a:ext>
            </a:extLst>
          </p:cNvPr>
          <p:cNvSpPr/>
          <p:nvPr/>
        </p:nvSpPr>
        <p:spPr>
          <a:xfrm>
            <a:off x="1702526" y="1739537"/>
            <a:ext cx="533395" cy="1371600"/>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6" name="Rectangle 15">
            <a:extLst>
              <a:ext uri="{FF2B5EF4-FFF2-40B4-BE49-F238E27FC236}">
                <a16:creationId xmlns:a16="http://schemas.microsoft.com/office/drawing/2014/main" id="{623663F7-ABB3-49F6-97E4-E56DC5508C59}"/>
              </a:ext>
            </a:extLst>
          </p:cNvPr>
          <p:cNvSpPr/>
          <p:nvPr/>
        </p:nvSpPr>
        <p:spPr>
          <a:xfrm>
            <a:off x="2248989" y="2425338"/>
            <a:ext cx="990606" cy="685799"/>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Rectangle 16">
            <a:extLst>
              <a:ext uri="{FF2B5EF4-FFF2-40B4-BE49-F238E27FC236}">
                <a16:creationId xmlns:a16="http://schemas.microsoft.com/office/drawing/2014/main" id="{03654599-2AB5-4E6C-B271-D0F9227A6593}"/>
              </a:ext>
            </a:extLst>
          </p:cNvPr>
          <p:cNvSpPr/>
          <p:nvPr/>
        </p:nvSpPr>
        <p:spPr>
          <a:xfrm>
            <a:off x="3252652" y="1206145"/>
            <a:ext cx="685799" cy="1904992"/>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3" name="Straight Connector 2">
            <a:extLst>
              <a:ext uri="{FF2B5EF4-FFF2-40B4-BE49-F238E27FC236}">
                <a16:creationId xmlns:a16="http://schemas.microsoft.com/office/drawing/2014/main" id="{68E1FB07-B44F-4CE4-BDA6-4D73386FC6D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1F742908-988F-45CF-9C8F-F8E7E12564C0}"/>
              </a:ext>
            </a:extLst>
          </p:cNvPr>
          <p:cNvSpPr txBox="1"/>
          <p:nvPr/>
        </p:nvSpPr>
        <p:spPr bwMode="auto">
          <a:xfrm>
            <a:off x="1489161"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20" name="TextBox 19">
            <a:extLst>
              <a:ext uri="{FF2B5EF4-FFF2-40B4-BE49-F238E27FC236}">
                <a16:creationId xmlns:a16="http://schemas.microsoft.com/office/drawing/2014/main" id="{DC77E560-EF38-43D5-BAD0-7C3AB5CF5BA3}"/>
              </a:ext>
            </a:extLst>
          </p:cNvPr>
          <p:cNvSpPr txBox="1"/>
          <p:nvPr/>
        </p:nvSpPr>
        <p:spPr bwMode="auto">
          <a:xfrm>
            <a:off x="1987732"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21" name="TextBox 20">
            <a:extLst>
              <a:ext uri="{FF2B5EF4-FFF2-40B4-BE49-F238E27FC236}">
                <a16:creationId xmlns:a16="http://schemas.microsoft.com/office/drawing/2014/main" id="{319C82EC-7A67-434E-A9AA-61C5A4A77CEF}"/>
              </a:ext>
            </a:extLst>
          </p:cNvPr>
          <p:cNvSpPr txBox="1"/>
          <p:nvPr/>
        </p:nvSpPr>
        <p:spPr bwMode="auto">
          <a:xfrm>
            <a:off x="2928258"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22" name="TextBox 21">
            <a:extLst>
              <a:ext uri="{FF2B5EF4-FFF2-40B4-BE49-F238E27FC236}">
                <a16:creationId xmlns:a16="http://schemas.microsoft.com/office/drawing/2014/main" id="{C7EE0D5B-F394-42BE-9612-B11D2E9C7EA9}"/>
              </a:ext>
            </a:extLst>
          </p:cNvPr>
          <p:cNvSpPr txBox="1"/>
          <p:nvPr/>
        </p:nvSpPr>
        <p:spPr bwMode="auto">
          <a:xfrm>
            <a:off x="3670663"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23" name="TextBox 22">
            <a:extLst>
              <a:ext uri="{FF2B5EF4-FFF2-40B4-BE49-F238E27FC236}">
                <a16:creationId xmlns:a16="http://schemas.microsoft.com/office/drawing/2014/main" id="{95507D6C-AD07-437D-9ADE-E67C5C8EAD3B}"/>
              </a:ext>
            </a:extLst>
          </p:cNvPr>
          <p:cNvSpPr txBox="1"/>
          <p:nvPr/>
        </p:nvSpPr>
        <p:spPr bwMode="auto">
          <a:xfrm>
            <a:off x="304800" y="303711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E5D3EE08-8B79-4E92-9CB6-8179E4243865}"/>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TextBox 24">
            <a:extLst>
              <a:ext uri="{FF2B5EF4-FFF2-40B4-BE49-F238E27FC236}">
                <a16:creationId xmlns:a16="http://schemas.microsoft.com/office/drawing/2014/main" id="{DC83D430-33AC-4862-8A6F-291BF91FDEFC}"/>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313B937D-AECD-4185-954A-CCD8FC4C773F}"/>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8" name="Straight Connector 27">
            <a:extLst>
              <a:ext uri="{FF2B5EF4-FFF2-40B4-BE49-F238E27FC236}">
                <a16:creationId xmlns:a16="http://schemas.microsoft.com/office/drawing/2014/main" id="{458508D3-4928-4E0A-A8A9-366E41818F09}"/>
              </a:ext>
            </a:extLst>
          </p:cNvPr>
          <p:cNvCxnSpPr>
            <a:cxnSpLocks/>
            <a:endCxn id="2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cxnSp>
        <p:nvCxnSpPr>
          <p:cNvPr id="34" name="Straight Connector 33">
            <a:extLst>
              <a:ext uri="{FF2B5EF4-FFF2-40B4-BE49-F238E27FC236}">
                <a16:creationId xmlns:a16="http://schemas.microsoft.com/office/drawing/2014/main" id="{38B7E984-FC62-4A21-84FF-DE6D1CA1139B}"/>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36" name="TextBox 35">
            <a:extLst>
              <a:ext uri="{FF2B5EF4-FFF2-40B4-BE49-F238E27FC236}">
                <a16:creationId xmlns:a16="http://schemas.microsoft.com/office/drawing/2014/main" id="{488B9325-9BD1-4EA0-A09A-51146F4BE64A}"/>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37" name="TextBox 36">
            <a:extLst>
              <a:ext uri="{FF2B5EF4-FFF2-40B4-BE49-F238E27FC236}">
                <a16:creationId xmlns:a16="http://schemas.microsoft.com/office/drawing/2014/main" id="{F1A9C222-B0FB-45E5-ADAE-A0A70E56EAAC}"/>
              </a:ext>
            </a:extLst>
          </p:cNvPr>
          <p:cNvSpPr txBox="1"/>
          <p:nvPr/>
        </p:nvSpPr>
        <p:spPr bwMode="auto">
          <a:xfrm>
            <a:off x="1511300" y="3714117"/>
            <a:ext cx="73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41" name="Oval 40">
            <a:extLst>
              <a:ext uri="{FF2B5EF4-FFF2-40B4-BE49-F238E27FC236}">
                <a16:creationId xmlns:a16="http://schemas.microsoft.com/office/drawing/2014/main" id="{5669C2AF-0269-44D7-A3DF-081029941166}"/>
              </a:ext>
            </a:extLst>
          </p:cNvPr>
          <p:cNvSpPr/>
          <p:nvPr/>
        </p:nvSpPr>
        <p:spPr>
          <a:xfrm>
            <a:off x="2019299" y="473904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2" name="Straight Connector 41">
            <a:extLst>
              <a:ext uri="{FF2B5EF4-FFF2-40B4-BE49-F238E27FC236}">
                <a16:creationId xmlns:a16="http://schemas.microsoft.com/office/drawing/2014/main" id="{16A2B159-B350-45EE-9F30-C3C4AE97FD71}"/>
              </a:ext>
            </a:extLst>
          </p:cNvPr>
          <p:cNvCxnSpPr>
            <a:cxnSpLocks/>
            <a:endCxn id="41" idx="3"/>
          </p:cNvCxnSpPr>
          <p:nvPr/>
        </p:nvCxnSpPr>
        <p:spPr bwMode="auto">
          <a:xfrm flipV="1">
            <a:off x="537905" y="4869127"/>
            <a:ext cx="1503712" cy="232248"/>
          </a:xfrm>
          <a:prstGeom prst="line">
            <a:avLst/>
          </a:prstGeom>
          <a:noFill/>
          <a:ln w="25400" cap="sq" cmpd="sng" algn="ctr">
            <a:solidFill>
              <a:srgbClr val="FFC000"/>
            </a:solidFill>
            <a:prstDash val="solid"/>
            <a:round/>
            <a:headEnd type="none" w="med" len="med"/>
            <a:tailEnd type="triangle" w="med" len="med"/>
          </a:ln>
          <a:effectLst/>
        </p:spPr>
      </p:cxnSp>
      <p:cxnSp>
        <p:nvCxnSpPr>
          <p:cNvPr id="43" name="Straight Connector 42">
            <a:extLst>
              <a:ext uri="{FF2B5EF4-FFF2-40B4-BE49-F238E27FC236}">
                <a16:creationId xmlns:a16="http://schemas.microsoft.com/office/drawing/2014/main" id="{18CA80ED-5711-4671-9D90-CAB5E345FD40}"/>
              </a:ext>
            </a:extLst>
          </p:cNvPr>
          <p:cNvCxnSpPr>
            <a:cxnSpLocks/>
          </p:cNvCxnSpPr>
          <p:nvPr/>
        </p:nvCxnSpPr>
        <p:spPr bwMode="auto">
          <a:xfrm>
            <a:off x="1573259" y="4834109"/>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44" name="TextBox 43">
            <a:extLst>
              <a:ext uri="{FF2B5EF4-FFF2-40B4-BE49-F238E27FC236}">
                <a16:creationId xmlns:a16="http://schemas.microsoft.com/office/drawing/2014/main" id="{481B6C78-FB1A-43F7-BC97-4C46E969B1D7}"/>
              </a:ext>
            </a:extLst>
          </p:cNvPr>
          <p:cNvSpPr txBox="1"/>
          <p:nvPr/>
        </p:nvSpPr>
        <p:spPr bwMode="auto">
          <a:xfrm>
            <a:off x="1364705" y="4612045"/>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45" name="TextBox 44">
            <a:extLst>
              <a:ext uri="{FF2B5EF4-FFF2-40B4-BE49-F238E27FC236}">
                <a16:creationId xmlns:a16="http://schemas.microsoft.com/office/drawing/2014/main" id="{455A7CAD-9D5A-4EC2-87D4-0C897B24B2EC}"/>
              </a:ext>
            </a:extLst>
          </p:cNvPr>
          <p:cNvSpPr txBox="1"/>
          <p:nvPr/>
        </p:nvSpPr>
        <p:spPr bwMode="auto">
          <a:xfrm>
            <a:off x="1511300" y="4378981"/>
            <a:ext cx="739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48" name="Oval 47">
            <a:extLst>
              <a:ext uri="{FF2B5EF4-FFF2-40B4-BE49-F238E27FC236}">
                <a16:creationId xmlns:a16="http://schemas.microsoft.com/office/drawing/2014/main" id="{780A4774-C817-4EF1-BA4E-13CC32C92CD7}"/>
              </a:ext>
            </a:extLst>
          </p:cNvPr>
          <p:cNvSpPr/>
          <p:nvPr/>
        </p:nvSpPr>
        <p:spPr>
          <a:xfrm>
            <a:off x="2019298" y="5403909"/>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9" name="Straight Connector 48">
            <a:extLst>
              <a:ext uri="{FF2B5EF4-FFF2-40B4-BE49-F238E27FC236}">
                <a16:creationId xmlns:a16="http://schemas.microsoft.com/office/drawing/2014/main" id="{49CFB483-2606-4EEC-85A8-B166E7F3AE5F}"/>
              </a:ext>
            </a:extLst>
          </p:cNvPr>
          <p:cNvCxnSpPr>
            <a:cxnSpLocks/>
          </p:cNvCxnSpPr>
          <p:nvPr/>
        </p:nvCxnSpPr>
        <p:spPr bwMode="auto">
          <a:xfrm>
            <a:off x="531372" y="5120143"/>
            <a:ext cx="1503712" cy="352877"/>
          </a:xfrm>
          <a:prstGeom prst="line">
            <a:avLst/>
          </a:prstGeom>
          <a:noFill/>
          <a:ln w="25400" cap="sq" cmpd="sng" algn="ctr">
            <a:solidFill>
              <a:srgbClr val="FFC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5C235F97-9A5B-4999-9542-C3B9AABCBC24}"/>
              </a:ext>
            </a:extLst>
          </p:cNvPr>
          <p:cNvCxnSpPr>
            <a:cxnSpLocks/>
          </p:cNvCxnSpPr>
          <p:nvPr/>
        </p:nvCxnSpPr>
        <p:spPr bwMode="auto">
          <a:xfrm>
            <a:off x="1573258" y="5498973"/>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1" name="TextBox 50">
            <a:extLst>
              <a:ext uri="{FF2B5EF4-FFF2-40B4-BE49-F238E27FC236}">
                <a16:creationId xmlns:a16="http://schemas.microsoft.com/office/drawing/2014/main" id="{F4DACE94-BE66-415C-B5D7-03580C6C1518}"/>
              </a:ext>
            </a:extLst>
          </p:cNvPr>
          <p:cNvSpPr txBox="1"/>
          <p:nvPr/>
        </p:nvSpPr>
        <p:spPr bwMode="auto">
          <a:xfrm>
            <a:off x="1364704" y="5276909"/>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2" name="TextBox 51">
            <a:extLst>
              <a:ext uri="{FF2B5EF4-FFF2-40B4-BE49-F238E27FC236}">
                <a16:creationId xmlns:a16="http://schemas.microsoft.com/office/drawing/2014/main" id="{0C80FAD5-0A30-440B-9391-88985A9518FF}"/>
              </a:ext>
            </a:extLst>
          </p:cNvPr>
          <p:cNvSpPr txBox="1"/>
          <p:nvPr/>
        </p:nvSpPr>
        <p:spPr bwMode="auto">
          <a:xfrm>
            <a:off x="1511300" y="5043845"/>
            <a:ext cx="739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55" name="Oval 54">
            <a:extLst>
              <a:ext uri="{FF2B5EF4-FFF2-40B4-BE49-F238E27FC236}">
                <a16:creationId xmlns:a16="http://schemas.microsoft.com/office/drawing/2014/main" id="{53922E4B-7135-4A4E-ADEF-F5F0FE0D8629}"/>
              </a:ext>
            </a:extLst>
          </p:cNvPr>
          <p:cNvSpPr/>
          <p:nvPr/>
        </p:nvSpPr>
        <p:spPr>
          <a:xfrm>
            <a:off x="2019297" y="6068773"/>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56" name="Straight Connector 55">
            <a:extLst>
              <a:ext uri="{FF2B5EF4-FFF2-40B4-BE49-F238E27FC236}">
                <a16:creationId xmlns:a16="http://schemas.microsoft.com/office/drawing/2014/main" id="{DE13BA8F-9B07-41F1-8535-A136062C0A0E}"/>
              </a:ext>
            </a:extLst>
          </p:cNvPr>
          <p:cNvCxnSpPr>
            <a:cxnSpLocks/>
          </p:cNvCxnSpPr>
          <p:nvPr/>
        </p:nvCxnSpPr>
        <p:spPr bwMode="auto">
          <a:xfrm>
            <a:off x="525207" y="5120143"/>
            <a:ext cx="1516411" cy="973339"/>
          </a:xfrm>
          <a:prstGeom prst="line">
            <a:avLst/>
          </a:prstGeom>
          <a:noFill/>
          <a:ln w="25400" cap="sq" cmpd="sng" algn="ctr">
            <a:solidFill>
              <a:srgbClr val="FFC000"/>
            </a:solidFill>
            <a:prstDash val="solid"/>
            <a:round/>
            <a:headEnd type="none" w="med" len="med"/>
            <a:tailEnd type="triangle" w="med" len="med"/>
          </a:ln>
          <a:effectLst/>
        </p:spPr>
      </p:cxnSp>
      <p:cxnSp>
        <p:nvCxnSpPr>
          <p:cNvPr id="57" name="Straight Connector 56">
            <a:extLst>
              <a:ext uri="{FF2B5EF4-FFF2-40B4-BE49-F238E27FC236}">
                <a16:creationId xmlns:a16="http://schemas.microsoft.com/office/drawing/2014/main" id="{ABF31257-1133-4987-ABF3-C54F3FB285EE}"/>
              </a:ext>
            </a:extLst>
          </p:cNvPr>
          <p:cNvCxnSpPr>
            <a:cxnSpLocks/>
          </p:cNvCxnSpPr>
          <p:nvPr/>
        </p:nvCxnSpPr>
        <p:spPr bwMode="auto">
          <a:xfrm>
            <a:off x="1573257" y="61638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8" name="TextBox 57">
            <a:extLst>
              <a:ext uri="{FF2B5EF4-FFF2-40B4-BE49-F238E27FC236}">
                <a16:creationId xmlns:a16="http://schemas.microsoft.com/office/drawing/2014/main" id="{2D73F370-F90D-41F0-AE19-B19E43339EAA}"/>
              </a:ext>
            </a:extLst>
          </p:cNvPr>
          <p:cNvSpPr txBox="1"/>
          <p:nvPr/>
        </p:nvSpPr>
        <p:spPr bwMode="auto">
          <a:xfrm>
            <a:off x="1364703" y="5941773"/>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9" name="TextBox 58">
            <a:extLst>
              <a:ext uri="{FF2B5EF4-FFF2-40B4-BE49-F238E27FC236}">
                <a16:creationId xmlns:a16="http://schemas.microsoft.com/office/drawing/2014/main" id="{6456A4BA-F335-4A4C-8448-77E32F13DF52}"/>
              </a:ext>
            </a:extLst>
          </p:cNvPr>
          <p:cNvSpPr txBox="1"/>
          <p:nvPr/>
        </p:nvSpPr>
        <p:spPr bwMode="auto">
          <a:xfrm>
            <a:off x="1511300" y="5708709"/>
            <a:ext cx="851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67" name="TextBox 66">
            <a:extLst>
              <a:ext uri="{FF2B5EF4-FFF2-40B4-BE49-F238E27FC236}">
                <a16:creationId xmlns:a16="http://schemas.microsoft.com/office/drawing/2014/main" id="{FC757D2B-4EEF-40D7-A618-11D65AD1B7D0}"/>
              </a:ext>
            </a:extLst>
          </p:cNvPr>
          <p:cNvSpPr txBox="1"/>
          <p:nvPr/>
        </p:nvSpPr>
        <p:spPr bwMode="auto">
          <a:xfrm>
            <a:off x="665020" y="4723557"/>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8" name="TextBox 67">
            <a:extLst>
              <a:ext uri="{FF2B5EF4-FFF2-40B4-BE49-F238E27FC236}">
                <a16:creationId xmlns:a16="http://schemas.microsoft.com/office/drawing/2014/main" id="{E9A5E5C9-4101-44EF-80CB-D20E442D8DF8}"/>
              </a:ext>
            </a:extLst>
          </p:cNvPr>
          <p:cNvSpPr txBox="1"/>
          <p:nvPr/>
        </p:nvSpPr>
        <p:spPr bwMode="auto">
          <a:xfrm>
            <a:off x="709258" y="498640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9" name="TextBox 68">
            <a:extLst>
              <a:ext uri="{FF2B5EF4-FFF2-40B4-BE49-F238E27FC236}">
                <a16:creationId xmlns:a16="http://schemas.microsoft.com/office/drawing/2014/main" id="{D9894A56-FCDB-4610-AD8F-FD3D12038B32}"/>
              </a:ext>
            </a:extLst>
          </p:cNvPr>
          <p:cNvSpPr txBox="1"/>
          <p:nvPr/>
        </p:nvSpPr>
        <p:spPr bwMode="auto">
          <a:xfrm>
            <a:off x="705394" y="4857118"/>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0" name="TextBox 69">
            <a:extLst>
              <a:ext uri="{FF2B5EF4-FFF2-40B4-BE49-F238E27FC236}">
                <a16:creationId xmlns:a16="http://schemas.microsoft.com/office/drawing/2014/main" id="{1F0D922B-BDF8-415A-91FC-38131A962BFE}"/>
              </a:ext>
            </a:extLst>
          </p:cNvPr>
          <p:cNvSpPr txBox="1"/>
          <p:nvPr/>
        </p:nvSpPr>
        <p:spPr bwMode="auto">
          <a:xfrm>
            <a:off x="656291" y="5082440"/>
            <a:ext cx="18789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1" name="Rectangle 70">
            <a:extLst>
              <a:ext uri="{FF2B5EF4-FFF2-40B4-BE49-F238E27FC236}">
                <a16:creationId xmlns:a16="http://schemas.microsoft.com/office/drawing/2014/main" id="{3DA4ADE4-2491-49DE-9B56-14F966414C58}"/>
              </a:ext>
            </a:extLst>
          </p:cNvPr>
          <p:cNvSpPr/>
          <p:nvPr/>
        </p:nvSpPr>
        <p:spPr>
          <a:xfrm>
            <a:off x="3950064" y="2186711"/>
            <a:ext cx="578394" cy="924417"/>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8" name="Straight Connector 7">
            <a:extLst>
              <a:ext uri="{FF2B5EF4-FFF2-40B4-BE49-F238E27FC236}">
                <a16:creationId xmlns:a16="http://schemas.microsoft.com/office/drawing/2014/main" id="{16924B9E-5BC3-4300-8617-2B2CB4E21ADE}"/>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0CDD4A6C-E9CC-4B0A-8BB5-8EDDC9508F5E}"/>
              </a:ext>
            </a:extLst>
          </p:cNvPr>
          <p:cNvSpPr txBox="1"/>
          <p:nvPr/>
        </p:nvSpPr>
        <p:spPr bwMode="auto">
          <a:xfrm>
            <a:off x="4336869" y="3034937"/>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74" name="TextBox 73">
            <a:extLst>
              <a:ext uri="{FF2B5EF4-FFF2-40B4-BE49-F238E27FC236}">
                <a16:creationId xmlns:a16="http://schemas.microsoft.com/office/drawing/2014/main" id="{E6FF3143-CE2A-4E4C-811A-13CB0DB08F82}"/>
              </a:ext>
            </a:extLst>
          </p:cNvPr>
          <p:cNvSpPr txBox="1"/>
          <p:nvPr/>
        </p:nvSpPr>
        <p:spPr bwMode="auto">
          <a:xfrm>
            <a:off x="2146660" y="3938721"/>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5" name="TextBox 74">
            <a:extLst>
              <a:ext uri="{FF2B5EF4-FFF2-40B4-BE49-F238E27FC236}">
                <a16:creationId xmlns:a16="http://schemas.microsoft.com/office/drawing/2014/main" id="{94C5897B-B5D9-4E42-94EA-CEBD8357389A}"/>
              </a:ext>
            </a:extLst>
          </p:cNvPr>
          <p:cNvSpPr txBox="1"/>
          <p:nvPr/>
        </p:nvSpPr>
        <p:spPr bwMode="auto">
          <a:xfrm>
            <a:off x="2146660" y="4606549"/>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76" name="TextBox 75">
            <a:extLst>
              <a:ext uri="{FF2B5EF4-FFF2-40B4-BE49-F238E27FC236}">
                <a16:creationId xmlns:a16="http://schemas.microsoft.com/office/drawing/2014/main" id="{499AC29C-1D71-409B-B4F2-682416A9BBBD}"/>
              </a:ext>
            </a:extLst>
          </p:cNvPr>
          <p:cNvSpPr txBox="1"/>
          <p:nvPr/>
        </p:nvSpPr>
        <p:spPr bwMode="auto">
          <a:xfrm>
            <a:off x="2146660" y="5274377"/>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77" name="TextBox 76">
            <a:extLst>
              <a:ext uri="{FF2B5EF4-FFF2-40B4-BE49-F238E27FC236}">
                <a16:creationId xmlns:a16="http://schemas.microsoft.com/office/drawing/2014/main" id="{FEBAFFE4-11EA-48AF-9923-6BEF37AA9C13}"/>
              </a:ext>
            </a:extLst>
          </p:cNvPr>
          <p:cNvSpPr txBox="1"/>
          <p:nvPr/>
        </p:nvSpPr>
        <p:spPr bwMode="auto">
          <a:xfrm>
            <a:off x="2146660" y="5942205"/>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78" name="Oval 77">
            <a:extLst>
              <a:ext uri="{FF2B5EF4-FFF2-40B4-BE49-F238E27FC236}">
                <a16:creationId xmlns:a16="http://schemas.microsoft.com/office/drawing/2014/main" id="{0878647A-37C8-4A1C-BF1F-5919958C62F8}"/>
              </a:ext>
            </a:extLst>
          </p:cNvPr>
          <p:cNvSpPr/>
          <p:nvPr/>
        </p:nvSpPr>
        <p:spPr>
          <a:xfrm>
            <a:off x="4394563" y="50139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Straight Connector 78">
            <a:extLst>
              <a:ext uri="{FF2B5EF4-FFF2-40B4-BE49-F238E27FC236}">
                <a16:creationId xmlns:a16="http://schemas.microsoft.com/office/drawing/2014/main" id="{42A6FA25-9188-45F7-9426-298128057989}"/>
              </a:ext>
            </a:extLst>
          </p:cNvPr>
          <p:cNvCxnSpPr>
            <a:cxnSpLocks/>
            <a:stCxn id="26" idx="5"/>
            <a:endCxn id="78" idx="1"/>
          </p:cNvCxnSpPr>
          <p:nvPr/>
        </p:nvCxnSpPr>
        <p:spPr bwMode="auto">
          <a:xfrm>
            <a:off x="2149382" y="4204263"/>
            <a:ext cx="2267499" cy="832036"/>
          </a:xfrm>
          <a:prstGeom prst="line">
            <a:avLst/>
          </a:prstGeom>
          <a:noFill/>
          <a:ln w="25400" cap="sq" cmpd="sng" algn="ctr">
            <a:solidFill>
              <a:srgbClr val="FFC000"/>
            </a:solidFill>
            <a:prstDash val="solid"/>
            <a:round/>
            <a:headEnd type="none" w="med" len="med"/>
            <a:tailEnd type="triangle" w="med" len="med"/>
          </a:ln>
          <a:effectLst/>
        </p:spPr>
      </p:cxnSp>
      <p:cxnSp>
        <p:nvCxnSpPr>
          <p:cNvPr id="87" name="Straight Connector 86">
            <a:extLst>
              <a:ext uri="{FF2B5EF4-FFF2-40B4-BE49-F238E27FC236}">
                <a16:creationId xmlns:a16="http://schemas.microsoft.com/office/drawing/2014/main" id="{80663F51-A14E-4280-8755-BB79764B0E1B}"/>
              </a:ext>
            </a:extLst>
          </p:cNvPr>
          <p:cNvCxnSpPr>
            <a:cxnSpLocks/>
            <a:endCxn id="78" idx="2"/>
          </p:cNvCxnSpPr>
          <p:nvPr/>
        </p:nvCxnSpPr>
        <p:spPr bwMode="auto">
          <a:xfrm>
            <a:off x="2110784" y="4820213"/>
            <a:ext cx="2283779" cy="269968"/>
          </a:xfrm>
          <a:prstGeom prst="line">
            <a:avLst/>
          </a:prstGeom>
          <a:noFill/>
          <a:ln w="25400" cap="sq" cmpd="sng" algn="ctr">
            <a:solidFill>
              <a:srgbClr val="FFC000"/>
            </a:solidFill>
            <a:prstDash val="solid"/>
            <a:round/>
            <a:headEnd type="none" w="med" len="med"/>
            <a:tailEnd type="triangle" w="med" len="med"/>
          </a:ln>
          <a:effectLst/>
        </p:spPr>
      </p:cxnSp>
      <p:cxnSp>
        <p:nvCxnSpPr>
          <p:cNvPr id="88" name="Straight Connector 87">
            <a:extLst>
              <a:ext uri="{FF2B5EF4-FFF2-40B4-BE49-F238E27FC236}">
                <a16:creationId xmlns:a16="http://schemas.microsoft.com/office/drawing/2014/main" id="{271754A9-48DF-4C6B-B773-623140674069}"/>
              </a:ext>
            </a:extLst>
          </p:cNvPr>
          <p:cNvCxnSpPr>
            <a:cxnSpLocks/>
            <a:endCxn id="78" idx="2"/>
          </p:cNvCxnSpPr>
          <p:nvPr/>
        </p:nvCxnSpPr>
        <p:spPr bwMode="auto">
          <a:xfrm flipV="1">
            <a:off x="2136684" y="5090181"/>
            <a:ext cx="2257879" cy="382840"/>
          </a:xfrm>
          <a:prstGeom prst="line">
            <a:avLst/>
          </a:prstGeom>
          <a:noFill/>
          <a:ln w="25400" cap="sq" cmpd="sng" algn="ctr">
            <a:solidFill>
              <a:srgbClr val="FFC000"/>
            </a:solidFill>
            <a:prstDash val="solid"/>
            <a:round/>
            <a:headEnd type="none" w="med" len="med"/>
            <a:tailEnd type="triangle" w="med" len="med"/>
          </a:ln>
          <a:effectLst/>
        </p:spPr>
      </p:cxnSp>
      <p:cxnSp>
        <p:nvCxnSpPr>
          <p:cNvPr id="89" name="Straight Connector 88">
            <a:extLst>
              <a:ext uri="{FF2B5EF4-FFF2-40B4-BE49-F238E27FC236}">
                <a16:creationId xmlns:a16="http://schemas.microsoft.com/office/drawing/2014/main" id="{0D8935CB-EF65-4050-A308-93F1C180EF96}"/>
              </a:ext>
            </a:extLst>
          </p:cNvPr>
          <p:cNvCxnSpPr>
            <a:cxnSpLocks/>
            <a:stCxn id="77" idx="1"/>
            <a:endCxn id="78" idx="3"/>
          </p:cNvCxnSpPr>
          <p:nvPr/>
        </p:nvCxnSpPr>
        <p:spPr bwMode="auto">
          <a:xfrm flipV="1">
            <a:off x="2146660" y="5144063"/>
            <a:ext cx="2270221" cy="982808"/>
          </a:xfrm>
          <a:prstGeom prst="line">
            <a:avLst/>
          </a:prstGeom>
          <a:noFill/>
          <a:ln w="25400" cap="sq" cmpd="sng" algn="ctr">
            <a:solidFill>
              <a:srgbClr val="FFC000"/>
            </a:solidFill>
            <a:prstDash val="solid"/>
            <a:round/>
            <a:headEnd type="none" w="med" len="med"/>
            <a:tailEnd type="triangle" w="med" len="med"/>
          </a:ln>
          <a:effectLst/>
        </p:spPr>
      </p:cxnSp>
      <p:sp>
        <p:nvSpPr>
          <p:cNvPr id="94" name="TextBox 93">
            <a:extLst>
              <a:ext uri="{FF2B5EF4-FFF2-40B4-BE49-F238E27FC236}">
                <a16:creationId xmlns:a16="http://schemas.microsoft.com/office/drawing/2014/main" id="{EC8B5B07-2DD1-434A-97BF-10C493EA1F28}"/>
              </a:ext>
            </a:extLst>
          </p:cNvPr>
          <p:cNvSpPr txBox="1"/>
          <p:nvPr/>
        </p:nvSpPr>
        <p:spPr bwMode="auto">
          <a:xfrm>
            <a:off x="457200" y="93834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95" name="TextBox 94">
            <a:extLst>
              <a:ext uri="{FF2B5EF4-FFF2-40B4-BE49-F238E27FC236}">
                <a16:creationId xmlns:a16="http://schemas.microsoft.com/office/drawing/2014/main" id="{2E62D8D0-561D-4BB8-9323-09B9CC4E920B}"/>
              </a:ext>
            </a:extLst>
          </p:cNvPr>
          <p:cNvSpPr txBox="1"/>
          <p:nvPr/>
        </p:nvSpPr>
        <p:spPr bwMode="auto">
          <a:xfrm>
            <a:off x="1613848" y="1314883"/>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96" name="TextBox 95">
            <a:extLst>
              <a:ext uri="{FF2B5EF4-FFF2-40B4-BE49-F238E27FC236}">
                <a16:creationId xmlns:a16="http://schemas.microsoft.com/office/drawing/2014/main" id="{14C2767B-89D3-4735-83AD-AA04F54B6A00}"/>
              </a:ext>
            </a:extLst>
          </p:cNvPr>
          <p:cNvSpPr txBox="1"/>
          <p:nvPr/>
        </p:nvSpPr>
        <p:spPr bwMode="auto">
          <a:xfrm>
            <a:off x="2209800" y="198979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97" name="TextBox 96">
            <a:extLst>
              <a:ext uri="{FF2B5EF4-FFF2-40B4-BE49-F238E27FC236}">
                <a16:creationId xmlns:a16="http://schemas.microsoft.com/office/drawing/2014/main" id="{A95862A5-93E4-4A3A-A325-F6C0F2E3F1B3}"/>
              </a:ext>
            </a:extLst>
          </p:cNvPr>
          <p:cNvSpPr txBox="1"/>
          <p:nvPr/>
        </p:nvSpPr>
        <p:spPr bwMode="auto">
          <a:xfrm>
            <a:off x="3186752" y="7620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98" name="TextBox 97">
            <a:extLst>
              <a:ext uri="{FF2B5EF4-FFF2-40B4-BE49-F238E27FC236}">
                <a16:creationId xmlns:a16="http://schemas.microsoft.com/office/drawing/2014/main" id="{306FD872-B918-4986-9418-692DFC2F7CA7}"/>
              </a:ext>
            </a:extLst>
          </p:cNvPr>
          <p:cNvSpPr txBox="1"/>
          <p:nvPr/>
        </p:nvSpPr>
        <p:spPr bwMode="auto">
          <a:xfrm>
            <a:off x="3885289" y="1735072"/>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cxnSp>
        <p:nvCxnSpPr>
          <p:cNvPr id="101" name="Straight Connector 100">
            <a:extLst>
              <a:ext uri="{FF2B5EF4-FFF2-40B4-BE49-F238E27FC236}">
                <a16:creationId xmlns:a16="http://schemas.microsoft.com/office/drawing/2014/main" id="{7F499800-548C-4CD3-9043-0A1945E2E791}"/>
              </a:ext>
            </a:extLst>
          </p:cNvPr>
          <p:cNvCxnSpPr>
            <a:cxnSpLocks/>
          </p:cNvCxnSpPr>
          <p:nvPr/>
        </p:nvCxnSpPr>
        <p:spPr bwMode="auto">
          <a:xfrm>
            <a:off x="2921855" y="3976200"/>
            <a:ext cx="1526595" cy="1037239"/>
          </a:xfrm>
          <a:prstGeom prst="line">
            <a:avLst/>
          </a:prstGeom>
          <a:noFill/>
          <a:ln w="25400" cap="sq" cmpd="sng" algn="ctr">
            <a:solidFill>
              <a:srgbClr val="FFC000"/>
            </a:solidFill>
            <a:prstDash val="solid"/>
            <a:round/>
            <a:headEnd type="none" w="med" len="med"/>
            <a:tailEnd type="triangle" w="med" len="med"/>
          </a:ln>
          <a:effectLst/>
        </p:spPr>
      </p:cxnSp>
      <p:sp>
        <p:nvSpPr>
          <p:cNvPr id="102" name="TextBox 101">
            <a:extLst>
              <a:ext uri="{FF2B5EF4-FFF2-40B4-BE49-F238E27FC236}">
                <a16:creationId xmlns:a16="http://schemas.microsoft.com/office/drawing/2014/main" id="{82520062-3916-450A-8D14-41F5F091C506}"/>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107" name="TextBox 106">
            <a:extLst>
              <a:ext uri="{FF2B5EF4-FFF2-40B4-BE49-F238E27FC236}">
                <a16:creationId xmlns:a16="http://schemas.microsoft.com/office/drawing/2014/main" id="{C42073C3-AD44-48E9-966C-30CE37582BAB}"/>
              </a:ext>
            </a:extLst>
          </p:cNvPr>
          <p:cNvSpPr txBox="1"/>
          <p:nvPr/>
        </p:nvSpPr>
        <p:spPr bwMode="auto">
          <a:xfrm>
            <a:off x="2993743" y="387029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cxnSp>
        <p:nvCxnSpPr>
          <p:cNvPr id="108" name="Straight Connector 107">
            <a:extLst>
              <a:ext uri="{FF2B5EF4-FFF2-40B4-BE49-F238E27FC236}">
                <a16:creationId xmlns:a16="http://schemas.microsoft.com/office/drawing/2014/main" id="{C2FDDFAB-A3A2-4257-94A3-408829314331}"/>
              </a:ext>
            </a:extLst>
          </p:cNvPr>
          <p:cNvCxnSpPr>
            <a:cxnSpLocks/>
          </p:cNvCxnSpPr>
          <p:nvPr/>
        </p:nvCxnSpPr>
        <p:spPr bwMode="auto">
          <a:xfrm>
            <a:off x="4483826" y="50923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09" name="TextBox 108">
            <a:extLst>
              <a:ext uri="{FF2B5EF4-FFF2-40B4-BE49-F238E27FC236}">
                <a16:creationId xmlns:a16="http://schemas.microsoft.com/office/drawing/2014/main" id="{F3F682CA-9218-4FB2-87F3-DAE8E149FA91}"/>
              </a:ext>
            </a:extLst>
          </p:cNvPr>
          <p:cNvSpPr txBox="1"/>
          <p:nvPr/>
        </p:nvSpPr>
        <p:spPr bwMode="auto">
          <a:xfrm>
            <a:off x="4932317" y="47961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10" name="TextBox 109">
            <a:extLst>
              <a:ext uri="{FF2B5EF4-FFF2-40B4-BE49-F238E27FC236}">
                <a16:creationId xmlns:a16="http://schemas.microsoft.com/office/drawing/2014/main" id="{72F26F8F-2DAE-440C-8BC4-7B1CCBC65594}"/>
              </a:ext>
            </a:extLst>
          </p:cNvPr>
          <p:cNvSpPr txBox="1"/>
          <p:nvPr/>
        </p:nvSpPr>
        <p:spPr bwMode="auto">
          <a:xfrm>
            <a:off x="3018068" y="4267200"/>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118" name="TextBox 117">
            <a:extLst>
              <a:ext uri="{FF2B5EF4-FFF2-40B4-BE49-F238E27FC236}">
                <a16:creationId xmlns:a16="http://schemas.microsoft.com/office/drawing/2014/main" id="{BCCC745E-31DC-458F-BDBF-99C396186000}"/>
              </a:ext>
            </a:extLst>
          </p:cNvPr>
          <p:cNvSpPr txBox="1"/>
          <p:nvPr/>
        </p:nvSpPr>
        <p:spPr bwMode="auto">
          <a:xfrm>
            <a:off x="3018068" y="4656798"/>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119" name="TextBox 118">
            <a:extLst>
              <a:ext uri="{FF2B5EF4-FFF2-40B4-BE49-F238E27FC236}">
                <a16:creationId xmlns:a16="http://schemas.microsoft.com/office/drawing/2014/main" id="{7F19D473-B777-465C-B991-28BDC5B4D899}"/>
              </a:ext>
            </a:extLst>
          </p:cNvPr>
          <p:cNvSpPr txBox="1"/>
          <p:nvPr/>
        </p:nvSpPr>
        <p:spPr bwMode="auto">
          <a:xfrm>
            <a:off x="3018068" y="4985546"/>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120" name="TextBox 119">
            <a:extLst>
              <a:ext uri="{FF2B5EF4-FFF2-40B4-BE49-F238E27FC236}">
                <a16:creationId xmlns:a16="http://schemas.microsoft.com/office/drawing/2014/main" id="{91F16B07-0F96-4871-8236-FA9E1EE129A8}"/>
              </a:ext>
            </a:extLst>
          </p:cNvPr>
          <p:cNvSpPr txBox="1"/>
          <p:nvPr/>
        </p:nvSpPr>
        <p:spPr bwMode="auto">
          <a:xfrm>
            <a:off x="3018068" y="5327357"/>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66" name="TextBox 65">
            <a:extLst>
              <a:ext uri="{FF2B5EF4-FFF2-40B4-BE49-F238E27FC236}">
                <a16:creationId xmlns:a16="http://schemas.microsoft.com/office/drawing/2014/main" id="{40545703-6F4C-480E-8E7F-286A4BD0D1D5}"/>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2" name="TextBox 71">
            <a:extLst>
              <a:ext uri="{FF2B5EF4-FFF2-40B4-BE49-F238E27FC236}">
                <a16:creationId xmlns:a16="http://schemas.microsoft.com/office/drawing/2014/main" id="{EB9CB825-2DE6-4597-BEF4-D4607237BAF9}"/>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 name="Freeform: Shape 6">
            <a:extLst>
              <a:ext uri="{FF2B5EF4-FFF2-40B4-BE49-F238E27FC236}">
                <a16:creationId xmlns:a16="http://schemas.microsoft.com/office/drawing/2014/main" id="{982ED42A-43C6-4419-A5D5-913F32992516}"/>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81" name="TextBox 80">
            <a:extLst>
              <a:ext uri="{FF2B5EF4-FFF2-40B4-BE49-F238E27FC236}">
                <a16:creationId xmlns:a16="http://schemas.microsoft.com/office/drawing/2014/main" id="{E5810337-21D4-481D-B356-BB7692415B8D}"/>
              </a:ext>
            </a:extLst>
          </p:cNvPr>
          <p:cNvSpPr txBox="1"/>
          <p:nvPr/>
        </p:nvSpPr>
        <p:spPr bwMode="auto">
          <a:xfrm>
            <a:off x="5229019" y="2116823"/>
            <a:ext cx="40004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I claim that for any neural net with thresholds,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if you fix all variables but one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and graph the result </a:t>
            </a:r>
            <a:r>
              <a:rPr kumimoji="0" lang="en-US" sz="2400" b="0" i="0"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itchFamily="18" charset="2"/>
              </a:rPr>
              <a:t>wrt</a:t>
            </a: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the remaining variable,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then the graph will have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d flat pieces,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where d is the number of nodes this variable goes into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in the first level. </a:t>
            </a:r>
          </a:p>
        </p:txBody>
      </p:sp>
      <p:grpSp>
        <p:nvGrpSpPr>
          <p:cNvPr id="131" name="Group 130">
            <a:extLst>
              <a:ext uri="{FF2B5EF4-FFF2-40B4-BE49-F238E27FC236}">
                <a16:creationId xmlns:a16="http://schemas.microsoft.com/office/drawing/2014/main" id="{E80A4320-3944-46D0-A6BD-C9A969190316}"/>
              </a:ext>
            </a:extLst>
          </p:cNvPr>
          <p:cNvGrpSpPr/>
          <p:nvPr/>
        </p:nvGrpSpPr>
        <p:grpSpPr>
          <a:xfrm>
            <a:off x="2006783" y="4087158"/>
            <a:ext cx="215943" cy="2148629"/>
            <a:chOff x="2006783" y="4087158"/>
            <a:chExt cx="215943" cy="2148629"/>
          </a:xfrm>
        </p:grpSpPr>
        <p:pic>
          <p:nvPicPr>
            <p:cNvPr id="132" name="Picture 131">
              <a:extLst>
                <a:ext uri="{FF2B5EF4-FFF2-40B4-BE49-F238E27FC236}">
                  <a16:creationId xmlns:a16="http://schemas.microsoft.com/office/drawing/2014/main" id="{49044753-E514-42A7-9256-CDDB478A2242}"/>
                </a:ext>
              </a:extLst>
            </p:cNvPr>
            <p:cNvPicPr>
              <a:picLocks noChangeAspect="1"/>
            </p:cNvPicPr>
            <p:nvPr/>
          </p:nvPicPr>
          <p:blipFill rotWithShape="1">
            <a:blip r:embed="rId2"/>
            <a:srcRect t="10992" b="4355"/>
            <a:stretch/>
          </p:blipFill>
          <p:spPr>
            <a:xfrm>
              <a:off x="2039846" y="4087158"/>
              <a:ext cx="182880" cy="153011"/>
            </a:xfrm>
            <a:prstGeom prst="rect">
              <a:avLst/>
            </a:prstGeom>
          </p:spPr>
        </p:pic>
        <p:pic>
          <p:nvPicPr>
            <p:cNvPr id="133" name="Picture 132">
              <a:extLst>
                <a:ext uri="{FF2B5EF4-FFF2-40B4-BE49-F238E27FC236}">
                  <a16:creationId xmlns:a16="http://schemas.microsoft.com/office/drawing/2014/main" id="{4674F986-C8C9-46B5-AFA7-00B20BE3C798}"/>
                </a:ext>
              </a:extLst>
            </p:cNvPr>
            <p:cNvPicPr>
              <a:picLocks noChangeAspect="1"/>
            </p:cNvPicPr>
            <p:nvPr/>
          </p:nvPicPr>
          <p:blipFill rotWithShape="1">
            <a:blip r:embed="rId2"/>
            <a:srcRect t="10992" b="4355"/>
            <a:stretch/>
          </p:blipFill>
          <p:spPr>
            <a:xfrm>
              <a:off x="2028825" y="4752364"/>
              <a:ext cx="182880" cy="153011"/>
            </a:xfrm>
            <a:prstGeom prst="rect">
              <a:avLst/>
            </a:prstGeom>
          </p:spPr>
        </p:pic>
        <p:pic>
          <p:nvPicPr>
            <p:cNvPr id="134" name="Picture 133">
              <a:extLst>
                <a:ext uri="{FF2B5EF4-FFF2-40B4-BE49-F238E27FC236}">
                  <a16:creationId xmlns:a16="http://schemas.microsoft.com/office/drawing/2014/main" id="{BADBF3AF-16E0-451D-AD69-31F5E4949A0E}"/>
                </a:ext>
              </a:extLst>
            </p:cNvPr>
            <p:cNvPicPr>
              <a:picLocks noChangeAspect="1"/>
            </p:cNvPicPr>
            <p:nvPr/>
          </p:nvPicPr>
          <p:blipFill rotWithShape="1">
            <a:blip r:embed="rId2"/>
            <a:srcRect t="10992" b="4355"/>
            <a:stretch/>
          </p:blipFill>
          <p:spPr>
            <a:xfrm>
              <a:off x="2017804" y="5417570"/>
              <a:ext cx="182880" cy="153011"/>
            </a:xfrm>
            <a:prstGeom prst="rect">
              <a:avLst/>
            </a:prstGeom>
          </p:spPr>
        </p:pic>
        <p:pic>
          <p:nvPicPr>
            <p:cNvPr id="135" name="Picture 134">
              <a:extLst>
                <a:ext uri="{FF2B5EF4-FFF2-40B4-BE49-F238E27FC236}">
                  <a16:creationId xmlns:a16="http://schemas.microsoft.com/office/drawing/2014/main" id="{0BAAA025-FC30-4D73-95AD-4BD9CC7A7636}"/>
                </a:ext>
              </a:extLst>
            </p:cNvPr>
            <p:cNvPicPr>
              <a:picLocks noChangeAspect="1"/>
            </p:cNvPicPr>
            <p:nvPr/>
          </p:nvPicPr>
          <p:blipFill rotWithShape="1">
            <a:blip r:embed="rId2"/>
            <a:srcRect t="10992" b="4355"/>
            <a:stretch/>
          </p:blipFill>
          <p:spPr>
            <a:xfrm>
              <a:off x="2006783" y="6082776"/>
              <a:ext cx="182880" cy="153011"/>
            </a:xfrm>
            <a:prstGeom prst="rect">
              <a:avLst/>
            </a:prstGeom>
          </p:spPr>
        </p:pic>
      </p:grpSp>
    </p:spTree>
    <p:extLst>
      <p:ext uri="{BB962C8B-B14F-4D97-AF65-F5344CB8AC3E}">
        <p14:creationId xmlns:p14="http://schemas.microsoft.com/office/powerpoint/2010/main" val="20353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1">
                                            <p:txEl>
                                              <p:pRg st="1" end="1"/>
                                            </p:txEl>
                                          </p:spTgt>
                                        </p:tgtEl>
                                        <p:attrNameLst>
                                          <p:attrName>style.visibility</p:attrName>
                                        </p:attrNameLst>
                                      </p:cBhvr>
                                      <p:to>
                                        <p:strVal val="visible"/>
                                      </p:to>
                                    </p:set>
                                    <p:anim calcmode="lin" valueType="num">
                                      <p:cBhvr additive="base">
                                        <p:cTn id="13"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
                                            <p:txEl>
                                              <p:pRg st="2" end="2"/>
                                            </p:txEl>
                                          </p:spTgt>
                                        </p:tgtEl>
                                        <p:attrNameLst>
                                          <p:attrName>style.visibility</p:attrName>
                                        </p:attrNameLst>
                                      </p:cBhvr>
                                      <p:to>
                                        <p:strVal val="visible"/>
                                      </p:to>
                                    </p:set>
                                    <p:anim calcmode="lin" valueType="num">
                                      <p:cBhvr additive="base">
                                        <p:cTn id="19"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
                                            <p:txEl>
                                              <p:pRg st="3" end="3"/>
                                            </p:txEl>
                                          </p:spTgt>
                                        </p:tgtEl>
                                        <p:attrNameLst>
                                          <p:attrName>style.visibility</p:attrName>
                                        </p:attrNameLst>
                                      </p:cBhvr>
                                      <p:to>
                                        <p:strVal val="visible"/>
                                      </p:to>
                                    </p:set>
                                    <p:anim calcmode="lin" valueType="num">
                                      <p:cBhvr additive="base">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anim calcmode="lin" valueType="num">
                                      <p:cBhvr additive="base">
                                        <p:cTn id="31"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3">
            <a:extLst>
              <a:ext uri="{FF2B5EF4-FFF2-40B4-BE49-F238E27FC236}">
                <a16:creationId xmlns:a16="http://schemas.microsoft.com/office/drawing/2014/main" id="{90291F56-D6E9-487B-A1A0-E282DD66214E}"/>
              </a:ext>
            </a:extLst>
          </p:cNvPr>
          <p:cNvSpPr>
            <a:spLocks noChangeArrowheads="1"/>
          </p:cNvSpPr>
          <p:nvPr/>
        </p:nvSpPr>
        <p:spPr bwMode="auto">
          <a:xfrm>
            <a:off x="1905000" y="-191589"/>
            <a:ext cx="5562600" cy="79117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Machine Learning Regression</a:t>
            </a:r>
            <a:endParaRPr kumimoji="0" 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377CE0C2-CA01-42D8-B816-92FEC2450AC7}"/>
              </a:ext>
            </a:extLst>
          </p:cNvPr>
          <p:cNvSpPr/>
          <p:nvPr/>
        </p:nvSpPr>
        <p:spPr>
          <a:xfrm>
            <a:off x="546463" y="1358537"/>
            <a:ext cx="1142995" cy="1752600"/>
          </a:xfrm>
          <a:prstGeom prst="rect">
            <a:avLst/>
          </a:prstGeom>
          <a:solidFill>
            <a:srgbClr val="FFC000"/>
          </a:solidFill>
          <a:ln w="25400">
            <a:solidFill>
              <a:schemeClr val="accent2">
                <a:lumMod val="50000"/>
              </a:schemeClr>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1" name="Rectangle 10">
            <a:extLst>
              <a:ext uri="{FF2B5EF4-FFF2-40B4-BE49-F238E27FC236}">
                <a16:creationId xmlns:a16="http://schemas.microsoft.com/office/drawing/2014/main" id="{2962AB3C-5625-42EA-BDDA-325135E35975}"/>
              </a:ext>
            </a:extLst>
          </p:cNvPr>
          <p:cNvSpPr/>
          <p:nvPr/>
        </p:nvSpPr>
        <p:spPr>
          <a:xfrm>
            <a:off x="1702526" y="1739537"/>
            <a:ext cx="533395" cy="1371600"/>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6" name="Rectangle 15">
            <a:extLst>
              <a:ext uri="{FF2B5EF4-FFF2-40B4-BE49-F238E27FC236}">
                <a16:creationId xmlns:a16="http://schemas.microsoft.com/office/drawing/2014/main" id="{623663F7-ABB3-49F6-97E4-E56DC5508C59}"/>
              </a:ext>
            </a:extLst>
          </p:cNvPr>
          <p:cNvSpPr/>
          <p:nvPr/>
        </p:nvSpPr>
        <p:spPr>
          <a:xfrm>
            <a:off x="2248989" y="2425338"/>
            <a:ext cx="990606" cy="685799"/>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7" name="Rectangle 16">
            <a:extLst>
              <a:ext uri="{FF2B5EF4-FFF2-40B4-BE49-F238E27FC236}">
                <a16:creationId xmlns:a16="http://schemas.microsoft.com/office/drawing/2014/main" id="{03654599-2AB5-4E6C-B271-D0F9227A6593}"/>
              </a:ext>
            </a:extLst>
          </p:cNvPr>
          <p:cNvSpPr/>
          <p:nvPr/>
        </p:nvSpPr>
        <p:spPr>
          <a:xfrm>
            <a:off x="3252652" y="1206145"/>
            <a:ext cx="685799" cy="1904992"/>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3" name="Straight Connector 2">
            <a:extLst>
              <a:ext uri="{FF2B5EF4-FFF2-40B4-BE49-F238E27FC236}">
                <a16:creationId xmlns:a16="http://schemas.microsoft.com/office/drawing/2014/main" id="{68E1FB07-B44F-4CE4-BDA6-4D73386FC6DB}"/>
              </a:ext>
            </a:extLst>
          </p:cNvPr>
          <p:cNvCxnSpPr/>
          <p:nvPr/>
        </p:nvCxnSpPr>
        <p:spPr bwMode="auto">
          <a:xfrm>
            <a:off x="1079863" y="977537"/>
            <a:ext cx="0" cy="2286000"/>
          </a:xfrm>
          <a:prstGeom prst="line">
            <a:avLst/>
          </a:prstGeom>
          <a:noFill/>
          <a:ln w="25400" cap="sq" cmpd="sng" algn="ctr">
            <a:solidFill>
              <a:schemeClr val="tx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1F742908-988F-45CF-9C8F-F8E7E12564C0}"/>
              </a:ext>
            </a:extLst>
          </p:cNvPr>
          <p:cNvSpPr txBox="1"/>
          <p:nvPr/>
        </p:nvSpPr>
        <p:spPr bwMode="auto">
          <a:xfrm>
            <a:off x="1489161"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20" name="TextBox 19">
            <a:extLst>
              <a:ext uri="{FF2B5EF4-FFF2-40B4-BE49-F238E27FC236}">
                <a16:creationId xmlns:a16="http://schemas.microsoft.com/office/drawing/2014/main" id="{DC77E560-EF38-43D5-BAD0-7C3AB5CF5BA3}"/>
              </a:ext>
            </a:extLst>
          </p:cNvPr>
          <p:cNvSpPr txBox="1"/>
          <p:nvPr/>
        </p:nvSpPr>
        <p:spPr bwMode="auto">
          <a:xfrm>
            <a:off x="1987732"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21" name="TextBox 20">
            <a:extLst>
              <a:ext uri="{FF2B5EF4-FFF2-40B4-BE49-F238E27FC236}">
                <a16:creationId xmlns:a16="http://schemas.microsoft.com/office/drawing/2014/main" id="{319C82EC-7A67-434E-A9AA-61C5A4A77CEF}"/>
              </a:ext>
            </a:extLst>
          </p:cNvPr>
          <p:cNvSpPr txBox="1"/>
          <p:nvPr/>
        </p:nvSpPr>
        <p:spPr bwMode="auto">
          <a:xfrm>
            <a:off x="2928258"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22" name="TextBox 21">
            <a:extLst>
              <a:ext uri="{FF2B5EF4-FFF2-40B4-BE49-F238E27FC236}">
                <a16:creationId xmlns:a16="http://schemas.microsoft.com/office/drawing/2014/main" id="{C7EE0D5B-F394-42BE-9612-B11D2E9C7EA9}"/>
              </a:ext>
            </a:extLst>
          </p:cNvPr>
          <p:cNvSpPr txBox="1"/>
          <p:nvPr/>
        </p:nvSpPr>
        <p:spPr bwMode="auto">
          <a:xfrm>
            <a:off x="3670663" y="303711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23" name="TextBox 22">
            <a:extLst>
              <a:ext uri="{FF2B5EF4-FFF2-40B4-BE49-F238E27FC236}">
                <a16:creationId xmlns:a16="http://schemas.microsoft.com/office/drawing/2014/main" id="{95507D6C-AD07-437D-9ADE-E67C5C8EAD3B}"/>
              </a:ext>
            </a:extLst>
          </p:cNvPr>
          <p:cNvSpPr txBox="1"/>
          <p:nvPr/>
        </p:nvSpPr>
        <p:spPr bwMode="auto">
          <a:xfrm>
            <a:off x="304800" y="303711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18" name="Oval 17">
            <a:extLst>
              <a:ext uri="{FF2B5EF4-FFF2-40B4-BE49-F238E27FC236}">
                <a16:creationId xmlns:a16="http://schemas.microsoft.com/office/drawing/2014/main" id="{E5D3EE08-8B79-4E92-9CB6-8179E4243865}"/>
              </a:ext>
            </a:extLst>
          </p:cNvPr>
          <p:cNvSpPr/>
          <p:nvPr/>
        </p:nvSpPr>
        <p:spPr>
          <a:xfrm>
            <a:off x="438695" y="502517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25" name="TextBox 24">
            <a:extLst>
              <a:ext uri="{FF2B5EF4-FFF2-40B4-BE49-F238E27FC236}">
                <a16:creationId xmlns:a16="http://schemas.microsoft.com/office/drawing/2014/main" id="{DC83D430-33AC-4862-8A6F-291BF91FDEFC}"/>
              </a:ext>
            </a:extLst>
          </p:cNvPr>
          <p:cNvSpPr txBox="1"/>
          <p:nvPr/>
        </p:nvSpPr>
        <p:spPr bwMode="auto">
          <a:xfrm>
            <a:off x="152400" y="4842531"/>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26" name="Oval 25">
            <a:extLst>
              <a:ext uri="{FF2B5EF4-FFF2-40B4-BE49-F238E27FC236}">
                <a16:creationId xmlns:a16="http://schemas.microsoft.com/office/drawing/2014/main" id="{313B937D-AECD-4185-954A-CCD8FC4C773F}"/>
              </a:ext>
            </a:extLst>
          </p:cNvPr>
          <p:cNvSpPr/>
          <p:nvPr/>
        </p:nvSpPr>
        <p:spPr>
          <a:xfrm>
            <a:off x="2019300" y="40741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28" name="Straight Connector 27">
            <a:extLst>
              <a:ext uri="{FF2B5EF4-FFF2-40B4-BE49-F238E27FC236}">
                <a16:creationId xmlns:a16="http://schemas.microsoft.com/office/drawing/2014/main" id="{458508D3-4928-4E0A-A8A9-366E41818F09}"/>
              </a:ext>
            </a:extLst>
          </p:cNvPr>
          <p:cNvCxnSpPr>
            <a:cxnSpLocks/>
            <a:endCxn id="26" idx="3"/>
          </p:cNvCxnSpPr>
          <p:nvPr/>
        </p:nvCxnSpPr>
        <p:spPr bwMode="auto">
          <a:xfrm flipV="1">
            <a:off x="544070" y="4204263"/>
            <a:ext cx="1497548" cy="888074"/>
          </a:xfrm>
          <a:prstGeom prst="line">
            <a:avLst/>
          </a:prstGeom>
          <a:noFill/>
          <a:ln w="25400" cap="sq" cmpd="sng" algn="ctr">
            <a:solidFill>
              <a:srgbClr val="FFC000"/>
            </a:solidFill>
            <a:prstDash val="solid"/>
            <a:round/>
            <a:headEnd type="none" w="med" len="med"/>
            <a:tailEnd type="triangle" w="med" len="med"/>
          </a:ln>
          <a:effectLst/>
        </p:spPr>
      </p:cxnSp>
      <p:cxnSp>
        <p:nvCxnSpPr>
          <p:cNvPr id="34" name="Straight Connector 33">
            <a:extLst>
              <a:ext uri="{FF2B5EF4-FFF2-40B4-BE49-F238E27FC236}">
                <a16:creationId xmlns:a16="http://schemas.microsoft.com/office/drawing/2014/main" id="{38B7E984-FC62-4A21-84FF-DE6D1CA1139B}"/>
              </a:ext>
            </a:extLst>
          </p:cNvPr>
          <p:cNvCxnSpPr>
            <a:cxnSpLocks/>
          </p:cNvCxnSpPr>
          <p:nvPr/>
        </p:nvCxnSpPr>
        <p:spPr bwMode="auto">
          <a:xfrm>
            <a:off x="1573260" y="4169245"/>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36" name="TextBox 35">
            <a:extLst>
              <a:ext uri="{FF2B5EF4-FFF2-40B4-BE49-F238E27FC236}">
                <a16:creationId xmlns:a16="http://schemas.microsoft.com/office/drawing/2014/main" id="{488B9325-9BD1-4EA0-A09A-51146F4BE64A}"/>
              </a:ext>
            </a:extLst>
          </p:cNvPr>
          <p:cNvSpPr txBox="1"/>
          <p:nvPr/>
        </p:nvSpPr>
        <p:spPr bwMode="auto">
          <a:xfrm>
            <a:off x="1364706" y="3947181"/>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37" name="TextBox 36">
            <a:extLst>
              <a:ext uri="{FF2B5EF4-FFF2-40B4-BE49-F238E27FC236}">
                <a16:creationId xmlns:a16="http://schemas.microsoft.com/office/drawing/2014/main" id="{F1A9C222-B0FB-45E5-ADAE-A0A70E56EAAC}"/>
              </a:ext>
            </a:extLst>
          </p:cNvPr>
          <p:cNvSpPr txBox="1"/>
          <p:nvPr/>
        </p:nvSpPr>
        <p:spPr bwMode="auto">
          <a:xfrm>
            <a:off x="1511300" y="3714117"/>
            <a:ext cx="73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41" name="Oval 40">
            <a:extLst>
              <a:ext uri="{FF2B5EF4-FFF2-40B4-BE49-F238E27FC236}">
                <a16:creationId xmlns:a16="http://schemas.microsoft.com/office/drawing/2014/main" id="{5669C2AF-0269-44D7-A3DF-081029941166}"/>
              </a:ext>
            </a:extLst>
          </p:cNvPr>
          <p:cNvSpPr/>
          <p:nvPr/>
        </p:nvSpPr>
        <p:spPr>
          <a:xfrm>
            <a:off x="2019299" y="4739045"/>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2" name="Straight Connector 41">
            <a:extLst>
              <a:ext uri="{FF2B5EF4-FFF2-40B4-BE49-F238E27FC236}">
                <a16:creationId xmlns:a16="http://schemas.microsoft.com/office/drawing/2014/main" id="{16A2B159-B350-45EE-9F30-C3C4AE97FD71}"/>
              </a:ext>
            </a:extLst>
          </p:cNvPr>
          <p:cNvCxnSpPr>
            <a:cxnSpLocks/>
            <a:endCxn id="41" idx="3"/>
          </p:cNvCxnSpPr>
          <p:nvPr/>
        </p:nvCxnSpPr>
        <p:spPr bwMode="auto">
          <a:xfrm flipV="1">
            <a:off x="537905" y="4869127"/>
            <a:ext cx="1503712" cy="232248"/>
          </a:xfrm>
          <a:prstGeom prst="line">
            <a:avLst/>
          </a:prstGeom>
          <a:noFill/>
          <a:ln w="25400" cap="sq" cmpd="sng" algn="ctr">
            <a:solidFill>
              <a:srgbClr val="FFC000"/>
            </a:solidFill>
            <a:prstDash val="solid"/>
            <a:round/>
            <a:headEnd type="none" w="med" len="med"/>
            <a:tailEnd type="triangle" w="med" len="med"/>
          </a:ln>
          <a:effectLst/>
        </p:spPr>
      </p:cxnSp>
      <p:cxnSp>
        <p:nvCxnSpPr>
          <p:cNvPr id="43" name="Straight Connector 42">
            <a:extLst>
              <a:ext uri="{FF2B5EF4-FFF2-40B4-BE49-F238E27FC236}">
                <a16:creationId xmlns:a16="http://schemas.microsoft.com/office/drawing/2014/main" id="{18CA80ED-5711-4671-9D90-CAB5E345FD40}"/>
              </a:ext>
            </a:extLst>
          </p:cNvPr>
          <p:cNvCxnSpPr>
            <a:cxnSpLocks/>
          </p:cNvCxnSpPr>
          <p:nvPr/>
        </p:nvCxnSpPr>
        <p:spPr bwMode="auto">
          <a:xfrm>
            <a:off x="1573259" y="4834109"/>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44" name="TextBox 43">
            <a:extLst>
              <a:ext uri="{FF2B5EF4-FFF2-40B4-BE49-F238E27FC236}">
                <a16:creationId xmlns:a16="http://schemas.microsoft.com/office/drawing/2014/main" id="{481B6C78-FB1A-43F7-BC97-4C46E969B1D7}"/>
              </a:ext>
            </a:extLst>
          </p:cNvPr>
          <p:cNvSpPr txBox="1"/>
          <p:nvPr/>
        </p:nvSpPr>
        <p:spPr bwMode="auto">
          <a:xfrm>
            <a:off x="1364705" y="4612045"/>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45" name="TextBox 44">
            <a:extLst>
              <a:ext uri="{FF2B5EF4-FFF2-40B4-BE49-F238E27FC236}">
                <a16:creationId xmlns:a16="http://schemas.microsoft.com/office/drawing/2014/main" id="{455A7CAD-9D5A-4EC2-87D4-0C897B24B2EC}"/>
              </a:ext>
            </a:extLst>
          </p:cNvPr>
          <p:cNvSpPr txBox="1"/>
          <p:nvPr/>
        </p:nvSpPr>
        <p:spPr bwMode="auto">
          <a:xfrm>
            <a:off x="1511300" y="4378981"/>
            <a:ext cx="739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48" name="Oval 47">
            <a:extLst>
              <a:ext uri="{FF2B5EF4-FFF2-40B4-BE49-F238E27FC236}">
                <a16:creationId xmlns:a16="http://schemas.microsoft.com/office/drawing/2014/main" id="{780A4774-C817-4EF1-BA4E-13CC32C92CD7}"/>
              </a:ext>
            </a:extLst>
          </p:cNvPr>
          <p:cNvSpPr/>
          <p:nvPr/>
        </p:nvSpPr>
        <p:spPr>
          <a:xfrm>
            <a:off x="2019298" y="5403909"/>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49" name="Straight Connector 48">
            <a:extLst>
              <a:ext uri="{FF2B5EF4-FFF2-40B4-BE49-F238E27FC236}">
                <a16:creationId xmlns:a16="http://schemas.microsoft.com/office/drawing/2014/main" id="{49CFB483-2606-4EEC-85A8-B166E7F3AE5F}"/>
              </a:ext>
            </a:extLst>
          </p:cNvPr>
          <p:cNvCxnSpPr>
            <a:cxnSpLocks/>
          </p:cNvCxnSpPr>
          <p:nvPr/>
        </p:nvCxnSpPr>
        <p:spPr bwMode="auto">
          <a:xfrm>
            <a:off x="531372" y="5120143"/>
            <a:ext cx="1503712" cy="352877"/>
          </a:xfrm>
          <a:prstGeom prst="line">
            <a:avLst/>
          </a:prstGeom>
          <a:noFill/>
          <a:ln w="25400" cap="sq" cmpd="sng" algn="ctr">
            <a:solidFill>
              <a:srgbClr val="FFC000"/>
            </a:solidFill>
            <a:prstDash val="solid"/>
            <a:round/>
            <a:headEnd type="none" w="med" len="med"/>
            <a:tailEnd type="triangle" w="med" len="med"/>
          </a:ln>
          <a:effectLst/>
        </p:spPr>
      </p:cxnSp>
      <p:cxnSp>
        <p:nvCxnSpPr>
          <p:cNvPr id="50" name="Straight Connector 49">
            <a:extLst>
              <a:ext uri="{FF2B5EF4-FFF2-40B4-BE49-F238E27FC236}">
                <a16:creationId xmlns:a16="http://schemas.microsoft.com/office/drawing/2014/main" id="{5C235F97-9A5B-4999-9542-C3B9AABCBC24}"/>
              </a:ext>
            </a:extLst>
          </p:cNvPr>
          <p:cNvCxnSpPr>
            <a:cxnSpLocks/>
          </p:cNvCxnSpPr>
          <p:nvPr/>
        </p:nvCxnSpPr>
        <p:spPr bwMode="auto">
          <a:xfrm>
            <a:off x="1573258" y="5498973"/>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1" name="TextBox 50">
            <a:extLst>
              <a:ext uri="{FF2B5EF4-FFF2-40B4-BE49-F238E27FC236}">
                <a16:creationId xmlns:a16="http://schemas.microsoft.com/office/drawing/2014/main" id="{F4DACE94-BE66-415C-B5D7-03580C6C1518}"/>
              </a:ext>
            </a:extLst>
          </p:cNvPr>
          <p:cNvSpPr txBox="1"/>
          <p:nvPr/>
        </p:nvSpPr>
        <p:spPr bwMode="auto">
          <a:xfrm>
            <a:off x="1364704" y="5276909"/>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2" name="TextBox 51">
            <a:extLst>
              <a:ext uri="{FF2B5EF4-FFF2-40B4-BE49-F238E27FC236}">
                <a16:creationId xmlns:a16="http://schemas.microsoft.com/office/drawing/2014/main" id="{0C80FAD5-0A30-440B-9391-88985A9518FF}"/>
              </a:ext>
            </a:extLst>
          </p:cNvPr>
          <p:cNvSpPr txBox="1"/>
          <p:nvPr/>
        </p:nvSpPr>
        <p:spPr bwMode="auto">
          <a:xfrm>
            <a:off x="1511300" y="5043845"/>
            <a:ext cx="739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55" name="Oval 54">
            <a:extLst>
              <a:ext uri="{FF2B5EF4-FFF2-40B4-BE49-F238E27FC236}">
                <a16:creationId xmlns:a16="http://schemas.microsoft.com/office/drawing/2014/main" id="{53922E4B-7135-4A4E-ADEF-F5F0FE0D8629}"/>
              </a:ext>
            </a:extLst>
          </p:cNvPr>
          <p:cNvSpPr/>
          <p:nvPr/>
        </p:nvSpPr>
        <p:spPr>
          <a:xfrm>
            <a:off x="2019297" y="6068773"/>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56" name="Straight Connector 55">
            <a:extLst>
              <a:ext uri="{FF2B5EF4-FFF2-40B4-BE49-F238E27FC236}">
                <a16:creationId xmlns:a16="http://schemas.microsoft.com/office/drawing/2014/main" id="{DE13BA8F-9B07-41F1-8535-A136062C0A0E}"/>
              </a:ext>
            </a:extLst>
          </p:cNvPr>
          <p:cNvCxnSpPr>
            <a:cxnSpLocks/>
          </p:cNvCxnSpPr>
          <p:nvPr/>
        </p:nvCxnSpPr>
        <p:spPr bwMode="auto">
          <a:xfrm>
            <a:off x="525207" y="5120143"/>
            <a:ext cx="1516411" cy="973339"/>
          </a:xfrm>
          <a:prstGeom prst="line">
            <a:avLst/>
          </a:prstGeom>
          <a:noFill/>
          <a:ln w="25400" cap="sq" cmpd="sng" algn="ctr">
            <a:solidFill>
              <a:srgbClr val="FFC000"/>
            </a:solidFill>
            <a:prstDash val="solid"/>
            <a:round/>
            <a:headEnd type="none" w="med" len="med"/>
            <a:tailEnd type="triangle" w="med" len="med"/>
          </a:ln>
          <a:effectLst/>
        </p:spPr>
      </p:cxnSp>
      <p:cxnSp>
        <p:nvCxnSpPr>
          <p:cNvPr id="57" name="Straight Connector 56">
            <a:extLst>
              <a:ext uri="{FF2B5EF4-FFF2-40B4-BE49-F238E27FC236}">
                <a16:creationId xmlns:a16="http://schemas.microsoft.com/office/drawing/2014/main" id="{ABF31257-1133-4987-ABF3-C54F3FB285EE}"/>
              </a:ext>
            </a:extLst>
          </p:cNvPr>
          <p:cNvCxnSpPr>
            <a:cxnSpLocks/>
          </p:cNvCxnSpPr>
          <p:nvPr/>
        </p:nvCxnSpPr>
        <p:spPr bwMode="auto">
          <a:xfrm>
            <a:off x="1573257" y="61638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58" name="TextBox 57">
            <a:extLst>
              <a:ext uri="{FF2B5EF4-FFF2-40B4-BE49-F238E27FC236}">
                <a16:creationId xmlns:a16="http://schemas.microsoft.com/office/drawing/2014/main" id="{2D73F370-F90D-41F0-AE19-B19E43339EAA}"/>
              </a:ext>
            </a:extLst>
          </p:cNvPr>
          <p:cNvSpPr txBox="1"/>
          <p:nvPr/>
        </p:nvSpPr>
        <p:spPr bwMode="auto">
          <a:xfrm>
            <a:off x="1364703" y="5941773"/>
            <a:ext cx="552994"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59" name="TextBox 58">
            <a:extLst>
              <a:ext uri="{FF2B5EF4-FFF2-40B4-BE49-F238E27FC236}">
                <a16:creationId xmlns:a16="http://schemas.microsoft.com/office/drawing/2014/main" id="{6456A4BA-F335-4A4C-8448-77E32F13DF52}"/>
              </a:ext>
            </a:extLst>
          </p:cNvPr>
          <p:cNvSpPr txBox="1"/>
          <p:nvPr/>
        </p:nvSpPr>
        <p:spPr bwMode="auto">
          <a:xfrm>
            <a:off x="1511300" y="5708709"/>
            <a:ext cx="851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67" name="TextBox 66">
            <a:extLst>
              <a:ext uri="{FF2B5EF4-FFF2-40B4-BE49-F238E27FC236}">
                <a16:creationId xmlns:a16="http://schemas.microsoft.com/office/drawing/2014/main" id="{FC757D2B-4EEF-40D7-A618-11D65AD1B7D0}"/>
              </a:ext>
            </a:extLst>
          </p:cNvPr>
          <p:cNvSpPr txBox="1"/>
          <p:nvPr/>
        </p:nvSpPr>
        <p:spPr bwMode="auto">
          <a:xfrm>
            <a:off x="665020" y="4723557"/>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8" name="TextBox 67">
            <a:extLst>
              <a:ext uri="{FF2B5EF4-FFF2-40B4-BE49-F238E27FC236}">
                <a16:creationId xmlns:a16="http://schemas.microsoft.com/office/drawing/2014/main" id="{E9A5E5C9-4101-44EF-80CB-D20E442D8DF8}"/>
              </a:ext>
            </a:extLst>
          </p:cNvPr>
          <p:cNvSpPr txBox="1"/>
          <p:nvPr/>
        </p:nvSpPr>
        <p:spPr bwMode="auto">
          <a:xfrm>
            <a:off x="709258" y="498640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69" name="TextBox 68">
            <a:extLst>
              <a:ext uri="{FF2B5EF4-FFF2-40B4-BE49-F238E27FC236}">
                <a16:creationId xmlns:a16="http://schemas.microsoft.com/office/drawing/2014/main" id="{D9894A56-FCDB-4610-AD8F-FD3D12038B32}"/>
              </a:ext>
            </a:extLst>
          </p:cNvPr>
          <p:cNvSpPr txBox="1"/>
          <p:nvPr/>
        </p:nvSpPr>
        <p:spPr bwMode="auto">
          <a:xfrm>
            <a:off x="705394" y="4857118"/>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0" name="TextBox 69">
            <a:extLst>
              <a:ext uri="{FF2B5EF4-FFF2-40B4-BE49-F238E27FC236}">
                <a16:creationId xmlns:a16="http://schemas.microsoft.com/office/drawing/2014/main" id="{1F0D922B-BDF8-415A-91FC-38131A962BFE}"/>
              </a:ext>
            </a:extLst>
          </p:cNvPr>
          <p:cNvSpPr txBox="1"/>
          <p:nvPr/>
        </p:nvSpPr>
        <p:spPr bwMode="auto">
          <a:xfrm>
            <a:off x="656291" y="5082440"/>
            <a:ext cx="18789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1" name="Rectangle 70">
            <a:extLst>
              <a:ext uri="{FF2B5EF4-FFF2-40B4-BE49-F238E27FC236}">
                <a16:creationId xmlns:a16="http://schemas.microsoft.com/office/drawing/2014/main" id="{3DA4ADE4-2491-49DE-9B56-14F966414C58}"/>
              </a:ext>
            </a:extLst>
          </p:cNvPr>
          <p:cNvSpPr/>
          <p:nvPr/>
        </p:nvSpPr>
        <p:spPr>
          <a:xfrm>
            <a:off x="3950064" y="2186711"/>
            <a:ext cx="578394" cy="924417"/>
          </a:xfrm>
          <a:prstGeom prst="rect">
            <a:avLst/>
          </a:prstGeom>
          <a:solidFill>
            <a:srgbClr val="FFC000"/>
          </a:solidFill>
          <a:ln w="25400">
            <a:solidFill>
              <a:schemeClr val="accent2">
                <a:lumMod val="50000"/>
              </a:schemeClr>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8" name="Straight Connector 7">
            <a:extLst>
              <a:ext uri="{FF2B5EF4-FFF2-40B4-BE49-F238E27FC236}">
                <a16:creationId xmlns:a16="http://schemas.microsoft.com/office/drawing/2014/main" id="{16924B9E-5BC3-4300-8617-2B2CB4E21ADE}"/>
              </a:ext>
            </a:extLst>
          </p:cNvPr>
          <p:cNvCxnSpPr>
            <a:cxnSpLocks/>
          </p:cNvCxnSpPr>
          <p:nvPr/>
        </p:nvCxnSpPr>
        <p:spPr bwMode="auto">
          <a:xfrm flipH="1">
            <a:off x="470263" y="3108091"/>
            <a:ext cx="4191000" cy="3046"/>
          </a:xfrm>
          <a:prstGeom prst="line">
            <a:avLst/>
          </a:prstGeom>
          <a:noFill/>
          <a:ln w="25400" cap="sq" cmpd="sng" algn="ctr">
            <a:solidFill>
              <a:schemeClr val="tx1"/>
            </a:solidFill>
            <a:prstDash val="solid"/>
            <a:round/>
            <a:headEnd type="none" w="med" len="med"/>
            <a:tailEnd type="none" w="med" len="med"/>
          </a:ln>
          <a:effectLst/>
        </p:spPr>
      </p:cxnSp>
      <p:sp>
        <p:nvSpPr>
          <p:cNvPr id="73" name="TextBox 72">
            <a:extLst>
              <a:ext uri="{FF2B5EF4-FFF2-40B4-BE49-F238E27FC236}">
                <a16:creationId xmlns:a16="http://schemas.microsoft.com/office/drawing/2014/main" id="{0CDD4A6C-E9CC-4B0A-8BB5-8EDDC9508F5E}"/>
              </a:ext>
            </a:extLst>
          </p:cNvPr>
          <p:cNvSpPr txBox="1"/>
          <p:nvPr/>
        </p:nvSpPr>
        <p:spPr bwMode="auto">
          <a:xfrm>
            <a:off x="4336869" y="3034937"/>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33"/>
                </a:solidFill>
                <a:effectLst/>
                <a:uLnTx/>
                <a:uFillTx/>
                <a:latin typeface="Times New Roman"/>
                <a:ea typeface="+mn-ea"/>
                <a:cs typeface="Times New Roman" panose="02020603050405020304" pitchFamily="18" charset="0"/>
                <a:sym typeface="Symbol" panose="05050102010706020507" pitchFamily="18" charset="2"/>
              </a:rPr>
              <a:t>∞</a:t>
            </a:r>
            <a:endPar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endParaRPr>
          </a:p>
        </p:txBody>
      </p:sp>
      <p:sp>
        <p:nvSpPr>
          <p:cNvPr id="74" name="TextBox 73">
            <a:extLst>
              <a:ext uri="{FF2B5EF4-FFF2-40B4-BE49-F238E27FC236}">
                <a16:creationId xmlns:a16="http://schemas.microsoft.com/office/drawing/2014/main" id="{E6FF3143-CE2A-4E4C-811A-13CB0DB08F82}"/>
              </a:ext>
            </a:extLst>
          </p:cNvPr>
          <p:cNvSpPr txBox="1"/>
          <p:nvPr/>
        </p:nvSpPr>
        <p:spPr bwMode="auto">
          <a:xfrm>
            <a:off x="2146660" y="3938721"/>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75" name="TextBox 74">
            <a:extLst>
              <a:ext uri="{FF2B5EF4-FFF2-40B4-BE49-F238E27FC236}">
                <a16:creationId xmlns:a16="http://schemas.microsoft.com/office/drawing/2014/main" id="{94C5897B-B5D9-4E42-94EA-CEBD8357389A}"/>
              </a:ext>
            </a:extLst>
          </p:cNvPr>
          <p:cNvSpPr txBox="1"/>
          <p:nvPr/>
        </p:nvSpPr>
        <p:spPr bwMode="auto">
          <a:xfrm>
            <a:off x="2146660" y="4606549"/>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76" name="TextBox 75">
            <a:extLst>
              <a:ext uri="{FF2B5EF4-FFF2-40B4-BE49-F238E27FC236}">
                <a16:creationId xmlns:a16="http://schemas.microsoft.com/office/drawing/2014/main" id="{499AC29C-1D71-409B-B4F2-682416A9BBBD}"/>
              </a:ext>
            </a:extLst>
          </p:cNvPr>
          <p:cNvSpPr txBox="1"/>
          <p:nvPr/>
        </p:nvSpPr>
        <p:spPr bwMode="auto">
          <a:xfrm>
            <a:off x="2146660" y="5274377"/>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77" name="TextBox 76">
            <a:extLst>
              <a:ext uri="{FF2B5EF4-FFF2-40B4-BE49-F238E27FC236}">
                <a16:creationId xmlns:a16="http://schemas.microsoft.com/office/drawing/2014/main" id="{FEBAFFE4-11EA-48AF-9923-6BEF37AA9C13}"/>
              </a:ext>
            </a:extLst>
          </p:cNvPr>
          <p:cNvSpPr txBox="1"/>
          <p:nvPr/>
        </p:nvSpPr>
        <p:spPr bwMode="auto">
          <a:xfrm>
            <a:off x="2146660" y="5942205"/>
            <a:ext cx="739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r>
              <a:rPr kumimoji="0" lang="el-GR" altLang="en-US" sz="1800" b="0" i="0"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sz="1800" b="0" i="0" u="none" strike="noStrike" kern="1200" cap="none" spc="0" normalizeH="0" baseline="0" noProof="0" dirty="0">
                <a:ln>
                  <a:noFill/>
                </a:ln>
                <a:solidFill>
                  <a:srgbClr val="66FF33"/>
                </a:solidFill>
                <a:effectLst/>
                <a:uLnTx/>
                <a:uFillTx/>
                <a:latin typeface="Times New Roman" pitchFamily="18" charset="0"/>
                <a:ea typeface="+mn-ea"/>
                <a:cs typeface="Arial" charset="0"/>
              </a:rPr>
              <a:t>w</a:t>
            </a:r>
            <a:r>
              <a:rPr kumimoji="0" lang="en-US" sz="18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sp>
        <p:nvSpPr>
          <p:cNvPr id="78" name="Oval 77">
            <a:extLst>
              <a:ext uri="{FF2B5EF4-FFF2-40B4-BE49-F238E27FC236}">
                <a16:creationId xmlns:a16="http://schemas.microsoft.com/office/drawing/2014/main" id="{0878647A-37C8-4A1C-BF1F-5919958C62F8}"/>
              </a:ext>
            </a:extLst>
          </p:cNvPr>
          <p:cNvSpPr/>
          <p:nvPr/>
        </p:nvSpPr>
        <p:spPr>
          <a:xfrm>
            <a:off x="4394563" y="5013981"/>
            <a:ext cx="152400" cy="152400"/>
          </a:xfrm>
          <a:prstGeom prst="ellipse">
            <a:avLst/>
          </a:prstGeom>
          <a:solidFill>
            <a:srgbClr val="FFC000"/>
          </a:solidFill>
          <a:ln w="3175">
            <a:solidFill>
              <a:schemeClr val="bg2"/>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cxnSp>
        <p:nvCxnSpPr>
          <p:cNvPr id="79" name="Straight Connector 78">
            <a:extLst>
              <a:ext uri="{FF2B5EF4-FFF2-40B4-BE49-F238E27FC236}">
                <a16:creationId xmlns:a16="http://schemas.microsoft.com/office/drawing/2014/main" id="{42A6FA25-9188-45F7-9426-298128057989}"/>
              </a:ext>
            </a:extLst>
          </p:cNvPr>
          <p:cNvCxnSpPr>
            <a:cxnSpLocks/>
            <a:stCxn id="26" idx="5"/>
            <a:endCxn id="78" idx="1"/>
          </p:cNvCxnSpPr>
          <p:nvPr/>
        </p:nvCxnSpPr>
        <p:spPr bwMode="auto">
          <a:xfrm>
            <a:off x="2149382" y="4204263"/>
            <a:ext cx="2267499" cy="832036"/>
          </a:xfrm>
          <a:prstGeom prst="line">
            <a:avLst/>
          </a:prstGeom>
          <a:noFill/>
          <a:ln w="25400" cap="sq" cmpd="sng" algn="ctr">
            <a:solidFill>
              <a:srgbClr val="FFC000"/>
            </a:solidFill>
            <a:prstDash val="solid"/>
            <a:round/>
            <a:headEnd type="none" w="med" len="med"/>
            <a:tailEnd type="triangle" w="med" len="med"/>
          </a:ln>
          <a:effectLst/>
        </p:spPr>
      </p:cxnSp>
      <p:cxnSp>
        <p:nvCxnSpPr>
          <p:cNvPr id="87" name="Straight Connector 86">
            <a:extLst>
              <a:ext uri="{FF2B5EF4-FFF2-40B4-BE49-F238E27FC236}">
                <a16:creationId xmlns:a16="http://schemas.microsoft.com/office/drawing/2014/main" id="{80663F51-A14E-4280-8755-BB79764B0E1B}"/>
              </a:ext>
            </a:extLst>
          </p:cNvPr>
          <p:cNvCxnSpPr>
            <a:cxnSpLocks/>
            <a:endCxn id="78" idx="2"/>
          </p:cNvCxnSpPr>
          <p:nvPr/>
        </p:nvCxnSpPr>
        <p:spPr bwMode="auto">
          <a:xfrm>
            <a:off x="2110784" y="4820213"/>
            <a:ext cx="2283779" cy="269968"/>
          </a:xfrm>
          <a:prstGeom prst="line">
            <a:avLst/>
          </a:prstGeom>
          <a:noFill/>
          <a:ln w="25400" cap="sq" cmpd="sng" algn="ctr">
            <a:solidFill>
              <a:srgbClr val="FFC000"/>
            </a:solidFill>
            <a:prstDash val="solid"/>
            <a:round/>
            <a:headEnd type="none" w="med" len="med"/>
            <a:tailEnd type="triangle" w="med" len="med"/>
          </a:ln>
          <a:effectLst/>
        </p:spPr>
      </p:cxnSp>
      <p:cxnSp>
        <p:nvCxnSpPr>
          <p:cNvPr id="88" name="Straight Connector 87">
            <a:extLst>
              <a:ext uri="{FF2B5EF4-FFF2-40B4-BE49-F238E27FC236}">
                <a16:creationId xmlns:a16="http://schemas.microsoft.com/office/drawing/2014/main" id="{271754A9-48DF-4C6B-B773-623140674069}"/>
              </a:ext>
            </a:extLst>
          </p:cNvPr>
          <p:cNvCxnSpPr>
            <a:cxnSpLocks/>
            <a:endCxn id="78" idx="2"/>
          </p:cNvCxnSpPr>
          <p:nvPr/>
        </p:nvCxnSpPr>
        <p:spPr bwMode="auto">
          <a:xfrm flipV="1">
            <a:off x="2136684" y="5090181"/>
            <a:ext cx="2257879" cy="382840"/>
          </a:xfrm>
          <a:prstGeom prst="line">
            <a:avLst/>
          </a:prstGeom>
          <a:noFill/>
          <a:ln w="25400" cap="sq" cmpd="sng" algn="ctr">
            <a:solidFill>
              <a:srgbClr val="FFC000"/>
            </a:solidFill>
            <a:prstDash val="solid"/>
            <a:round/>
            <a:headEnd type="none" w="med" len="med"/>
            <a:tailEnd type="triangle" w="med" len="med"/>
          </a:ln>
          <a:effectLst/>
        </p:spPr>
      </p:cxnSp>
      <p:cxnSp>
        <p:nvCxnSpPr>
          <p:cNvPr id="89" name="Straight Connector 88">
            <a:extLst>
              <a:ext uri="{FF2B5EF4-FFF2-40B4-BE49-F238E27FC236}">
                <a16:creationId xmlns:a16="http://schemas.microsoft.com/office/drawing/2014/main" id="{0D8935CB-EF65-4050-A308-93F1C180EF96}"/>
              </a:ext>
            </a:extLst>
          </p:cNvPr>
          <p:cNvCxnSpPr>
            <a:cxnSpLocks/>
            <a:stCxn id="77" idx="1"/>
            <a:endCxn id="78" idx="3"/>
          </p:cNvCxnSpPr>
          <p:nvPr/>
        </p:nvCxnSpPr>
        <p:spPr bwMode="auto">
          <a:xfrm flipV="1">
            <a:off x="2146660" y="5144063"/>
            <a:ext cx="2270221" cy="982808"/>
          </a:xfrm>
          <a:prstGeom prst="line">
            <a:avLst/>
          </a:prstGeom>
          <a:noFill/>
          <a:ln w="25400" cap="sq" cmpd="sng" algn="ctr">
            <a:solidFill>
              <a:srgbClr val="FFC000"/>
            </a:solidFill>
            <a:prstDash val="solid"/>
            <a:round/>
            <a:headEnd type="none" w="med" len="med"/>
            <a:tailEnd type="triangle" w="med" len="med"/>
          </a:ln>
          <a:effectLst/>
        </p:spPr>
      </p:cxnSp>
      <p:sp>
        <p:nvSpPr>
          <p:cNvPr id="94" name="TextBox 93">
            <a:extLst>
              <a:ext uri="{FF2B5EF4-FFF2-40B4-BE49-F238E27FC236}">
                <a16:creationId xmlns:a16="http://schemas.microsoft.com/office/drawing/2014/main" id="{EC8B5B07-2DD1-434A-97BF-10C493EA1F28}"/>
              </a:ext>
            </a:extLst>
          </p:cNvPr>
          <p:cNvSpPr txBox="1"/>
          <p:nvPr/>
        </p:nvSpPr>
        <p:spPr bwMode="auto">
          <a:xfrm>
            <a:off x="457200" y="93834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95" name="TextBox 94">
            <a:extLst>
              <a:ext uri="{FF2B5EF4-FFF2-40B4-BE49-F238E27FC236}">
                <a16:creationId xmlns:a16="http://schemas.microsoft.com/office/drawing/2014/main" id="{2E62D8D0-561D-4BB8-9323-09B9CC4E920B}"/>
              </a:ext>
            </a:extLst>
          </p:cNvPr>
          <p:cNvSpPr txBox="1"/>
          <p:nvPr/>
        </p:nvSpPr>
        <p:spPr bwMode="auto">
          <a:xfrm>
            <a:off x="1613848" y="1314883"/>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96" name="TextBox 95">
            <a:extLst>
              <a:ext uri="{FF2B5EF4-FFF2-40B4-BE49-F238E27FC236}">
                <a16:creationId xmlns:a16="http://schemas.microsoft.com/office/drawing/2014/main" id="{14C2767B-89D3-4735-83AD-AA04F54B6A00}"/>
              </a:ext>
            </a:extLst>
          </p:cNvPr>
          <p:cNvSpPr txBox="1"/>
          <p:nvPr/>
        </p:nvSpPr>
        <p:spPr bwMode="auto">
          <a:xfrm>
            <a:off x="2209800" y="1989798"/>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97" name="TextBox 96">
            <a:extLst>
              <a:ext uri="{FF2B5EF4-FFF2-40B4-BE49-F238E27FC236}">
                <a16:creationId xmlns:a16="http://schemas.microsoft.com/office/drawing/2014/main" id="{A95862A5-93E4-4A3A-A325-F6C0F2E3F1B3}"/>
              </a:ext>
            </a:extLst>
          </p:cNvPr>
          <p:cNvSpPr txBox="1"/>
          <p:nvPr/>
        </p:nvSpPr>
        <p:spPr bwMode="auto">
          <a:xfrm>
            <a:off x="3186752" y="7620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98" name="TextBox 97">
            <a:extLst>
              <a:ext uri="{FF2B5EF4-FFF2-40B4-BE49-F238E27FC236}">
                <a16:creationId xmlns:a16="http://schemas.microsoft.com/office/drawing/2014/main" id="{306FD872-B918-4986-9418-692DFC2F7CA7}"/>
              </a:ext>
            </a:extLst>
          </p:cNvPr>
          <p:cNvSpPr txBox="1"/>
          <p:nvPr/>
        </p:nvSpPr>
        <p:spPr bwMode="auto">
          <a:xfrm>
            <a:off x="3885289" y="1735072"/>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p>
        </p:txBody>
      </p:sp>
      <p:cxnSp>
        <p:nvCxnSpPr>
          <p:cNvPr id="101" name="Straight Connector 100">
            <a:extLst>
              <a:ext uri="{FF2B5EF4-FFF2-40B4-BE49-F238E27FC236}">
                <a16:creationId xmlns:a16="http://schemas.microsoft.com/office/drawing/2014/main" id="{7F499800-548C-4CD3-9043-0A1945E2E791}"/>
              </a:ext>
            </a:extLst>
          </p:cNvPr>
          <p:cNvCxnSpPr>
            <a:cxnSpLocks/>
          </p:cNvCxnSpPr>
          <p:nvPr/>
        </p:nvCxnSpPr>
        <p:spPr bwMode="auto">
          <a:xfrm>
            <a:off x="2921855" y="3976200"/>
            <a:ext cx="1526595" cy="1037239"/>
          </a:xfrm>
          <a:prstGeom prst="line">
            <a:avLst/>
          </a:prstGeom>
          <a:noFill/>
          <a:ln w="25400" cap="sq" cmpd="sng" algn="ctr">
            <a:solidFill>
              <a:srgbClr val="FFC000"/>
            </a:solidFill>
            <a:prstDash val="solid"/>
            <a:round/>
            <a:headEnd type="none" w="med" len="med"/>
            <a:tailEnd type="triangle" w="med" len="med"/>
          </a:ln>
          <a:effectLst/>
        </p:spPr>
      </p:cxnSp>
      <p:sp>
        <p:nvSpPr>
          <p:cNvPr id="102" name="TextBox 101">
            <a:extLst>
              <a:ext uri="{FF2B5EF4-FFF2-40B4-BE49-F238E27FC236}">
                <a16:creationId xmlns:a16="http://schemas.microsoft.com/office/drawing/2014/main" id="{82520062-3916-450A-8D14-41F5F091C506}"/>
              </a:ext>
            </a:extLst>
          </p:cNvPr>
          <p:cNvSpPr txBox="1"/>
          <p:nvPr/>
        </p:nvSpPr>
        <p:spPr bwMode="auto">
          <a:xfrm>
            <a:off x="2773290" y="3753259"/>
            <a:ext cx="301892"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25000" noProof="0" dirty="0">
                <a:ln>
                  <a:noFill/>
                </a:ln>
                <a:solidFill>
                  <a:srgbClr val="FF00FF"/>
                </a:solidFill>
                <a:effectLst/>
                <a:uLnTx/>
                <a:uFillTx/>
                <a:latin typeface="Times New Roman" pitchFamily="18" charset="0"/>
                <a:ea typeface="+mn-ea"/>
                <a:cs typeface="Arial" charset="0"/>
              </a:rPr>
              <a:t>1</a:t>
            </a:r>
          </a:p>
        </p:txBody>
      </p:sp>
      <p:sp>
        <p:nvSpPr>
          <p:cNvPr id="107" name="TextBox 106">
            <a:extLst>
              <a:ext uri="{FF2B5EF4-FFF2-40B4-BE49-F238E27FC236}">
                <a16:creationId xmlns:a16="http://schemas.microsoft.com/office/drawing/2014/main" id="{C42073C3-AD44-48E9-966C-30CE37582BAB}"/>
              </a:ext>
            </a:extLst>
          </p:cNvPr>
          <p:cNvSpPr txBox="1"/>
          <p:nvPr/>
        </p:nvSpPr>
        <p:spPr bwMode="auto">
          <a:xfrm>
            <a:off x="2993743" y="387029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cxnSp>
        <p:nvCxnSpPr>
          <p:cNvPr id="108" name="Straight Connector 107">
            <a:extLst>
              <a:ext uri="{FF2B5EF4-FFF2-40B4-BE49-F238E27FC236}">
                <a16:creationId xmlns:a16="http://schemas.microsoft.com/office/drawing/2014/main" id="{C2FDDFAB-A3A2-4257-94A3-408829314331}"/>
              </a:ext>
            </a:extLst>
          </p:cNvPr>
          <p:cNvCxnSpPr>
            <a:cxnSpLocks/>
          </p:cNvCxnSpPr>
          <p:nvPr/>
        </p:nvCxnSpPr>
        <p:spPr bwMode="auto">
          <a:xfrm>
            <a:off x="4483826" y="5092337"/>
            <a:ext cx="468358" cy="0"/>
          </a:xfrm>
          <a:prstGeom prst="line">
            <a:avLst/>
          </a:prstGeom>
          <a:noFill/>
          <a:ln w="25400" cap="sq" cmpd="sng" algn="ctr">
            <a:solidFill>
              <a:srgbClr val="FFC000"/>
            </a:solidFill>
            <a:prstDash val="solid"/>
            <a:round/>
            <a:headEnd type="none" w="med" len="med"/>
            <a:tailEnd type="triangle" w="med" len="med"/>
          </a:ln>
          <a:effectLst/>
        </p:spPr>
      </p:cxnSp>
      <p:sp>
        <p:nvSpPr>
          <p:cNvPr id="109" name="TextBox 108">
            <a:extLst>
              <a:ext uri="{FF2B5EF4-FFF2-40B4-BE49-F238E27FC236}">
                <a16:creationId xmlns:a16="http://schemas.microsoft.com/office/drawing/2014/main" id="{F3F682CA-9218-4FB2-87F3-DAE8E149FA91}"/>
              </a:ext>
            </a:extLst>
          </p:cNvPr>
          <p:cNvSpPr txBox="1"/>
          <p:nvPr/>
        </p:nvSpPr>
        <p:spPr bwMode="auto">
          <a:xfrm>
            <a:off x="4932317" y="4796135"/>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110" name="TextBox 109">
            <a:extLst>
              <a:ext uri="{FF2B5EF4-FFF2-40B4-BE49-F238E27FC236}">
                <a16:creationId xmlns:a16="http://schemas.microsoft.com/office/drawing/2014/main" id="{72F26F8F-2DAE-440C-8BC4-7B1CCBC65594}"/>
              </a:ext>
            </a:extLst>
          </p:cNvPr>
          <p:cNvSpPr txBox="1"/>
          <p:nvPr/>
        </p:nvSpPr>
        <p:spPr bwMode="auto">
          <a:xfrm>
            <a:off x="3018068" y="4267200"/>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0</a:t>
            </a:r>
          </a:p>
        </p:txBody>
      </p:sp>
      <p:sp>
        <p:nvSpPr>
          <p:cNvPr id="118" name="TextBox 117">
            <a:extLst>
              <a:ext uri="{FF2B5EF4-FFF2-40B4-BE49-F238E27FC236}">
                <a16:creationId xmlns:a16="http://schemas.microsoft.com/office/drawing/2014/main" id="{BCCC745E-31DC-458F-BDBF-99C396186000}"/>
              </a:ext>
            </a:extLst>
          </p:cNvPr>
          <p:cNvSpPr txBox="1"/>
          <p:nvPr/>
        </p:nvSpPr>
        <p:spPr bwMode="auto">
          <a:xfrm>
            <a:off x="3018068" y="4656798"/>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1</a:t>
            </a:r>
          </a:p>
        </p:txBody>
      </p:sp>
      <p:sp>
        <p:nvSpPr>
          <p:cNvPr id="119" name="TextBox 118">
            <a:extLst>
              <a:ext uri="{FF2B5EF4-FFF2-40B4-BE49-F238E27FC236}">
                <a16:creationId xmlns:a16="http://schemas.microsoft.com/office/drawing/2014/main" id="{7F19D473-B777-465C-B991-28BDC5B4D899}"/>
              </a:ext>
            </a:extLst>
          </p:cNvPr>
          <p:cNvSpPr txBox="1"/>
          <p:nvPr/>
        </p:nvSpPr>
        <p:spPr bwMode="auto">
          <a:xfrm>
            <a:off x="3018068" y="4985546"/>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2</a:t>
            </a:r>
          </a:p>
        </p:txBody>
      </p:sp>
      <p:sp>
        <p:nvSpPr>
          <p:cNvPr id="120" name="TextBox 119">
            <a:extLst>
              <a:ext uri="{FF2B5EF4-FFF2-40B4-BE49-F238E27FC236}">
                <a16:creationId xmlns:a16="http://schemas.microsoft.com/office/drawing/2014/main" id="{91F16B07-0F96-4871-8236-FA9E1EE129A8}"/>
              </a:ext>
            </a:extLst>
          </p:cNvPr>
          <p:cNvSpPr txBox="1"/>
          <p:nvPr/>
        </p:nvSpPr>
        <p:spPr bwMode="auto">
          <a:xfrm>
            <a:off x="3018068" y="5327357"/>
            <a:ext cx="1256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4</a:t>
            </a:r>
            <a:r>
              <a:rPr kumimoji="0" lang="en-US" sz="2400" b="0" i="0" u="none" strike="noStrike" kern="1200" cap="none" spc="0" normalizeH="0" baseline="0" noProof="0" dirty="0">
                <a:ln>
                  <a:noFill/>
                </a:ln>
                <a:solidFill>
                  <a:srgbClr val="66FF33"/>
                </a:solidFill>
                <a:effectLst/>
                <a:uLnTx/>
                <a:uFillTx/>
                <a:latin typeface="Times New Roman" pitchFamily="18" charset="0"/>
                <a:ea typeface="+mn-ea"/>
                <a:cs typeface="Arial" charset="0"/>
              </a:rPr>
              <a:t>-c</a:t>
            </a:r>
            <a:r>
              <a:rPr kumimoji="0" lang="en-US" sz="2400" b="0" i="0" u="none" strike="noStrike" kern="1200" cap="none" spc="0" normalizeH="0" baseline="-25000" noProof="0" dirty="0">
                <a:ln>
                  <a:noFill/>
                </a:ln>
                <a:solidFill>
                  <a:srgbClr val="66FF33"/>
                </a:solidFill>
                <a:effectLst/>
                <a:uLnTx/>
                <a:uFillTx/>
                <a:latin typeface="Times New Roman" pitchFamily="18" charset="0"/>
                <a:ea typeface="+mn-ea"/>
                <a:cs typeface="Arial" charset="0"/>
              </a:rPr>
              <a:t>3</a:t>
            </a:r>
          </a:p>
        </p:txBody>
      </p:sp>
      <p:sp>
        <p:nvSpPr>
          <p:cNvPr id="66" name="TextBox 65">
            <a:extLst>
              <a:ext uri="{FF2B5EF4-FFF2-40B4-BE49-F238E27FC236}">
                <a16:creationId xmlns:a16="http://schemas.microsoft.com/office/drawing/2014/main" id="{40545703-6F4C-480E-8E7F-286A4BD0D1D5}"/>
              </a:ext>
            </a:extLst>
          </p:cNvPr>
          <p:cNvSpPr txBox="1"/>
          <p:nvPr/>
        </p:nvSpPr>
        <p:spPr bwMode="auto">
          <a:xfrm>
            <a:off x="4635500" y="2865736"/>
            <a:ext cx="5529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x</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2" name="TextBox 71">
            <a:extLst>
              <a:ext uri="{FF2B5EF4-FFF2-40B4-BE49-F238E27FC236}">
                <a16:creationId xmlns:a16="http://schemas.microsoft.com/office/drawing/2014/main" id="{EB9CB825-2DE6-4597-BEF4-D4607237BAF9}"/>
              </a:ext>
            </a:extLst>
          </p:cNvPr>
          <p:cNvSpPr txBox="1"/>
          <p:nvPr/>
        </p:nvSpPr>
        <p:spPr bwMode="auto">
          <a:xfrm>
            <a:off x="907506" y="558800"/>
            <a:ext cx="55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FF"/>
                </a:solidFill>
                <a:effectLst/>
                <a:uLnTx/>
                <a:uFillTx/>
                <a:latin typeface="Times New Roman" pitchFamily="18" charset="0"/>
                <a:ea typeface="+mn-ea"/>
                <a:cs typeface="Arial" charset="0"/>
              </a:rPr>
              <a:t>y</a:t>
            </a:r>
            <a:endParaRPr kumimoji="0" lang="en-US" sz="2400" b="0" i="0" u="none" strike="noStrike" kern="1200" cap="none" spc="0" normalizeH="0" baseline="-25000" noProof="0" dirty="0">
              <a:ln>
                <a:noFill/>
              </a:ln>
              <a:solidFill>
                <a:srgbClr val="FF00FF"/>
              </a:solidFill>
              <a:effectLst/>
              <a:uLnTx/>
              <a:uFillTx/>
              <a:latin typeface="Times New Roman" pitchFamily="18" charset="0"/>
              <a:ea typeface="+mn-ea"/>
              <a:cs typeface="Arial" charset="0"/>
            </a:endParaRPr>
          </a:p>
        </p:txBody>
      </p:sp>
      <p:sp>
        <p:nvSpPr>
          <p:cNvPr id="7" name="Freeform: Shape 6">
            <a:extLst>
              <a:ext uri="{FF2B5EF4-FFF2-40B4-BE49-F238E27FC236}">
                <a16:creationId xmlns:a16="http://schemas.microsoft.com/office/drawing/2014/main" id="{982ED42A-43C6-4419-A5D5-913F32992516}"/>
              </a:ext>
            </a:extLst>
          </p:cNvPr>
          <p:cNvSpPr/>
          <p:nvPr/>
        </p:nvSpPr>
        <p:spPr>
          <a:xfrm>
            <a:off x="533400" y="1180213"/>
            <a:ext cx="4000500" cy="1505837"/>
          </a:xfrm>
          <a:custGeom>
            <a:avLst/>
            <a:gdLst>
              <a:gd name="connsiteX0" fmla="*/ 0 w 4000500"/>
              <a:gd name="connsiteY0" fmla="*/ 153287 h 1505837"/>
              <a:gd name="connsiteX1" fmla="*/ 1162050 w 4000500"/>
              <a:gd name="connsiteY1" fmla="*/ 534287 h 1505837"/>
              <a:gd name="connsiteX2" fmla="*/ 1714500 w 4000500"/>
              <a:gd name="connsiteY2" fmla="*/ 1239137 h 1505837"/>
              <a:gd name="connsiteX3" fmla="*/ 2724150 w 4000500"/>
              <a:gd name="connsiteY3" fmla="*/ 887 h 1505837"/>
              <a:gd name="connsiteX4" fmla="*/ 3448050 w 4000500"/>
              <a:gd name="connsiteY4" fmla="*/ 1048637 h 1505837"/>
              <a:gd name="connsiteX5" fmla="*/ 4000500 w 4000500"/>
              <a:gd name="connsiteY5" fmla="*/ 1505837 h 150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0" h="1505837">
                <a:moveTo>
                  <a:pt x="0" y="153287"/>
                </a:moveTo>
                <a:cubicBezTo>
                  <a:pt x="438150" y="253299"/>
                  <a:pt x="876300" y="353312"/>
                  <a:pt x="1162050" y="534287"/>
                </a:cubicBezTo>
                <a:cubicBezTo>
                  <a:pt x="1447800" y="715262"/>
                  <a:pt x="1454150" y="1328037"/>
                  <a:pt x="1714500" y="1239137"/>
                </a:cubicBezTo>
                <a:cubicBezTo>
                  <a:pt x="1974850" y="1150237"/>
                  <a:pt x="2435225" y="32637"/>
                  <a:pt x="2724150" y="887"/>
                </a:cubicBezTo>
                <a:cubicBezTo>
                  <a:pt x="3013075" y="-30863"/>
                  <a:pt x="3235325" y="797812"/>
                  <a:pt x="3448050" y="1048637"/>
                </a:cubicBezTo>
                <a:cubicBezTo>
                  <a:pt x="3660775" y="1299462"/>
                  <a:pt x="3830637" y="1402649"/>
                  <a:pt x="4000500" y="1505837"/>
                </a:cubicBezTo>
              </a:path>
            </a:pathLst>
          </a:custGeom>
          <a:noFill/>
          <a:ln w="38100">
            <a:solidFill>
              <a:srgbClr val="FF00FF"/>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sp>
        <p:nvSpPr>
          <p:cNvPr id="81" name="TextBox 80">
            <a:extLst>
              <a:ext uri="{FF2B5EF4-FFF2-40B4-BE49-F238E27FC236}">
                <a16:creationId xmlns:a16="http://schemas.microsoft.com/office/drawing/2014/main" id="{E5810337-21D4-481D-B356-BB7692415B8D}"/>
              </a:ext>
            </a:extLst>
          </p:cNvPr>
          <p:cNvSpPr txBox="1"/>
          <p:nvPr/>
        </p:nvSpPr>
        <p:spPr bwMode="auto">
          <a:xfrm>
            <a:off x="5229019" y="2116823"/>
            <a:ext cx="40004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Having a sigmoid activation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  will round these corners.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itchFamily="18" charset="2"/>
              </a:rPr>
              <a:t>I don’t know about this one.</a:t>
            </a:r>
          </a:p>
        </p:txBody>
      </p:sp>
      <p:grpSp>
        <p:nvGrpSpPr>
          <p:cNvPr id="131" name="Group 130">
            <a:extLst>
              <a:ext uri="{FF2B5EF4-FFF2-40B4-BE49-F238E27FC236}">
                <a16:creationId xmlns:a16="http://schemas.microsoft.com/office/drawing/2014/main" id="{E80A4320-3944-46D0-A6BD-C9A969190316}"/>
              </a:ext>
            </a:extLst>
          </p:cNvPr>
          <p:cNvGrpSpPr/>
          <p:nvPr/>
        </p:nvGrpSpPr>
        <p:grpSpPr>
          <a:xfrm>
            <a:off x="2006783" y="4087158"/>
            <a:ext cx="215943" cy="2148629"/>
            <a:chOff x="2006783" y="4087158"/>
            <a:chExt cx="215943" cy="2148629"/>
          </a:xfrm>
        </p:grpSpPr>
        <p:pic>
          <p:nvPicPr>
            <p:cNvPr id="132" name="Picture 131">
              <a:extLst>
                <a:ext uri="{FF2B5EF4-FFF2-40B4-BE49-F238E27FC236}">
                  <a16:creationId xmlns:a16="http://schemas.microsoft.com/office/drawing/2014/main" id="{49044753-E514-42A7-9256-CDDB478A2242}"/>
                </a:ext>
              </a:extLst>
            </p:cNvPr>
            <p:cNvPicPr>
              <a:picLocks noChangeAspect="1"/>
            </p:cNvPicPr>
            <p:nvPr/>
          </p:nvPicPr>
          <p:blipFill rotWithShape="1">
            <a:blip r:embed="rId2"/>
            <a:srcRect t="10992" b="4355"/>
            <a:stretch/>
          </p:blipFill>
          <p:spPr>
            <a:xfrm>
              <a:off x="2039846" y="4087158"/>
              <a:ext cx="182880" cy="153011"/>
            </a:xfrm>
            <a:prstGeom prst="rect">
              <a:avLst/>
            </a:prstGeom>
          </p:spPr>
        </p:pic>
        <p:pic>
          <p:nvPicPr>
            <p:cNvPr id="133" name="Picture 132">
              <a:extLst>
                <a:ext uri="{FF2B5EF4-FFF2-40B4-BE49-F238E27FC236}">
                  <a16:creationId xmlns:a16="http://schemas.microsoft.com/office/drawing/2014/main" id="{4674F986-C8C9-46B5-AFA7-00B20BE3C798}"/>
                </a:ext>
              </a:extLst>
            </p:cNvPr>
            <p:cNvPicPr>
              <a:picLocks noChangeAspect="1"/>
            </p:cNvPicPr>
            <p:nvPr/>
          </p:nvPicPr>
          <p:blipFill rotWithShape="1">
            <a:blip r:embed="rId2"/>
            <a:srcRect t="10992" b="4355"/>
            <a:stretch/>
          </p:blipFill>
          <p:spPr>
            <a:xfrm>
              <a:off x="2028825" y="4752364"/>
              <a:ext cx="182880" cy="153011"/>
            </a:xfrm>
            <a:prstGeom prst="rect">
              <a:avLst/>
            </a:prstGeom>
          </p:spPr>
        </p:pic>
        <p:pic>
          <p:nvPicPr>
            <p:cNvPr id="134" name="Picture 133">
              <a:extLst>
                <a:ext uri="{FF2B5EF4-FFF2-40B4-BE49-F238E27FC236}">
                  <a16:creationId xmlns:a16="http://schemas.microsoft.com/office/drawing/2014/main" id="{BADBF3AF-16E0-451D-AD69-31F5E4949A0E}"/>
                </a:ext>
              </a:extLst>
            </p:cNvPr>
            <p:cNvPicPr>
              <a:picLocks noChangeAspect="1"/>
            </p:cNvPicPr>
            <p:nvPr/>
          </p:nvPicPr>
          <p:blipFill rotWithShape="1">
            <a:blip r:embed="rId2"/>
            <a:srcRect t="10992" b="4355"/>
            <a:stretch/>
          </p:blipFill>
          <p:spPr>
            <a:xfrm>
              <a:off x="2017804" y="5417570"/>
              <a:ext cx="182880" cy="153011"/>
            </a:xfrm>
            <a:prstGeom prst="rect">
              <a:avLst/>
            </a:prstGeom>
          </p:spPr>
        </p:pic>
        <p:pic>
          <p:nvPicPr>
            <p:cNvPr id="135" name="Picture 134">
              <a:extLst>
                <a:ext uri="{FF2B5EF4-FFF2-40B4-BE49-F238E27FC236}">
                  <a16:creationId xmlns:a16="http://schemas.microsoft.com/office/drawing/2014/main" id="{0BAAA025-FC30-4D73-95AD-4BD9CC7A7636}"/>
                </a:ext>
              </a:extLst>
            </p:cNvPr>
            <p:cNvPicPr>
              <a:picLocks noChangeAspect="1"/>
            </p:cNvPicPr>
            <p:nvPr/>
          </p:nvPicPr>
          <p:blipFill rotWithShape="1">
            <a:blip r:embed="rId2"/>
            <a:srcRect t="10992" b="4355"/>
            <a:stretch/>
          </p:blipFill>
          <p:spPr>
            <a:xfrm>
              <a:off x="2006783" y="6082776"/>
              <a:ext cx="182880" cy="153011"/>
            </a:xfrm>
            <a:prstGeom prst="rect">
              <a:avLst/>
            </a:prstGeom>
          </p:spPr>
        </p:pic>
      </p:grpSp>
      <p:pic>
        <p:nvPicPr>
          <p:cNvPr id="123" name="Picture 122" descr="Image result for sigmoid function">
            <a:extLst>
              <a:ext uri="{FF2B5EF4-FFF2-40B4-BE49-F238E27FC236}">
                <a16:creationId xmlns:a16="http://schemas.microsoft.com/office/drawing/2014/main" id="{595E6345-D6E4-4F84-A6E4-22A3DE3CE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226" y="3055552"/>
            <a:ext cx="1383141" cy="746896"/>
          </a:xfrm>
          <a:prstGeom prst="rect">
            <a:avLst/>
          </a:prstGeom>
          <a:noFill/>
          <a:extLst>
            <a:ext uri="{909E8E84-426E-40DD-AFC4-6F175D3DCCD1}">
              <a14:hiddenFill xmlns:a14="http://schemas.microsoft.com/office/drawing/2010/main">
                <a:solidFill>
                  <a:srgbClr val="FFFFFF"/>
                </a:solidFill>
              </a14:hiddenFill>
            </a:ext>
          </a:extLst>
        </p:spPr>
      </p:pic>
      <p:grpSp>
        <p:nvGrpSpPr>
          <p:cNvPr id="136" name="Group 135">
            <a:extLst>
              <a:ext uri="{FF2B5EF4-FFF2-40B4-BE49-F238E27FC236}">
                <a16:creationId xmlns:a16="http://schemas.microsoft.com/office/drawing/2014/main" id="{0E5B6E83-2A54-48D7-A478-B0D92C8579E8}"/>
              </a:ext>
            </a:extLst>
          </p:cNvPr>
          <p:cNvGrpSpPr/>
          <p:nvPr/>
        </p:nvGrpSpPr>
        <p:grpSpPr>
          <a:xfrm>
            <a:off x="5648349" y="5197668"/>
            <a:ext cx="1600462" cy="717282"/>
            <a:chOff x="5270314" y="2057400"/>
            <a:chExt cx="3633069" cy="1694819"/>
          </a:xfrm>
        </p:grpSpPr>
        <p:grpSp>
          <p:nvGrpSpPr>
            <p:cNvPr id="137" name="Group 136">
              <a:extLst>
                <a:ext uri="{FF2B5EF4-FFF2-40B4-BE49-F238E27FC236}">
                  <a16:creationId xmlns:a16="http://schemas.microsoft.com/office/drawing/2014/main" id="{561AE1A4-A606-49BF-9B78-8638059FA635}"/>
                </a:ext>
              </a:extLst>
            </p:cNvPr>
            <p:cNvGrpSpPr/>
            <p:nvPr/>
          </p:nvGrpSpPr>
          <p:grpSpPr>
            <a:xfrm>
              <a:off x="5270314" y="2057400"/>
              <a:ext cx="3633069" cy="1694819"/>
              <a:chOff x="6389370" y="4612005"/>
              <a:chExt cx="2723085" cy="1269565"/>
            </a:xfrm>
          </p:grpSpPr>
          <p:grpSp>
            <p:nvGrpSpPr>
              <p:cNvPr id="139" name="Group 138">
                <a:extLst>
                  <a:ext uri="{FF2B5EF4-FFF2-40B4-BE49-F238E27FC236}">
                    <a16:creationId xmlns:a16="http://schemas.microsoft.com/office/drawing/2014/main" id="{BAC86C85-EDCF-4107-A2E5-CEDBDDF0CEA8}"/>
                  </a:ext>
                </a:extLst>
              </p:cNvPr>
              <p:cNvGrpSpPr/>
              <p:nvPr/>
            </p:nvGrpSpPr>
            <p:grpSpPr>
              <a:xfrm>
                <a:off x="6389370" y="4612005"/>
                <a:ext cx="2723085" cy="1269565"/>
                <a:chOff x="457200" y="990600"/>
                <a:chExt cx="4619625" cy="3076575"/>
              </a:xfrm>
            </p:grpSpPr>
            <p:pic>
              <p:nvPicPr>
                <p:cNvPr id="141" name="Picture 140" descr="Image result for sigmoid function">
                  <a:extLst>
                    <a:ext uri="{FF2B5EF4-FFF2-40B4-BE49-F238E27FC236}">
                      <a16:creationId xmlns:a16="http://schemas.microsoft.com/office/drawing/2014/main" id="{1F6D4E07-48C0-4B7C-AA4C-039B75AC4B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90600"/>
                  <a:ext cx="4619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8A4CD08B-8665-498D-AF9F-80FC50FB3010}"/>
                    </a:ext>
                  </a:extLst>
                </p:cNvPr>
                <p:cNvSpPr/>
                <p:nvPr/>
              </p:nvSpPr>
              <p:spPr>
                <a:xfrm>
                  <a:off x="1076507" y="1218494"/>
                  <a:ext cx="3733800" cy="2368667"/>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sng"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143" name="Straight Connector 142">
                  <a:extLst>
                    <a:ext uri="{FF2B5EF4-FFF2-40B4-BE49-F238E27FC236}">
                      <a16:creationId xmlns:a16="http://schemas.microsoft.com/office/drawing/2014/main" id="{31289F05-601C-4F69-8731-4E50B687710B}"/>
                    </a:ext>
                  </a:extLst>
                </p:cNvPr>
                <p:cNvCxnSpPr/>
                <p:nvPr/>
              </p:nvCxnSpPr>
              <p:spPr bwMode="auto">
                <a:xfrm>
                  <a:off x="2960914" y="1143000"/>
                  <a:ext cx="0" cy="2514600"/>
                </a:xfrm>
                <a:prstGeom prst="line">
                  <a:avLst/>
                </a:prstGeom>
                <a:noFill/>
                <a:ln w="12700" cap="sq" cmpd="sng" algn="ctr">
                  <a:solidFill>
                    <a:schemeClr val="bg2"/>
                  </a:solidFill>
                  <a:prstDash val="solid"/>
                  <a:round/>
                  <a:headEnd type="none" w="med" len="med"/>
                  <a:tailEnd type="none" w="med" len="med"/>
                </a:ln>
                <a:effectLst/>
              </p:spPr>
            </p:cxnSp>
          </p:grpSp>
          <p:cxnSp>
            <p:nvCxnSpPr>
              <p:cNvPr id="140" name="Straight Connector 139">
                <a:extLst>
                  <a:ext uri="{FF2B5EF4-FFF2-40B4-BE49-F238E27FC236}">
                    <a16:creationId xmlns:a16="http://schemas.microsoft.com/office/drawing/2014/main" id="{8B18453E-62DA-4BA6-90E9-B5C7E4250B03}"/>
                  </a:ext>
                </a:extLst>
              </p:cNvPr>
              <p:cNvCxnSpPr/>
              <p:nvPr/>
            </p:nvCxnSpPr>
            <p:spPr bwMode="auto">
              <a:xfrm flipV="1">
                <a:off x="7833421" y="4792128"/>
                <a:ext cx="1041423" cy="822746"/>
              </a:xfrm>
              <a:prstGeom prst="line">
                <a:avLst/>
              </a:prstGeom>
              <a:noFill/>
              <a:ln w="15875" cap="sq" cmpd="sng" algn="ctr">
                <a:solidFill>
                  <a:srgbClr val="0070C0"/>
                </a:solidFill>
                <a:prstDash val="solid"/>
                <a:round/>
                <a:headEnd type="none" w="med" len="med"/>
                <a:tailEnd type="none" w="med" len="med"/>
              </a:ln>
              <a:effectLst/>
            </p:spPr>
          </p:cxnSp>
        </p:grpSp>
        <p:cxnSp>
          <p:nvCxnSpPr>
            <p:cNvPr id="138" name="Straight Connector 137">
              <a:extLst>
                <a:ext uri="{FF2B5EF4-FFF2-40B4-BE49-F238E27FC236}">
                  <a16:creationId xmlns:a16="http://schemas.microsoft.com/office/drawing/2014/main" id="{3DAC50AE-563B-430B-BC06-9CE97BB1CF4C}"/>
                </a:ext>
              </a:extLst>
            </p:cNvPr>
            <p:cNvCxnSpPr>
              <a:cxnSpLocks/>
            </p:cNvCxnSpPr>
            <p:nvPr/>
          </p:nvCxnSpPr>
          <p:spPr bwMode="auto">
            <a:xfrm flipV="1">
              <a:off x="5675107" y="3376809"/>
              <a:ext cx="1549825" cy="10425"/>
            </a:xfrm>
            <a:prstGeom prst="line">
              <a:avLst/>
            </a:prstGeom>
            <a:noFill/>
            <a:ln w="15875" cap="sq"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4437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fill="hold"/>
                                        <p:tgtEl>
                                          <p:spTgt spid="123"/>
                                        </p:tgtEl>
                                        <p:attrNameLst>
                                          <p:attrName>ppt_x</p:attrName>
                                        </p:attrNameLst>
                                      </p:cBhvr>
                                      <p:tavLst>
                                        <p:tav tm="0">
                                          <p:val>
                                            <p:strVal val="0-#ppt_w/2"/>
                                          </p:val>
                                        </p:tav>
                                        <p:tav tm="100000">
                                          <p:val>
                                            <p:strVal val="#ppt_x"/>
                                          </p:val>
                                        </p:tav>
                                      </p:tavLst>
                                    </p:anim>
                                    <p:anim calcmode="lin" valueType="num">
                                      <p:cBhvr additive="base">
                                        <p:cTn id="12"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1">
                                            <p:txEl>
                                              <p:pRg st="6" end="6"/>
                                            </p:txEl>
                                          </p:spTgt>
                                        </p:tgtEl>
                                        <p:attrNameLst>
                                          <p:attrName>style.visibility</p:attrName>
                                        </p:attrNameLst>
                                      </p:cBhvr>
                                      <p:to>
                                        <p:strVal val="visible"/>
                                      </p:to>
                                    </p:set>
                                    <p:anim calcmode="lin" valueType="num">
                                      <p:cBhvr additive="base">
                                        <p:cTn id="17" dur="500" fill="hold"/>
                                        <p:tgtEl>
                                          <p:spTgt spid="81">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0-#ppt_w/2"/>
                                          </p:val>
                                        </p:tav>
                                        <p:tav tm="100000">
                                          <p:val>
                                            <p:strVal val="#ppt_x"/>
                                          </p:val>
                                        </p:tav>
                                      </p:tavLst>
                                    </p:anim>
                                    <p:anim calcmode="lin" valueType="num">
                                      <p:cBhvr additive="base">
                                        <p:cTn id="22"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DE3E8A-59BD-4C91-8D4E-BA0043D38059}"/>
              </a:ext>
            </a:extLst>
          </p:cNvPr>
          <p:cNvGrpSpPr/>
          <p:nvPr/>
        </p:nvGrpSpPr>
        <p:grpSpPr>
          <a:xfrm>
            <a:off x="779780" y="609600"/>
            <a:ext cx="7390852" cy="2819400"/>
            <a:chOff x="779780" y="609600"/>
            <a:chExt cx="7390852" cy="2819400"/>
          </a:xfrm>
        </p:grpSpPr>
        <p:sp>
          <p:nvSpPr>
            <p:cNvPr id="15" name="Rectangle 14"/>
            <p:cNvSpPr/>
            <p:nvPr/>
          </p:nvSpPr>
          <p:spPr>
            <a:xfrm>
              <a:off x="779780" y="609600"/>
              <a:ext cx="7373620" cy="28194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 name="Rectangle 2"/>
            <p:cNvSpPr/>
            <p:nvPr/>
          </p:nvSpPr>
          <p:spPr>
            <a:xfrm>
              <a:off x="1239981" y="2079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3678381" y="22320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7" name="TextBox 6"/>
                <p:cNvSpPr txBox="1"/>
                <p:nvPr/>
              </p:nvSpPr>
              <p:spPr>
                <a:xfrm>
                  <a:off x="2367514" y="1317427"/>
                  <a:ext cx="3181232" cy="109433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𝑀</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𝑗</m:t>
                          </m:r>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Sup>
                                <m:sSub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b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𝑗</m:t>
                                  </m:r>
                                </m:sub>
                                <m:sup/>
                              </m:sSubSup>
                            </m:sup>
                          </m:sSup>
                        </m:num>
                        <m:den>
                          <m:nary>
                            <m:naryPr>
                              <m:chr m:val="∑"/>
                              <m:supHide m:val="on"/>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𝑐</m:t>
                              </m:r>
                            </m:sub>
                            <m:sup/>
                            <m:e>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sub>
                                  </m:sSub>
                                </m:sup>
                              </m:sSup>
                            </m:e>
                          </m:nary>
                        </m:den>
                      </m:f>
                    </m:oMath>
                  </a14:m>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67514" y="1317427"/>
                  <a:ext cx="3181232" cy="1094339"/>
                </a:xfrm>
                <a:prstGeom prst="rect">
                  <a:avLst/>
                </a:prstGeom>
                <a:blipFill>
                  <a:blip r:embed="rId2"/>
                  <a:stretch>
                    <a:fillRect/>
                  </a:stretch>
                </a:blipFill>
              </p:spPr>
              <p:txBody>
                <a:bodyPr/>
                <a:lstStyle/>
                <a:p>
                  <a:r>
                    <a:rPr lang="en-US">
                      <a:noFill/>
                    </a:rPr>
                    <a:t> </a:t>
                  </a:r>
                </a:p>
              </p:txBody>
            </p:sp>
          </mc:Fallback>
        </mc:AlternateContent>
        <p:sp>
          <p:nvSpPr>
            <p:cNvPr id="4" name="Rectangle 3"/>
            <p:cNvSpPr/>
            <p:nvPr/>
          </p:nvSpPr>
          <p:spPr>
            <a:xfrm>
              <a:off x="2175166" y="762000"/>
              <a:ext cx="3125148" cy="2536800"/>
            </a:xfrm>
            <a:prstGeom prst="rect">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22" name="Group 21"/>
            <p:cNvGrpSpPr/>
            <p:nvPr/>
          </p:nvGrpSpPr>
          <p:grpSpPr>
            <a:xfrm>
              <a:off x="838200" y="842872"/>
              <a:ext cx="6366165" cy="540748"/>
              <a:chOff x="1939635" y="842872"/>
              <a:chExt cx="6366165" cy="540748"/>
            </a:xfrm>
          </p:grpSpPr>
          <p:cxnSp>
            <p:nvCxnSpPr>
              <p:cNvPr id="11" name="Straight Arrow Connector 10"/>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7" name="TextBox 16"/>
              <p:cNvSpPr txBox="1"/>
              <p:nvPr/>
            </p:nvSpPr>
            <p:spPr>
              <a:xfrm flipH="1">
                <a:off x="1939635"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20" name="Straight Arrow Connector 19"/>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21" name="TextBox 20"/>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6" name="Oval 15"/>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38"/>
            <p:cNvGrpSpPr/>
            <p:nvPr/>
          </p:nvGrpSpPr>
          <p:grpSpPr>
            <a:xfrm>
              <a:off x="838200" y="1440452"/>
              <a:ext cx="6366165" cy="540748"/>
              <a:chOff x="1939635" y="842872"/>
              <a:chExt cx="6366165" cy="540748"/>
            </a:xfrm>
          </p:grpSpPr>
          <p:cxnSp>
            <p:nvCxnSpPr>
              <p:cNvPr id="40" name="Straight Arrow Connector 39"/>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1" name="TextBox 40"/>
              <p:cNvSpPr txBox="1"/>
              <p:nvPr/>
            </p:nvSpPr>
            <p:spPr>
              <a:xfrm flipH="1">
                <a:off x="1939635"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42" name="Straight Arrow Connector 41"/>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3" name="TextBox 42"/>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2</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44" name="Oval 43"/>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45" name="Group 44"/>
            <p:cNvGrpSpPr/>
            <p:nvPr/>
          </p:nvGrpSpPr>
          <p:grpSpPr>
            <a:xfrm>
              <a:off x="838200" y="2038032"/>
              <a:ext cx="6366165" cy="540748"/>
              <a:chOff x="1939635" y="842872"/>
              <a:chExt cx="6366165" cy="540748"/>
            </a:xfrm>
          </p:grpSpPr>
          <p:cxnSp>
            <p:nvCxnSpPr>
              <p:cNvPr id="46" name="Straight Arrow Connector 45"/>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7" name="TextBox 46"/>
              <p:cNvSpPr txBox="1"/>
              <p:nvPr/>
            </p:nvSpPr>
            <p:spPr>
              <a:xfrm flipH="1">
                <a:off x="1939635"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48" name="Straight Arrow Connector 47"/>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9" name="TextBox 48"/>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50" name="Oval 49"/>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51" name="Group 50"/>
            <p:cNvGrpSpPr/>
            <p:nvPr/>
          </p:nvGrpSpPr>
          <p:grpSpPr>
            <a:xfrm>
              <a:off x="838200" y="2635612"/>
              <a:ext cx="6366165" cy="540748"/>
              <a:chOff x="1939635" y="842872"/>
              <a:chExt cx="6366165" cy="540748"/>
            </a:xfrm>
          </p:grpSpPr>
          <p:cxnSp>
            <p:nvCxnSpPr>
              <p:cNvPr id="52" name="Straight Arrow Connector 51"/>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3" name="TextBox 52"/>
              <p:cNvSpPr txBox="1"/>
              <p:nvPr/>
            </p:nvSpPr>
            <p:spPr>
              <a:xfrm flipH="1">
                <a:off x="1939635"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4</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cxnSp>
            <p:nvCxnSpPr>
              <p:cNvPr id="54" name="Straight Arrow Connector 53"/>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5" name="TextBox 54"/>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4</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56" name="Oval 55"/>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59" name="Rectangle 58"/>
            <p:cNvSpPr/>
            <p:nvPr/>
          </p:nvSpPr>
          <p:spPr>
            <a:xfrm>
              <a:off x="7187671" y="878266"/>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0</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60" name="Rectangle 59"/>
            <p:cNvSpPr/>
            <p:nvPr/>
          </p:nvSpPr>
          <p:spPr>
            <a:xfrm>
              <a:off x="7187671" y="1502284"/>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1</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61" name="Rectangle 60"/>
            <p:cNvSpPr/>
            <p:nvPr/>
          </p:nvSpPr>
          <p:spPr>
            <a:xfrm>
              <a:off x="7187671" y="2110161"/>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3</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62" name="Rectangle 61"/>
            <p:cNvSpPr/>
            <p:nvPr/>
          </p:nvSpPr>
          <p:spPr>
            <a:xfrm>
              <a:off x="7187671" y="2674992"/>
              <a:ext cx="98296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a:t>
              </a:r>
              <a:r>
                <a:rPr kumimoji="0" lang="el-GR" altLang="en-US" sz="2800" b="0" i="0" u="none" strike="noStrike" kern="1200" cap="none" spc="0" normalizeH="0" baseline="0" noProof="0" dirty="0">
                  <a:ln>
                    <a:noFill/>
                  </a:ln>
                  <a:solidFill>
                    <a:srgbClr val="00B050"/>
                  </a:solidFill>
                  <a:effectLst/>
                  <a:uLnTx/>
                  <a:uFillTx/>
                  <a:latin typeface="Times New Roman"/>
                  <a:ea typeface="+mn-ea"/>
                  <a:cs typeface="Times New Roman" panose="02020603050405020304" pitchFamily="18" charset="0"/>
                  <a:sym typeface="Symbol" panose="05050102010706020507" pitchFamily="18" charset="2"/>
                </a:rPr>
                <a:t>‧ ‧ ‧</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p:sp>
        <p:nvSpPr>
          <p:cNvPr id="57" name="Text Box 33"/>
          <p:cNvSpPr txBox="1">
            <a:spLocks noChangeArrowheads="1"/>
          </p:cNvSpPr>
          <p:nvPr/>
        </p:nvSpPr>
        <p:spPr bwMode="auto">
          <a:xfrm>
            <a:off x="-97457" y="3429000"/>
            <a:ext cx="93389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Probabilities require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0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M</a:t>
            </a:r>
            <a:r>
              <a:rPr kumimoji="0" lang="en-US" altLang="en-US" sz="28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rPr>
              <a:t>j</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1  and  </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sym typeface="Symbol" panose="05050102010706020507" pitchFamily="18" charset="2"/>
              </a:rPr>
              <a:t>j=1..c </a:t>
            </a:r>
            <a:r>
              <a:rPr kumimoji="0" lang="en-US"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M</a:t>
            </a:r>
            <a:r>
              <a:rPr kumimoji="0" lang="en-US" altLang="en-US" sz="28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sym typeface="Symbol" panose="05050102010706020507" pitchFamily="18" charset="2"/>
              </a:rPr>
              <a:t>j</a:t>
            </a:r>
            <a:r>
              <a:rPr kumimoji="0" lang="en-US" altLang="en-US" sz="2800" b="0" i="1" u="none" strike="noStrike" kern="1200" cap="none" spc="0" normalizeH="0" baseline="-25000" noProof="0" dirty="0">
                <a:ln>
                  <a:noFill/>
                </a:ln>
                <a:solidFill>
                  <a:srgbClr val="FFFF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1</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This layer coverts the values </a:t>
            </a:r>
            <a:r>
              <a:rPr kumimoji="0" lang="en-US" altLang="en-US" sz="2800" b="0" i="1" u="none" strike="noStrike" kern="1200" cap="none" spc="0" normalizeH="0" baseline="0" noProof="0" dirty="0" err="1">
                <a:ln>
                  <a:noFill/>
                </a:ln>
                <a:solidFill>
                  <a:srgbClr val="FFFFFF"/>
                </a:solidFill>
                <a:effectLst/>
                <a:uLnTx/>
                <a:uFillTx/>
                <a:latin typeface="Times New Roman" pitchFamily="18" charset="0"/>
                <a:ea typeface="+mn-ea"/>
                <a:cs typeface="Arial" charset="0"/>
              </a:rPr>
              <a:t>z</a:t>
            </a:r>
            <a:r>
              <a:rPr kumimoji="0" lang="en-US" altLang="en-US" sz="2800" b="0" i="1" u="none" strike="noStrike" kern="1200" cap="none" spc="0" normalizeH="0" baseline="-25000" noProof="0" dirty="0" err="1">
                <a:ln>
                  <a:noFill/>
                </a:ln>
                <a:solidFill>
                  <a:srgbClr val="FFFFFF"/>
                </a:solidFill>
                <a:effectLst/>
                <a:uLnTx/>
                <a:uFillTx/>
                <a:latin typeface="Times New Roman" pitchFamily="18" charset="0"/>
                <a:ea typeface="+mn-ea"/>
                <a:cs typeface="Arial" charset="0"/>
              </a:rPr>
              <a:t>j</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to these.</a:t>
            </a:r>
          </a:p>
          <a:p>
            <a:pPr marL="120015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Turns z= </a:t>
            </a:r>
            <a:r>
              <a:rPr kumimoji="0" lang="en-US" alt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10 into e</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10</a:t>
            </a:r>
            <a:r>
              <a:rPr kumimoji="0" lang="en-US" altLang="en-US" sz="11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2,206</a:t>
            </a:r>
          </a:p>
          <a:p>
            <a:pPr marL="74295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z=-10 into e</a:t>
            </a:r>
            <a:r>
              <a:rPr kumimoji="0" lang="en-US" altLang="en-US" sz="2800" b="0" i="0" u="none" strike="noStrike" kern="1200" cap="none" spc="0" normalizeH="0" baseline="30000" noProof="0" dirty="0">
                <a:ln>
                  <a:noFill/>
                </a:ln>
                <a:solidFill>
                  <a:srgbClr val="FFFFFF"/>
                </a:solidFill>
                <a:effectLst/>
                <a:uLnTx/>
                <a:uFillTx/>
                <a:latin typeface="Times New Roman" pitchFamily="18" charset="0"/>
                <a:ea typeface="+mn-ea"/>
                <a:cs typeface="Arial" charset="0"/>
              </a:rPr>
              <a:t>-10</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 0.00004</a:t>
            </a:r>
          </a:p>
          <a:p>
            <a:pPr marL="1200150" marR="0" lvl="1" indent="-457200" algn="l" defTabSz="914400" rtl="0" eaLnBrk="0" fontAlgn="base" latinLnBrk="0" hangingPunct="0">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Divides by the total so that the total becomes one.</a:t>
            </a:r>
          </a:p>
          <a:p>
            <a:pPr marL="120015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 name="Oval 1"/>
          <p:cNvSpPr/>
          <p:nvPr/>
        </p:nvSpPr>
        <p:spPr>
          <a:xfrm>
            <a:off x="3810000" y="1427435"/>
            <a:ext cx="838200" cy="511373"/>
          </a:xfrm>
          <a:prstGeom prst="ellipse">
            <a:avLst/>
          </a:prstGeom>
          <a:ln w="15875">
            <a:solidFill>
              <a:srgbClr val="FF0000"/>
            </a:solidFill>
          </a:ln>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8" name="Oval 37"/>
          <p:cNvSpPr/>
          <p:nvPr/>
        </p:nvSpPr>
        <p:spPr>
          <a:xfrm>
            <a:off x="3435927" y="1850827"/>
            <a:ext cx="1697181" cy="710425"/>
          </a:xfrm>
          <a:prstGeom prst="ellipse">
            <a:avLst/>
          </a:prstGeom>
          <a:ln w="1587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58" name="Oval 57">
            <a:extLst>
              <a:ext uri="{FF2B5EF4-FFF2-40B4-BE49-F238E27FC236}">
                <a16:creationId xmlns:a16="http://schemas.microsoft.com/office/drawing/2014/main" id="{40B8F6D2-DF19-4352-BAB2-853CA696D4E5}"/>
              </a:ext>
            </a:extLst>
          </p:cNvPr>
          <p:cNvSpPr/>
          <p:nvPr/>
        </p:nvSpPr>
        <p:spPr>
          <a:xfrm>
            <a:off x="5205996" y="3324868"/>
            <a:ext cx="2362710" cy="710425"/>
          </a:xfrm>
          <a:prstGeom prst="ellipse">
            <a:avLst/>
          </a:prstGeom>
          <a:ln w="15875">
            <a:solidFill>
              <a:srgbClr val="FF0000"/>
            </a:solid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64" name="Rectangle 63">
            <a:extLst>
              <a:ext uri="{FF2B5EF4-FFF2-40B4-BE49-F238E27FC236}">
                <a16:creationId xmlns:a16="http://schemas.microsoft.com/office/drawing/2014/main" id="{F10AF749-4E68-4032-A5DF-7C47B21C130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
        <p:nvSpPr>
          <p:cNvPr id="66" name="Text Box 33">
            <a:extLst>
              <a:ext uri="{FF2B5EF4-FFF2-40B4-BE49-F238E27FC236}">
                <a16:creationId xmlns:a16="http://schemas.microsoft.com/office/drawing/2014/main" id="{2E929139-A8AD-40B8-B549-01F18DE8E0FC}"/>
              </a:ext>
            </a:extLst>
          </p:cNvPr>
          <p:cNvSpPr txBox="1">
            <a:spLocks noChangeArrowheads="1"/>
          </p:cNvSpPr>
          <p:nvPr/>
        </p:nvSpPr>
        <p:spPr bwMode="auto">
          <a:xfrm>
            <a:off x="2599509" y="576590"/>
            <a:ext cx="2798619"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Soft Max</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36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
                                            <p:txEl>
                                              <p:pRg st="0" end="0"/>
                                            </p:txEl>
                                          </p:spTgt>
                                        </p:tgtEl>
                                        <p:attrNameLst>
                                          <p:attrName>style.visibility</p:attrName>
                                        </p:attrNameLst>
                                      </p:cBhvr>
                                      <p:to>
                                        <p:strVal val="visible"/>
                                      </p:to>
                                    </p:set>
                                    <p:anim calcmode="lin" valueType="num">
                                      <p:cBhvr additive="base">
                                        <p:cTn id="1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7">
                                            <p:txEl>
                                              <p:pRg st="1" end="1"/>
                                            </p:txEl>
                                          </p:spTgt>
                                        </p:tgtEl>
                                        <p:attrNameLst>
                                          <p:attrName>style.visibility</p:attrName>
                                        </p:attrNameLst>
                                      </p:cBhvr>
                                      <p:to>
                                        <p:strVal val="visible"/>
                                      </p:to>
                                    </p:set>
                                    <p:anim calcmode="lin" valueType="num">
                                      <p:cBhvr additive="base">
                                        <p:cTn id="23"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7">
                                            <p:txEl>
                                              <p:pRg st="2" end="2"/>
                                            </p:txEl>
                                          </p:spTgt>
                                        </p:tgtEl>
                                        <p:attrNameLst>
                                          <p:attrName>style.visibility</p:attrName>
                                        </p:attrNameLst>
                                      </p:cBhvr>
                                      <p:to>
                                        <p:strVal val="visible"/>
                                      </p:to>
                                    </p:set>
                                    <p:anim calcmode="lin" valueType="num">
                                      <p:cBhvr additive="base">
                                        <p:cTn id="29"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7">
                                            <p:txEl>
                                              <p:pRg st="3" end="3"/>
                                            </p:txEl>
                                          </p:spTgt>
                                        </p:tgtEl>
                                        <p:attrNameLst>
                                          <p:attrName>style.visibility</p:attrName>
                                        </p:attrNameLst>
                                      </p:cBhvr>
                                      <p:to>
                                        <p:strVal val="visible"/>
                                      </p:to>
                                    </p:set>
                                    <p:anim calcmode="lin" valueType="num">
                                      <p:cBhvr additive="base">
                                        <p:cTn id="39"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xEl>
                                              <p:pRg st="4" end="4"/>
                                            </p:txEl>
                                          </p:spTgt>
                                        </p:tgtEl>
                                        <p:attrNameLst>
                                          <p:attrName>style.visibility</p:attrName>
                                        </p:attrNameLst>
                                      </p:cBhvr>
                                      <p:to>
                                        <p:strVal val="visible"/>
                                      </p:to>
                                    </p:set>
                                    <p:anim calcmode="lin" valueType="num">
                                      <p:cBhvr additive="base">
                                        <p:cTn id="45"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7">
                                            <p:txEl>
                                              <p:pRg st="4" end="4"/>
                                            </p:txEl>
                                          </p:spTgt>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fill="hold"/>
                                        <p:tgtEl>
                                          <p:spTgt spid="66"/>
                                        </p:tgtEl>
                                        <p:attrNameLst>
                                          <p:attrName>ppt_x</p:attrName>
                                        </p:attrNameLst>
                                      </p:cBhvr>
                                      <p:tavLst>
                                        <p:tav tm="0">
                                          <p:val>
                                            <p:strVal val="#ppt_x"/>
                                          </p:val>
                                        </p:tav>
                                        <p:tav tm="100000">
                                          <p:val>
                                            <p:strVal val="#ppt_x"/>
                                          </p:val>
                                        </p:tav>
                                      </p:tavLst>
                                    </p:anim>
                                    <p:anim calcmode="lin" valueType="num">
                                      <p:cBhvr additive="base">
                                        <p:cTn id="6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8" grpId="0" animBg="1"/>
      <p:bldP spid="58" grpId="0" animBg="1"/>
      <p:bldP spid="64" grpId="0"/>
      <p:bldP spid="6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780" y="609600"/>
            <a:ext cx="7373620" cy="28194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1239981" y="2079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Rectangle 5"/>
          <p:cNvSpPr/>
          <p:nvPr/>
        </p:nvSpPr>
        <p:spPr>
          <a:xfrm>
            <a:off x="3678381" y="22320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 name="Rectangle 7"/>
          <p:cNvSpPr/>
          <p:nvPr/>
        </p:nvSpPr>
        <p:spPr>
          <a:xfrm>
            <a:off x="2175166" y="762000"/>
            <a:ext cx="3125148" cy="2536800"/>
          </a:xfrm>
          <a:prstGeom prst="rect">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9" name="Group 8"/>
          <p:cNvGrpSpPr/>
          <p:nvPr/>
        </p:nvGrpSpPr>
        <p:grpSpPr>
          <a:xfrm>
            <a:off x="1260765" y="860400"/>
            <a:ext cx="5943600" cy="523220"/>
            <a:chOff x="2362200" y="860400"/>
            <a:chExt cx="5943600" cy="523220"/>
          </a:xfrm>
        </p:grpSpPr>
        <p:cxnSp>
          <p:nvCxnSpPr>
            <p:cNvPr id="10" name="Straight Arrow Connector 9"/>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12" name="Straight Arrow Connector 11"/>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3" name="TextBox 12"/>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4" name="Oval 13"/>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5" name="Group 14"/>
          <p:cNvGrpSpPr/>
          <p:nvPr/>
        </p:nvGrpSpPr>
        <p:grpSpPr>
          <a:xfrm>
            <a:off x="1260765" y="1457980"/>
            <a:ext cx="5943600" cy="523220"/>
            <a:chOff x="2362200" y="860400"/>
            <a:chExt cx="5943600" cy="523220"/>
          </a:xfrm>
        </p:grpSpPr>
        <p:cxnSp>
          <p:nvCxnSpPr>
            <p:cNvPr id="16" name="Straight Arrow Connector 15"/>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18" name="Straight Arrow Connector 17"/>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9" name="TextBox 18"/>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 </a:t>
              </a:r>
            </a:p>
          </p:txBody>
        </p:sp>
        <p:sp>
          <p:nvSpPr>
            <p:cNvPr id="20" name="Oval 19"/>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 name="Group 20"/>
          <p:cNvGrpSpPr/>
          <p:nvPr/>
        </p:nvGrpSpPr>
        <p:grpSpPr>
          <a:xfrm>
            <a:off x="1260765" y="2055560"/>
            <a:ext cx="5943600" cy="523220"/>
            <a:chOff x="2362200" y="860400"/>
            <a:chExt cx="5943600" cy="523220"/>
          </a:xfrm>
        </p:grpSpPr>
        <p:cxnSp>
          <p:nvCxnSpPr>
            <p:cNvPr id="22" name="Straight Arrow Connector 21"/>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24" name="Straight Arrow Connector 23"/>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25" name="TextBox 24"/>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26" name="Oval 25"/>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1260765" y="2653140"/>
            <a:ext cx="5943600" cy="523220"/>
            <a:chOff x="2362200" y="860400"/>
            <a:chExt cx="5943600" cy="523220"/>
          </a:xfrm>
        </p:grpSpPr>
        <p:cxnSp>
          <p:nvCxnSpPr>
            <p:cNvPr id="28" name="Straight Arrow Connector 27"/>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30" name="Straight Arrow Connector 29"/>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31" name="TextBox 30"/>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 </a:t>
              </a:r>
            </a:p>
          </p:txBody>
        </p:sp>
        <p:sp>
          <p:nvSpPr>
            <p:cNvPr id="32" name="Oval 31"/>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29">
            <a:extLst>
              <a:ext uri="{FF2B5EF4-FFF2-40B4-BE49-F238E27FC236}">
                <a16:creationId xmlns:a16="http://schemas.microsoft.com/office/drawing/2014/main" id="{8FD5643F-F6B1-4373-83B6-B77EF6BB4601}"/>
              </a:ext>
            </a:extLst>
          </p:cNvPr>
          <p:cNvGrpSpPr>
            <a:grpSpLocks/>
          </p:cNvGrpSpPr>
          <p:nvPr/>
        </p:nvGrpSpPr>
        <p:grpSpPr bwMode="auto">
          <a:xfrm>
            <a:off x="101585" y="4429542"/>
            <a:ext cx="917591" cy="929993"/>
            <a:chOff x="2065" y="1551"/>
            <a:chExt cx="1628" cy="1988"/>
          </a:xfrm>
        </p:grpSpPr>
        <p:sp>
          <p:nvSpPr>
            <p:cNvPr id="40" name="Freeform 30">
              <a:extLst>
                <a:ext uri="{FF2B5EF4-FFF2-40B4-BE49-F238E27FC236}">
                  <a16:creationId xmlns:a16="http://schemas.microsoft.com/office/drawing/2014/main" id="{3FC415F2-16D3-4DE5-9F19-A4D798D396B0}"/>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1" name="Freeform 31">
              <a:extLst>
                <a:ext uri="{FF2B5EF4-FFF2-40B4-BE49-F238E27FC236}">
                  <a16:creationId xmlns:a16="http://schemas.microsoft.com/office/drawing/2014/main" id="{0B697AB5-5A92-4B35-B394-F0D1F0A1F95C}"/>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2" name="Freeform 32">
              <a:extLst>
                <a:ext uri="{FF2B5EF4-FFF2-40B4-BE49-F238E27FC236}">
                  <a16:creationId xmlns:a16="http://schemas.microsoft.com/office/drawing/2014/main" id="{AC9942C9-D4E5-4FC9-960C-6C843A5301B5}"/>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3" name="Freeform 33">
              <a:extLst>
                <a:ext uri="{FF2B5EF4-FFF2-40B4-BE49-F238E27FC236}">
                  <a16:creationId xmlns:a16="http://schemas.microsoft.com/office/drawing/2014/main" id="{FDE5C995-9F18-4578-9D21-5ABAFFB30FC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4" name="Freeform 34">
              <a:extLst>
                <a:ext uri="{FF2B5EF4-FFF2-40B4-BE49-F238E27FC236}">
                  <a16:creationId xmlns:a16="http://schemas.microsoft.com/office/drawing/2014/main" id="{30E7050B-F3EF-4295-9DB1-32CA15D7EEE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5" name="Freeform 35">
              <a:extLst>
                <a:ext uri="{FF2B5EF4-FFF2-40B4-BE49-F238E27FC236}">
                  <a16:creationId xmlns:a16="http://schemas.microsoft.com/office/drawing/2014/main" id="{27A42E39-BC34-49E2-B5AC-844F99D21A2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6" name="Freeform 36">
              <a:extLst>
                <a:ext uri="{FF2B5EF4-FFF2-40B4-BE49-F238E27FC236}">
                  <a16:creationId xmlns:a16="http://schemas.microsoft.com/office/drawing/2014/main" id="{8896E070-93FA-4C0D-AE21-08C776A1154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7" name="Freeform 37">
              <a:extLst>
                <a:ext uri="{FF2B5EF4-FFF2-40B4-BE49-F238E27FC236}">
                  <a16:creationId xmlns:a16="http://schemas.microsoft.com/office/drawing/2014/main" id="{4C987E4F-8E28-44C9-A823-B0240162128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8" name="Freeform 38">
              <a:extLst>
                <a:ext uri="{FF2B5EF4-FFF2-40B4-BE49-F238E27FC236}">
                  <a16:creationId xmlns:a16="http://schemas.microsoft.com/office/drawing/2014/main" id="{4AAAD5BE-CDCE-4C54-886D-44F83A134B3E}"/>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9" name="Freeform 39">
              <a:extLst>
                <a:ext uri="{FF2B5EF4-FFF2-40B4-BE49-F238E27FC236}">
                  <a16:creationId xmlns:a16="http://schemas.microsoft.com/office/drawing/2014/main" id="{5B605098-44F6-42E3-8E3A-AF3310E96B0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0" name="Freeform 40">
              <a:extLst>
                <a:ext uri="{FF2B5EF4-FFF2-40B4-BE49-F238E27FC236}">
                  <a16:creationId xmlns:a16="http://schemas.microsoft.com/office/drawing/2014/main" id="{AD644012-B7CC-4771-AE46-17587EBC512B}"/>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1" name="Freeform 41">
              <a:extLst>
                <a:ext uri="{FF2B5EF4-FFF2-40B4-BE49-F238E27FC236}">
                  <a16:creationId xmlns:a16="http://schemas.microsoft.com/office/drawing/2014/main" id="{FDFCD5AF-FE36-4C4C-B986-C3266C3E67A1}"/>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2" name="Freeform 42">
              <a:extLst>
                <a:ext uri="{FF2B5EF4-FFF2-40B4-BE49-F238E27FC236}">
                  <a16:creationId xmlns:a16="http://schemas.microsoft.com/office/drawing/2014/main" id="{0EB0F31F-552C-41A8-836B-14CD8E4A4C1E}"/>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3" name="Freeform 43">
              <a:extLst>
                <a:ext uri="{FF2B5EF4-FFF2-40B4-BE49-F238E27FC236}">
                  <a16:creationId xmlns:a16="http://schemas.microsoft.com/office/drawing/2014/main" id="{141FBF7F-57BE-4A11-A0F5-F4FAA94A97A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4" name="Freeform 44">
              <a:extLst>
                <a:ext uri="{FF2B5EF4-FFF2-40B4-BE49-F238E27FC236}">
                  <a16:creationId xmlns:a16="http://schemas.microsoft.com/office/drawing/2014/main" id="{93F75933-927D-4EC0-B74E-F7428130A00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5" name="Freeform 45">
              <a:extLst>
                <a:ext uri="{FF2B5EF4-FFF2-40B4-BE49-F238E27FC236}">
                  <a16:creationId xmlns:a16="http://schemas.microsoft.com/office/drawing/2014/main" id="{EB166A40-D900-40E9-9A46-15C01F817EC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6" name="Freeform 46">
              <a:extLst>
                <a:ext uri="{FF2B5EF4-FFF2-40B4-BE49-F238E27FC236}">
                  <a16:creationId xmlns:a16="http://schemas.microsoft.com/office/drawing/2014/main" id="{8704904A-A234-44E4-910B-2E83DDC338C8}"/>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57" name="AutoShape 35">
            <a:extLst>
              <a:ext uri="{FF2B5EF4-FFF2-40B4-BE49-F238E27FC236}">
                <a16:creationId xmlns:a16="http://schemas.microsoft.com/office/drawing/2014/main" id="{92E38E32-17B6-4ED7-A60E-483F6EEA6C21}"/>
              </a:ext>
            </a:extLst>
          </p:cNvPr>
          <p:cNvSpPr>
            <a:spLocks noChangeArrowheads="1"/>
          </p:cNvSpPr>
          <p:nvPr/>
        </p:nvSpPr>
        <p:spPr bwMode="auto">
          <a:xfrm>
            <a:off x="971549" y="4267200"/>
            <a:ext cx="6038852" cy="1371600"/>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Personally, I think a “Max” should return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one number close to the maximum.</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Not a 1 indicating which is the maximum.</a:t>
            </a:r>
          </a:p>
        </p:txBody>
      </p:sp>
      <p:sp>
        <p:nvSpPr>
          <p:cNvPr id="58" name="Rectangle 57"/>
          <p:cNvSpPr/>
          <p:nvPr/>
        </p:nvSpPr>
        <p:spPr>
          <a:xfrm>
            <a:off x="5300313" y="848517"/>
            <a:ext cx="2243483" cy="1742283"/>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66" name="Group 65"/>
          <p:cNvGrpSpPr/>
          <p:nvPr/>
        </p:nvGrpSpPr>
        <p:grpSpPr>
          <a:xfrm>
            <a:off x="838200" y="842872"/>
            <a:ext cx="685800" cy="2315960"/>
            <a:chOff x="838200" y="842872"/>
            <a:chExt cx="685800" cy="2315960"/>
          </a:xfrm>
        </p:grpSpPr>
        <p:sp>
          <p:nvSpPr>
            <p:cNvPr id="60" name="TextBox 59"/>
            <p:cNvSpPr txBox="1"/>
            <p:nvPr/>
          </p:nvSpPr>
          <p:spPr>
            <a:xfrm flipH="1">
              <a:off x="838200"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 </a:t>
              </a:r>
            </a:p>
          </p:txBody>
        </p:sp>
        <p:sp>
          <p:nvSpPr>
            <p:cNvPr id="61" name="TextBox 60"/>
            <p:cNvSpPr txBox="1"/>
            <p:nvPr/>
          </p:nvSpPr>
          <p:spPr>
            <a:xfrm flipH="1">
              <a:off x="838200" y="144045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62" name="TextBox 61"/>
            <p:cNvSpPr txBox="1"/>
            <p:nvPr/>
          </p:nvSpPr>
          <p:spPr>
            <a:xfrm flipH="1">
              <a:off x="838200" y="203803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63" name="TextBox 62"/>
            <p:cNvSpPr txBox="1"/>
            <p:nvPr/>
          </p:nvSpPr>
          <p:spPr>
            <a:xfrm flipH="1">
              <a:off x="838200" y="263561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000066"/>
                  </a:solidFill>
                  <a:effectLst/>
                  <a:uLnTx/>
                  <a:uFillTx/>
                  <a:latin typeface="Times New Roman" pitchFamily="18" charset="0"/>
                  <a:ea typeface="+mn-ea"/>
                  <a:cs typeface="Arial" charset="0"/>
                </a:rPr>
                <a:t>0</a:t>
              </a:r>
            </a:p>
          </p:txBody>
        </p:sp>
      </p:grpSp>
      <mc:AlternateContent xmlns:mc="http://schemas.openxmlformats.org/markup-compatibility/2006" xmlns:a14="http://schemas.microsoft.com/office/drawing/2010/main">
        <mc:Choice Requires="a14">
          <p:sp>
            <p:nvSpPr>
              <p:cNvPr id="7" name="TextBox 6"/>
              <p:cNvSpPr txBox="1"/>
              <p:nvPr/>
            </p:nvSpPr>
            <p:spPr>
              <a:xfrm>
                <a:off x="2367514" y="1265872"/>
                <a:ext cx="4033286"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𝑀</m:t>
                        </m:r>
                      </m:e>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m:rPr>
                        <m:sty m:val="p"/>
                      </m:rPr>
                      <a:rPr kumimoji="0" lang="en-CA" sz="3200" b="0" i="0"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log</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nary>
                      <m:naryPr>
                        <m:chr m:val="∑"/>
                        <m:supHide m:val="on"/>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𝑘</m:t>
                        </m:r>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=1..</m:t>
                        </m:r>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𝑐</m:t>
                        </m:r>
                      </m:sub>
                      <m:sup/>
                      <m:e>
                        <m:sSup>
                          <m:sSup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
                              <m:sSub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b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𝑘</m:t>
                                </m:r>
                              </m:sub>
                            </m:sSub>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e>
                    </m:nary>
                  </m:oMath>
                </a14:m>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67514" y="1265872"/>
                <a:ext cx="4033286" cy="492443"/>
              </a:xfrm>
              <a:prstGeom prst="rect">
                <a:avLst/>
              </a:prstGeom>
              <a:blipFill>
                <a:blip r:embed="rId2"/>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361074" y="1875472"/>
                <a:ext cx="4954125" cy="147732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m:rPr>
                        <m:sty m:val="p"/>
                      </m:rPr>
                      <a:rPr kumimoji="0" lang="en-CA" sz="3200" b="0" i="0"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log</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+1+1+1</m:t>
                    </m:r>
                  </m:oMath>
                </a14:m>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32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z</a:t>
                </a:r>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361074" y="1875472"/>
                <a:ext cx="4954125" cy="1477328"/>
              </a:xfrm>
              <a:prstGeom prst="rect">
                <a:avLst/>
              </a:prstGeom>
              <a:blipFill>
                <a:blip r:embed="rId3"/>
                <a:stretch>
                  <a:fillRect t="-9091"/>
                </a:stretch>
              </a:blipFill>
            </p:spPr>
            <p:txBody>
              <a:bodyPr/>
              <a:lstStyle/>
              <a:p>
                <a:r>
                  <a:rPr lang="en-US">
                    <a:noFill/>
                  </a:rPr>
                  <a:t> </a:t>
                </a:r>
              </a:p>
            </p:txBody>
          </p:sp>
        </mc:Fallback>
      </mc:AlternateContent>
      <p:sp>
        <p:nvSpPr>
          <p:cNvPr id="67" name="Text Box 33">
            <a:extLst>
              <a:ext uri="{FF2B5EF4-FFF2-40B4-BE49-F238E27FC236}">
                <a16:creationId xmlns:a16="http://schemas.microsoft.com/office/drawing/2014/main" id="{25293880-E408-4A9B-8C82-6BB5A3006C69}"/>
              </a:ext>
            </a:extLst>
          </p:cNvPr>
          <p:cNvSpPr txBox="1">
            <a:spLocks noChangeArrowheads="1"/>
          </p:cNvSpPr>
          <p:nvPr/>
        </p:nvSpPr>
        <p:spPr bwMode="auto">
          <a:xfrm>
            <a:off x="2599509" y="576590"/>
            <a:ext cx="2798619"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Jeff’s Soft Max</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8" name="Rectangle 67">
            <a:extLst>
              <a:ext uri="{FF2B5EF4-FFF2-40B4-BE49-F238E27FC236}">
                <a16:creationId xmlns:a16="http://schemas.microsoft.com/office/drawing/2014/main" id="{7B09CEA9-C7FD-4447-A983-62876BBDF2F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Tree>
    <p:extLst>
      <p:ext uri="{BB962C8B-B14F-4D97-AF65-F5344CB8AC3E}">
        <p14:creationId xmlns:p14="http://schemas.microsoft.com/office/powerpoint/2010/main" val="39159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base">
                                        <p:cTn id="7"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0-#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additive="base">
                                        <p:cTn id="21" dur="500" fill="hold"/>
                                        <p:tgtEl>
                                          <p:spTgt spid="5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7">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7">
                                            <p:txEl>
                                              <p:pRg st="1" end="1"/>
                                            </p:txEl>
                                          </p:spTgt>
                                        </p:tgtEl>
                                        <p:attrNameLst>
                                          <p:attrName>style.visibility</p:attrName>
                                        </p:attrNameLst>
                                      </p:cBhvr>
                                      <p:to>
                                        <p:strVal val="visible"/>
                                      </p:to>
                                    </p:set>
                                    <p:anim calcmode="lin" valueType="num">
                                      <p:cBhvr additive="base">
                                        <p:cTn id="25" dur="500" fill="hold"/>
                                        <p:tgtEl>
                                          <p:spTgt spid="5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7">
                                            <p:txEl>
                                              <p:pRg st="2" end="2"/>
                                            </p:txEl>
                                          </p:spTgt>
                                        </p:tgtEl>
                                        <p:attrNameLst>
                                          <p:attrName>style.visibility</p:attrName>
                                        </p:attrNameLst>
                                      </p:cBhvr>
                                      <p:to>
                                        <p:strVal val="visible"/>
                                      </p:to>
                                    </p:set>
                                    <p:anim calcmode="lin" valueType="num">
                                      <p:cBhvr additive="base">
                                        <p:cTn id="29" dur="500" fill="hold"/>
                                        <p:tgtEl>
                                          <p:spTgt spid="5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500" fill="hold"/>
                                        <p:tgtEl>
                                          <p:spTgt spid="66"/>
                                        </p:tgtEl>
                                        <p:attrNameLst>
                                          <p:attrName>ppt_x</p:attrName>
                                        </p:attrNameLst>
                                      </p:cBhvr>
                                      <p:tavLst>
                                        <p:tav tm="0">
                                          <p:val>
                                            <p:strVal val="0-#ppt_w/2"/>
                                          </p:val>
                                        </p:tav>
                                        <p:tav tm="100000">
                                          <p:val>
                                            <p:strVal val="#ppt_x"/>
                                          </p:val>
                                        </p:tav>
                                      </p:tavLst>
                                    </p:anim>
                                    <p:anim calcmode="lin" valueType="num">
                                      <p:cBhvr additive="base">
                                        <p:cTn id="42"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65">
                                            <p:txEl>
                                              <p:pRg st="0" end="0"/>
                                            </p:txEl>
                                          </p:spTgt>
                                        </p:tgtEl>
                                        <p:attrNameLst>
                                          <p:attrName>style.visibility</p:attrName>
                                        </p:attrNameLst>
                                      </p:cBhvr>
                                      <p:to>
                                        <p:strVal val="visible"/>
                                      </p:to>
                                    </p:set>
                                    <p:anim calcmode="lin" valueType="num">
                                      <p:cBhvr additive="base">
                                        <p:cTn id="47"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65">
                                            <p:txEl>
                                              <p:pRg st="1" end="1"/>
                                            </p:txEl>
                                          </p:spTgt>
                                        </p:tgtEl>
                                        <p:attrNameLst>
                                          <p:attrName>style.visibility</p:attrName>
                                        </p:attrNameLst>
                                      </p:cBhvr>
                                      <p:to>
                                        <p:strVal val="visible"/>
                                      </p:to>
                                    </p:set>
                                    <p:anim calcmode="lin" valueType="num">
                                      <p:cBhvr additive="base">
                                        <p:cTn id="53" dur="500" fill="hold"/>
                                        <p:tgtEl>
                                          <p:spTgt spid="65">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780" y="609600"/>
            <a:ext cx="7373620" cy="28194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 name="Rectangle 4"/>
          <p:cNvSpPr/>
          <p:nvPr/>
        </p:nvSpPr>
        <p:spPr>
          <a:xfrm>
            <a:off x="1239981" y="2079600"/>
            <a:ext cx="12954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6" name="Rectangle 5"/>
          <p:cNvSpPr/>
          <p:nvPr/>
        </p:nvSpPr>
        <p:spPr>
          <a:xfrm>
            <a:off x="3678381" y="2232000"/>
            <a:ext cx="2362200" cy="609600"/>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8" name="Rectangle 7"/>
          <p:cNvSpPr/>
          <p:nvPr/>
        </p:nvSpPr>
        <p:spPr>
          <a:xfrm>
            <a:off x="2175166" y="762000"/>
            <a:ext cx="3125148" cy="2536800"/>
          </a:xfrm>
          <a:prstGeom prst="rect">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9" name="Group 8"/>
          <p:cNvGrpSpPr/>
          <p:nvPr/>
        </p:nvGrpSpPr>
        <p:grpSpPr>
          <a:xfrm>
            <a:off x="1260765" y="860400"/>
            <a:ext cx="5943600" cy="523220"/>
            <a:chOff x="2362200" y="860400"/>
            <a:chExt cx="5943600" cy="523220"/>
          </a:xfrm>
        </p:grpSpPr>
        <p:cxnSp>
          <p:nvCxnSpPr>
            <p:cNvPr id="10" name="Straight Arrow Connector 9"/>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12" name="Straight Arrow Connector 11"/>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3" name="TextBox 12"/>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1</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14" name="Oval 13"/>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15" name="Group 14"/>
          <p:cNvGrpSpPr/>
          <p:nvPr/>
        </p:nvGrpSpPr>
        <p:grpSpPr>
          <a:xfrm>
            <a:off x="1260765" y="1457980"/>
            <a:ext cx="5943600" cy="523220"/>
            <a:chOff x="2362200" y="860400"/>
            <a:chExt cx="5943600" cy="523220"/>
          </a:xfrm>
        </p:grpSpPr>
        <p:cxnSp>
          <p:nvCxnSpPr>
            <p:cNvPr id="16" name="Straight Arrow Connector 15"/>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18" name="Straight Arrow Connector 17"/>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9" name="TextBox 18"/>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 </a:t>
              </a:r>
            </a:p>
          </p:txBody>
        </p:sp>
        <p:sp>
          <p:nvSpPr>
            <p:cNvPr id="20" name="Oval 19"/>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1" name="Group 20"/>
          <p:cNvGrpSpPr/>
          <p:nvPr/>
        </p:nvGrpSpPr>
        <p:grpSpPr>
          <a:xfrm>
            <a:off x="1260765" y="2055560"/>
            <a:ext cx="5943600" cy="523220"/>
            <a:chOff x="2362200" y="860400"/>
            <a:chExt cx="5943600" cy="523220"/>
          </a:xfrm>
        </p:grpSpPr>
        <p:cxnSp>
          <p:nvCxnSpPr>
            <p:cNvPr id="22" name="Straight Arrow Connector 21"/>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24" name="Straight Arrow Connector 23"/>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25" name="TextBox 24"/>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0066"/>
                  </a:solidFill>
                  <a:effectLst/>
                  <a:uLnTx/>
                  <a:uFillTx/>
                  <a:latin typeface="Times New Roman" pitchFamily="18" charset="0"/>
                  <a:ea typeface="+mn-ea"/>
                  <a:cs typeface="Arial" charset="0"/>
                </a:rPr>
                <a:t>3</a:t>
              </a: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 </a:t>
              </a:r>
            </a:p>
          </p:txBody>
        </p:sp>
        <p:sp>
          <p:nvSpPr>
            <p:cNvPr id="26" name="Oval 25"/>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27" name="Group 26"/>
          <p:cNvGrpSpPr/>
          <p:nvPr/>
        </p:nvGrpSpPr>
        <p:grpSpPr>
          <a:xfrm>
            <a:off x="1260765" y="2653140"/>
            <a:ext cx="5943600" cy="523220"/>
            <a:chOff x="2362200" y="860400"/>
            <a:chExt cx="5943600" cy="523220"/>
          </a:xfrm>
        </p:grpSpPr>
        <p:cxnSp>
          <p:nvCxnSpPr>
            <p:cNvPr id="28" name="Straight Arrow Connector 27"/>
            <p:cNvCxnSpPr/>
            <p:nvPr/>
          </p:nvCxnSpPr>
          <p:spPr bwMode="auto">
            <a:xfrm>
              <a:off x="2362200" y="1165200"/>
              <a:ext cx="914400" cy="0"/>
            </a:xfrm>
            <a:prstGeom prst="straightConnector1">
              <a:avLst/>
            </a:prstGeom>
            <a:noFill/>
            <a:ln w="25400" cap="sq" cmpd="sng" algn="ctr">
              <a:solidFill>
                <a:schemeClr val="bg1"/>
              </a:solidFill>
              <a:prstDash val="solid"/>
              <a:round/>
              <a:headEnd type="none" w="med" len="med"/>
              <a:tailEnd type="triangle" w="lg" len="lg"/>
            </a:ln>
            <a:effectLst/>
          </p:spPr>
        </p:cxnSp>
        <p:cxnSp>
          <p:nvCxnSpPr>
            <p:cNvPr id="30" name="Straight Arrow Connector 29"/>
            <p:cNvCxnSpPr/>
            <p:nvPr/>
          </p:nvCxnSpPr>
          <p:spPr bwMode="auto">
            <a:xfrm>
              <a:off x="6400800" y="1182728"/>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31" name="TextBox 30"/>
            <p:cNvSpPr txBox="1"/>
            <p:nvPr/>
          </p:nvSpPr>
          <p:spPr>
            <a:xfrm flipH="1">
              <a:off x="7620000" y="860400"/>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M </a:t>
              </a:r>
            </a:p>
          </p:txBody>
        </p:sp>
        <p:sp>
          <p:nvSpPr>
            <p:cNvPr id="32" name="Oval 31"/>
            <p:cNvSpPr/>
            <p:nvPr/>
          </p:nvSpPr>
          <p:spPr>
            <a:xfrm>
              <a:off x="7308273" y="1032162"/>
              <a:ext cx="304800" cy="299292"/>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nvGrpSpPr>
          <p:cNvPr id="39" name="Group 29">
            <a:extLst>
              <a:ext uri="{FF2B5EF4-FFF2-40B4-BE49-F238E27FC236}">
                <a16:creationId xmlns:a16="http://schemas.microsoft.com/office/drawing/2014/main" id="{8FD5643F-F6B1-4373-83B6-B77EF6BB4601}"/>
              </a:ext>
            </a:extLst>
          </p:cNvPr>
          <p:cNvGrpSpPr>
            <a:grpSpLocks/>
          </p:cNvGrpSpPr>
          <p:nvPr/>
        </p:nvGrpSpPr>
        <p:grpSpPr bwMode="auto">
          <a:xfrm>
            <a:off x="101585" y="4429542"/>
            <a:ext cx="917591" cy="929993"/>
            <a:chOff x="2065" y="1551"/>
            <a:chExt cx="1628" cy="1988"/>
          </a:xfrm>
        </p:grpSpPr>
        <p:sp>
          <p:nvSpPr>
            <p:cNvPr id="40" name="Freeform 30">
              <a:extLst>
                <a:ext uri="{FF2B5EF4-FFF2-40B4-BE49-F238E27FC236}">
                  <a16:creationId xmlns:a16="http://schemas.microsoft.com/office/drawing/2014/main" id="{3FC415F2-16D3-4DE5-9F19-A4D798D396B0}"/>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1" name="Freeform 31">
              <a:extLst>
                <a:ext uri="{FF2B5EF4-FFF2-40B4-BE49-F238E27FC236}">
                  <a16:creationId xmlns:a16="http://schemas.microsoft.com/office/drawing/2014/main" id="{0B697AB5-5A92-4B35-B394-F0D1F0A1F95C}"/>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2" name="Freeform 32">
              <a:extLst>
                <a:ext uri="{FF2B5EF4-FFF2-40B4-BE49-F238E27FC236}">
                  <a16:creationId xmlns:a16="http://schemas.microsoft.com/office/drawing/2014/main" id="{AC9942C9-D4E5-4FC9-960C-6C843A5301B5}"/>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3" name="Freeform 33">
              <a:extLst>
                <a:ext uri="{FF2B5EF4-FFF2-40B4-BE49-F238E27FC236}">
                  <a16:creationId xmlns:a16="http://schemas.microsoft.com/office/drawing/2014/main" id="{FDE5C995-9F18-4578-9D21-5ABAFFB30FC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4" name="Freeform 34">
              <a:extLst>
                <a:ext uri="{FF2B5EF4-FFF2-40B4-BE49-F238E27FC236}">
                  <a16:creationId xmlns:a16="http://schemas.microsoft.com/office/drawing/2014/main" id="{30E7050B-F3EF-4295-9DB1-32CA15D7EEE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5" name="Freeform 35">
              <a:extLst>
                <a:ext uri="{FF2B5EF4-FFF2-40B4-BE49-F238E27FC236}">
                  <a16:creationId xmlns:a16="http://schemas.microsoft.com/office/drawing/2014/main" id="{27A42E39-BC34-49E2-B5AC-844F99D21A2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6" name="Freeform 36">
              <a:extLst>
                <a:ext uri="{FF2B5EF4-FFF2-40B4-BE49-F238E27FC236}">
                  <a16:creationId xmlns:a16="http://schemas.microsoft.com/office/drawing/2014/main" id="{8896E070-93FA-4C0D-AE21-08C776A1154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7" name="Freeform 37">
              <a:extLst>
                <a:ext uri="{FF2B5EF4-FFF2-40B4-BE49-F238E27FC236}">
                  <a16:creationId xmlns:a16="http://schemas.microsoft.com/office/drawing/2014/main" id="{4C987E4F-8E28-44C9-A823-B0240162128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8" name="Freeform 38">
              <a:extLst>
                <a:ext uri="{FF2B5EF4-FFF2-40B4-BE49-F238E27FC236}">
                  <a16:creationId xmlns:a16="http://schemas.microsoft.com/office/drawing/2014/main" id="{4AAAD5BE-CDCE-4C54-886D-44F83A134B3E}"/>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49" name="Freeform 39">
              <a:extLst>
                <a:ext uri="{FF2B5EF4-FFF2-40B4-BE49-F238E27FC236}">
                  <a16:creationId xmlns:a16="http://schemas.microsoft.com/office/drawing/2014/main" id="{5B605098-44F6-42E3-8E3A-AF3310E96B0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0" name="Freeform 40">
              <a:extLst>
                <a:ext uri="{FF2B5EF4-FFF2-40B4-BE49-F238E27FC236}">
                  <a16:creationId xmlns:a16="http://schemas.microsoft.com/office/drawing/2014/main" id="{AD644012-B7CC-4771-AE46-17587EBC512B}"/>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1" name="Freeform 41">
              <a:extLst>
                <a:ext uri="{FF2B5EF4-FFF2-40B4-BE49-F238E27FC236}">
                  <a16:creationId xmlns:a16="http://schemas.microsoft.com/office/drawing/2014/main" id="{FDFCD5AF-FE36-4C4C-B986-C3266C3E67A1}"/>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2" name="Freeform 42">
              <a:extLst>
                <a:ext uri="{FF2B5EF4-FFF2-40B4-BE49-F238E27FC236}">
                  <a16:creationId xmlns:a16="http://schemas.microsoft.com/office/drawing/2014/main" id="{0EB0F31F-552C-41A8-836B-14CD8E4A4C1E}"/>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3" name="Freeform 43">
              <a:extLst>
                <a:ext uri="{FF2B5EF4-FFF2-40B4-BE49-F238E27FC236}">
                  <a16:creationId xmlns:a16="http://schemas.microsoft.com/office/drawing/2014/main" id="{141FBF7F-57BE-4A11-A0F5-F4FAA94A97A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4" name="Freeform 44">
              <a:extLst>
                <a:ext uri="{FF2B5EF4-FFF2-40B4-BE49-F238E27FC236}">
                  <a16:creationId xmlns:a16="http://schemas.microsoft.com/office/drawing/2014/main" id="{93F75933-927D-4EC0-B74E-F7428130A00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5" name="Freeform 45">
              <a:extLst>
                <a:ext uri="{FF2B5EF4-FFF2-40B4-BE49-F238E27FC236}">
                  <a16:creationId xmlns:a16="http://schemas.microsoft.com/office/drawing/2014/main" id="{EB166A40-D900-40E9-9A46-15C01F817EC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sp>
          <p:nvSpPr>
            <p:cNvPr id="56" name="Freeform 46">
              <a:extLst>
                <a:ext uri="{FF2B5EF4-FFF2-40B4-BE49-F238E27FC236}">
                  <a16:creationId xmlns:a16="http://schemas.microsoft.com/office/drawing/2014/main" id="{8704904A-A234-44E4-910B-2E83DDC338C8}"/>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Arial" charset="0"/>
              </a:endParaRPr>
            </a:p>
          </p:txBody>
        </p:sp>
      </p:grpSp>
      <p:sp>
        <p:nvSpPr>
          <p:cNvPr id="57" name="AutoShape 35">
            <a:extLst>
              <a:ext uri="{FF2B5EF4-FFF2-40B4-BE49-F238E27FC236}">
                <a16:creationId xmlns:a16="http://schemas.microsoft.com/office/drawing/2014/main" id="{92E38E32-17B6-4ED7-A60E-483F6EEA6C21}"/>
              </a:ext>
            </a:extLst>
          </p:cNvPr>
          <p:cNvSpPr>
            <a:spLocks noChangeArrowheads="1"/>
          </p:cNvSpPr>
          <p:nvPr/>
        </p:nvSpPr>
        <p:spPr bwMode="auto">
          <a:xfrm>
            <a:off x="971549" y="4267200"/>
            <a:ext cx="6038852" cy="1371600"/>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Personally, I think a “Max” should return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one number close to the maximum.</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Not a 1 indicating which is the maximum.</a:t>
            </a:r>
          </a:p>
        </p:txBody>
      </p:sp>
      <p:sp>
        <p:nvSpPr>
          <p:cNvPr id="58" name="Rectangle 57"/>
          <p:cNvSpPr/>
          <p:nvPr/>
        </p:nvSpPr>
        <p:spPr>
          <a:xfrm>
            <a:off x="5300313" y="848517"/>
            <a:ext cx="2243483" cy="1742283"/>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nvGrpSpPr>
          <p:cNvPr id="3" name="Group 2"/>
          <p:cNvGrpSpPr/>
          <p:nvPr/>
        </p:nvGrpSpPr>
        <p:grpSpPr>
          <a:xfrm>
            <a:off x="838200" y="842872"/>
            <a:ext cx="685800" cy="2315960"/>
            <a:chOff x="838200" y="842872"/>
            <a:chExt cx="685800" cy="2315960"/>
          </a:xfrm>
        </p:grpSpPr>
        <p:sp>
          <p:nvSpPr>
            <p:cNvPr id="60" name="TextBox 59"/>
            <p:cNvSpPr txBox="1"/>
            <p:nvPr/>
          </p:nvSpPr>
          <p:spPr>
            <a:xfrm flipH="1">
              <a:off x="838200" y="84287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 </a:t>
              </a:r>
            </a:p>
          </p:txBody>
        </p:sp>
        <p:sp>
          <p:nvSpPr>
            <p:cNvPr id="61" name="TextBox 60"/>
            <p:cNvSpPr txBox="1"/>
            <p:nvPr/>
          </p:nvSpPr>
          <p:spPr>
            <a:xfrm flipH="1">
              <a:off x="838200" y="144045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 </a:t>
              </a:r>
            </a:p>
          </p:txBody>
        </p:sp>
        <p:sp>
          <p:nvSpPr>
            <p:cNvPr id="62" name="TextBox 61"/>
            <p:cNvSpPr txBox="1"/>
            <p:nvPr/>
          </p:nvSpPr>
          <p:spPr>
            <a:xfrm flipH="1">
              <a:off x="838200" y="203803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 </a:t>
              </a:r>
            </a:p>
          </p:txBody>
        </p:sp>
        <p:sp>
          <p:nvSpPr>
            <p:cNvPr id="63" name="TextBox 62"/>
            <p:cNvSpPr txBox="1"/>
            <p:nvPr/>
          </p:nvSpPr>
          <p:spPr>
            <a:xfrm flipH="1">
              <a:off x="838200" y="2635612"/>
              <a:ext cx="685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0066"/>
                  </a:solidFill>
                  <a:effectLst/>
                  <a:uLnTx/>
                  <a:uFillTx/>
                  <a:latin typeface="Times New Roman" pitchFamily="18" charset="0"/>
                  <a:ea typeface="+mn-ea"/>
                  <a:cs typeface="Arial" charset="0"/>
                </a:rPr>
                <a:t>z</a:t>
              </a:r>
            </a:p>
          </p:txBody>
        </p:sp>
      </p:grpSp>
      <mc:AlternateContent xmlns:mc="http://schemas.openxmlformats.org/markup-compatibility/2006" xmlns:a14="http://schemas.microsoft.com/office/drawing/2010/main">
        <mc:Choice Requires="a14">
          <p:sp>
            <p:nvSpPr>
              <p:cNvPr id="7" name="TextBox 6"/>
              <p:cNvSpPr txBox="1"/>
              <p:nvPr/>
            </p:nvSpPr>
            <p:spPr>
              <a:xfrm>
                <a:off x="2367514" y="1265872"/>
                <a:ext cx="4033286"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𝑀</m:t>
                        </m:r>
                      </m:e>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m:rPr>
                        <m:sty m:val="p"/>
                      </m:rPr>
                      <a:rPr kumimoji="0" lang="en-CA" sz="3200" b="0" i="0"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log</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nary>
                      <m:naryPr>
                        <m:chr m:val="∑"/>
                        <m:supHide m:val="on"/>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𝑘</m:t>
                        </m:r>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=1..</m:t>
                        </m:r>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𝑐</m:t>
                        </m:r>
                      </m:sub>
                      <m:sup/>
                      <m:e>
                        <m:sSup>
                          <m:sSup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
                              <m:sSub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b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𝑘</m:t>
                                </m:r>
                              </m:sub>
                            </m:sSub>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e>
                    </m:nary>
                  </m:oMath>
                </a14:m>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67514" y="1265872"/>
                <a:ext cx="4033286" cy="492443"/>
              </a:xfrm>
              <a:prstGeom prst="rect">
                <a:avLst/>
              </a:prstGeom>
              <a:blipFill>
                <a:blip r:embed="rId2"/>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361074" y="1875472"/>
                <a:ext cx="6097126" cy="147732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r>
                      <m:rPr>
                        <m:sty m:val="p"/>
                      </m:rPr>
                      <a:rPr kumimoji="0" lang="en-CA" sz="3200" b="0" i="0"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log</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sSup>
                      <m:sSup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sSup>
                      <m:sSup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m:t>
                    </m:r>
                    <m:sSup>
                      <m:sSupPr>
                        <m:ctrlP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𝑒</m:t>
                        </m:r>
                      </m:e>
                      <m:sup>
                        <m:r>
                          <a:rPr kumimoji="0" lang="en-CA" sz="3200" b="0" i="1" u="none" strike="noStrike" kern="1200" cap="none" spc="0" normalizeH="0" baseline="0" noProof="0">
                            <a:ln>
                              <a:noFill/>
                            </a:ln>
                            <a:solidFill>
                              <a:srgbClr val="000000"/>
                            </a:solidFill>
                            <a:effectLst/>
                            <a:uLnTx/>
                            <a:uFillTx/>
                            <a:latin typeface="Cambria Math" panose="02040503050406030204" pitchFamily="18" charset="0"/>
                            <a:ea typeface="+mn-ea"/>
                            <a:sym typeface="Symbol" panose="05050102010706020507" pitchFamily="18" charset="2"/>
                          </a:rPr>
                          <m:t>𝑧</m:t>
                        </m:r>
                      </m:sup>
                    </m:sSup>
                  </m:oMath>
                </a14:m>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a:t>
                </a:r>
                <a:r>
                  <a:rPr kumimoji="0" lang="en-CA" altLang="en-US" sz="3200" b="0" i="0" u="none" strike="noStrike" kern="1200" cap="none" spc="0" normalizeH="0" baseline="0" noProof="0" dirty="0">
                    <a:ln>
                      <a:noFill/>
                    </a:ln>
                    <a:solidFill>
                      <a:srgbClr val="FFC000"/>
                    </a:solidFill>
                    <a:effectLst/>
                    <a:uLnTx/>
                    <a:uFillTx/>
                    <a:latin typeface="Times New Roman"/>
                    <a:ea typeface="+mn-ea"/>
                    <a:cs typeface="Times New Roman" panose="02020603050405020304" pitchFamily="18" charset="0"/>
                    <a:sym typeface="Symbol" panose="05050102010706020507" pitchFamily="18" charset="2"/>
                  </a:rPr>
                  <a:t>        </a:t>
                </a:r>
                <a:r>
                  <a:rPr kumimoji="0" lang="el-GR"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a:t>
                </a:r>
                <a:r>
                  <a:rPr kumimoji="0" lang="en-CA" altLang="en-US" sz="3200" b="0" i="0" u="none" strike="noStrike" kern="1200" cap="none" spc="0" normalizeH="0" baseline="0" noProof="0" dirty="0">
                    <a:ln>
                      <a:noFill/>
                    </a:ln>
                    <a:solidFill>
                      <a:srgbClr val="000000"/>
                    </a:solidFill>
                    <a:effectLst/>
                    <a:uLnTx/>
                    <a:uFillTx/>
                    <a:latin typeface="Times New Roman"/>
                    <a:ea typeface="+mn-ea"/>
                    <a:cs typeface="Times New Roman" panose="02020603050405020304" pitchFamily="18" charset="0"/>
                    <a:sym typeface="Symbol" panose="05050102010706020507" pitchFamily="18" charset="2"/>
                  </a:rPr>
                  <a:t>  z + log(4)</a:t>
                </a:r>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361074" y="1875472"/>
                <a:ext cx="6097126" cy="1477328"/>
              </a:xfrm>
              <a:prstGeom prst="rect">
                <a:avLst/>
              </a:prstGeom>
              <a:blipFill>
                <a:blip r:embed="rId3"/>
                <a:stretch>
                  <a:fillRect t="-9091"/>
                </a:stretch>
              </a:blipFill>
            </p:spPr>
            <p:txBody>
              <a:bodyPr/>
              <a:lstStyle/>
              <a:p>
                <a:r>
                  <a:rPr lang="en-US">
                    <a:noFill/>
                  </a:rPr>
                  <a:t> </a:t>
                </a:r>
              </a:p>
            </p:txBody>
          </p:sp>
        </mc:Fallback>
      </mc:AlternateContent>
      <p:sp>
        <p:nvSpPr>
          <p:cNvPr id="59" name="Text Box 33">
            <a:extLst>
              <a:ext uri="{FF2B5EF4-FFF2-40B4-BE49-F238E27FC236}">
                <a16:creationId xmlns:a16="http://schemas.microsoft.com/office/drawing/2014/main" id="{4D15C281-05BD-4082-9B2C-181CA28F62BC}"/>
              </a:ext>
            </a:extLst>
          </p:cNvPr>
          <p:cNvSpPr txBox="1">
            <a:spLocks noChangeArrowheads="1"/>
          </p:cNvSpPr>
          <p:nvPr/>
        </p:nvSpPr>
        <p:spPr bwMode="auto">
          <a:xfrm>
            <a:off x="2599509" y="576590"/>
            <a:ext cx="2798619"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Jeff’s Soft Max</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4" name="Rectangle 63">
            <a:extLst>
              <a:ext uri="{FF2B5EF4-FFF2-40B4-BE49-F238E27FC236}">
                <a16:creationId xmlns:a16="http://schemas.microsoft.com/office/drawing/2014/main" id="{0944AEAF-EE60-40AD-AD40-34876E527232}"/>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Tree>
    <p:extLst>
      <p:ext uri="{BB962C8B-B14F-4D97-AF65-F5344CB8AC3E}">
        <p14:creationId xmlns:p14="http://schemas.microsoft.com/office/powerpoint/2010/main" val="33704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33"/>
          <p:cNvSpPr txBox="1">
            <a:spLocks noChangeArrowheads="1"/>
          </p:cNvSpPr>
          <p:nvPr/>
        </p:nvSpPr>
        <p:spPr bwMode="auto">
          <a:xfrm>
            <a:off x="-97457" y="3891569"/>
            <a:ext cx="93389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Error: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M</a:t>
            </a:r>
            <a:r>
              <a:rPr kumimoji="0" lang="en-CA" sz="28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d,j</a:t>
            </a:r>
            <a:r>
              <a:rPr kumimoji="0" lang="en-CA" sz="28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rPr>
              <a:t> </a:t>
            </a:r>
            <a:r>
              <a:rPr kumimoji="0" lang="en-CA"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Machine’s estimated “probability”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that input</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 d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is of category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rPr>
              <a:t>j</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 </a:t>
            </a: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cat, dog,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1" u="none" strike="noStrike" kern="1200" cap="none" spc="0" normalizeH="0" baseline="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y</a:t>
            </a:r>
            <a:r>
              <a:rPr kumimoji="0" lang="en-CA" sz="2800" b="0" i="1" u="none" strike="noStrike" kern="1200" cap="none" spc="0" normalizeH="0" baseline="-25000" noProof="0" dirty="0" err="1">
                <a:ln>
                  <a:noFill/>
                </a:ln>
                <a:solidFill>
                  <a:srgbClr val="FF00FF"/>
                </a:solidFill>
                <a:effectLst/>
                <a:uLnTx/>
                <a:uFillTx/>
                <a:latin typeface="Times New Roman" panose="02020603050405020304" pitchFamily="18" charset="0"/>
                <a:ea typeface="+mn-ea"/>
                <a:cs typeface="Times New Roman" panose="02020603050405020304" pitchFamily="18" charset="0"/>
              </a:rPr>
              <a:t>d,j</a:t>
            </a:r>
            <a:r>
              <a:rPr kumimoji="0" lang="en-CA" sz="28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Supervisor’s 0-1 answer.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sym typeface="Symbol" panose="05050102010706020507" pitchFamily="18" charset="2"/>
              </a:rPr>
              <a:t>Error: </a:t>
            </a:r>
          </a:p>
        </p:txBody>
      </p:sp>
      <p:grpSp>
        <p:nvGrpSpPr>
          <p:cNvPr id="9" name="Group 8"/>
          <p:cNvGrpSpPr/>
          <p:nvPr/>
        </p:nvGrpSpPr>
        <p:grpSpPr>
          <a:xfrm>
            <a:off x="6934200" y="4958369"/>
            <a:ext cx="2388165" cy="1442431"/>
            <a:chOff x="6934200" y="5307688"/>
            <a:chExt cx="2388165" cy="1442431"/>
          </a:xfrm>
        </p:grpSpPr>
        <p:grpSp>
          <p:nvGrpSpPr>
            <p:cNvPr id="23" name="Group 22"/>
            <p:cNvGrpSpPr/>
            <p:nvPr/>
          </p:nvGrpSpPr>
          <p:grpSpPr>
            <a:xfrm>
              <a:off x="6934200" y="5307688"/>
              <a:ext cx="2388165" cy="1442431"/>
              <a:chOff x="2963950" y="5101903"/>
              <a:chExt cx="2388165" cy="1442431"/>
            </a:xfrm>
          </p:grpSpPr>
          <p:grpSp>
            <p:nvGrpSpPr>
              <p:cNvPr id="24" name="Group 23"/>
              <p:cNvGrpSpPr/>
              <p:nvPr/>
            </p:nvGrpSpPr>
            <p:grpSpPr>
              <a:xfrm>
                <a:off x="2963950" y="5101903"/>
                <a:ext cx="2388165" cy="1442431"/>
                <a:chOff x="2963950" y="5101903"/>
                <a:chExt cx="2388165" cy="1442431"/>
              </a:xfrm>
            </p:grpSpPr>
            <p:grpSp>
              <p:nvGrpSpPr>
                <p:cNvPr id="26" name="Group 25"/>
                <p:cNvGrpSpPr/>
                <p:nvPr/>
              </p:nvGrpSpPr>
              <p:grpSpPr>
                <a:xfrm>
                  <a:off x="2963950" y="5101903"/>
                  <a:ext cx="2388165" cy="1442431"/>
                  <a:chOff x="2963950" y="5101903"/>
                  <a:chExt cx="2388165" cy="1442431"/>
                </a:xfrm>
              </p:grpSpPr>
              <p:cxnSp>
                <p:nvCxnSpPr>
                  <p:cNvPr id="40" name="Straight Connector 39"/>
                  <p:cNvCxnSpPr/>
                  <p:nvPr/>
                </p:nvCxnSpPr>
                <p:spPr bwMode="auto">
                  <a:xfrm>
                    <a:off x="3070091" y="5101903"/>
                    <a:ext cx="0" cy="1442431"/>
                  </a:xfrm>
                  <a:prstGeom prst="line">
                    <a:avLst/>
                  </a:prstGeom>
                  <a:noFill/>
                  <a:ln w="12700" cap="sq"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2963950" y="6424132"/>
                    <a:ext cx="2388165" cy="0"/>
                  </a:xfrm>
                  <a:prstGeom prst="line">
                    <a:avLst/>
                  </a:prstGeom>
                  <a:noFill/>
                  <a:ln w="12700" cap="sq" cmpd="sng" algn="ctr">
                    <a:solidFill>
                      <a:schemeClr val="tx1"/>
                    </a:solidFill>
                    <a:prstDash val="solid"/>
                    <a:round/>
                    <a:headEnd type="none" w="med" len="med"/>
                    <a:tailEnd type="none" w="med" len="med"/>
                  </a:ln>
                  <a:effectLst/>
                </p:spPr>
              </p:cxnSp>
            </p:grpSp>
            <p:grpSp>
              <p:nvGrpSpPr>
                <p:cNvPr id="27" name="Group 26"/>
                <p:cNvGrpSpPr/>
                <p:nvPr/>
              </p:nvGrpSpPr>
              <p:grpSpPr>
                <a:xfrm>
                  <a:off x="3285797" y="5273594"/>
                  <a:ext cx="1639331" cy="678340"/>
                  <a:chOff x="875410" y="4942080"/>
                  <a:chExt cx="2353800" cy="860040"/>
                </a:xfrm>
              </p:grpSpPr>
              <p:sp>
                <p:nvSpPr>
                  <p:cNvPr id="28" name="Oval 27"/>
                  <p:cNvSpPr/>
                  <p:nvPr/>
                </p:nvSpPr>
                <p:spPr>
                  <a:xfrm>
                    <a:off x="875410" y="5715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29" name="Oval 28"/>
                  <p:cNvSpPr/>
                  <p:nvPr/>
                </p:nvSpPr>
                <p:spPr>
                  <a:xfrm>
                    <a:off x="1104010" y="54864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0" name="Oval 29"/>
                  <p:cNvSpPr/>
                  <p:nvPr/>
                </p:nvSpPr>
                <p:spPr>
                  <a:xfrm>
                    <a:off x="1332610" y="5105401"/>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1" name="Oval 30"/>
                  <p:cNvSpPr/>
                  <p:nvPr/>
                </p:nvSpPr>
                <p:spPr>
                  <a:xfrm>
                    <a:off x="1713611" y="52468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2" name="Oval 31"/>
                  <p:cNvSpPr/>
                  <p:nvPr/>
                </p:nvSpPr>
                <p:spPr>
                  <a:xfrm>
                    <a:off x="2094610" y="49530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3" name="Oval 32"/>
                  <p:cNvSpPr/>
                  <p:nvPr/>
                </p:nvSpPr>
                <p:spPr>
                  <a:xfrm>
                    <a:off x="2475610" y="49420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4" name="Oval 33"/>
                  <p:cNvSpPr/>
                  <p:nvPr/>
                </p:nvSpPr>
                <p:spPr>
                  <a:xfrm>
                    <a:off x="2623809"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5" name="Oval 34"/>
                  <p:cNvSpPr/>
                  <p:nvPr/>
                </p:nvSpPr>
                <p:spPr>
                  <a:xfrm>
                    <a:off x="2547610" y="51816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6" name="Oval 35"/>
                  <p:cNvSpPr/>
                  <p:nvPr/>
                </p:nvSpPr>
                <p:spPr>
                  <a:xfrm>
                    <a:off x="2242810" y="5170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7" name="Oval 36"/>
                  <p:cNvSpPr/>
                  <p:nvPr/>
                </p:nvSpPr>
                <p:spPr>
                  <a:xfrm>
                    <a:off x="2856611" y="555168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8" name="Oval 37"/>
                  <p:cNvSpPr/>
                  <p:nvPr/>
                </p:nvSpPr>
                <p:spPr>
                  <a:xfrm>
                    <a:off x="3157210" y="5410200"/>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39" name="Oval 38"/>
                  <p:cNvSpPr/>
                  <p:nvPr/>
                </p:nvSpPr>
                <p:spPr>
                  <a:xfrm>
                    <a:off x="3004810" y="5105399"/>
                    <a:ext cx="72000" cy="87120"/>
                  </a:xfrm>
                  <a:prstGeom prst="ellipse">
                    <a:avLst/>
                  </a:prstGeom>
                  <a:solidFill>
                    <a:srgbClr val="FF00FF"/>
                  </a:solidFill>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grpSp>
          <p:sp>
            <p:nvSpPr>
              <p:cNvPr id="25" name="Freeform 24"/>
              <p:cNvSpPr/>
              <p:nvPr/>
            </p:nvSpPr>
            <p:spPr>
              <a:xfrm>
                <a:off x="3166944" y="5387286"/>
                <a:ext cx="1807045" cy="649192"/>
              </a:xfrm>
              <a:custGeom>
                <a:avLst/>
                <a:gdLst>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34618 h 823800"/>
                  <a:gd name="connsiteX1" fmla="*/ 531495 w 3829050"/>
                  <a:gd name="connsiteY1" fmla="*/ 31673 h 823800"/>
                  <a:gd name="connsiteX2" fmla="*/ 1720215 w 3829050"/>
                  <a:gd name="connsiteY2" fmla="*/ 191693 h 823800"/>
                  <a:gd name="connsiteX3" fmla="*/ 2594610 w 3829050"/>
                  <a:gd name="connsiteY3" fmla="*/ 820343 h 823800"/>
                  <a:gd name="connsiteX4" fmla="*/ 3611880 w 3829050"/>
                  <a:gd name="connsiteY4" fmla="*/ 460298 h 823800"/>
                  <a:gd name="connsiteX5" fmla="*/ 3611880 w 3829050"/>
                  <a:gd name="connsiteY5" fmla="*/ 460298 h 823800"/>
                  <a:gd name="connsiteX6" fmla="*/ 3829050 w 3829050"/>
                  <a:gd name="connsiteY6" fmla="*/ 311708 h 823800"/>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611880 w 3829050"/>
                  <a:gd name="connsiteY4" fmla="*/ 428988 h 797016"/>
                  <a:gd name="connsiteX5" fmla="*/ 3829050 w 3829050"/>
                  <a:gd name="connsiteY5" fmla="*/ 280398 h 797016"/>
                  <a:gd name="connsiteX0" fmla="*/ 0 w 3829050"/>
                  <a:gd name="connsiteY0" fmla="*/ 703308 h 797016"/>
                  <a:gd name="connsiteX1" fmla="*/ 531495 w 3829050"/>
                  <a:gd name="connsiteY1" fmla="*/ 363 h 797016"/>
                  <a:gd name="connsiteX2" fmla="*/ 2594610 w 3829050"/>
                  <a:gd name="connsiteY2" fmla="*/ 789033 h 797016"/>
                  <a:gd name="connsiteX3" fmla="*/ 3611880 w 3829050"/>
                  <a:gd name="connsiteY3" fmla="*/ 428988 h 797016"/>
                  <a:gd name="connsiteX4" fmla="*/ 3829050 w 3829050"/>
                  <a:gd name="connsiteY4" fmla="*/ 280398 h 797016"/>
                  <a:gd name="connsiteX0" fmla="*/ 0 w 3611880"/>
                  <a:gd name="connsiteY0" fmla="*/ 703308 h 797016"/>
                  <a:gd name="connsiteX1" fmla="*/ 531495 w 3611880"/>
                  <a:gd name="connsiteY1" fmla="*/ 363 h 797016"/>
                  <a:gd name="connsiteX2" fmla="*/ 2594610 w 3611880"/>
                  <a:gd name="connsiteY2" fmla="*/ 789033 h 797016"/>
                  <a:gd name="connsiteX3" fmla="*/ 3611880 w 3611880"/>
                  <a:gd name="connsiteY3" fmla="*/ 428988 h 797016"/>
                  <a:gd name="connsiteX0" fmla="*/ 0 w 2594610"/>
                  <a:gd name="connsiteY0" fmla="*/ 703308 h 789033"/>
                  <a:gd name="connsiteX1" fmla="*/ 531495 w 2594610"/>
                  <a:gd name="connsiteY1" fmla="*/ 363 h 789033"/>
                  <a:gd name="connsiteX2" fmla="*/ 2594610 w 2594610"/>
                  <a:gd name="connsiteY2" fmla="*/ 789033 h 789033"/>
                  <a:gd name="connsiteX0" fmla="*/ 0 w 2594610"/>
                  <a:gd name="connsiteY0" fmla="*/ 737570 h 823295"/>
                  <a:gd name="connsiteX1" fmla="*/ 1303020 w 2594610"/>
                  <a:gd name="connsiteY1" fmla="*/ 335 h 823295"/>
                  <a:gd name="connsiteX2" fmla="*/ 2594610 w 2594610"/>
                  <a:gd name="connsiteY2" fmla="*/ 823295 h 82329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53390 h 839115"/>
                  <a:gd name="connsiteX1" fmla="*/ 1303020 w 2594610"/>
                  <a:gd name="connsiteY1" fmla="*/ 16155 h 839115"/>
                  <a:gd name="connsiteX2" fmla="*/ 2594610 w 2594610"/>
                  <a:gd name="connsiteY2" fmla="*/ 839115 h 839115"/>
                  <a:gd name="connsiteX0" fmla="*/ 0 w 2594610"/>
                  <a:gd name="connsiteY0" fmla="*/ 737359 h 823084"/>
                  <a:gd name="connsiteX1" fmla="*/ 1303020 w 2594610"/>
                  <a:gd name="connsiteY1" fmla="*/ 124 h 823084"/>
                  <a:gd name="connsiteX2" fmla="*/ 2594610 w 2594610"/>
                  <a:gd name="connsiteY2" fmla="*/ 823084 h 823084"/>
                </a:gdLst>
                <a:ahLst/>
                <a:cxnLst>
                  <a:cxn ang="0">
                    <a:pos x="connsiteX0" y="connsiteY0"/>
                  </a:cxn>
                  <a:cxn ang="0">
                    <a:pos x="connsiteX1" y="connsiteY1"/>
                  </a:cxn>
                  <a:cxn ang="0">
                    <a:pos x="connsiteX2" y="connsiteY2"/>
                  </a:cxn>
                </a:cxnLst>
                <a:rect l="l" t="t" r="r" b="b"/>
                <a:pathLst>
                  <a:path w="2594610" h="823084">
                    <a:moveTo>
                      <a:pt x="0" y="737359"/>
                    </a:moveTo>
                    <a:cubicBezTo>
                      <a:pt x="122396" y="431130"/>
                      <a:pt x="790575" y="-8448"/>
                      <a:pt x="1303020" y="124"/>
                    </a:cubicBezTo>
                    <a:cubicBezTo>
                      <a:pt x="1815465" y="8696"/>
                      <a:pt x="2321243" y="454467"/>
                      <a:pt x="2594610" y="823084"/>
                    </a:cubicBezTo>
                  </a:path>
                </a:pathLst>
              </a:custGeom>
              <a:noFill/>
              <a:ln w="15875">
                <a:solidFill>
                  <a:srgbClr val="66FF33"/>
                </a:solidFill>
              </a:ln>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charset="0"/>
                </a:endParaRPr>
              </a:p>
            </p:txBody>
          </p:sp>
        </p:grpSp>
        <p:grpSp>
          <p:nvGrpSpPr>
            <p:cNvPr id="47" name="Group 46"/>
            <p:cNvGrpSpPr/>
            <p:nvPr/>
          </p:nvGrpSpPr>
          <p:grpSpPr>
            <a:xfrm>
              <a:off x="7290388" y="5561096"/>
              <a:ext cx="1576969" cy="535090"/>
              <a:chOff x="912128" y="5007360"/>
              <a:chExt cx="2280320" cy="794760"/>
            </a:xfrm>
          </p:grpSpPr>
          <p:cxnSp>
            <p:nvCxnSpPr>
              <p:cNvPr id="51" name="Straight Connector 50"/>
              <p:cNvCxnSpPr/>
              <p:nvPr/>
            </p:nvCxnSpPr>
            <p:spPr bwMode="auto">
              <a:xfrm flipV="1">
                <a:off x="912128" y="5551680"/>
                <a:ext cx="2990" cy="250440"/>
              </a:xfrm>
              <a:prstGeom prst="line">
                <a:avLst/>
              </a:prstGeom>
              <a:noFill/>
              <a:ln w="12700" cap="sq" cmpd="sng" algn="ctr">
                <a:solidFill>
                  <a:srgbClr val="FFC000"/>
                </a:solidFill>
                <a:prstDash val="solid"/>
                <a:round/>
                <a:headEnd type="none" w="med" len="med"/>
                <a:tailEnd type="none" w="med" len="med"/>
              </a:ln>
              <a:effectLst/>
            </p:spPr>
          </p:cxnSp>
          <p:cxnSp>
            <p:nvCxnSpPr>
              <p:cNvPr id="52" name="Straight Connector 51"/>
              <p:cNvCxnSpPr/>
              <p:nvPr/>
            </p:nvCxnSpPr>
            <p:spPr bwMode="auto">
              <a:xfrm flipV="1">
                <a:off x="1140010" y="5390348"/>
                <a:ext cx="0" cy="98040"/>
              </a:xfrm>
              <a:prstGeom prst="line">
                <a:avLst/>
              </a:prstGeom>
              <a:noFill/>
              <a:ln w="12700" cap="sq" cmpd="sng" algn="ctr">
                <a:solidFill>
                  <a:srgbClr val="FFC000"/>
                </a:solidFill>
                <a:prstDash val="solid"/>
                <a:round/>
                <a:headEnd type="none" w="med" len="med"/>
                <a:tailEnd type="none" w="med" len="med"/>
              </a:ln>
              <a:effectLst/>
            </p:spPr>
          </p:cxnSp>
          <p:cxnSp>
            <p:nvCxnSpPr>
              <p:cNvPr id="53" name="Straight Connector 52"/>
              <p:cNvCxnSpPr/>
              <p:nvPr/>
            </p:nvCxnSpPr>
            <p:spPr bwMode="auto">
              <a:xfrm flipV="1">
                <a:off x="1371600" y="5149820"/>
                <a:ext cx="0" cy="108960"/>
              </a:xfrm>
              <a:prstGeom prst="line">
                <a:avLst/>
              </a:prstGeom>
              <a:noFill/>
              <a:ln w="12700" cap="sq" cmpd="sng" algn="ctr">
                <a:solidFill>
                  <a:srgbClr val="FFC000"/>
                </a:solidFill>
                <a:prstDash val="solid"/>
                <a:round/>
                <a:headEnd type="none" w="med" len="med"/>
                <a:tailEnd type="none" w="med" len="med"/>
              </a:ln>
              <a:effectLst/>
            </p:spPr>
          </p:cxnSp>
          <p:cxnSp>
            <p:nvCxnSpPr>
              <p:cNvPr id="63" name="Straight Connector 62"/>
              <p:cNvCxnSpPr/>
              <p:nvPr/>
            </p:nvCxnSpPr>
            <p:spPr bwMode="auto">
              <a:xfrm flipV="1">
                <a:off x="1748624" y="5117328"/>
                <a:ext cx="2990" cy="206760"/>
              </a:xfrm>
              <a:prstGeom prst="line">
                <a:avLst/>
              </a:prstGeom>
              <a:noFill/>
              <a:ln w="12700" cap="sq" cmpd="sng" algn="ctr">
                <a:solidFill>
                  <a:srgbClr val="FFC000"/>
                </a:solidFill>
                <a:prstDash val="solid"/>
                <a:round/>
                <a:headEnd type="none" w="med" len="med"/>
                <a:tailEnd type="none" w="med" len="med"/>
              </a:ln>
              <a:effectLst/>
            </p:spPr>
          </p:cxnSp>
          <p:cxnSp>
            <p:nvCxnSpPr>
              <p:cNvPr id="64" name="Straight Connector 63"/>
              <p:cNvCxnSpPr/>
              <p:nvPr/>
            </p:nvCxnSpPr>
            <p:spPr bwMode="auto">
              <a:xfrm flipV="1">
                <a:off x="2131628" y="5007360"/>
                <a:ext cx="0" cy="98040"/>
              </a:xfrm>
              <a:prstGeom prst="line">
                <a:avLst/>
              </a:prstGeom>
              <a:noFill/>
              <a:ln w="12700" cap="sq" cmpd="sng" algn="ctr">
                <a:solidFill>
                  <a:srgbClr val="FFC000"/>
                </a:solidFill>
                <a:prstDash val="solid"/>
                <a:round/>
                <a:headEnd type="none" w="med" len="med"/>
                <a:tailEnd type="none" w="med" len="med"/>
              </a:ln>
              <a:effectLst/>
            </p:spPr>
          </p:cxnSp>
          <p:cxnSp>
            <p:nvCxnSpPr>
              <p:cNvPr id="65" name="Straight Connector 64"/>
              <p:cNvCxnSpPr/>
              <p:nvPr/>
            </p:nvCxnSpPr>
            <p:spPr bwMode="auto">
              <a:xfrm flipV="1">
                <a:off x="2283010" y="5141868"/>
                <a:ext cx="0" cy="98040"/>
              </a:xfrm>
              <a:prstGeom prst="line">
                <a:avLst/>
              </a:prstGeom>
              <a:noFill/>
              <a:ln w="12700" cap="sq" cmpd="sng" algn="ctr">
                <a:solidFill>
                  <a:srgbClr val="FFC000"/>
                </a:solidFill>
                <a:prstDash val="solid"/>
                <a:round/>
                <a:headEnd type="none" w="med" len="med"/>
                <a:tailEnd type="none" w="med" len="med"/>
              </a:ln>
              <a:effectLst/>
            </p:spPr>
          </p:cxnSp>
          <p:cxnSp>
            <p:nvCxnSpPr>
              <p:cNvPr id="66" name="Straight Connector 65"/>
              <p:cNvCxnSpPr/>
              <p:nvPr/>
            </p:nvCxnSpPr>
            <p:spPr bwMode="auto">
              <a:xfrm flipV="1">
                <a:off x="2511610" y="5007360"/>
                <a:ext cx="2990" cy="204032"/>
              </a:xfrm>
              <a:prstGeom prst="line">
                <a:avLst/>
              </a:prstGeom>
              <a:noFill/>
              <a:ln w="12700" cap="sq" cmpd="sng" algn="ctr">
                <a:solidFill>
                  <a:srgbClr val="FFC000"/>
                </a:solidFill>
                <a:prstDash val="solid"/>
                <a:round/>
                <a:headEnd type="none" w="med" len="med"/>
                <a:tailEnd type="none" w="med" len="med"/>
              </a:ln>
              <a:effectLst/>
            </p:spPr>
          </p:cxnSp>
          <p:cxnSp>
            <p:nvCxnSpPr>
              <p:cNvPr id="67" name="Straight Connector 66"/>
              <p:cNvCxnSpPr/>
              <p:nvPr/>
            </p:nvCxnSpPr>
            <p:spPr bwMode="auto">
              <a:xfrm>
                <a:off x="2659048" y="5312160"/>
                <a:ext cx="0" cy="152400"/>
              </a:xfrm>
              <a:prstGeom prst="line">
                <a:avLst/>
              </a:prstGeom>
              <a:noFill/>
              <a:ln w="12700" cap="sq" cmpd="sng" algn="ctr">
                <a:solidFill>
                  <a:srgbClr val="FFC000"/>
                </a:solidFill>
                <a:prstDash val="solid"/>
                <a:round/>
                <a:headEnd type="none" w="med" len="med"/>
                <a:tailEnd type="none" w="med" len="med"/>
              </a:ln>
              <a:effectLst/>
            </p:spPr>
          </p:cxnSp>
          <p:cxnSp>
            <p:nvCxnSpPr>
              <p:cNvPr id="68" name="Straight Connector 67"/>
              <p:cNvCxnSpPr/>
              <p:nvPr/>
            </p:nvCxnSpPr>
            <p:spPr bwMode="auto">
              <a:xfrm>
                <a:off x="2893612" y="5470524"/>
                <a:ext cx="0" cy="146436"/>
              </a:xfrm>
              <a:prstGeom prst="line">
                <a:avLst/>
              </a:prstGeom>
              <a:noFill/>
              <a:ln w="12700" cap="sq" cmpd="sng" algn="ctr">
                <a:solidFill>
                  <a:srgbClr val="FFC000"/>
                </a:solidFill>
                <a:prstDash val="solid"/>
                <a:round/>
                <a:headEnd type="none" w="med" len="med"/>
                <a:tailEnd type="none" w="med" len="med"/>
              </a:ln>
              <a:effectLst/>
            </p:spPr>
          </p:cxnSp>
          <p:cxnSp>
            <p:nvCxnSpPr>
              <p:cNvPr id="69" name="Straight Connector 68"/>
              <p:cNvCxnSpPr/>
              <p:nvPr/>
            </p:nvCxnSpPr>
            <p:spPr bwMode="auto">
              <a:xfrm flipV="1">
                <a:off x="3037058" y="5155784"/>
                <a:ext cx="2990" cy="455212"/>
              </a:xfrm>
              <a:prstGeom prst="line">
                <a:avLst/>
              </a:prstGeom>
              <a:noFill/>
              <a:ln w="12700" cap="sq" cmpd="sng" algn="ctr">
                <a:solidFill>
                  <a:srgbClr val="FFC000"/>
                </a:solidFill>
                <a:prstDash val="solid"/>
                <a:round/>
                <a:headEnd type="none" w="med" len="med"/>
                <a:tailEnd type="none" w="med" len="med"/>
              </a:ln>
              <a:effectLst/>
            </p:spPr>
          </p:cxnSp>
          <p:cxnSp>
            <p:nvCxnSpPr>
              <p:cNvPr id="70" name="Straight Connector 69"/>
              <p:cNvCxnSpPr/>
              <p:nvPr/>
            </p:nvCxnSpPr>
            <p:spPr bwMode="auto">
              <a:xfrm flipV="1">
                <a:off x="3189458" y="5464560"/>
                <a:ext cx="2990" cy="326640"/>
              </a:xfrm>
              <a:prstGeom prst="line">
                <a:avLst/>
              </a:prstGeom>
              <a:noFill/>
              <a:ln w="12700" cap="sq" cmpd="sng" algn="ctr">
                <a:solidFill>
                  <a:srgbClr val="FFC000"/>
                </a:solidFill>
                <a:prstDash val="solid"/>
                <a:round/>
                <a:headEnd type="none" w="med" len="med"/>
                <a:tailEnd type="none" w="med" len="med"/>
              </a:ln>
              <a:effectLst/>
            </p:spPr>
          </p:cxnSp>
        </p:grpSp>
      </p:grpSp>
      <p:sp>
        <p:nvSpPr>
          <p:cNvPr id="15" name="Rectangle 14"/>
          <p:cNvSpPr/>
          <p:nvPr/>
        </p:nvSpPr>
        <p:spPr>
          <a:xfrm>
            <a:off x="838199" y="1068501"/>
            <a:ext cx="7660281" cy="2975468"/>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20" name="Straight Arrow Connector 19"/>
          <p:cNvCxnSpPr/>
          <p:nvPr/>
        </p:nvCxnSpPr>
        <p:spPr bwMode="auto">
          <a:xfrm>
            <a:off x="990600" y="2140505"/>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6" name="Oval 15"/>
          <p:cNvSpPr/>
          <p:nvPr/>
        </p:nvSpPr>
        <p:spPr>
          <a:xfrm>
            <a:off x="1898073" y="2012917"/>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2" name="Straight Arrow Connector 41"/>
          <p:cNvCxnSpPr/>
          <p:nvPr/>
        </p:nvCxnSpPr>
        <p:spPr bwMode="auto">
          <a:xfrm>
            <a:off x="990600" y="2646887"/>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4" name="Oval 43"/>
          <p:cNvSpPr/>
          <p:nvPr/>
        </p:nvSpPr>
        <p:spPr>
          <a:xfrm>
            <a:off x="1898073" y="2519299"/>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8" name="Straight Arrow Connector 47"/>
          <p:cNvCxnSpPr/>
          <p:nvPr/>
        </p:nvCxnSpPr>
        <p:spPr bwMode="auto">
          <a:xfrm>
            <a:off x="990600" y="3153269"/>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0" name="Oval 49"/>
          <p:cNvSpPr/>
          <p:nvPr/>
        </p:nvSpPr>
        <p:spPr>
          <a:xfrm>
            <a:off x="1898073" y="3025681"/>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4" name="Straight Arrow Connector 53"/>
          <p:cNvCxnSpPr/>
          <p:nvPr/>
        </p:nvCxnSpPr>
        <p:spPr bwMode="auto">
          <a:xfrm>
            <a:off x="990600" y="3659651"/>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6" name="Oval 55"/>
          <p:cNvSpPr/>
          <p:nvPr/>
        </p:nvSpPr>
        <p:spPr>
          <a:xfrm>
            <a:off x="1898073" y="3532064"/>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Rectangle 57"/>
          <p:cNvSpPr/>
          <p:nvPr/>
        </p:nvSpPr>
        <p:spPr>
          <a:xfrm>
            <a:off x="6705600" y="2668701"/>
            <a:ext cx="1752600"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E(</a:t>
            </a:r>
            <a:r>
              <a:rPr kumimoji="0" lang="en-US" altLang="en-US" sz="2400" b="0" i="1" u="none" strike="noStrike" kern="1200" cap="none" spc="0" normalizeH="0" baseline="0" noProof="0" dirty="0">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8000"/>
                </a:solidFill>
                <a:effectLst/>
                <a:uLnTx/>
                <a:uFillTx/>
                <a:latin typeface="Times New Roman" pitchFamily="18" charset="0"/>
                <a:ea typeface="+mn-ea"/>
                <a:cs typeface="Arial" charset="0"/>
              </a:rPr>
              <a:t>1</a:t>
            </a:r>
            <a:r>
              <a:rPr kumimoji="0" lang="en-CA"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8000"/>
                </a:solidFill>
                <a:effectLst/>
                <a:uLnTx/>
                <a:uFillTx/>
                <a:latin typeface="Times New Roman" pitchFamily="18" charset="0"/>
                <a:ea typeface="+mn-ea"/>
                <a:cs typeface="Arial" charset="0"/>
              </a:rPr>
              <a:t>m</a:t>
            </a:r>
            <a:r>
              <a:rPr kumimoji="0" lang="en-CA"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a:t>
            </a:r>
          </a:p>
        </p:txBody>
      </p:sp>
      <p:grpSp>
        <p:nvGrpSpPr>
          <p:cNvPr id="7" name="Group 6"/>
          <p:cNvGrpSpPr/>
          <p:nvPr/>
        </p:nvGrpSpPr>
        <p:grpSpPr>
          <a:xfrm>
            <a:off x="1676400" y="1028794"/>
            <a:ext cx="2743200" cy="2880940"/>
            <a:chOff x="1676400" y="566225"/>
            <a:chExt cx="2743200" cy="2880940"/>
          </a:xfrm>
        </p:grpSpPr>
        <p:grpSp>
          <p:nvGrpSpPr>
            <p:cNvPr id="2" name="Group 1"/>
            <p:cNvGrpSpPr/>
            <p:nvPr/>
          </p:nvGrpSpPr>
          <p:grpSpPr>
            <a:xfrm>
              <a:off x="2209793" y="1404799"/>
              <a:ext cx="2209807" cy="2042366"/>
              <a:chOff x="2209797" y="860400"/>
              <a:chExt cx="1592106" cy="2410190"/>
            </a:xfrm>
          </p:grpSpPr>
          <p:sp>
            <p:nvSpPr>
              <p:cNvPr id="21" name="TextBox 20"/>
              <p:cNvSpPr txBox="1"/>
              <p:nvPr/>
            </p:nvSpPr>
            <p:spPr>
              <a:xfrm flipH="1">
                <a:off x="2209797" y="860400"/>
                <a:ext cx="1422414"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d,1</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0.01</a:t>
                </a:r>
              </a:p>
            </p:txBody>
          </p:sp>
          <p:sp>
            <p:nvSpPr>
              <p:cNvPr id="43" name="TextBox 42"/>
              <p:cNvSpPr txBox="1"/>
              <p:nvPr/>
            </p:nvSpPr>
            <p:spPr>
              <a:xfrm flipH="1">
                <a:off x="2209798" y="1457980"/>
                <a:ext cx="1372503"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d,2  </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0.02</a:t>
                </a:r>
              </a:p>
            </p:txBody>
          </p:sp>
          <p:sp>
            <p:nvSpPr>
              <p:cNvPr id="49" name="TextBox 48"/>
              <p:cNvSpPr txBox="1"/>
              <p:nvPr/>
            </p:nvSpPr>
            <p:spPr>
              <a:xfrm flipH="1">
                <a:off x="2209799" y="2055560"/>
                <a:ext cx="1588816"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d,3 </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0.95 </a:t>
                </a:r>
              </a:p>
            </p:txBody>
          </p:sp>
          <p:sp>
            <p:nvSpPr>
              <p:cNvPr id="55" name="TextBox 54"/>
              <p:cNvSpPr txBox="1"/>
              <p:nvPr/>
            </p:nvSpPr>
            <p:spPr>
              <a:xfrm flipH="1">
                <a:off x="2209799" y="2653140"/>
                <a:ext cx="1592104"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d,4</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0.02</a:t>
                </a:r>
              </a:p>
            </p:txBody>
          </p:sp>
        </p:grpSp>
        <p:sp>
          <p:nvSpPr>
            <p:cNvPr id="72" name="TextBox 71"/>
            <p:cNvSpPr txBox="1"/>
            <p:nvPr/>
          </p:nvSpPr>
          <p:spPr>
            <a:xfrm flipH="1">
              <a:off x="1676400" y="566225"/>
              <a:ext cx="2743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Machine’s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answer</a:t>
              </a:r>
            </a:p>
          </p:txBody>
        </p:sp>
      </p:grpSp>
      <p:grpSp>
        <p:nvGrpSpPr>
          <p:cNvPr id="8" name="Group 7"/>
          <p:cNvGrpSpPr/>
          <p:nvPr/>
        </p:nvGrpSpPr>
        <p:grpSpPr>
          <a:xfrm>
            <a:off x="3657600" y="1028794"/>
            <a:ext cx="2743200" cy="3293016"/>
            <a:chOff x="3352800" y="566225"/>
            <a:chExt cx="2743200" cy="3293016"/>
          </a:xfrm>
        </p:grpSpPr>
        <p:grpSp>
          <p:nvGrpSpPr>
            <p:cNvPr id="73" name="Group 72"/>
            <p:cNvGrpSpPr/>
            <p:nvPr/>
          </p:nvGrpSpPr>
          <p:grpSpPr>
            <a:xfrm>
              <a:off x="4038596" y="1385987"/>
              <a:ext cx="1752605" cy="2473254"/>
              <a:chOff x="2209798" y="860400"/>
              <a:chExt cx="1445899" cy="2918679"/>
            </a:xfrm>
          </p:grpSpPr>
          <p:sp>
            <p:nvSpPr>
              <p:cNvPr id="74" name="TextBox 73"/>
              <p:cNvSpPr txBox="1"/>
              <p:nvPr/>
            </p:nvSpPr>
            <p:spPr>
              <a:xfrm flipH="1">
                <a:off x="2209799" y="860400"/>
                <a:ext cx="1194435"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CA"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d,1 </a:t>
                </a: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0 </a:t>
                </a:r>
              </a:p>
            </p:txBody>
          </p:sp>
          <p:sp>
            <p:nvSpPr>
              <p:cNvPr id="75" name="TextBox 74"/>
              <p:cNvSpPr txBox="1"/>
              <p:nvPr/>
            </p:nvSpPr>
            <p:spPr>
              <a:xfrm flipH="1">
                <a:off x="2209798" y="1457980"/>
                <a:ext cx="1131572"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CA"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d,2</a:t>
                </a: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0 </a:t>
                </a:r>
              </a:p>
            </p:txBody>
          </p:sp>
          <p:sp>
            <p:nvSpPr>
              <p:cNvPr id="76" name="TextBox 75"/>
              <p:cNvSpPr txBox="1"/>
              <p:nvPr/>
            </p:nvSpPr>
            <p:spPr>
              <a:xfrm flipH="1">
                <a:off x="2209799" y="2055560"/>
                <a:ext cx="1022988"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CA"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d,3 </a:t>
                </a: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1 </a:t>
                </a:r>
              </a:p>
            </p:txBody>
          </p:sp>
          <p:sp>
            <p:nvSpPr>
              <p:cNvPr id="77" name="TextBox 76"/>
              <p:cNvSpPr txBox="1"/>
              <p:nvPr/>
            </p:nvSpPr>
            <p:spPr>
              <a:xfrm flipH="1">
                <a:off x="2209799" y="2653140"/>
                <a:ext cx="1445898" cy="11259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y</a:t>
                </a:r>
                <a:r>
                  <a:rPr kumimoji="0" lang="en-CA"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d,4 </a:t>
                </a: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a:t>
                </a:r>
              </a:p>
            </p:txBody>
          </p:sp>
        </p:grpSp>
        <p:sp>
          <p:nvSpPr>
            <p:cNvPr id="84" name="TextBox 83"/>
            <p:cNvSpPr txBox="1"/>
            <p:nvPr/>
          </p:nvSpPr>
          <p:spPr>
            <a:xfrm flipH="1">
              <a:off x="3352800" y="566225"/>
              <a:ext cx="2743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Supervisor's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answer</a:t>
              </a:r>
            </a:p>
          </p:txBody>
        </p:sp>
      </p:grpSp>
      <p:cxnSp>
        <p:nvCxnSpPr>
          <p:cNvPr id="12" name="Straight Connector 11"/>
          <p:cNvCxnSpPr/>
          <p:nvPr/>
        </p:nvCxnSpPr>
        <p:spPr bwMode="auto">
          <a:xfrm>
            <a:off x="2721354" y="5903659"/>
            <a:ext cx="4136646" cy="0"/>
          </a:xfrm>
          <a:prstGeom prst="line">
            <a:avLst/>
          </a:prstGeom>
          <a:noFill/>
          <a:ln w="38100" cap="sq" cmpd="sng" algn="ctr">
            <a:solidFill>
              <a:schemeClr val="hlink"/>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1" name="TextBox 70"/>
              <p:cNvSpPr txBox="1"/>
              <p:nvPr/>
            </p:nvSpPr>
            <p:spPr>
              <a:xfrm>
                <a:off x="1714328" y="5646415"/>
                <a:ext cx="5138907" cy="436786"/>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800" b="0" i="1"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14:m>
                  <m:oMath xmlns:m="http://schemas.openxmlformats.org/officeDocument/2006/math">
                    <m:nary>
                      <m:naryPr>
                        <m:chr m:val="∑"/>
                        <m:supHide m:val="on"/>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p>
                          <m:sSup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pPr>
                          <m:e>
                            <m:r>
                              <a:rPr kumimoji="0" lang="en-CA" altLang="en-US" sz="28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US" altLang="en-US" sz="28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CA" altLang="en-US" sz="28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sSub>
                              <m:sSubPr>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r>
                              <a:rPr kumimoji="0" lang="en-CA" altLang="en-US" sz="2800" b="0" i="0"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r>
                              <a:rPr kumimoji="0" lang="en-CA" sz="2800" b="0" i="0" u="none" strike="noStrike" kern="1200" cap="none" spc="0" normalizeH="0" baseline="0" noProof="0" dirty="0">
                                <a:ln>
                                  <a:noFill/>
                                </a:ln>
                                <a:solidFill>
                                  <a:srgbClr val="FFFFFF"/>
                                </a:solidFill>
                                <a:effectLst/>
                                <a:uLnTx/>
                                <a:uFillTx/>
                                <a:latin typeface="Cambria Math" panose="02040503050406030204" pitchFamily="18" charset="0"/>
                                <a:ea typeface="+mn-ea"/>
                              </a:rPr>
                              <m:t>−</m:t>
                            </m:r>
                            <m:r>
                              <a:rPr kumimoji="0" lang="en-CA" sz="28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rPr>
                              <m:t> </m:t>
                            </m:r>
                            <m:sSub>
                              <m:sSubPr>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d>
                              <m:d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sSub>
                                  <m:sSubPr>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acc>
                                      <m:accPr>
                                        <m:chr m:val="⃗"/>
                                        <m:ctrlPr>
                                          <a:rPr kumimoji="0" lang="en-US"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e>
                            </m:d>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 </m:t>
                            </m:r>
                            <m:r>
                              <a:rPr kumimoji="0" lang="en-US" altLang="en-US" sz="2800" b="0" i="0"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e>
                          <m:sup>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2</m:t>
                            </m:r>
                          </m:sup>
                        </m:sSup>
                      </m:e>
                    </m:nary>
                  </m:oMath>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714328" y="5646415"/>
                <a:ext cx="5138907" cy="436786"/>
              </a:xfrm>
              <a:prstGeom prst="rect">
                <a:avLst/>
              </a:prstGeom>
              <a:blipFill>
                <a:blip r:embed="rId2"/>
                <a:stretch>
                  <a:fillRect l="-4152" t="-23611" b="-48611"/>
                </a:stretch>
              </a:blipFill>
            </p:spPr>
            <p:txBody>
              <a:bodyPr/>
              <a:lstStyle/>
              <a:p>
                <a:r>
                  <a:rPr lang="en-US">
                    <a:noFill/>
                  </a:rPr>
                  <a:t> </a:t>
                </a:r>
              </a:p>
            </p:txBody>
          </p:sp>
        </mc:Fallback>
      </mc:AlternateContent>
      <p:sp>
        <p:nvSpPr>
          <p:cNvPr id="80" name="Text Box 33">
            <a:extLst>
              <a:ext uri="{FF2B5EF4-FFF2-40B4-BE49-F238E27FC236}">
                <a16:creationId xmlns:a16="http://schemas.microsoft.com/office/drawing/2014/main" id="{517F5B3F-9091-4BE8-873D-EDA8EC68B4DA}"/>
              </a:ext>
            </a:extLst>
          </p:cNvPr>
          <p:cNvSpPr txBox="1">
            <a:spLocks noChangeArrowheads="1"/>
          </p:cNvSpPr>
          <p:nvPr/>
        </p:nvSpPr>
        <p:spPr bwMode="auto">
          <a:xfrm>
            <a:off x="2362200" y="457200"/>
            <a:ext cx="4390557"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8" name="Rectangle 77">
            <a:extLst>
              <a:ext uri="{FF2B5EF4-FFF2-40B4-BE49-F238E27FC236}">
                <a16:creationId xmlns:a16="http://schemas.microsoft.com/office/drawing/2014/main" id="{DB17CDD7-F387-4127-81B8-CF575460F8CC}"/>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grpSp>
        <p:nvGrpSpPr>
          <p:cNvPr id="4" name="Group 3">
            <a:extLst>
              <a:ext uri="{FF2B5EF4-FFF2-40B4-BE49-F238E27FC236}">
                <a16:creationId xmlns:a16="http://schemas.microsoft.com/office/drawing/2014/main" id="{8E88CFF4-FD53-460C-BAFD-2002C03AE812}"/>
              </a:ext>
            </a:extLst>
          </p:cNvPr>
          <p:cNvGrpSpPr/>
          <p:nvPr/>
        </p:nvGrpSpPr>
        <p:grpSpPr>
          <a:xfrm>
            <a:off x="5715000" y="1871054"/>
            <a:ext cx="982961" cy="2015146"/>
            <a:chOff x="5715000" y="1871054"/>
            <a:chExt cx="982961" cy="2015146"/>
          </a:xfrm>
        </p:grpSpPr>
        <p:sp>
          <p:nvSpPr>
            <p:cNvPr id="79" name="Rectangle 78">
              <a:extLst>
                <a:ext uri="{FF2B5EF4-FFF2-40B4-BE49-F238E27FC236}">
                  <a16:creationId xmlns:a16="http://schemas.microsoft.com/office/drawing/2014/main" id="{C970FAC2-CAF2-4A72-95E8-A8DB59A899AE}"/>
                </a:ext>
              </a:extLst>
            </p:cNvPr>
            <p:cNvSpPr/>
            <p:nvPr/>
          </p:nvSpPr>
          <p:spPr>
            <a:xfrm>
              <a:off x="5715000" y="1871054"/>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0</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1" name="Rectangle 80">
              <a:extLst>
                <a:ext uri="{FF2B5EF4-FFF2-40B4-BE49-F238E27FC236}">
                  <a16:creationId xmlns:a16="http://schemas.microsoft.com/office/drawing/2014/main" id="{0BFBE5DA-9A30-4CB9-ABDD-4FA5D1A38FEB}"/>
                </a:ext>
              </a:extLst>
            </p:cNvPr>
            <p:cNvSpPr/>
            <p:nvPr/>
          </p:nvSpPr>
          <p:spPr>
            <a:xfrm>
              <a:off x="5715000" y="2389496"/>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1</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2" name="Rectangle 81">
              <a:extLst>
                <a:ext uri="{FF2B5EF4-FFF2-40B4-BE49-F238E27FC236}">
                  <a16:creationId xmlns:a16="http://schemas.microsoft.com/office/drawing/2014/main" id="{6E58A2AD-4AD1-4CF0-9EB5-81F2305D125C}"/>
                </a:ext>
              </a:extLst>
            </p:cNvPr>
            <p:cNvSpPr/>
            <p:nvPr/>
          </p:nvSpPr>
          <p:spPr>
            <a:xfrm>
              <a:off x="5715000" y="2873992"/>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3</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83" name="Rectangle 82">
              <a:extLst>
                <a:ext uri="{FF2B5EF4-FFF2-40B4-BE49-F238E27FC236}">
                  <a16:creationId xmlns:a16="http://schemas.microsoft.com/office/drawing/2014/main" id="{03064538-1A0C-45AC-8CC9-B9DAE4967FF5}"/>
                </a:ext>
              </a:extLst>
            </p:cNvPr>
            <p:cNvSpPr/>
            <p:nvPr/>
          </p:nvSpPr>
          <p:spPr>
            <a:xfrm>
              <a:off x="5715000" y="3362980"/>
              <a:ext cx="98296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a:t>
              </a:r>
              <a:r>
                <a:rPr kumimoji="0" lang="el-GR" altLang="en-US" sz="2800" b="0" i="0" u="none" strike="noStrike" kern="1200" cap="none" spc="0" normalizeH="0" baseline="0" noProof="0" dirty="0">
                  <a:ln>
                    <a:noFill/>
                  </a:ln>
                  <a:solidFill>
                    <a:srgbClr val="00B050"/>
                  </a:solidFill>
                  <a:effectLst/>
                  <a:uLnTx/>
                  <a:uFillTx/>
                  <a:latin typeface="Times New Roman"/>
                  <a:ea typeface="+mn-ea"/>
                  <a:cs typeface="Times New Roman" panose="02020603050405020304" pitchFamily="18" charset="0"/>
                  <a:sym typeface="Symbol" panose="05050102010706020507" pitchFamily="18" charset="2"/>
                </a:rPr>
                <a:t>‧ ‧ ‧</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24466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
                                            <p:txEl>
                                              <p:pRg st="0" end="0"/>
                                            </p:txEl>
                                          </p:spTgt>
                                        </p:tgtEl>
                                        <p:attrNameLst>
                                          <p:attrName>style.visibility</p:attrName>
                                        </p:attrNameLst>
                                      </p:cBhvr>
                                      <p:to>
                                        <p:strVal val="visible"/>
                                      </p:to>
                                    </p:set>
                                    <p:anim calcmode="lin" valueType="num">
                                      <p:cBhvr additive="base">
                                        <p:cTn id="11"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anim calcmode="lin" valueType="num">
                                      <p:cBhvr additive="base">
                                        <p:cTn id="17"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
                                            <p:txEl>
                                              <p:pRg st="2" end="2"/>
                                            </p:txEl>
                                          </p:spTgt>
                                        </p:tgtEl>
                                        <p:attrNameLst>
                                          <p:attrName>style.visibility</p:attrName>
                                        </p:attrNameLst>
                                      </p:cBhvr>
                                      <p:to>
                                        <p:strVal val="visible"/>
                                      </p:to>
                                    </p:set>
                                    <p:anim calcmode="lin" valueType="num">
                                      <p:cBhvr additive="base">
                                        <p:cTn id="27"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
                                            <p:txEl>
                                              <p:pRg st="3" end="3"/>
                                            </p:txEl>
                                          </p:spTgt>
                                        </p:tgtEl>
                                        <p:attrNameLst>
                                          <p:attrName>style.visibility</p:attrName>
                                        </p:attrNameLst>
                                      </p:cBhvr>
                                      <p:to>
                                        <p:strVal val="visible"/>
                                      </p:to>
                                    </p:set>
                                    <p:anim calcmode="lin" valueType="num">
                                      <p:cBhvr additive="base">
                                        <p:cTn id="37"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0-#ppt_w/2"/>
                                          </p:val>
                                        </p:tav>
                                        <p:tav tm="100000">
                                          <p:val>
                                            <p:strVal val="#ppt_x"/>
                                          </p:val>
                                        </p:tav>
                                      </p:tavLst>
                                    </p:anim>
                                    <p:anim calcmode="lin" valueType="num">
                                      <p:cBhvr additive="base">
                                        <p:cTn id="46"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838199" y="1061967"/>
            <a:ext cx="7660281" cy="2975468"/>
          </a:xfrm>
          <a:prstGeom prst="rect">
            <a:avLst/>
          </a:prstGeom>
          <a:solidFill>
            <a:schemeClr val="tx1"/>
          </a:solidFill>
          <a:ln>
            <a:no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AlternateContent xmlns:mc="http://schemas.openxmlformats.org/markup-compatibility/2006" xmlns:a14="http://schemas.microsoft.com/office/drawing/2010/main">
        <mc:Choice Requires="a14">
          <p:sp>
            <p:nvSpPr>
              <p:cNvPr id="57" name="Text Box 33"/>
              <p:cNvSpPr txBox="1">
                <a:spLocks noChangeArrowheads="1"/>
              </p:cNvSpPr>
              <p:nvPr/>
            </p:nvSpPr>
            <p:spPr bwMode="auto">
              <a:xfrm>
                <a:off x="-97457" y="3885035"/>
                <a:ext cx="9774857" cy="2287165"/>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Error: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M</a:t>
                </a:r>
                <a:r>
                  <a:rPr kumimoji="0" lang="en-CA" sz="28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rPr>
                  <a:t>d,j</a:t>
                </a:r>
                <a:r>
                  <a:rPr kumimoji="0" lang="en-CA" sz="28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CA"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CA" sz="2800" b="0" i="1" u="none" strike="noStrike" kern="1200" cap="none" spc="0" normalizeH="0" baseline="-2500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Machine’s estimated probability </a:t>
                </a:r>
                <a:b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that input</a:t>
                </a:r>
                <a:r>
                  <a:rPr kumimoji="0" lang="en-US" altLang="en-US"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d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is of category </a:t>
                </a:r>
                <a:r>
                  <a:rPr kumimoji="0" lang="en-US" altLang="en-US"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j</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cat, dog,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CA" sz="2800" b="0" i="1" u="none" strike="noStrike" kern="1200" cap="none" spc="0" normalizeH="0" baseline="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y</a:t>
                </a:r>
                <a:r>
                  <a:rPr kumimoji="0" lang="en-CA" sz="2800" b="0" i="1" u="none" strike="noStrike" kern="1200" cap="none" spc="0" normalizeH="0" baseline="-25000" noProof="0" dirty="0">
                    <a:ln>
                      <a:noFill/>
                    </a:ln>
                    <a:solidFill>
                      <a:srgbClr val="FF00FF"/>
                    </a:solidFill>
                    <a:effectLst/>
                    <a:uLnTx/>
                    <a:uFillTx/>
                    <a:latin typeface="Times New Roman" panose="02020603050405020304" pitchFamily="18" charset="0"/>
                    <a:ea typeface="+mn-ea"/>
                    <a:cs typeface="Times New Roman" panose="02020603050405020304" pitchFamily="18" charset="0"/>
                  </a:rPr>
                  <a:t>d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Supervisor’s index answer.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14:m>
                  <m:oMath xmlns:m="http://schemas.openxmlformats.org/officeDocument/2006/math">
                    <m:sSub>
                      <m:sSubPr>
                        <m:ctrlP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𝑑</m:t>
                        </m:r>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𝑑</m:t>
                            </m:r>
                          </m:sub>
                        </m:sSub>
                      </m:sub>
                    </m:s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 </m:t>
                    </m:r>
                  </m:oMath>
                </a14:m>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is “prob" </a:t>
                </a:r>
                <a:r>
                  <a:rPr kumimoji="0" lang="en-CA" altLang="en-US" sz="28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gives to the correct </a:t>
                </a:r>
                <a:r>
                  <a:rPr kumimoji="0" lang="en-CA"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ans</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for </a:t>
                </a:r>
                <a:r>
                  <a:rPr kumimoji="0" lang="en-CA" altLang="en-US" sz="28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d</a:t>
                </a:r>
                <a:r>
                  <a:rPr kumimoji="0" lang="en-CA" altLang="en-US" sz="2800" b="0" i="1" u="none" strike="noStrike" kern="1200" cap="none" spc="0" normalizeH="0" baseline="3000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th</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data item</a:t>
                </a:r>
              </a:p>
            </p:txBody>
          </p:sp>
        </mc:Choice>
        <mc:Fallback xmlns="">
          <p:sp>
            <p:nvSpPr>
              <p:cNvPr id="57" name="Text Box 33"/>
              <p:cNvSpPr txBox="1">
                <a:spLocks noRot="1" noChangeAspect="1" noMove="1" noResize="1" noEditPoints="1" noAdjustHandles="1" noChangeArrowheads="1" noChangeShapeType="1" noTextEdit="1"/>
              </p:cNvSpPr>
              <p:nvPr/>
            </p:nvSpPr>
            <p:spPr bwMode="auto">
              <a:xfrm>
                <a:off x="-97457" y="3885035"/>
                <a:ext cx="9774857" cy="2287165"/>
              </a:xfrm>
              <a:prstGeom prst="rect">
                <a:avLst/>
              </a:prstGeom>
              <a:blipFill>
                <a:blip r:embed="rId3"/>
                <a:stretch>
                  <a:fillRect t="-2660" b="-45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20" name="Straight Arrow Connector 19"/>
          <p:cNvCxnSpPr/>
          <p:nvPr/>
        </p:nvCxnSpPr>
        <p:spPr bwMode="auto">
          <a:xfrm>
            <a:off x="990600" y="2133971"/>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16" name="Oval 15"/>
          <p:cNvSpPr/>
          <p:nvPr/>
        </p:nvSpPr>
        <p:spPr>
          <a:xfrm>
            <a:off x="1898073" y="2006383"/>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2" name="Straight Arrow Connector 41"/>
          <p:cNvCxnSpPr/>
          <p:nvPr/>
        </p:nvCxnSpPr>
        <p:spPr bwMode="auto">
          <a:xfrm>
            <a:off x="990600" y="2640353"/>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44" name="Oval 43"/>
          <p:cNvSpPr/>
          <p:nvPr/>
        </p:nvSpPr>
        <p:spPr>
          <a:xfrm>
            <a:off x="1898073" y="2512765"/>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48" name="Straight Arrow Connector 47"/>
          <p:cNvCxnSpPr/>
          <p:nvPr/>
        </p:nvCxnSpPr>
        <p:spPr bwMode="auto">
          <a:xfrm>
            <a:off x="990600" y="3146735"/>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0" name="Oval 49"/>
          <p:cNvSpPr/>
          <p:nvPr/>
        </p:nvSpPr>
        <p:spPr>
          <a:xfrm>
            <a:off x="1898073" y="3019147"/>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cxnSp>
        <p:nvCxnSpPr>
          <p:cNvPr id="54" name="Straight Arrow Connector 53"/>
          <p:cNvCxnSpPr/>
          <p:nvPr/>
        </p:nvCxnSpPr>
        <p:spPr bwMode="auto">
          <a:xfrm>
            <a:off x="990600" y="3653117"/>
            <a:ext cx="914400" cy="0"/>
          </a:xfrm>
          <a:prstGeom prst="straightConnector1">
            <a:avLst/>
          </a:prstGeom>
          <a:noFill/>
          <a:ln w="25400" cap="sq" cmpd="sng" algn="ctr">
            <a:solidFill>
              <a:schemeClr val="bg1"/>
            </a:solidFill>
            <a:prstDash val="solid"/>
            <a:round/>
            <a:headEnd type="none" w="med" len="med"/>
            <a:tailEnd type="triangle" w="lg" len="lg"/>
          </a:ln>
          <a:effectLst/>
        </p:spPr>
      </p:cxnSp>
      <p:sp>
        <p:nvSpPr>
          <p:cNvPr id="56" name="Oval 55"/>
          <p:cNvSpPr/>
          <p:nvPr/>
        </p:nvSpPr>
        <p:spPr>
          <a:xfrm>
            <a:off x="1898073" y="3525530"/>
            <a:ext cx="304800" cy="253616"/>
          </a:xfrm>
          <a:prstGeom prst="ellipse">
            <a:avLst/>
          </a:prstGeom>
          <a:ln w="12700">
            <a:solidFill>
              <a:schemeClr val="bg1"/>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58" name="Rectangle 57"/>
          <p:cNvSpPr/>
          <p:nvPr/>
        </p:nvSpPr>
        <p:spPr>
          <a:xfrm>
            <a:off x="6705600" y="2662167"/>
            <a:ext cx="1752600" cy="461665"/>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E(</a:t>
            </a:r>
            <a:r>
              <a:rPr kumimoji="0" lang="en-US" altLang="en-US" sz="2400" b="0" i="1" u="none" strike="noStrike" kern="1200" cap="none" spc="0" normalizeH="0" baseline="0" noProof="0" dirty="0">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a:ln>
                  <a:noFill/>
                </a:ln>
                <a:solidFill>
                  <a:srgbClr val="008000"/>
                </a:solidFill>
                <a:effectLst/>
                <a:uLnTx/>
                <a:uFillTx/>
                <a:latin typeface="Times New Roman" pitchFamily="18" charset="0"/>
                <a:ea typeface="+mn-ea"/>
                <a:cs typeface="Arial" charset="0"/>
              </a:rPr>
              <a:t>1</a:t>
            </a:r>
            <a:r>
              <a:rPr kumimoji="0" lang="en-CA"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a:t>
            </a:r>
            <a:r>
              <a:rPr kumimoji="0" lang="en-US" altLang="en-US" sz="2400" b="0" i="1" u="none" strike="noStrike" kern="1200" cap="none" spc="0" normalizeH="0" baseline="0" noProof="0" dirty="0" err="1">
                <a:ln>
                  <a:noFill/>
                </a:ln>
                <a:solidFill>
                  <a:srgbClr val="008000"/>
                </a:solidFill>
                <a:effectLst/>
                <a:uLnTx/>
                <a:uFillTx/>
                <a:latin typeface="Times New Roman" pitchFamily="18" charset="0"/>
                <a:ea typeface="+mn-ea"/>
                <a:cs typeface="Arial" charset="0"/>
              </a:rPr>
              <a:t>w</a:t>
            </a:r>
            <a:r>
              <a:rPr kumimoji="0" lang="en-US" altLang="en-US" sz="2400" b="0" i="1" u="none" strike="noStrike" kern="1200" cap="none" spc="0" normalizeH="0" baseline="-25000" noProof="0" dirty="0" err="1">
                <a:ln>
                  <a:noFill/>
                </a:ln>
                <a:solidFill>
                  <a:srgbClr val="008000"/>
                </a:solidFill>
                <a:effectLst/>
                <a:uLnTx/>
                <a:uFillTx/>
                <a:latin typeface="Times New Roman" pitchFamily="18" charset="0"/>
                <a:ea typeface="+mn-ea"/>
                <a:cs typeface="Arial" charset="0"/>
              </a:rPr>
              <a:t>m</a:t>
            </a:r>
            <a:r>
              <a:rPr kumimoji="0" lang="en-CA" sz="2400" b="0" i="1" u="none" strike="noStrike" kern="1200" cap="none" spc="0" normalizeH="0" baseline="0" noProof="0" dirty="0">
                <a:ln>
                  <a:noFill/>
                </a:ln>
                <a:solidFill>
                  <a:srgbClr val="FFC000"/>
                </a:solidFill>
                <a:effectLst/>
                <a:uLnTx/>
                <a:uFillTx/>
                <a:latin typeface="Times New Roman" pitchFamily="18" charset="0"/>
                <a:ea typeface="+mn-ea"/>
                <a:cs typeface="Arial" charset="0"/>
              </a:rPr>
              <a:t>)</a:t>
            </a:r>
          </a:p>
        </p:txBody>
      </p:sp>
      <p:grpSp>
        <p:nvGrpSpPr>
          <p:cNvPr id="7" name="Group 6"/>
          <p:cNvGrpSpPr/>
          <p:nvPr/>
        </p:nvGrpSpPr>
        <p:grpSpPr>
          <a:xfrm>
            <a:off x="1676400" y="1022260"/>
            <a:ext cx="2743200" cy="2880940"/>
            <a:chOff x="1676400" y="566225"/>
            <a:chExt cx="2743200" cy="2880940"/>
          </a:xfrm>
        </p:grpSpPr>
        <p:grpSp>
          <p:nvGrpSpPr>
            <p:cNvPr id="2" name="Group 1"/>
            <p:cNvGrpSpPr/>
            <p:nvPr/>
          </p:nvGrpSpPr>
          <p:grpSpPr>
            <a:xfrm>
              <a:off x="2209793" y="1404799"/>
              <a:ext cx="2205243" cy="2042366"/>
              <a:chOff x="2209797" y="860400"/>
              <a:chExt cx="1588818" cy="2410190"/>
            </a:xfrm>
          </p:grpSpPr>
          <p:sp>
            <p:nvSpPr>
              <p:cNvPr id="21" name="TextBox 20"/>
              <p:cNvSpPr txBox="1"/>
              <p:nvPr/>
            </p:nvSpPr>
            <p:spPr>
              <a:xfrm flipH="1">
                <a:off x="2209797" y="860400"/>
                <a:ext cx="1495977"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d,1</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0.01</a:t>
                </a:r>
              </a:p>
            </p:txBody>
          </p:sp>
          <p:sp>
            <p:nvSpPr>
              <p:cNvPr id="43" name="TextBox 42"/>
              <p:cNvSpPr txBox="1"/>
              <p:nvPr/>
            </p:nvSpPr>
            <p:spPr>
              <a:xfrm flipH="1">
                <a:off x="2209798" y="1457980"/>
                <a:ext cx="1372503"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d,2  </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0.02</a:t>
                </a:r>
              </a:p>
            </p:txBody>
          </p:sp>
          <p:sp>
            <p:nvSpPr>
              <p:cNvPr id="49" name="TextBox 48"/>
              <p:cNvSpPr txBox="1"/>
              <p:nvPr/>
            </p:nvSpPr>
            <p:spPr>
              <a:xfrm flipH="1">
                <a:off x="2209799" y="2055560"/>
                <a:ext cx="1588816"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d,3 </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0.95 </a:t>
                </a:r>
              </a:p>
            </p:txBody>
          </p:sp>
          <p:sp>
            <p:nvSpPr>
              <p:cNvPr id="55" name="TextBox 54"/>
              <p:cNvSpPr txBox="1"/>
              <p:nvPr/>
            </p:nvSpPr>
            <p:spPr>
              <a:xfrm flipH="1">
                <a:off x="2209798" y="2653140"/>
                <a:ext cx="1351916" cy="617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t>
                </a:r>
                <a:r>
                  <a:rPr kumimoji="0" lang="en-CA" sz="2800" b="0" i="1" u="none" strike="noStrike" kern="1200" cap="none" spc="0" normalizeH="0" baseline="-25000" noProof="0" dirty="0">
                    <a:ln>
                      <a:noFill/>
                    </a:ln>
                    <a:solidFill>
                      <a:srgbClr val="00B050"/>
                    </a:solidFill>
                    <a:effectLst/>
                    <a:uLnTx/>
                    <a:uFillTx/>
                    <a:latin typeface="Times New Roman" pitchFamily="18" charset="0"/>
                    <a:ea typeface="+mn-ea"/>
                    <a:cs typeface="Arial" charset="0"/>
                  </a:rPr>
                  <a:t>d,4</a:t>
                </a: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 = 0.02</a:t>
                </a:r>
              </a:p>
            </p:txBody>
          </p:sp>
        </p:grpSp>
        <p:sp>
          <p:nvSpPr>
            <p:cNvPr id="72" name="TextBox 71"/>
            <p:cNvSpPr txBox="1"/>
            <p:nvPr/>
          </p:nvSpPr>
          <p:spPr>
            <a:xfrm flipH="1">
              <a:off x="1676400" y="566225"/>
              <a:ext cx="2743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Machine’s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B050"/>
                  </a:solidFill>
                  <a:effectLst/>
                  <a:uLnTx/>
                  <a:uFillTx/>
                  <a:latin typeface="Times New Roman" pitchFamily="18" charset="0"/>
                  <a:ea typeface="+mn-ea"/>
                  <a:cs typeface="Arial" charset="0"/>
                </a:rPr>
                <a:t>answer</a:t>
              </a:r>
            </a:p>
          </p:txBody>
        </p:sp>
      </p:grpSp>
      <p:sp>
        <p:nvSpPr>
          <p:cNvPr id="84" name="TextBox 83"/>
          <p:cNvSpPr txBox="1"/>
          <p:nvPr/>
        </p:nvSpPr>
        <p:spPr>
          <a:xfrm flipH="1">
            <a:off x="3657600" y="1022260"/>
            <a:ext cx="274320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Supervisor's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answer</a:t>
            </a:r>
          </a:p>
        </p:txBody>
      </p:sp>
      <p:grpSp>
        <p:nvGrpSpPr>
          <p:cNvPr id="5" name="Group 4"/>
          <p:cNvGrpSpPr/>
          <p:nvPr/>
        </p:nvGrpSpPr>
        <p:grpSpPr>
          <a:xfrm>
            <a:off x="3200400" y="2818235"/>
            <a:ext cx="2590797" cy="558165"/>
            <a:chOff x="3200400" y="2362200"/>
            <a:chExt cx="2590797" cy="558165"/>
          </a:xfrm>
        </p:grpSpPr>
        <p:sp>
          <p:nvSpPr>
            <p:cNvPr id="74" name="TextBox 73"/>
            <p:cNvSpPr txBox="1"/>
            <p:nvPr/>
          </p:nvSpPr>
          <p:spPr>
            <a:xfrm flipH="1">
              <a:off x="4343397" y="2362200"/>
              <a:ext cx="1447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err="1">
                  <a:ln>
                    <a:noFill/>
                  </a:ln>
                  <a:solidFill>
                    <a:srgbClr val="FF00FF"/>
                  </a:solidFill>
                  <a:effectLst/>
                  <a:uLnTx/>
                  <a:uFillTx/>
                  <a:latin typeface="Times New Roman" pitchFamily="18" charset="0"/>
                  <a:ea typeface="+mn-ea"/>
                  <a:cs typeface="Arial" charset="0"/>
                </a:rPr>
                <a:t>y</a:t>
              </a:r>
              <a:r>
                <a:rPr kumimoji="0" lang="en-CA" sz="2800" b="0" i="1" u="none" strike="noStrike" kern="1200" cap="none" spc="0" normalizeH="0" baseline="-25000" noProof="0" dirty="0" err="1">
                  <a:ln>
                    <a:noFill/>
                  </a:ln>
                  <a:solidFill>
                    <a:srgbClr val="FF00FF"/>
                  </a:solidFill>
                  <a:effectLst/>
                  <a:uLnTx/>
                  <a:uFillTx/>
                  <a:latin typeface="Times New Roman" pitchFamily="18" charset="0"/>
                  <a:ea typeface="+mn-ea"/>
                  <a:cs typeface="Arial" charset="0"/>
                </a:rPr>
                <a:t>d</a:t>
              </a:r>
              <a:r>
                <a:rPr kumimoji="0" lang="en-CA" sz="2800" b="0" i="1" u="none" strike="noStrike" kern="1200" cap="none" spc="0" normalizeH="0" baseline="-25000" noProof="0" dirty="0">
                  <a:ln>
                    <a:noFill/>
                  </a:ln>
                  <a:solidFill>
                    <a:srgbClr val="FF00FF"/>
                  </a:solidFill>
                  <a:effectLst/>
                  <a:uLnTx/>
                  <a:uFillTx/>
                  <a:latin typeface="Times New Roman" pitchFamily="18" charset="0"/>
                  <a:ea typeface="+mn-ea"/>
                  <a:cs typeface="Arial" charset="0"/>
                </a:rPr>
                <a:t> </a:t>
              </a:r>
              <a:r>
                <a:rPr kumimoji="0" lang="en-CA" sz="2800" b="0" i="1" u="none" strike="noStrike" kern="1200" cap="none" spc="0" normalizeH="0" baseline="0" noProof="0" dirty="0">
                  <a:ln>
                    <a:noFill/>
                  </a:ln>
                  <a:solidFill>
                    <a:srgbClr val="FF00FF"/>
                  </a:solidFill>
                  <a:effectLst/>
                  <a:uLnTx/>
                  <a:uFillTx/>
                  <a:latin typeface="Times New Roman" pitchFamily="18" charset="0"/>
                  <a:ea typeface="+mn-ea"/>
                  <a:cs typeface="Arial" charset="0"/>
                </a:rPr>
                <a:t> = 3 </a:t>
              </a:r>
            </a:p>
          </p:txBody>
        </p:sp>
        <p:sp>
          <p:nvSpPr>
            <p:cNvPr id="4" name="Oval 3"/>
            <p:cNvSpPr/>
            <p:nvPr/>
          </p:nvSpPr>
          <p:spPr>
            <a:xfrm>
              <a:off x="3200400" y="2438400"/>
              <a:ext cx="885825" cy="481965"/>
            </a:xfrm>
            <a:prstGeom prst="ellipse">
              <a:avLst/>
            </a:prstGeom>
            <a:ln>
              <a:solidFill>
                <a:srgbClr val="FF00FF"/>
              </a:solidFill>
            </a:ln>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grpSp>
      <p:sp>
        <p:nvSpPr>
          <p:cNvPr id="30" name="Rectangle 29">
            <a:extLst>
              <a:ext uri="{FF2B5EF4-FFF2-40B4-BE49-F238E27FC236}">
                <a16:creationId xmlns:a16="http://schemas.microsoft.com/office/drawing/2014/main" id="{E5322231-F768-4B6B-8F47-01ED237519F3}"/>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
        <p:nvSpPr>
          <p:cNvPr id="31" name="Text Box 33">
            <a:extLst>
              <a:ext uri="{FF2B5EF4-FFF2-40B4-BE49-F238E27FC236}">
                <a16:creationId xmlns:a16="http://schemas.microsoft.com/office/drawing/2014/main" id="{A5EC1EA4-1E80-4FAE-B5A3-48DA753EDACC}"/>
              </a:ext>
            </a:extLst>
          </p:cNvPr>
          <p:cNvSpPr txBox="1">
            <a:spLocks noChangeArrowheads="1"/>
          </p:cNvSpPr>
          <p:nvPr/>
        </p:nvSpPr>
        <p:spPr bwMode="auto">
          <a:xfrm>
            <a:off x="2362200" y="457200"/>
            <a:ext cx="4390557"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32" name="Group 31">
            <a:extLst>
              <a:ext uri="{FF2B5EF4-FFF2-40B4-BE49-F238E27FC236}">
                <a16:creationId xmlns:a16="http://schemas.microsoft.com/office/drawing/2014/main" id="{42509121-A300-4247-98E6-3CA65E54ABD1}"/>
              </a:ext>
            </a:extLst>
          </p:cNvPr>
          <p:cNvGrpSpPr/>
          <p:nvPr/>
        </p:nvGrpSpPr>
        <p:grpSpPr>
          <a:xfrm>
            <a:off x="5715000" y="1871054"/>
            <a:ext cx="982961" cy="2015146"/>
            <a:chOff x="5715000" y="1871054"/>
            <a:chExt cx="982961" cy="2015146"/>
          </a:xfrm>
        </p:grpSpPr>
        <p:sp>
          <p:nvSpPr>
            <p:cNvPr id="33" name="Rectangle 32">
              <a:extLst>
                <a:ext uri="{FF2B5EF4-FFF2-40B4-BE49-F238E27FC236}">
                  <a16:creationId xmlns:a16="http://schemas.microsoft.com/office/drawing/2014/main" id="{C204FFB3-4C0B-43A2-ADA5-AD6D2032FA09}"/>
                </a:ext>
              </a:extLst>
            </p:cNvPr>
            <p:cNvSpPr/>
            <p:nvPr/>
          </p:nvSpPr>
          <p:spPr>
            <a:xfrm>
              <a:off x="5715000" y="1871054"/>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0</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34" name="Rectangle 33">
              <a:extLst>
                <a:ext uri="{FF2B5EF4-FFF2-40B4-BE49-F238E27FC236}">
                  <a16:creationId xmlns:a16="http://schemas.microsoft.com/office/drawing/2014/main" id="{976110EB-7332-4AA0-9FC7-07191A88862F}"/>
                </a:ext>
              </a:extLst>
            </p:cNvPr>
            <p:cNvSpPr/>
            <p:nvPr/>
          </p:nvSpPr>
          <p:spPr>
            <a:xfrm>
              <a:off x="5715000" y="2389496"/>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1</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35" name="Rectangle 34">
              <a:extLst>
                <a:ext uri="{FF2B5EF4-FFF2-40B4-BE49-F238E27FC236}">
                  <a16:creationId xmlns:a16="http://schemas.microsoft.com/office/drawing/2014/main" id="{ED5B0E5B-F111-4221-B305-15E6AC8277E0}"/>
                </a:ext>
              </a:extLst>
            </p:cNvPr>
            <p:cNvSpPr/>
            <p:nvPr/>
          </p:nvSpPr>
          <p:spPr>
            <a:xfrm>
              <a:off x="5715000" y="2873992"/>
              <a:ext cx="713657"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3</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36" name="Rectangle 35">
              <a:extLst>
                <a:ext uri="{FF2B5EF4-FFF2-40B4-BE49-F238E27FC236}">
                  <a16:creationId xmlns:a16="http://schemas.microsoft.com/office/drawing/2014/main" id="{B421ED4B-8BE7-482F-AEBE-5E0C2B8E19AD}"/>
                </a:ext>
              </a:extLst>
            </p:cNvPr>
            <p:cNvSpPr/>
            <p:nvPr/>
          </p:nvSpPr>
          <p:spPr>
            <a:xfrm>
              <a:off x="5715000" y="3362980"/>
              <a:ext cx="982961"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B050"/>
                  </a:solidFill>
                  <a:effectLst/>
                  <a:uLnTx/>
                  <a:uFillTx/>
                  <a:latin typeface="Times New Roman" pitchFamily="18" charset="0"/>
                  <a:ea typeface="+mn-ea"/>
                  <a:cs typeface="Arial" charset="0"/>
                  <a:sym typeface="Symbol" panose="05050102010706020507" pitchFamily="18" charset="2"/>
                </a:rPr>
                <a:t>Is </a:t>
              </a:r>
              <a:r>
                <a:rPr kumimoji="0" lang="el-GR" altLang="en-US" sz="2800" b="0" i="0" u="none" strike="noStrike" kern="1200" cap="none" spc="0" normalizeH="0" baseline="0" noProof="0" dirty="0">
                  <a:ln>
                    <a:noFill/>
                  </a:ln>
                  <a:solidFill>
                    <a:srgbClr val="00B050"/>
                  </a:solidFill>
                  <a:effectLst/>
                  <a:uLnTx/>
                  <a:uFillTx/>
                  <a:latin typeface="Times New Roman"/>
                  <a:ea typeface="+mn-ea"/>
                  <a:cs typeface="Times New Roman" panose="02020603050405020304" pitchFamily="18" charset="0"/>
                  <a:sym typeface="Symbol" panose="05050102010706020507" pitchFamily="18" charset="2"/>
                </a:rPr>
                <a:t>‧ ‧ ‧</a:t>
              </a:r>
              <a:endParaRPr kumimoji="0" lang="en-CA" sz="2800" b="0"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grpSp>
    </p:spTree>
    <p:extLst>
      <p:ext uri="{BB962C8B-B14F-4D97-AF65-F5344CB8AC3E}">
        <p14:creationId xmlns:p14="http://schemas.microsoft.com/office/powerpoint/2010/main" val="31238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
                                            <p:txEl>
                                              <p:pRg st="2" end="2"/>
                                            </p:txEl>
                                          </p:spTgt>
                                        </p:tgtEl>
                                        <p:attrNameLst>
                                          <p:attrName>style.visibility</p:attrName>
                                        </p:attrNameLst>
                                      </p:cBhvr>
                                      <p:to>
                                        <p:strVal val="visible"/>
                                      </p:to>
                                    </p:set>
                                    <p:anim calcmode="lin" valueType="num">
                                      <p:cBhvr additive="base">
                                        <p:cTn id="11"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
                                            <p:txEl>
                                              <p:pRg st="3" end="3"/>
                                            </p:txEl>
                                          </p:spTgt>
                                        </p:tgtEl>
                                        <p:attrNameLst>
                                          <p:attrName>style.visibility</p:attrName>
                                        </p:attrNameLst>
                                      </p:cBhvr>
                                      <p:to>
                                        <p:strVal val="visible"/>
                                      </p:to>
                                    </p:set>
                                    <p:anim calcmode="lin" valueType="num">
                                      <p:cBhvr additive="base">
                                        <p:cTn id="17"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
            <a:extLst>
              <a:ext uri="{FF2B5EF4-FFF2-40B4-BE49-F238E27FC236}">
                <a16:creationId xmlns:a16="http://schemas.microsoft.com/office/drawing/2014/main" id="{CBBC73BE-483D-4470-9BA2-58042EE13D96}"/>
              </a:ext>
            </a:extLst>
          </p:cNvPr>
          <p:cNvSpPr>
            <a:spLocks noChangeArrowheads="1"/>
          </p:cNvSpPr>
          <p:nvPr/>
        </p:nvSpPr>
        <p:spPr bwMode="auto">
          <a:xfrm>
            <a:off x="845296" y="655089"/>
            <a:ext cx="6698504" cy="1707112"/>
          </a:xfrm>
          <a:prstGeom prst="wedgeRoundRectCallout">
            <a:avLst>
              <a:gd name="adj1" fmla="val -50656"/>
              <a:gd name="adj2" fmla="val 11293"/>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Interpreted: </a:t>
            </a:r>
          </a:p>
          <a:p>
            <a:pPr marL="342900" indent="-342900" defTabSz="685800" eaLnBrk="1" fontAlgn="auto" hangingPunct="1">
              <a:spcBef>
                <a:spcPct val="0"/>
              </a:spcBef>
              <a:spcAft>
                <a:spcPts val="0"/>
              </a:spcAft>
            </a:pPr>
            <a:r>
              <a:rPr lang="en-CA" altLang="en-US" sz="2400" dirty="0">
                <a:solidFill>
                  <a:srgbClr val="FFFFFF"/>
                </a:solidFill>
              </a:rPr>
              <a:t>Try typing code.</a:t>
            </a:r>
          </a:p>
          <a:p>
            <a:pPr marL="342900" indent="-342900" defTabSz="685800" eaLnBrk="1" fontAlgn="auto" hangingPunct="1">
              <a:spcBef>
                <a:spcPct val="0"/>
              </a:spcBef>
              <a:spcAft>
                <a:spcPts val="0"/>
              </a:spcAft>
            </a:pPr>
            <a:r>
              <a:rPr lang="en-CA" altLang="en-US" sz="2400" dirty="0">
                <a:solidFill>
                  <a:srgbClr val="FFFFFF"/>
                </a:solidFill>
              </a:rPr>
              <a:t>Hit the arrow or </a:t>
            </a:r>
            <a:r>
              <a:rPr lang="en-CA" altLang="en-US" sz="2400" dirty="0" err="1">
                <a:solidFill>
                  <a:srgbClr val="FFFFFF"/>
                </a:solidFill>
              </a:rPr>
              <a:t>shift+enter</a:t>
            </a:r>
            <a:r>
              <a:rPr lang="en-CA" altLang="en-US" sz="2400" dirty="0">
                <a:solidFill>
                  <a:srgbClr val="FFFFFF"/>
                </a:solidFill>
              </a:rPr>
              <a:t> and it runs.</a:t>
            </a:r>
          </a:p>
          <a:p>
            <a:pPr marL="342900" indent="-342900" defTabSz="685800" eaLnBrk="1" fontAlgn="auto" hangingPunct="1">
              <a:spcBef>
                <a:spcPct val="0"/>
              </a:spcBef>
              <a:spcAft>
                <a:spcPts val="0"/>
              </a:spcAft>
            </a:pPr>
            <a:r>
              <a:rPr lang="en-CA" altLang="en-US" sz="2400" dirty="0">
                <a:solidFill>
                  <a:srgbClr val="FFFFFF"/>
                </a:solidFill>
              </a:rPr>
              <a:t>Variables remember their value for later boxes.</a:t>
            </a:r>
          </a:p>
        </p:txBody>
      </p:sp>
      <p:pic>
        <p:nvPicPr>
          <p:cNvPr id="6" name="Picture 5">
            <a:extLst>
              <a:ext uri="{FF2B5EF4-FFF2-40B4-BE49-F238E27FC236}">
                <a16:creationId xmlns:a16="http://schemas.microsoft.com/office/drawing/2014/main" id="{91387263-D049-4AC4-AF55-A7003A1B9BF2}"/>
              </a:ext>
            </a:extLst>
          </p:cNvPr>
          <p:cNvPicPr>
            <a:picLocks noChangeAspect="1"/>
          </p:cNvPicPr>
          <p:nvPr/>
        </p:nvPicPr>
        <p:blipFill>
          <a:blip r:embed="rId2"/>
          <a:stretch>
            <a:fillRect/>
          </a:stretch>
        </p:blipFill>
        <p:spPr>
          <a:xfrm>
            <a:off x="729636" y="2403883"/>
            <a:ext cx="6349868" cy="1467525"/>
          </a:xfrm>
          <a:prstGeom prst="rect">
            <a:avLst/>
          </a:prstGeom>
        </p:spPr>
      </p:pic>
      <p:pic>
        <p:nvPicPr>
          <p:cNvPr id="33" name="Picture 32">
            <a:extLst>
              <a:ext uri="{FF2B5EF4-FFF2-40B4-BE49-F238E27FC236}">
                <a16:creationId xmlns:a16="http://schemas.microsoft.com/office/drawing/2014/main" id="{1EA206A8-D932-466C-9640-6F099C02917C}"/>
              </a:ext>
            </a:extLst>
          </p:cNvPr>
          <p:cNvPicPr>
            <a:picLocks noChangeAspect="1"/>
          </p:cNvPicPr>
          <p:nvPr/>
        </p:nvPicPr>
        <p:blipFill>
          <a:blip r:embed="rId3"/>
          <a:stretch>
            <a:fillRect/>
          </a:stretch>
        </p:blipFill>
        <p:spPr>
          <a:xfrm>
            <a:off x="729636" y="3913090"/>
            <a:ext cx="3906672" cy="775445"/>
          </a:xfrm>
          <a:prstGeom prst="rect">
            <a:avLst/>
          </a:prstGeom>
        </p:spPr>
      </p:pic>
      <p:pic>
        <p:nvPicPr>
          <p:cNvPr id="34" name="Picture 33">
            <a:extLst>
              <a:ext uri="{FF2B5EF4-FFF2-40B4-BE49-F238E27FC236}">
                <a16:creationId xmlns:a16="http://schemas.microsoft.com/office/drawing/2014/main" id="{CC842780-6E4E-47E3-A200-BA7AAE528FC4}"/>
              </a:ext>
            </a:extLst>
          </p:cNvPr>
          <p:cNvPicPr>
            <a:picLocks noChangeAspect="1"/>
          </p:cNvPicPr>
          <p:nvPr/>
        </p:nvPicPr>
        <p:blipFill>
          <a:blip r:embed="rId4"/>
          <a:stretch>
            <a:fillRect/>
          </a:stretch>
        </p:blipFill>
        <p:spPr>
          <a:xfrm>
            <a:off x="758665" y="4735749"/>
            <a:ext cx="7127069" cy="1858757"/>
          </a:xfrm>
          <a:prstGeom prst="rect">
            <a:avLst/>
          </a:prstGeom>
        </p:spPr>
      </p:pic>
      <p:sp>
        <p:nvSpPr>
          <p:cNvPr id="55" name="Rectangle 63">
            <a:extLst>
              <a:ext uri="{FF2B5EF4-FFF2-40B4-BE49-F238E27FC236}">
                <a16:creationId xmlns:a16="http://schemas.microsoft.com/office/drawing/2014/main" id="{4F2B3E30-B460-4297-A817-534372E8290A}"/>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8909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 calcmode="lin" valueType="num">
                                      <p:cBhvr additive="base">
                                        <p:cTn id="11"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6">
                                            <p:txEl>
                                              <p:pRg st="1" end="1"/>
                                            </p:txEl>
                                          </p:spTgt>
                                        </p:tgtEl>
                                        <p:attrNameLst>
                                          <p:attrName>style.visibility</p:attrName>
                                        </p:attrNameLst>
                                      </p:cBhvr>
                                      <p:to>
                                        <p:strVal val="visible"/>
                                      </p:to>
                                    </p:set>
                                    <p:anim calcmode="lin" valueType="num">
                                      <p:cBhvr additive="base">
                                        <p:cTn id="21"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 calcmode="lin" valueType="num">
                                      <p:cBhvr additive="base">
                                        <p:cTn id="27"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6">
                                            <p:txEl>
                                              <p:pRg st="3" end="3"/>
                                            </p:txEl>
                                          </p:spTgt>
                                        </p:tgtEl>
                                        <p:attrNameLst>
                                          <p:attrName>style.visibility</p:attrName>
                                        </p:attrNameLst>
                                      </p:cBhvr>
                                      <p:to>
                                        <p:strVal val="visible"/>
                                      </p:to>
                                    </p:set>
                                    <p:anim calcmode="lin" valueType="num">
                                      <p:cBhvr additive="base">
                                        <p:cTn id="33"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7" name="Text Box 33"/>
              <p:cNvSpPr txBox="1">
                <a:spLocks noChangeArrowheads="1"/>
              </p:cNvSpPr>
              <p:nvPr/>
            </p:nvSpPr>
            <p:spPr bwMode="auto">
              <a:xfrm>
                <a:off x="-97457" y="609600"/>
                <a:ext cx="9774857" cy="318593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Error: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14:m>
                  <m:oMath xmlns:m="http://schemas.openxmlformats.org/officeDocument/2006/math">
                    <m:sSub>
                      <m:sSubPr>
                        <m:ctrlP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𝑑</m:t>
                        </m:r>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𝑑</m:t>
                            </m:r>
                          </m:sub>
                        </m:sSub>
                      </m:sub>
                    </m:s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 </m:t>
                    </m:r>
                  </m:oMath>
                </a14:m>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is “prob" </a:t>
                </a:r>
                <a:r>
                  <a:rPr kumimoji="0" lang="en-CA" altLang="en-US" sz="28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gives to the correct </a:t>
                </a:r>
                <a:r>
                  <a:rPr kumimoji="0" lang="en-CA"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ans</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for </a:t>
                </a:r>
                <a:r>
                  <a:rPr kumimoji="0" lang="en-CA" altLang="en-US" sz="2800" b="0" i="1"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d</a:t>
                </a:r>
                <a:r>
                  <a:rPr kumimoji="0" lang="en-CA" altLang="en-US" sz="2800" b="0" i="1" u="none" strike="noStrike" kern="1200" cap="none" spc="0" normalizeH="0" baseline="3000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th</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data item</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14:m>
                  <m:oMath xmlns:m="http://schemas.openxmlformats.org/officeDocument/2006/math">
                    <m:sSub>
                      <m:sSubPr>
                        <m:ctrlP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bPr>
                      <m:e>
                        <m:r>
                          <m:rPr>
                            <m:nor/>
                          </m:rPr>
                          <a:rPr kumimoji="0" lang="en-CA" altLang="en-US" sz="2800" b="1"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p</m:t>
                        </m:r>
                        <m:r>
                          <m:rPr>
                            <m:nor/>
                          </m:rPr>
                          <a:rPr kumimoji="0" lang="en-CA" altLang="en-US" sz="28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m:t>M</m:t>
                        </m:r>
                        <m:r>
                          <a:rPr kumimoji="0" 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1</m:t>
                        </m:r>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1</m:t>
                            </m:r>
                          </m:sub>
                        </m:sSub>
                      </m:sub>
                    </m:sSub>
                    <m:sSub>
                      <m:sSubPr>
                        <m:ctrlP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2</m:t>
                        </m:r>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2</m:t>
                            </m:r>
                          </m:sub>
                        </m:sSub>
                      </m:sub>
                    </m:sSub>
                  </m:oMath>
                </a14:m>
                <a:r>
                  <a:rPr kumimoji="0" lang="en-CA" sz="2800" b="0" i="0" u="none" strike="noStrike" kern="1200" cap="none" spc="0" normalizeH="0" baseline="0" noProof="0" dirty="0">
                    <a:ln>
                      <a:noFill/>
                    </a:ln>
                    <a:solidFill>
                      <a:srgbClr val="FFFFFF"/>
                    </a:solidFill>
                    <a:effectLst/>
                    <a:uLnTx/>
                    <a:uFillTx/>
                    <a:latin typeface="Comic Sans MS" pitchFamily="66" charset="0"/>
                    <a:ea typeface="+mn-ea"/>
                    <a:cs typeface="Arial" charset="0"/>
                  </a:rPr>
                  <a:t> </a:t>
                </a:r>
                <a14:m>
                  <m:oMath xmlns:m="http://schemas.openxmlformats.org/officeDocument/2006/math">
                    <m:sSub>
                      <m:sSubPr>
                        <m:ctrlP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sym typeface="Symbol" panose="05050102010706020507" pitchFamily="18" charset="2"/>
                          </a:rPr>
                          <m:t> …  </m:t>
                        </m:r>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𝐷</m:t>
                        </m:r>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𝐷</m:t>
                            </m:r>
                          </m:sub>
                        </m:sSub>
                      </m:sub>
                    </m:sSub>
                  </m:oMath>
                </a14:m>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is “prob" </a:t>
                </a:r>
                <a:r>
                  <a:rPr kumimoji="0" lang="en-CA" altLang="en-US" sz="2800" b="0" i="1" u="none" strike="noStrike" kern="1200" cap="none" spc="0" normalizeH="0" baseline="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gives that all data items are correct.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(Assuming we had a distribution, and it was independent.)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We want to choose </a:t>
                </a:r>
                <a14:m>
                  <m:oMath xmlns:m="http://schemas.openxmlformats.org/officeDocument/2006/math">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oMath>
                </a14:m>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to maximize this measure.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57" name="Text Box 33"/>
              <p:cNvSpPr txBox="1">
                <a:spLocks noRot="1" noChangeAspect="1" noMove="1" noResize="1" noEditPoints="1" noAdjustHandles="1" noChangeArrowheads="1" noChangeShapeType="1" noTextEdit="1"/>
              </p:cNvSpPr>
              <p:nvPr/>
            </p:nvSpPr>
            <p:spPr bwMode="auto">
              <a:xfrm>
                <a:off x="-97457" y="609600"/>
                <a:ext cx="9774857" cy="3185937"/>
              </a:xfrm>
              <a:prstGeom prst="rect">
                <a:avLst/>
              </a:prstGeom>
              <a:blipFill>
                <a:blip r:embed="rId3"/>
                <a:stretch>
                  <a:fillRect t="-19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33">
                <a:extLst>
                  <a:ext uri="{FF2B5EF4-FFF2-40B4-BE49-F238E27FC236}">
                    <a16:creationId xmlns:a16="http://schemas.microsoft.com/office/drawing/2014/main" id="{9F4E25F2-6B57-4567-BBBA-961CCC04FD10}"/>
                  </a:ext>
                </a:extLst>
              </p:cNvPr>
              <p:cNvSpPr txBox="1">
                <a:spLocks noChangeArrowheads="1"/>
              </p:cNvSpPr>
              <p:nvPr/>
            </p:nvSpPr>
            <p:spPr bwMode="auto">
              <a:xfrm>
                <a:off x="-97457" y="3254288"/>
                <a:ext cx="9774857" cy="954107"/>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Maximizing </a:t>
                </a:r>
                <a:r>
                  <a:rPr kumimoji="0" lang="en-CA" altLang="en-US" sz="2800" b="1"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p</a:t>
                </a:r>
                <a:r>
                  <a:rPr kumimoji="0" lang="en-CA" altLang="en-US" sz="28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CA" altLang="en-US" sz="2800" b="0" i="1" u="none" strike="noStrike" kern="1200" cap="none" spc="0" normalizeH="0" baseline="-25000" noProof="0" dirty="0">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is the same as minimizing</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-log(</a:t>
                </a:r>
                <a:r>
                  <a:rPr kumimoji="0" lang="en-CA" altLang="en-US" sz="2800" b="1" i="1" u="none" strike="noStrike" kern="1200" cap="none" spc="0" normalizeH="0" baseline="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p</a:t>
                </a:r>
                <a:r>
                  <a:rPr kumimoji="0" lang="en-CA" altLang="en-US" sz="2800" b="0" i="1" u="none" strike="noStrike" kern="1200" cap="none" spc="0" normalizeH="0" baseline="-25000" noProof="0" dirty="0" err="1">
                    <a:ln>
                      <a:noFill/>
                    </a:ln>
                    <a:solidFill>
                      <a:srgbClr val="66FF33"/>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p>
            </p:txBody>
          </p:sp>
        </mc:Choice>
        <mc:Fallback xmlns="">
          <p:sp>
            <p:nvSpPr>
              <p:cNvPr id="31" name="Text Box 33">
                <a:extLst>
                  <a:ext uri="{FF2B5EF4-FFF2-40B4-BE49-F238E27FC236}">
                    <a16:creationId xmlns:a16="http://schemas.microsoft.com/office/drawing/2014/main" id="{9F4E25F2-6B57-4567-BBBA-961CCC04FD10}"/>
                  </a:ext>
                </a:extLst>
              </p:cNvPr>
              <p:cNvSpPr txBox="1">
                <a:spLocks noRot="1" noChangeAspect="1" noMove="1" noResize="1" noEditPoints="1" noAdjustHandles="1" noChangeArrowheads="1" noChangeShapeType="1" noTextEdit="1"/>
              </p:cNvSpPr>
              <p:nvPr/>
            </p:nvSpPr>
            <p:spPr bwMode="auto">
              <a:xfrm>
                <a:off x="-97457" y="3254288"/>
                <a:ext cx="9774857" cy="954107"/>
              </a:xfrm>
              <a:prstGeom prst="rect">
                <a:avLst/>
              </a:prstGeom>
              <a:blipFill>
                <a:blip r:embed="rId4"/>
                <a:stretch>
                  <a:fillRect t="-7051" b="-17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AF37931-B996-47A8-B972-9FA668709B95}"/>
                  </a:ext>
                </a:extLst>
              </p:cNvPr>
              <p:cNvSpPr txBox="1"/>
              <p:nvPr/>
            </p:nvSpPr>
            <p:spPr>
              <a:xfrm>
                <a:off x="1283145" y="4174847"/>
                <a:ext cx="7111434" cy="46788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bPr>
                        <m:e>
                          <m:r>
                            <m:rPr>
                              <m:nor/>
                            </m:rP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m:t>=</m:t>
                          </m:r>
                          <m: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m:rPr>
                              <m:sty m:val="p"/>
                            </m:rP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log</m:t>
                          </m:r>
                          <m: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1" u="none" strike="noStrike" kern="1200" cap="none" spc="0" normalizeH="0" baseline="0" noProof="0" smtClean="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smtClean="0">
                              <a:ln>
                                <a:noFill/>
                              </a:ln>
                              <a:solidFill>
                                <a:srgbClr val="66FF33"/>
                              </a:solidFill>
                              <a:effectLst/>
                              <a:uLnTx/>
                              <a:uFillTx/>
                              <a:latin typeface="Cambria Math" panose="02040503050406030204" pitchFamily="18" charset="0"/>
                              <a:ea typeface="+mn-ea"/>
                            </a:rPr>
                            <m:t>1</m:t>
                          </m:r>
                          <m: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1</m:t>
                              </m:r>
                            </m:sub>
                          </m:sSub>
                        </m:sub>
                      </m:sSub>
                      <m:sSub>
                        <m:sSubPr>
                          <m:ctrlP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m:rPr>
                              <m:sty m:val="p"/>
                            </m:rP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log</m:t>
                          </m:r>
                          <m: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smtClean="0">
                              <a:ln>
                                <a:noFill/>
                              </a:ln>
                              <a:solidFill>
                                <a:srgbClr val="66FF33"/>
                              </a:solidFill>
                              <a:effectLst/>
                              <a:uLnTx/>
                              <a:uFillTx/>
                              <a:latin typeface="Cambria Math" panose="02040503050406030204" pitchFamily="18" charset="0"/>
                              <a:ea typeface="+mn-ea"/>
                            </a:rPr>
                            <m:t>2</m:t>
                          </m:r>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2</m:t>
                              </m:r>
                            </m:sub>
                          </m:sSub>
                        </m:sub>
                      </m:sSub>
                      <m:sSub>
                        <m:sSubPr>
                          <m:ctrlP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sSubPr>
                        <m:e>
                          <m: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US"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m:rPr>
                              <m:sty m:val="p"/>
                            </m:rPr>
                            <a:rPr kumimoji="0" lang="en-CA" sz="2800" b="0" i="0" u="none" strike="noStrike" kern="1200" cap="none" spc="0" normalizeH="0" baseline="0" noProof="0" smtClean="0">
                              <a:ln>
                                <a:noFill/>
                              </a:ln>
                              <a:solidFill>
                                <a:srgbClr val="FFFFFF"/>
                              </a:solidFill>
                              <a:effectLst/>
                              <a:uLnTx/>
                              <a:uFillTx/>
                              <a:latin typeface="Cambria Math" panose="02040503050406030204" pitchFamily="18" charset="0"/>
                              <a:ea typeface="+mn-ea"/>
                            </a:rPr>
                            <m:t>log</m:t>
                          </m:r>
                          <m:r>
                            <a:rPr kumimoji="0" lang="en-CA" sz="2800" b="0" i="1" u="none" strike="noStrike" kern="1200" cap="none" spc="0" normalizeH="0" baseline="0" noProof="0" smtClean="0">
                              <a:ln>
                                <a:noFill/>
                              </a:ln>
                              <a:solidFill>
                                <a:srgbClr val="FFFFFF"/>
                              </a:solidFill>
                              <a:effectLst/>
                              <a:uLnTx/>
                              <a:uFillTx/>
                              <a:latin typeface="Cambria Math" panose="02040503050406030204" pitchFamily="18" charset="0"/>
                              <a:ea typeface="+mn-ea"/>
                            </a:rPr>
                            <m:t>⁡(</m:t>
                          </m:r>
                          <m:r>
                            <a:rPr kumimoji="0" lang="en-CA" sz="2800" b="0" i="1" u="none" strike="noStrike" kern="1200" cap="none" spc="0" normalizeH="0" baseline="0" noProof="0">
                              <a:ln>
                                <a:noFill/>
                              </a:ln>
                              <a:solidFill>
                                <a:srgbClr val="66FF33"/>
                              </a:solidFill>
                              <a:effectLst/>
                              <a:uLnTx/>
                              <a:uFillTx/>
                              <a:latin typeface="Cambria Math" panose="02040503050406030204" pitchFamily="18" charset="0"/>
                              <a:ea typeface="+mn-ea"/>
                            </a:rPr>
                            <m:t>𝑀</m:t>
                          </m:r>
                        </m:e>
                        <m:sub>
                          <m:r>
                            <a:rPr kumimoji="0" lang="en-CA" sz="2800" b="0" i="1" u="none" strike="noStrike" kern="1200" cap="none" spc="0" normalizeH="0" baseline="0" noProof="0" smtClean="0">
                              <a:ln>
                                <a:noFill/>
                              </a:ln>
                              <a:solidFill>
                                <a:srgbClr val="66FF33"/>
                              </a:solidFill>
                              <a:effectLst/>
                              <a:uLnTx/>
                              <a:uFillTx/>
                              <a:latin typeface="Cambria Math" panose="02040503050406030204" pitchFamily="18" charset="0"/>
                              <a:ea typeface="+mn-ea"/>
                            </a:rPr>
                            <m:t>𝐷</m:t>
                          </m:r>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sSub>
                            <m:sSubPr>
                              <m:ctrlP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ctrlPr>
                            </m:sSubPr>
                            <m:e>
                              <m:r>
                                <a:rPr kumimoji="0" lang="en-CA" sz="2800" b="0" i="1" u="none" strike="noStrike" kern="1200" cap="none" spc="0" normalizeH="0" baseline="0" noProof="0">
                                  <a:ln>
                                    <a:noFill/>
                                  </a:ln>
                                  <a:solidFill>
                                    <a:srgbClr val="FF00FF"/>
                                  </a:solidFill>
                                  <a:effectLst/>
                                  <a:uLnTx/>
                                  <a:uFillTx/>
                                  <a:latin typeface="Cambria Math" panose="02040503050406030204" pitchFamily="18" charset="0"/>
                                  <a:ea typeface="+mn-ea"/>
                                </a:rPr>
                                <m:t>𝑦</m:t>
                              </m:r>
                            </m:e>
                            <m:sub>
                              <m:r>
                                <a:rPr kumimoji="0" lang="en-CA" sz="2800" b="0" i="1" u="none" strike="noStrike" kern="1200" cap="none" spc="0" normalizeH="0" baseline="0" noProof="0" smtClean="0">
                                  <a:ln>
                                    <a:noFill/>
                                  </a:ln>
                                  <a:solidFill>
                                    <a:srgbClr val="FF00FF"/>
                                  </a:solidFill>
                                  <a:effectLst/>
                                  <a:uLnTx/>
                                  <a:uFillTx/>
                                  <a:latin typeface="Cambria Math" panose="02040503050406030204" pitchFamily="18" charset="0"/>
                                  <a:ea typeface="+mn-ea"/>
                                </a:rPr>
                                <m:t>𝐷</m:t>
                              </m:r>
                            </m:sub>
                          </m:sSub>
                        </m:sub>
                      </m:sSub>
                      <m:r>
                        <a:rPr kumimoji="0" lang="en-CA" sz="2800" b="0" i="1" u="none" strike="noStrike" kern="1200" cap="none" spc="0" normalizeH="0" baseline="0" noProof="0">
                          <a:ln>
                            <a:noFill/>
                          </a:ln>
                          <a:solidFill>
                            <a:srgbClr val="FFFFFF"/>
                          </a:solidFill>
                          <a:effectLst/>
                          <a:uLnTx/>
                          <a:uFillTx/>
                          <a:latin typeface="Cambria Math" panose="02040503050406030204" pitchFamily="18" charset="0"/>
                          <a:ea typeface="+mn-ea"/>
                        </a:rPr>
                        <m:t>)</m:t>
                      </m:r>
                    </m:oMath>
                  </m:oMathPara>
                </a14:m>
                <a:endParaRPr kumimoji="0" lang="en-CA" sz="28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2" name="TextBox 31">
                <a:extLst>
                  <a:ext uri="{FF2B5EF4-FFF2-40B4-BE49-F238E27FC236}">
                    <a16:creationId xmlns:a16="http://schemas.microsoft.com/office/drawing/2014/main" id="{1AF37931-B996-47A8-B972-9FA668709B95}"/>
                  </a:ext>
                </a:extLst>
              </p:cNvPr>
              <p:cNvSpPr txBox="1">
                <a:spLocks noRot="1" noChangeAspect="1" noMove="1" noResize="1" noEditPoints="1" noAdjustHandles="1" noChangeArrowheads="1" noChangeShapeType="1" noTextEdit="1"/>
              </p:cNvSpPr>
              <p:nvPr/>
            </p:nvSpPr>
            <p:spPr>
              <a:xfrm>
                <a:off x="1283145" y="4174847"/>
                <a:ext cx="7111434" cy="46788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9DDAED-5494-4BC1-A353-842EAF1A82B4}"/>
                  </a:ext>
                </a:extLst>
              </p:cNvPr>
              <p:cNvSpPr txBox="1"/>
              <p:nvPr/>
            </p:nvSpPr>
            <p:spPr>
              <a:xfrm>
                <a:off x="1359835" y="4570617"/>
                <a:ext cx="3516540" cy="47128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b>
                          <m:sSub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func>
                              <m:func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uncPr>
                              <m:fName>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𝑙𝑜𝑔</m:t>
                                </m:r>
                              </m:fName>
                              <m:e>
                                <m:sSub>
                                  <m:sSub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smtClean="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sub>
                                </m:sSub>
                              </m:e>
                            </m:func>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e>
                          <m:sub/>
                        </m:sSub>
                      </m:e>
                    </m:nary>
                  </m:oMath>
                </a14:m>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3" name="TextBox 32">
                <a:extLst>
                  <a:ext uri="{FF2B5EF4-FFF2-40B4-BE49-F238E27FC236}">
                    <a16:creationId xmlns:a16="http://schemas.microsoft.com/office/drawing/2014/main" id="{FD9DDAED-5494-4BC1-A353-842EAF1A82B4}"/>
                  </a:ext>
                </a:extLst>
              </p:cNvPr>
              <p:cNvSpPr txBox="1">
                <a:spLocks noRot="1" noChangeAspect="1" noMove="1" noResize="1" noEditPoints="1" noAdjustHandles="1" noChangeArrowheads="1" noChangeShapeType="1" noTextEdit="1"/>
              </p:cNvSpPr>
              <p:nvPr/>
            </p:nvSpPr>
            <p:spPr>
              <a:xfrm>
                <a:off x="1359835" y="4570617"/>
                <a:ext cx="3516540" cy="471283"/>
              </a:xfrm>
              <a:prstGeom prst="rect">
                <a:avLst/>
              </a:prstGeom>
              <a:blipFill>
                <a:blip r:embed="rId6"/>
                <a:stretch>
                  <a:fillRect l="-6066" t="-23377"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E26A5D-1B5C-46C0-852C-8ED833B27606}"/>
                  </a:ext>
                </a:extLst>
              </p:cNvPr>
              <p:cNvSpPr txBox="1"/>
              <p:nvPr/>
            </p:nvSpPr>
            <p:spPr>
              <a:xfrm>
                <a:off x="1385660" y="5091317"/>
                <a:ext cx="6269280" cy="534634"/>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b>
                          <m:sSub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nary>
                              <m:naryPr>
                                <m:chr m:val="∑"/>
                                <m:supHide m:val="on"/>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𝑖</m:t>
                                </m:r>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𝑜𝑢𝑡𝑝𝑢𝑡𝑠</m:t>
                                </m:r>
                              </m:sub>
                              <m:sup/>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func>
                                      <m:func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uncPr>
                                      <m:fName>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m:t>
                                        </m:r>
                                        <m:sSub>
                                          <m:sSubPr>
                                            <m:ctrlP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𝑖</m:t>
                                            </m:r>
                                          </m:sub>
                                        </m:sSub>
                                        <m: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 </m:t>
                                        </m:r>
                                        <m: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𝑙𝑜𝑔</m:t>
                                        </m:r>
                                      </m:fName>
                                      <m:e>
                                        <m:sSub>
                                          <m:sSub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𝑖</m:t>
                                            </m:r>
                                          </m:sub>
                                        </m:sSub>
                                      </m:e>
                                    </m:func>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e>
                                  <m:sub/>
                                </m:sSub>
                              </m:e>
                            </m:nary>
                          </m:e>
                          <m:sub/>
                        </m:sSub>
                      </m:e>
                    </m:nary>
                  </m:oMath>
                </a14:m>
                <a:endParaRPr kumimoji="0" lang="en-CA" sz="2800" b="0" i="1"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11" name="TextBox 10">
                <a:extLst>
                  <a:ext uri="{FF2B5EF4-FFF2-40B4-BE49-F238E27FC236}">
                    <a16:creationId xmlns:a16="http://schemas.microsoft.com/office/drawing/2014/main" id="{DDE26A5D-1B5C-46C0-852C-8ED833B27606}"/>
                  </a:ext>
                </a:extLst>
              </p:cNvPr>
              <p:cNvSpPr txBox="1">
                <a:spLocks noRot="1" noChangeAspect="1" noMove="1" noResize="1" noEditPoints="1" noAdjustHandles="1" noChangeArrowheads="1" noChangeShapeType="1" noTextEdit="1"/>
              </p:cNvSpPr>
              <p:nvPr/>
            </p:nvSpPr>
            <p:spPr>
              <a:xfrm>
                <a:off x="1385660" y="5091317"/>
                <a:ext cx="6269280" cy="534634"/>
              </a:xfrm>
              <a:prstGeom prst="rect">
                <a:avLst/>
              </a:prstGeom>
              <a:blipFill>
                <a:blip r:embed="rId7"/>
                <a:stretch>
                  <a:fillRect l="-3401" t="-20455" b="-20455"/>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F777CEE7-2893-4F34-AA62-69CE6D5430CB}"/>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
        <p:nvSpPr>
          <p:cNvPr id="9" name="Text Box 33">
            <a:extLst>
              <a:ext uri="{FF2B5EF4-FFF2-40B4-BE49-F238E27FC236}">
                <a16:creationId xmlns:a16="http://schemas.microsoft.com/office/drawing/2014/main" id="{CC5A25BE-CC6D-4F21-8133-2EF2866E4BE2}"/>
              </a:ext>
            </a:extLst>
          </p:cNvPr>
          <p:cNvSpPr txBox="1">
            <a:spLocks noChangeArrowheads="1"/>
          </p:cNvSpPr>
          <p:nvPr/>
        </p:nvSpPr>
        <p:spPr bwMode="auto">
          <a:xfrm>
            <a:off x="2362200" y="457200"/>
            <a:ext cx="4390557"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089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
                                            <p:txEl>
                                              <p:pRg st="1" end="1"/>
                                            </p:txEl>
                                          </p:spTgt>
                                        </p:tgtEl>
                                        <p:attrNameLst>
                                          <p:attrName>style.visibility</p:attrName>
                                        </p:attrNameLst>
                                      </p:cBhvr>
                                      <p:to>
                                        <p:strVal val="visible"/>
                                      </p:to>
                                    </p:set>
                                    <p:anim calcmode="lin" valueType="num">
                                      <p:cBhvr additive="base">
                                        <p:cTn id="11"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 calcmode="lin" valueType="num">
                                      <p:cBhvr additive="base">
                                        <p:cTn id="17"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
                                            <p:txEl>
                                              <p:pRg st="3" end="3"/>
                                            </p:txEl>
                                          </p:spTgt>
                                        </p:tgtEl>
                                        <p:attrNameLst>
                                          <p:attrName>style.visibility</p:attrName>
                                        </p:attrNameLst>
                                      </p:cBhvr>
                                      <p:to>
                                        <p:strVal val="visible"/>
                                      </p:to>
                                    </p:set>
                                    <p:anim calcmode="lin" valueType="num">
                                      <p:cBhvr additive="base">
                                        <p:cTn id="21" dur="500" fill="hold"/>
                                        <p:tgtEl>
                                          <p:spTgt spid="5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
                                            <p:txEl>
                                              <p:pRg st="4" end="4"/>
                                            </p:txEl>
                                          </p:spTgt>
                                        </p:tgtEl>
                                        <p:attrNameLst>
                                          <p:attrName>style.visibility</p:attrName>
                                        </p:attrNameLst>
                                      </p:cBhvr>
                                      <p:to>
                                        <p:strVal val="visible"/>
                                      </p:to>
                                    </p:set>
                                    <p:anim calcmode="lin" valueType="num">
                                      <p:cBhvr additive="base">
                                        <p:cTn id="27" dur="500" fill="hold"/>
                                        <p:tgtEl>
                                          <p:spTgt spid="5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7">
                                            <p:txEl>
                                              <p:pRg st="5" end="5"/>
                                            </p:txEl>
                                          </p:spTgt>
                                        </p:tgtEl>
                                        <p:attrNameLst>
                                          <p:attrName>style.visibility</p:attrName>
                                        </p:attrNameLst>
                                      </p:cBhvr>
                                      <p:to>
                                        <p:strVal val="visible"/>
                                      </p:to>
                                    </p:set>
                                    <p:anim calcmode="lin" valueType="num">
                                      <p:cBhvr additive="base">
                                        <p:cTn id="33" dur="500" fill="hold"/>
                                        <p:tgtEl>
                                          <p:spTgt spid="5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 calcmode="lin" valueType="num">
                                      <p:cBhvr additive="base">
                                        <p:cTn id="3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xEl>
                                              <p:pRg st="1" end="1"/>
                                            </p:txEl>
                                          </p:spTgt>
                                        </p:tgtEl>
                                        <p:attrNameLst>
                                          <p:attrName>style.visibility</p:attrName>
                                        </p:attrNameLst>
                                      </p:cBhvr>
                                      <p:to>
                                        <p:strVal val="visible"/>
                                      </p:to>
                                    </p:set>
                                    <p:anim calcmode="lin" valueType="num">
                                      <p:cBhvr additive="base">
                                        <p:cTn id="4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33"/>
          <p:cNvSpPr txBox="1">
            <a:spLocks noChangeArrowheads="1"/>
          </p:cNvSpPr>
          <p:nvPr/>
        </p:nvSpPr>
        <p:spPr bwMode="auto">
          <a:xfrm>
            <a:off x="-97457" y="609600"/>
            <a:ext cx="977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Error:</a:t>
            </a:r>
          </a:p>
        </p:txBody>
      </p:sp>
      <mc:AlternateContent xmlns:mc="http://schemas.openxmlformats.org/markup-compatibility/2006" xmlns:a14="http://schemas.microsoft.com/office/drawing/2010/main">
        <mc:Choice Requires="a14">
          <p:sp>
            <p:nvSpPr>
              <p:cNvPr id="31" name="Text Box 33">
                <a:extLst>
                  <a:ext uri="{FF2B5EF4-FFF2-40B4-BE49-F238E27FC236}">
                    <a16:creationId xmlns:a16="http://schemas.microsoft.com/office/drawing/2014/main" id="{9F4E25F2-6B57-4567-BBBA-961CCC04FD10}"/>
                  </a:ext>
                </a:extLst>
              </p:cNvPr>
              <p:cNvSpPr txBox="1">
                <a:spLocks noChangeArrowheads="1"/>
              </p:cNvSpPr>
              <p:nvPr/>
            </p:nvSpPr>
            <p:spPr bwMode="auto">
              <a:xfrm>
                <a:off x="-97457" y="1066800"/>
                <a:ext cx="9774857" cy="5636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func>
                              <m:func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uncPr>
                              <m:fName>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𝑙𝑜𝑔</m:t>
                                </m:r>
                              </m:fName>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sub>
                                </m:sSub>
                              </m:e>
                            </m:func>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e>
                          <m:sub/>
                        </m:sSub>
                      </m:e>
                    </m:nary>
                  </m:oMath>
                </a14:m>
                <a:endParaRPr kumimoji="0" lang="en-CA" sz="2800" b="0" i="1" u="none" strike="noStrike" kern="1200" cap="none" spc="0" normalizeH="0" baseline="0" noProof="0" dirty="0">
                  <a:ln>
                    <a:noFill/>
                  </a:ln>
                  <a:solidFill>
                    <a:srgbClr val="FFFFFF"/>
                  </a:solidFill>
                  <a:effectLst/>
                  <a:uLnTx/>
                  <a:uFillTx/>
                  <a:latin typeface="Comic Sans MS" pitchFamily="66" charset="0"/>
                  <a:ea typeface="+mn-ea"/>
                  <a:cs typeface="Arial" charset="0"/>
                </a:endParaRPr>
              </a:p>
            </p:txBody>
          </p:sp>
        </mc:Choice>
        <mc:Fallback xmlns="">
          <p:sp>
            <p:nvSpPr>
              <p:cNvPr id="31" name="Text Box 33">
                <a:extLst>
                  <a:ext uri="{FF2B5EF4-FFF2-40B4-BE49-F238E27FC236}">
                    <a16:creationId xmlns:a16="http://schemas.microsoft.com/office/drawing/2014/main" id="{9F4E25F2-6B57-4567-BBBA-961CCC04FD10}"/>
                  </a:ext>
                </a:extLst>
              </p:cNvPr>
              <p:cNvSpPr txBox="1">
                <a:spLocks noRot="1" noChangeAspect="1" noMove="1" noResize="1" noEditPoints="1" noAdjustHandles="1" noChangeArrowheads="1" noChangeShapeType="1" noTextEdit="1"/>
              </p:cNvSpPr>
              <p:nvPr/>
            </p:nvSpPr>
            <p:spPr bwMode="auto">
              <a:xfrm>
                <a:off x="-97457" y="1066800"/>
                <a:ext cx="9774857" cy="563616"/>
              </a:xfrm>
              <a:prstGeom prst="rect">
                <a:avLst/>
              </a:prstGeom>
              <a:blipFill>
                <a:blip r:embed="rId3"/>
                <a:stretch>
                  <a:fillRect t="-10870" b="-228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34"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54943" y="1600200"/>
            <a:ext cx="97748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Advantages: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It is a sum over the data items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The log might counter </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7DA2494-41B9-443C-8833-5DF16C4330BE}"/>
                  </a:ext>
                </a:extLst>
              </p:cNvPr>
              <p:cNvSpPr txBox="1"/>
              <p:nvPr/>
            </p:nvSpPr>
            <p:spPr>
              <a:xfrm>
                <a:off x="5581768" y="1917168"/>
                <a:ext cx="3181232" cy="1094339"/>
              </a:xfrm>
              <a:prstGeom prst="rect">
                <a:avLst/>
              </a:prstGeom>
              <a:solidFill>
                <a:schemeClr val="tx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rPr>
                  <a:t> </a:t>
                </a:r>
                <a14:m>
                  <m:oMath xmlns:m="http://schemas.openxmlformats.org/officeDocument/2006/math">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𝑀</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rPr>
                          <m:t>𝑗</m:t>
                        </m:r>
                      </m:sub>
                    </m:s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 </m:t>
                    </m:r>
                    <m:f>
                      <m:f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fPr>
                      <m:num>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Sup>
                              <m:sSub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b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𝑗</m:t>
                                </m:r>
                              </m:sub>
                              <m:sup/>
                            </m:sSubSup>
                          </m:sup>
                        </m:sSup>
                      </m:num>
                      <m:den>
                        <m:nary>
                          <m:naryPr>
                            <m:chr m:val="∑"/>
                            <m:supHide m:val="on"/>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=1..</m:t>
                            </m:r>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𝑐</m:t>
                            </m:r>
                          </m:sub>
                          <m:sup/>
                          <m:e>
                            <m:sSup>
                              <m:sSup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p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𝑒</m:t>
                                </m:r>
                              </m:e>
                              <m:sup>
                                <m:sSub>
                                  <m:sSubPr>
                                    <m:ctrlP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ctrlPr>
                                  </m:sSubPr>
                                  <m:e>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𝑧</m:t>
                                    </m:r>
                                  </m:e>
                                  <m:sub>
                                    <m:r>
                                      <a:rPr kumimoji="0" lang="en-CA" sz="3200" b="0" i="1" u="none" strike="noStrike" kern="1200" cap="none" spc="0" normalizeH="0" baseline="0" noProof="0" smtClean="0">
                                        <a:ln>
                                          <a:noFill/>
                                        </a:ln>
                                        <a:solidFill>
                                          <a:srgbClr val="000000"/>
                                        </a:solidFill>
                                        <a:effectLst/>
                                        <a:uLnTx/>
                                        <a:uFillTx/>
                                        <a:latin typeface="Cambria Math" panose="02040503050406030204" pitchFamily="18" charset="0"/>
                                        <a:ea typeface="+mn-ea"/>
                                        <a:sym typeface="Symbol" panose="05050102010706020507" pitchFamily="18" charset="2"/>
                                      </a:rPr>
                                      <m:t>𝑘</m:t>
                                    </m:r>
                                  </m:sub>
                                </m:sSub>
                              </m:sup>
                            </m:sSup>
                          </m:e>
                        </m:nary>
                      </m:den>
                    </m:f>
                  </m:oMath>
                </a14:m>
                <a:endParaRPr kumimoji="0" lang="en-CA" sz="3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mc:Choice>
        <mc:Fallback xmlns="">
          <p:sp>
            <p:nvSpPr>
              <p:cNvPr id="39" name="TextBox 38">
                <a:extLst>
                  <a:ext uri="{FF2B5EF4-FFF2-40B4-BE49-F238E27FC236}">
                    <a16:creationId xmlns:a16="http://schemas.microsoft.com/office/drawing/2014/main" id="{17DA2494-41B9-443C-8833-5DF16C4330BE}"/>
                  </a:ext>
                </a:extLst>
              </p:cNvPr>
              <p:cNvSpPr txBox="1">
                <a:spLocks noRot="1" noChangeAspect="1" noMove="1" noResize="1" noEditPoints="1" noAdjustHandles="1" noChangeArrowheads="1" noChangeShapeType="1" noTextEdit="1"/>
              </p:cNvSpPr>
              <p:nvPr/>
            </p:nvSpPr>
            <p:spPr>
              <a:xfrm>
                <a:off x="5581768" y="1917168"/>
                <a:ext cx="3181232" cy="1094339"/>
              </a:xfrm>
              <a:prstGeom prst="rect">
                <a:avLst/>
              </a:prstGeom>
              <a:blipFill>
                <a:blip r:embed="rId4"/>
                <a:stretch>
                  <a:fillRect/>
                </a:stretch>
              </a:blipFill>
            </p:spPr>
            <p:txBody>
              <a:bodyPr/>
              <a:lstStyle/>
              <a:p>
                <a:r>
                  <a:rPr lang="en-CA">
                    <a:noFill/>
                  </a:rPr>
                  <a:t> </a:t>
                </a:r>
              </a:p>
            </p:txBody>
          </p:sp>
        </mc:Fallback>
      </mc:AlternateContent>
      <p:sp>
        <p:nvSpPr>
          <p:cNvPr id="12"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4648200" y="3681175"/>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Perfect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Ans</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No Error</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p:sp>
        <p:nvSpPr>
          <p:cNvPr id="13"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533400" y="3736539"/>
            <a:ext cx="2133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0.0000001</a:t>
            </a:r>
          </a:p>
        </p:txBody>
      </p:sp>
      <p:sp>
        <p:nvSpPr>
          <p:cNvPr id="14"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3276600" y="3736539"/>
            <a:ext cx="2133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7</a:t>
            </a:r>
          </a:p>
        </p:txBody>
      </p:sp>
      <p:sp>
        <p:nvSpPr>
          <p:cNvPr id="15"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4697185" y="4073061"/>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Wrong </a:t>
            </a:r>
            <a:r>
              <a:rPr kumimoji="0" lang="en-US" alt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Ans</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Error</a:t>
            </a:r>
          </a:p>
        </p:txBody>
      </p:sp>
      <p:grpSp>
        <p:nvGrpSpPr>
          <p:cNvPr id="7" name="Group 6"/>
          <p:cNvGrpSpPr/>
          <p:nvPr/>
        </p:nvGrpSpPr>
        <p:grpSpPr>
          <a:xfrm>
            <a:off x="609600" y="5356644"/>
            <a:ext cx="4419600" cy="1541063"/>
            <a:chOff x="609600" y="5432844"/>
            <a:chExt cx="4419600" cy="1541063"/>
          </a:xfrm>
        </p:grpSpPr>
        <p:sp>
          <p:nvSpPr>
            <p:cNvPr id="16"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609600" y="6019800"/>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“Close”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real numbers</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cxnSp>
          <p:nvCxnSpPr>
            <p:cNvPr id="3" name="Straight Arrow Connector 2"/>
            <p:cNvCxnSpPr/>
            <p:nvPr/>
          </p:nvCxnSpPr>
          <p:spPr bwMode="auto">
            <a:xfrm flipH="1" flipV="1">
              <a:off x="2286000" y="5836547"/>
              <a:ext cx="533400" cy="222961"/>
            </a:xfrm>
            <a:prstGeom prst="straightConnector1">
              <a:avLst/>
            </a:prstGeom>
            <a:noFill/>
            <a:ln w="38100" cap="sq" cmpd="sng" algn="ctr">
              <a:solidFill>
                <a:schemeClr val="tx2"/>
              </a:solidFill>
              <a:prstDash val="solid"/>
              <a:round/>
              <a:headEnd type="none" w="med" len="med"/>
              <a:tailEnd type="triangle"/>
            </a:ln>
            <a:effectLst/>
          </p:spPr>
        </p:cxnSp>
        <p:cxnSp>
          <p:nvCxnSpPr>
            <p:cNvPr id="18" name="Straight Arrow Connector 17"/>
            <p:cNvCxnSpPr/>
            <p:nvPr/>
          </p:nvCxnSpPr>
          <p:spPr bwMode="auto">
            <a:xfrm flipH="1" flipV="1">
              <a:off x="1828800" y="5432844"/>
              <a:ext cx="990600" cy="626664"/>
            </a:xfrm>
            <a:prstGeom prst="straightConnector1">
              <a:avLst/>
            </a:prstGeom>
            <a:noFill/>
            <a:ln w="38100" cap="sq" cmpd="sng" algn="ctr">
              <a:solidFill>
                <a:schemeClr val="tx2"/>
              </a:solidFill>
              <a:prstDash val="solid"/>
              <a:round/>
              <a:headEnd type="none" w="med" len="med"/>
              <a:tailEnd type="triangle"/>
            </a:ln>
            <a:effectLst/>
          </p:spPr>
        </p:cxnSp>
      </p:grpSp>
      <p:grpSp>
        <p:nvGrpSpPr>
          <p:cNvPr id="27" name="Group 26"/>
          <p:cNvGrpSpPr/>
          <p:nvPr/>
        </p:nvGrpSpPr>
        <p:grpSpPr>
          <a:xfrm>
            <a:off x="3048000" y="5319251"/>
            <a:ext cx="4419600" cy="1566698"/>
            <a:chOff x="609600" y="5407209"/>
            <a:chExt cx="4419600" cy="1566698"/>
          </a:xfrm>
        </p:grpSpPr>
        <p:sp>
          <p:nvSpPr>
            <p:cNvPr id="28"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609600" y="6019800"/>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Different </a:t>
              </a:r>
              <a:b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b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Error Measure</a:t>
              </a:r>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endParaRPr>
            </a:p>
          </p:txBody>
        </p:sp>
        <p:cxnSp>
          <p:nvCxnSpPr>
            <p:cNvPr id="29" name="Straight Arrow Connector 28"/>
            <p:cNvCxnSpPr/>
            <p:nvPr/>
          </p:nvCxnSpPr>
          <p:spPr bwMode="auto">
            <a:xfrm flipH="1" flipV="1">
              <a:off x="1371600" y="5834193"/>
              <a:ext cx="1447800" cy="225316"/>
            </a:xfrm>
            <a:prstGeom prst="straightConnector1">
              <a:avLst/>
            </a:prstGeom>
            <a:noFill/>
            <a:ln w="38100" cap="sq" cmpd="sng" algn="ctr">
              <a:solidFill>
                <a:schemeClr val="tx2"/>
              </a:solidFill>
              <a:prstDash val="solid"/>
              <a:round/>
              <a:headEnd type="none" w="med" len="med"/>
              <a:tailEnd type="triangle"/>
            </a:ln>
            <a:effectLst/>
          </p:spPr>
        </p:cxnSp>
        <p:cxnSp>
          <p:nvCxnSpPr>
            <p:cNvPr id="30" name="Straight Arrow Connector 29"/>
            <p:cNvCxnSpPr/>
            <p:nvPr/>
          </p:nvCxnSpPr>
          <p:spPr bwMode="auto">
            <a:xfrm flipH="1" flipV="1">
              <a:off x="1371600" y="5407209"/>
              <a:ext cx="1447800" cy="652299"/>
            </a:xfrm>
            <a:prstGeom prst="straightConnector1">
              <a:avLst/>
            </a:prstGeom>
            <a:noFill/>
            <a:ln w="38100" cap="sq" cmpd="sng" algn="ctr">
              <a:solidFill>
                <a:schemeClr val="tx2"/>
              </a:solidFill>
              <a:prstDash val="solid"/>
              <a:round/>
              <a:headEnd type="none" w="med" len="med"/>
              <a:tailEnd type="triangle"/>
            </a:ln>
            <a:effectLst/>
          </p:spPr>
        </p:cxnSp>
      </p:grpSp>
      <p:grpSp>
        <p:nvGrpSpPr>
          <p:cNvPr id="36" name="Group 35"/>
          <p:cNvGrpSpPr/>
          <p:nvPr/>
        </p:nvGrpSpPr>
        <p:grpSpPr>
          <a:xfrm>
            <a:off x="76200" y="3200400"/>
            <a:ext cx="5257800" cy="2819400"/>
            <a:chOff x="76200" y="3276600"/>
            <a:chExt cx="5257800" cy="2819400"/>
          </a:xfrm>
        </p:grpSpPr>
        <mc:AlternateContent xmlns:mc="http://schemas.openxmlformats.org/markup-compatibility/2006" xmlns:a14="http://schemas.microsoft.com/office/drawing/2010/main">
          <mc:Choice Requires="a14">
            <p:sp>
              <p:nvSpPr>
                <p:cNvPr id="9"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2590800" y="3276600"/>
                  <a:ext cx="2743200" cy="5636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US" altLang="en-US" sz="28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funcPr>
                          <m:fName>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𝑙𝑜𝑔</m:t>
                            </m:r>
                            <m:r>
                              <a:rPr kumimoji="0" lang="en-CA" altLang="en-US" sz="2800" b="0" i="1" u="none" strike="noStrike" kern="1200" cap="none" spc="0" normalizeH="0" baseline="-2500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t>10</m:t>
                            </m:r>
                          </m:fName>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sub>
                            </m:sSub>
                          </m:e>
                        </m:func>
                      </m:oMath>
                    </m:oMathPara>
                  </a14:m>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9" name="Text Box 33">
                  <a:extLst>
                    <a:ext uri="{FF2B5EF4-FFF2-40B4-BE49-F238E27FC236}">
                      <a16:creationId xmlns:a16="http://schemas.microsoft.com/office/drawing/2014/main" id="{F464DF0C-A646-4831-8068-B6681219D7E6}"/>
                    </a:ext>
                  </a:extLst>
                </p:cNvPr>
                <p:cNvSpPr txBox="1">
                  <a:spLocks noRot="1" noChangeAspect="1" noMove="1" noResize="1" noEditPoints="1" noAdjustHandles="1" noChangeArrowheads="1" noChangeShapeType="1" noTextEdit="1"/>
                </p:cNvSpPr>
                <p:nvPr/>
              </p:nvSpPr>
              <p:spPr bwMode="auto">
                <a:xfrm>
                  <a:off x="2590800" y="3276600"/>
                  <a:ext cx="2743200" cy="56361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33">
                  <a:extLst>
                    <a:ext uri="{FF2B5EF4-FFF2-40B4-BE49-F238E27FC236}">
                      <a16:creationId xmlns:a16="http://schemas.microsoft.com/office/drawing/2014/main" id="{F464DF0C-A646-4831-8068-B6681219D7E6}"/>
                    </a:ext>
                  </a:extLst>
                </p:cNvPr>
                <p:cNvSpPr txBox="1">
                  <a:spLocks noChangeArrowheads="1"/>
                </p:cNvSpPr>
                <p:nvPr/>
              </p:nvSpPr>
              <p:spPr bwMode="auto">
                <a:xfrm>
                  <a:off x="76200" y="3289995"/>
                  <a:ext cx="2133600" cy="5636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sub>
                        </m:sSub>
                      </m:oMath>
                    </m:oMathPara>
                  </a14:m>
                  <a:endPar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endParaRPr>
                </a:p>
              </p:txBody>
            </p:sp>
          </mc:Choice>
          <mc:Fallback xmlns="">
            <p:sp>
              <p:nvSpPr>
                <p:cNvPr id="11" name="Text Box 33">
                  <a:extLst>
                    <a:ext uri="{FF2B5EF4-FFF2-40B4-BE49-F238E27FC236}">
                      <a16:creationId xmlns:a16="http://schemas.microsoft.com/office/drawing/2014/main" id="{F464DF0C-A646-4831-8068-B6681219D7E6}"/>
                    </a:ext>
                  </a:extLst>
                </p:cNvPr>
                <p:cNvSpPr txBox="1">
                  <a:spLocks noRot="1" noChangeAspect="1" noMove="1" noResize="1" noEditPoints="1" noAdjustHandles="1" noChangeArrowheads="1" noChangeShapeType="1" noTextEdit="1"/>
                </p:cNvSpPr>
                <p:nvPr/>
              </p:nvSpPr>
              <p:spPr bwMode="auto">
                <a:xfrm>
                  <a:off x="76200" y="3289995"/>
                  <a:ext cx="2133600" cy="563616"/>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cxnSp>
          <p:nvCxnSpPr>
            <p:cNvPr id="26" name="Straight Connector 25"/>
            <p:cNvCxnSpPr/>
            <p:nvPr/>
          </p:nvCxnSpPr>
          <p:spPr bwMode="auto">
            <a:xfrm>
              <a:off x="2743200" y="3276600"/>
              <a:ext cx="0" cy="2819400"/>
            </a:xfrm>
            <a:prstGeom prst="line">
              <a:avLst/>
            </a:prstGeom>
            <a:noFill/>
            <a:ln w="38100" cap="sq" cmpd="sng" algn="ctr">
              <a:solidFill>
                <a:srgbClr val="FFC000"/>
              </a:solidFill>
              <a:prstDash val="solid"/>
              <a:round/>
              <a:headEnd type="none" w="med" len="med"/>
              <a:tailEnd type="none" w="med" len="med"/>
            </a:ln>
            <a:effectLst/>
          </p:spPr>
        </p:cxnSp>
        <p:cxnSp>
          <p:nvCxnSpPr>
            <p:cNvPr id="37" name="Straight Connector 36"/>
            <p:cNvCxnSpPr/>
            <p:nvPr/>
          </p:nvCxnSpPr>
          <p:spPr bwMode="auto">
            <a:xfrm flipV="1">
              <a:off x="604157" y="3840216"/>
              <a:ext cx="4425043" cy="13395"/>
            </a:xfrm>
            <a:prstGeom prst="line">
              <a:avLst/>
            </a:prstGeom>
            <a:noFill/>
            <a:ln w="38100" cap="sq" cmpd="sng" algn="ctr">
              <a:solidFill>
                <a:srgbClr val="FFC000"/>
              </a:solidFill>
              <a:prstDash val="solid"/>
              <a:round/>
              <a:headEnd type="none" w="med" len="med"/>
              <a:tailEnd type="none" w="med" len="med"/>
            </a:ln>
            <a:effectLst/>
          </p:spPr>
        </p:cxnSp>
      </p:grpSp>
      <p:sp>
        <p:nvSpPr>
          <p:cNvPr id="24" name="Rectangle 23">
            <a:extLst>
              <a:ext uri="{FF2B5EF4-FFF2-40B4-BE49-F238E27FC236}">
                <a16:creationId xmlns:a16="http://schemas.microsoft.com/office/drawing/2014/main" id="{A76E9D45-76B2-4D0E-9A6E-C73E9506ACAF}"/>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
        <p:nvSpPr>
          <p:cNvPr id="25" name="Text Box 33">
            <a:extLst>
              <a:ext uri="{FF2B5EF4-FFF2-40B4-BE49-F238E27FC236}">
                <a16:creationId xmlns:a16="http://schemas.microsoft.com/office/drawing/2014/main" id="{E672B123-2072-4C2D-AE93-D0D1C4C080D3}"/>
              </a:ext>
            </a:extLst>
          </p:cNvPr>
          <p:cNvSpPr txBox="1">
            <a:spLocks noChangeArrowheads="1"/>
          </p:cNvSpPr>
          <p:nvPr/>
        </p:nvSpPr>
        <p:spPr bwMode="auto">
          <a:xfrm>
            <a:off x="2362200" y="457200"/>
            <a:ext cx="4390557"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60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 calcmode="lin" valueType="num">
                                      <p:cBhvr additive="base">
                                        <p:cTn id="59"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 calcmode="lin" valueType="num">
                                      <p:cBhvr additive="base">
                                        <p:cTn id="65"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0-#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xEl>
                                              <p:pRg st="2" end="2"/>
                                            </p:txEl>
                                          </p:spTgt>
                                        </p:tgtEl>
                                        <p:attrNameLst>
                                          <p:attrName>style.visibility</p:attrName>
                                        </p:attrNameLst>
                                      </p:cBhvr>
                                      <p:to>
                                        <p:strVal val="visible"/>
                                      </p:to>
                                    </p:set>
                                    <p:anim calcmode="lin" valueType="num">
                                      <p:cBhvr additive="base">
                                        <p:cTn id="7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4">
                                            <p:txEl>
                                              <p:pRg st="2" end="2"/>
                                            </p:txEl>
                                          </p:spTgt>
                                        </p:tgtEl>
                                        <p:attrNameLst>
                                          <p:attrName>style.visibility</p:attrName>
                                        </p:attrNameLst>
                                      </p:cBhvr>
                                      <p:to>
                                        <p:strVal val="visible"/>
                                      </p:to>
                                    </p:set>
                                    <p:anim calcmode="lin" valueType="num">
                                      <p:cBhvr additive="base">
                                        <p:cTn id="83"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13">
                                            <p:txEl>
                                              <p:pRg st="3" end="3"/>
                                            </p:txEl>
                                          </p:spTgt>
                                        </p:tgtEl>
                                        <p:attrNameLst>
                                          <p:attrName>style.visibility</p:attrName>
                                        </p:attrNameLst>
                                      </p:cBhvr>
                                      <p:to>
                                        <p:strVal val="visible"/>
                                      </p:to>
                                    </p:set>
                                    <p:anim calcmode="lin" valueType="num">
                                      <p:cBhvr additive="base">
                                        <p:cTn id="8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14">
                                            <p:txEl>
                                              <p:pRg st="3" end="3"/>
                                            </p:txEl>
                                          </p:spTgt>
                                        </p:tgtEl>
                                        <p:attrNameLst>
                                          <p:attrName>style.visibility</p:attrName>
                                        </p:attrNameLst>
                                      </p:cBhvr>
                                      <p:to>
                                        <p:strVal val="visible"/>
                                      </p:to>
                                    </p:set>
                                    <p:anim calcmode="lin" valueType="num">
                                      <p:cBhvr additive="base">
                                        <p:cTn id="9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13">
                                            <p:txEl>
                                              <p:pRg st="4" end="4"/>
                                            </p:txEl>
                                          </p:spTgt>
                                        </p:tgtEl>
                                        <p:attrNameLst>
                                          <p:attrName>style.visibility</p:attrName>
                                        </p:attrNameLst>
                                      </p:cBhvr>
                                      <p:to>
                                        <p:strVal val="visible"/>
                                      </p:to>
                                    </p:set>
                                    <p:anim calcmode="lin" valueType="num">
                                      <p:cBhvr additive="base">
                                        <p:cTn id="10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14">
                                            <p:txEl>
                                              <p:pRg st="4" end="4"/>
                                            </p:txEl>
                                          </p:spTgt>
                                        </p:tgtEl>
                                        <p:attrNameLst>
                                          <p:attrName>style.visibility</p:attrName>
                                        </p:attrNameLst>
                                      </p:cBhvr>
                                      <p:to>
                                        <p:strVal val="visible"/>
                                      </p:to>
                                    </p:set>
                                    <p:anim calcmode="lin" valueType="num">
                                      <p:cBhvr additive="base">
                                        <p:cTn id="107"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additive="base">
                                        <p:cTn id="113" dur="500" fill="hold"/>
                                        <p:tgtEl>
                                          <p:spTgt spid="7"/>
                                        </p:tgtEl>
                                        <p:attrNameLst>
                                          <p:attrName>ppt_x</p:attrName>
                                        </p:attrNameLst>
                                      </p:cBhvr>
                                      <p:tavLst>
                                        <p:tav tm="0">
                                          <p:val>
                                            <p:strVal val="#ppt_x"/>
                                          </p:val>
                                        </p:tav>
                                        <p:tav tm="100000">
                                          <p:val>
                                            <p:strVal val="#ppt_x"/>
                                          </p:val>
                                        </p:tav>
                                      </p:tavLst>
                                    </p:anim>
                                    <p:anim calcmode="lin" valueType="num">
                                      <p:cBhvr additive="base">
                                        <p:cTn id="1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33"/>
          <p:cNvSpPr txBox="1">
            <a:spLocks noChangeArrowheads="1"/>
          </p:cNvSpPr>
          <p:nvPr/>
        </p:nvSpPr>
        <p:spPr bwMode="auto">
          <a:xfrm>
            <a:off x="-97457" y="609600"/>
            <a:ext cx="9774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Error:</a:t>
            </a:r>
          </a:p>
        </p:txBody>
      </p:sp>
      <mc:AlternateContent xmlns:mc="http://schemas.openxmlformats.org/markup-compatibility/2006" xmlns:a14="http://schemas.microsoft.com/office/drawing/2010/main">
        <mc:Choice Requires="a14">
          <p:sp>
            <p:nvSpPr>
              <p:cNvPr id="31" name="Text Box 33">
                <a:extLst>
                  <a:ext uri="{FF2B5EF4-FFF2-40B4-BE49-F238E27FC236}">
                    <a16:creationId xmlns:a16="http://schemas.microsoft.com/office/drawing/2014/main" id="{9F4E25F2-6B57-4567-BBBA-961CCC04FD10}"/>
                  </a:ext>
                </a:extLst>
              </p:cNvPr>
              <p:cNvSpPr txBox="1">
                <a:spLocks noChangeArrowheads="1"/>
              </p:cNvSpPr>
              <p:nvPr/>
            </p:nvSpPr>
            <p:spPr bwMode="auto">
              <a:xfrm>
                <a:off x="-97457" y="1066800"/>
                <a:ext cx="9774857" cy="563616"/>
              </a:xfrm>
              <a:prstGeom prst="rect">
                <a:avLst/>
              </a:prstGeom>
              <a:noFill/>
              <a:ln>
                <a:noFill/>
              </a:ln>
              <a:extLst>
                <a:ext uri="{909E8E84-426E-40DD-AFC4-6F175D3DCCD1}">
                  <a14:hiddenFill>
                    <a:solidFill>
                      <a:srgbClr val="FFFFFF"/>
                    </a:solidFill>
                  </a14:hiddenFill>
                </a:ext>
                <a:ext uri="{91240B29-F687-4F45-9708-019B960494DF}">
                  <a14:hiddenLine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E(</a:t>
                </a:r>
                <a14:m>
                  <m:oMath xmlns:m="http://schemas.openxmlformats.org/officeDocument/2006/math">
                    <m:acc>
                      <m:accPr>
                        <m:chr m:val="⃗"/>
                        <m:ctrlPr>
                          <a:rPr kumimoji="0" lang="en-US"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US" altLang="en-US" sz="28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a:t>
                </a:r>
                <a:r>
                  <a:rPr kumimoji="0" lang="en-US" altLang="en-US" sz="2800" b="0" i="1" u="none" strike="noStrike" kern="1200" cap="none" spc="0" normalizeH="0" baseline="0" noProof="0" dirty="0">
                    <a:ln>
                      <a:noFill/>
                    </a:ln>
                    <a:solidFill>
                      <a:srgbClr val="FFFFFF"/>
                    </a:solidFill>
                    <a:effectLst/>
                    <a:uLnTx/>
                    <a:uFillTx/>
                    <a:latin typeface="Comic Sans MS" pitchFamily="66"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=1..</m:t>
                        </m:r>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𝐷</m:t>
                        </m:r>
                      </m:sub>
                      <m:sup/>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func>
                              <m:func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funcPr>
                              <m:fName>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m:t>
                                </m:r>
                                <m: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𝑙𝑜𝑔</m:t>
                                </m:r>
                              </m:fName>
                              <m:e>
                                <m:sSub>
                                  <m:sSubPr>
                                    <m:ctrlPr>
                                      <a:rPr kumimoji="0" lang="en-US"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28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m:t>
                                    </m:r>
                                    <m:sSub>
                                      <m:sSubPr>
                                        <m:ctrlP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sSubPr>
                                      <m:e>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𝑦</m:t>
                                        </m:r>
                                      </m:e>
                                      <m:sub>
                                        <m:r>
                                          <a:rPr kumimoji="0" lang="en-CA" altLang="en-US" sz="28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𝑑</m:t>
                                        </m:r>
                                      </m:sub>
                                    </m:sSub>
                                  </m:sub>
                                </m:sSub>
                              </m:e>
                            </m:func>
                            <m:r>
                              <a:rPr kumimoji="0" lang="en-CA" altLang="en-US" sz="28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t> </m:t>
                            </m:r>
                          </m:e>
                          <m:sub/>
                        </m:sSub>
                      </m:e>
                    </m:nary>
                  </m:oMath>
                </a14:m>
                <a:endParaRPr kumimoji="0" lang="en-CA" sz="2800" b="0" i="1" u="none" strike="noStrike" kern="1200" cap="none" spc="0" normalizeH="0" baseline="0" noProof="0" dirty="0">
                  <a:ln>
                    <a:noFill/>
                  </a:ln>
                  <a:solidFill>
                    <a:srgbClr val="FFFFFF"/>
                  </a:solidFill>
                  <a:effectLst/>
                  <a:uLnTx/>
                  <a:uFillTx/>
                  <a:latin typeface="Comic Sans MS" pitchFamily="66" charset="0"/>
                  <a:ea typeface="+mn-ea"/>
                  <a:cs typeface="Arial" charset="0"/>
                </a:endParaRPr>
              </a:p>
            </p:txBody>
          </p:sp>
        </mc:Choice>
        <mc:Fallback xmlns="">
          <p:sp>
            <p:nvSpPr>
              <p:cNvPr id="31" name="Text Box 33">
                <a:extLst>
                  <a:ext uri="{FF2B5EF4-FFF2-40B4-BE49-F238E27FC236}">
                    <a16:creationId xmlns:a16="http://schemas.microsoft.com/office/drawing/2014/main" id="{9F4E25F2-6B57-4567-BBBA-961CCC04FD10}"/>
                  </a:ext>
                </a:extLst>
              </p:cNvPr>
              <p:cNvSpPr txBox="1">
                <a:spLocks noRot="1" noChangeAspect="1" noMove="1" noResize="1" noEditPoints="1" noAdjustHandles="1" noChangeArrowheads="1" noChangeShapeType="1" noTextEdit="1"/>
              </p:cNvSpPr>
              <p:nvPr/>
            </p:nvSpPr>
            <p:spPr bwMode="auto">
              <a:xfrm>
                <a:off x="-97457" y="1066800"/>
                <a:ext cx="9774857" cy="563616"/>
              </a:xfrm>
              <a:prstGeom prst="rect">
                <a:avLst/>
              </a:prstGeom>
              <a:blipFill>
                <a:blip r:embed="rId3"/>
                <a:stretch>
                  <a:fillRect t="-10870" b="-228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a:lstStyle/>
              <a:p>
                <a:r>
                  <a:rPr lang="en-US">
                    <a:noFill/>
                  </a:rPr>
                  <a:t> </a:t>
                </a:r>
              </a:p>
            </p:txBody>
          </p:sp>
        </mc:Fallback>
      </mc:AlternateContent>
      <p:sp>
        <p:nvSpPr>
          <p:cNvPr id="24" name="Rectangle 23">
            <a:extLst>
              <a:ext uri="{FF2B5EF4-FFF2-40B4-BE49-F238E27FC236}">
                <a16:creationId xmlns:a16="http://schemas.microsoft.com/office/drawing/2014/main" id="{47421449-2C15-4028-9577-DB0F4BD8535C}"/>
              </a:ext>
            </a:extLst>
          </p:cNvPr>
          <p:cNvSpPr/>
          <p:nvPr/>
        </p:nvSpPr>
        <p:spPr>
          <a:xfrm>
            <a:off x="1247067" y="2410973"/>
            <a:ext cx="5946213"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Funny! This measure error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is oddly similar to mean square error.</a:t>
            </a:r>
            <a:endParaRPr kumimoji="0" lang="en-CA" altLang="en-US" sz="28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25" name="Group 24">
            <a:extLst>
              <a:ext uri="{FF2B5EF4-FFF2-40B4-BE49-F238E27FC236}">
                <a16:creationId xmlns:a16="http://schemas.microsoft.com/office/drawing/2014/main" id="{29B54607-58FB-4A2B-9377-45D8C5A3869A}"/>
              </a:ext>
            </a:extLst>
          </p:cNvPr>
          <p:cNvGrpSpPr/>
          <p:nvPr/>
        </p:nvGrpSpPr>
        <p:grpSpPr>
          <a:xfrm>
            <a:off x="1524000" y="3200400"/>
            <a:ext cx="5805054" cy="726995"/>
            <a:chOff x="3034146" y="3505200"/>
            <a:chExt cx="5805054" cy="726995"/>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A9C829B-7119-4C25-B3D0-47A2592CDA71}"/>
                    </a:ext>
                  </a:extLst>
                </p:cNvPr>
                <p:cNvSpPr txBox="1"/>
                <p:nvPr/>
              </p:nvSpPr>
              <p:spPr>
                <a:xfrm>
                  <a:off x="6254737" y="3647420"/>
                  <a:ext cx="2553199" cy="534634"/>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en-US" sz="3200" b="0" i="1" u="none" strike="noStrike" kern="1200" cap="none" spc="0" normalizeH="0" baseline="0" noProof="0">
                                <a:ln>
                                  <a:noFill/>
                                </a:ln>
                                <a:solidFill>
                                  <a:srgbClr val="CC9900"/>
                                </a:solidFill>
                                <a:effectLst/>
                                <a:uLnTx/>
                                <a:uFillTx/>
                                <a:latin typeface="Cambria Math" panose="02040503050406030204" pitchFamily="18" charset="0"/>
                                <a:ea typeface="+mn-ea"/>
                                <a:sym typeface="Symbol" panose="05050102010706020507" pitchFamily="18" charset="2"/>
                              </a:rPr>
                            </m:ctrlPr>
                          </m:sSupPr>
                          <m:e>
                            <m:d>
                              <m:dPr>
                                <m:ctrlPr>
                                  <a:rPr kumimoji="0" lang="en-US" altLang="en-US" sz="3200" b="0" i="1" u="none" strike="noStrike" kern="1200" cap="none" spc="0" normalizeH="0" baseline="0" noProof="0">
                                    <a:ln>
                                      <a:noFill/>
                                    </a:ln>
                                    <a:solidFill>
                                      <a:srgbClr val="CC9900"/>
                                    </a:solidFill>
                                    <a:effectLst/>
                                    <a:uLnTx/>
                                    <a:uFillTx/>
                                    <a:latin typeface="Cambria Math" panose="02040503050406030204" pitchFamily="18" charset="0"/>
                                    <a:ea typeface="+mn-ea"/>
                                    <a:sym typeface="Symbol" panose="05050102010706020507" pitchFamily="18" charset="2"/>
                                  </a:rPr>
                                </m:ctrlPr>
                              </m:dPr>
                              <m:e>
                                <m:r>
                                  <m:rPr>
                                    <m:nor/>
                                  </m:rPr>
                                  <a:rPr kumimoji="0" lang="en-CA" altLang="en-US" sz="3200" b="0" i="1" u="none" strike="noStrike" kern="1200" cap="none" spc="0" normalizeH="0" baseline="0" noProof="0" dirty="0">
                                    <a:ln>
                                      <a:noFill/>
                                    </a:ln>
                                    <a:solidFill>
                                      <a:srgbClr val="FF00FF"/>
                                    </a:solidFill>
                                    <a:effectLst/>
                                    <a:uLnTx/>
                                    <a:uFillTx/>
                                    <a:latin typeface="Times New Roman" pitchFamily="18" charset="0"/>
                                    <a:ea typeface="+mn-ea"/>
                                    <a:cs typeface="Arial" charset="0"/>
                                    <a:sym typeface="Symbol" panose="05050102010706020507" pitchFamily="18" charset="2"/>
                                  </a:rPr>
                                  <m:t>y</m:t>
                                </m:r>
                                <m:r>
                                  <m:rPr>
                                    <m:nor/>
                                  </m:rPr>
                                  <a:rPr kumimoji="0" lang="en-CA" altLang="en-US" sz="3200" b="0" i="1" u="none" strike="noStrike" kern="1200" cap="none" spc="0" normalizeH="0" baseline="-25000" noProof="0" dirty="0" smtClean="0">
                                    <a:ln>
                                      <a:noFill/>
                                    </a:ln>
                                    <a:solidFill>
                                      <a:srgbClr val="FF00FF"/>
                                    </a:solidFill>
                                    <a:effectLst/>
                                    <a:uLnTx/>
                                    <a:uFillTx/>
                                    <a:latin typeface="Times New Roman" pitchFamily="18" charset="0"/>
                                    <a:ea typeface="+mn-ea"/>
                                    <a:cs typeface="Arial" charset="0"/>
                                    <a:sym typeface="Symbol" panose="05050102010706020507" pitchFamily="18" charset="2"/>
                                  </a:rPr>
                                  <m:t>d</m:t>
                                </m:r>
                                <m:r>
                                  <m:rPr>
                                    <m:nor/>
                                  </m:rPr>
                                  <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Arial" charset="0"/>
                                  </a:rPr>
                                  <m:t>−</m:t>
                                </m:r>
                                <m:sSub>
                                  <m:sSubPr>
                                    <m:ctrlPr>
                                      <a:rPr kumimoji="0" lang="en-US"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sSubPr>
                                  <m:e>
                                    <m:r>
                                      <a:rPr kumimoji="0" lang="en-CA"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𝑀</m:t>
                                    </m:r>
                                  </m:e>
                                  <m:sub>
                                    <m:acc>
                                      <m:accPr>
                                        <m:chr m:val="⃗"/>
                                        <m:ctrlPr>
                                          <a:rPr kumimoji="0" lang="en-US"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ctrlPr>
                                      </m:accPr>
                                      <m:e>
                                        <m:r>
                                          <a:rPr kumimoji="0" lang="en-CA"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sym typeface="Symbol" panose="05050102010706020507" pitchFamily="18" charset="2"/>
                                          </a:rPr>
                                          <m:t>𝑤</m:t>
                                        </m:r>
                                      </m:e>
                                    </m:acc>
                                  </m:sub>
                                </m:sSub>
                                <m:d>
                                  <m:dPr>
                                    <m:ctrlPr>
                                      <a:rPr kumimoji="0" lang="en-US" altLang="en-US" sz="3200" b="0" i="1" u="none" strike="noStrike" kern="1200" cap="none" spc="0" normalizeH="0" baseline="0" noProof="0" dirty="0">
                                        <a:ln>
                                          <a:noFill/>
                                        </a:ln>
                                        <a:solidFill>
                                          <a:srgbClr val="FFFFFF"/>
                                        </a:solidFill>
                                        <a:effectLst/>
                                        <a:uLnTx/>
                                        <a:uFillTx/>
                                        <a:latin typeface="Cambria Math" panose="02040503050406030204" pitchFamily="18" charset="0"/>
                                        <a:ea typeface="+mn-ea"/>
                                        <a:sym typeface="Symbol" panose="05050102010706020507" pitchFamily="18" charset="2"/>
                                      </a:rPr>
                                    </m:ctrlPr>
                                  </m:dPr>
                                  <m:e>
                                    <m:acc>
                                      <m:accPr>
                                        <m:chr m:val="⃗"/>
                                        <m:ctrlPr>
                                          <a:rPr kumimoji="0" lang="en-US"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ctrlPr>
                                      </m:accPr>
                                      <m:e>
                                        <m:r>
                                          <a:rPr kumimoji="0" lang="en-CA" altLang="en-US" sz="3200" b="0" i="1" u="none" strike="noStrike" kern="1200" cap="none" spc="0" normalizeH="0" baseline="0" noProof="0" dirty="0">
                                            <a:ln>
                                              <a:noFill/>
                                            </a:ln>
                                            <a:solidFill>
                                              <a:srgbClr val="FF00FF"/>
                                            </a:solidFill>
                                            <a:effectLst/>
                                            <a:uLnTx/>
                                            <a:uFillTx/>
                                            <a:latin typeface="Cambria Math" panose="02040503050406030204" pitchFamily="18" charset="0"/>
                                            <a:ea typeface="+mn-ea"/>
                                            <a:sym typeface="Symbol" panose="05050102010706020507" pitchFamily="18" charset="2"/>
                                          </a:rPr>
                                          <m:t>𝑥</m:t>
                                        </m:r>
                                      </m:e>
                                    </m:acc>
                                  </m:e>
                                </m:d>
                                <m:r>
                                  <m:rPr>
                                    <m:nor/>
                                  </m:rPr>
                                  <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rPr>
                                  <m:t> </m:t>
                                </m:r>
                              </m:e>
                            </m:d>
                          </m:e>
                          <m:sup/>
                        </m:sSup>
                      </m:oMath>
                    </m:oMathPara>
                  </a14:m>
                  <a:endParaRPr kumimoji="0" lang="en-CA" sz="24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3" name="TextBox 32">
                  <a:extLst>
                    <a:ext uri="{FF2B5EF4-FFF2-40B4-BE49-F238E27FC236}">
                      <a16:creationId xmlns:a16="http://schemas.microsoft.com/office/drawing/2014/main" id="{FA9C829B-7119-4C25-B3D0-47A2592CDA71}"/>
                    </a:ext>
                  </a:extLst>
                </p:cNvPr>
                <p:cNvSpPr txBox="1">
                  <a:spLocks noRot="1" noChangeAspect="1" noMove="1" noResize="1" noEditPoints="1" noAdjustHandles="1" noChangeArrowheads="1" noChangeShapeType="1" noTextEdit="1"/>
                </p:cNvSpPr>
                <p:nvPr/>
              </p:nvSpPr>
              <p:spPr>
                <a:xfrm>
                  <a:off x="6254737" y="3647420"/>
                  <a:ext cx="2553199" cy="534634"/>
                </a:xfrm>
                <a:prstGeom prst="rect">
                  <a:avLst/>
                </a:prstGeom>
                <a:blipFill>
                  <a:blip r:embed="rId4"/>
                  <a:stretch>
                    <a:fillRect/>
                  </a:stretch>
                </a:blipFill>
              </p:spPr>
              <p:txBody>
                <a:bodyPr/>
                <a:lstStyle/>
                <a:p>
                  <a:r>
                    <a:rPr lang="en-US">
                      <a:noFill/>
                    </a:rPr>
                    <a:t> </a:t>
                  </a:r>
                </a:p>
              </p:txBody>
            </p:sp>
          </mc:Fallback>
        </mc:AlternateContent>
        <p:sp>
          <p:nvSpPr>
            <p:cNvPr id="35" name="Text Box 33">
              <a:extLst>
                <a:ext uri="{FF2B5EF4-FFF2-40B4-BE49-F238E27FC236}">
                  <a16:creationId xmlns:a16="http://schemas.microsoft.com/office/drawing/2014/main" id="{D3413C6E-EFCA-490E-9C00-00449B8E7724}"/>
                </a:ext>
              </a:extLst>
            </p:cNvPr>
            <p:cNvSpPr txBox="1">
              <a:spLocks noChangeArrowheads="1"/>
            </p:cNvSpPr>
            <p:nvPr/>
          </p:nvSpPr>
          <p:spPr bwMode="auto">
            <a:xfrm>
              <a:off x="8229600" y="350520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800" b="0" i="0" u="none" strike="noStrike" kern="1200" cap="none" spc="0" normalizeH="0" baseline="0" noProof="0" dirty="0">
                  <a:ln>
                    <a:noFill/>
                  </a:ln>
                  <a:solidFill>
                    <a:srgbClr val="FFC000"/>
                  </a:solidFill>
                  <a:effectLst/>
                  <a:uLnTx/>
                  <a:uFillTx/>
                  <a:latin typeface="Times New Roman" pitchFamily="18" charset="0"/>
                  <a:ea typeface="+mn-ea"/>
                  <a:cs typeface="Arial" charset="0"/>
                </a:rPr>
                <a:t>2</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16F294A-9C26-4298-8C57-DDCF7E122C6C}"/>
                    </a:ext>
                  </a:extLst>
                </p:cNvPr>
                <p:cNvSpPr txBox="1"/>
                <p:nvPr/>
              </p:nvSpPr>
              <p:spPr>
                <a:xfrm>
                  <a:off x="4931845" y="3647420"/>
                  <a:ext cx="1773755" cy="49244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Arial" charset="0"/>
                      <a:sym typeface="Symbol" panose="05050102010706020507" pitchFamily="18" charset="2"/>
                    </a:rPr>
                    <a:t> </a:t>
                  </a:r>
                  <a14:m>
                    <m:oMath xmlns:m="http://schemas.openxmlformats.org/officeDocument/2006/math">
                      <m:nary>
                        <m:naryPr>
                          <m:chr m:val="∑"/>
                          <m:supHide m:val="on"/>
                          <m:ctrlPr>
                            <a:rPr kumimoji="0" lang="en-US" altLang="en-US" sz="32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sym typeface="Symbol" panose="05050102010706020507" pitchFamily="18" charset="2"/>
                            </a:rPr>
                          </m:ctrlPr>
                        </m:naryPr>
                        <m:sub>
                          <m:r>
                            <m:rPr>
                              <m:brk m:alnAt="7"/>
                            </m:rPr>
                            <a:rPr kumimoji="0" lang="en-CA" altLang="en-US" sz="32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𝑑</m:t>
                          </m:r>
                          <m:r>
                            <a:rPr kumimoji="0" lang="en-CA" altLang="en-US" sz="32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=1..</m:t>
                          </m:r>
                          <m:r>
                            <a:rPr kumimoji="0" lang="en-CA" altLang="en-US" sz="3200" b="0" i="1" u="none" strike="noStrike" kern="1200" cap="none" spc="0" normalizeH="0" baseline="0" noProof="0" dirty="0" smtClean="0">
                              <a:ln>
                                <a:noFill/>
                              </a:ln>
                              <a:solidFill>
                                <a:srgbClr val="FF00FF"/>
                              </a:solidFill>
                              <a:effectLst/>
                              <a:uLnTx/>
                              <a:uFillTx/>
                              <a:latin typeface="Cambria Math" panose="02040503050406030204" pitchFamily="18" charset="0"/>
                              <a:ea typeface="+mn-ea"/>
                              <a:sym typeface="Symbol" panose="05050102010706020507" pitchFamily="18" charset="2"/>
                            </a:rPr>
                            <m:t>𝐷</m:t>
                          </m:r>
                        </m:sub>
                        <m:sup/>
                        <m:e/>
                      </m:nary>
                    </m:oMath>
                  </a14:m>
                  <a:endParaRPr kumimoji="0" lang="en-CA" sz="3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mc:Choice>
          <mc:Fallback xmlns="">
            <p:sp>
              <p:nvSpPr>
                <p:cNvPr id="38" name="TextBox 37">
                  <a:extLst>
                    <a:ext uri="{FF2B5EF4-FFF2-40B4-BE49-F238E27FC236}">
                      <a16:creationId xmlns:a16="http://schemas.microsoft.com/office/drawing/2014/main" id="{016F294A-9C26-4298-8C57-DDCF7E122C6C}"/>
                    </a:ext>
                  </a:extLst>
                </p:cNvPr>
                <p:cNvSpPr txBox="1">
                  <a:spLocks noRot="1" noChangeAspect="1" noMove="1" noResize="1" noEditPoints="1" noAdjustHandles="1" noChangeArrowheads="1" noChangeShapeType="1" noTextEdit="1"/>
                </p:cNvSpPr>
                <p:nvPr/>
              </p:nvSpPr>
              <p:spPr>
                <a:xfrm>
                  <a:off x="4931845" y="3647420"/>
                  <a:ext cx="1773755"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5D73C63-1275-4A9D-BB52-5E47CE445261}"/>
                    </a:ext>
                  </a:extLst>
                </p:cNvPr>
                <p:cNvSpPr/>
                <p:nvPr/>
              </p:nvSpPr>
              <p:spPr>
                <a:xfrm>
                  <a:off x="3034146" y="3647420"/>
                  <a:ext cx="259080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C000"/>
                      </a:solidFill>
                      <a:effectLst/>
                      <a:uLnTx/>
                      <a:uFillTx/>
                      <a:latin typeface="Times New Roman" pitchFamily="18" charset="0"/>
                      <a:ea typeface="+mn-ea"/>
                      <a:cs typeface="Arial" charset="0"/>
                    </a:rPr>
                    <a:t>E(</a:t>
                  </a:r>
                  <a14:m>
                    <m:oMath xmlns:m="http://schemas.openxmlformats.org/officeDocument/2006/math">
                      <m:acc>
                        <m:accPr>
                          <m:chr m:val="⃗"/>
                          <m:ctrlPr>
                            <a:rPr kumimoji="0" lang="en-US"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rPr>
                          </m:ctrlPr>
                        </m:accPr>
                        <m:e>
                          <m:r>
                            <a:rPr kumimoji="0" lang="en-CA" altLang="en-US" sz="3200" b="0" i="1" u="none" strike="noStrike" kern="1200" cap="none" spc="0" normalizeH="0" baseline="0" noProof="0" dirty="0">
                              <a:ln>
                                <a:noFill/>
                              </a:ln>
                              <a:solidFill>
                                <a:srgbClr val="66FF33"/>
                              </a:solidFill>
                              <a:effectLst/>
                              <a:uLnTx/>
                              <a:uFillTx/>
                              <a:latin typeface="Cambria Math" panose="02040503050406030204" pitchFamily="18" charset="0"/>
                              <a:ea typeface="+mn-ea"/>
                            </a:rPr>
                            <m:t>𝑤</m:t>
                          </m:r>
                        </m:e>
                      </m:acc>
                    </m:oMath>
                  </a14:m>
                  <a:r>
                    <a:rPr kumimoji="0" lang="en-CA" sz="3200" b="0" i="1" u="none" strike="noStrike" kern="1200" cap="none" spc="0" normalizeH="0" baseline="0" noProof="0" dirty="0">
                      <a:ln>
                        <a:noFill/>
                      </a:ln>
                      <a:solidFill>
                        <a:srgbClr val="FFC000"/>
                      </a:solidFill>
                      <a:effectLst/>
                      <a:uLnTx/>
                      <a:uFillTx/>
                      <a:latin typeface="Times New Roman" pitchFamily="18" charset="0"/>
                      <a:ea typeface="+mn-ea"/>
                      <a:cs typeface="Arial" charset="0"/>
                    </a:rPr>
                    <a:t>) </a:t>
                  </a:r>
                  <a:r>
                    <a:rPr kumimoji="0" lang="en-CA" sz="3200" b="0" i="1" u="none" strike="noStrike" kern="1200" cap="none" spc="0" normalizeH="0" baseline="0" noProof="0" dirty="0">
                      <a:ln>
                        <a:noFill/>
                      </a:ln>
                      <a:solidFill>
                        <a:srgbClr val="FFFFFF"/>
                      </a:solidFill>
                      <a:effectLst/>
                      <a:uLnTx/>
                      <a:uFillTx/>
                      <a:latin typeface="Times New Roman" pitchFamily="18" charset="0"/>
                      <a:ea typeface="+mn-ea"/>
                      <a:cs typeface="Arial" charset="0"/>
                    </a:rPr>
                    <a:t>=</a:t>
                  </a:r>
                </a:p>
              </p:txBody>
            </p:sp>
          </mc:Choice>
          <mc:Fallback xmlns="">
            <p:sp>
              <p:nvSpPr>
                <p:cNvPr id="40" name="Rectangle 39">
                  <a:extLst>
                    <a:ext uri="{FF2B5EF4-FFF2-40B4-BE49-F238E27FC236}">
                      <a16:creationId xmlns:a16="http://schemas.microsoft.com/office/drawing/2014/main" id="{F5D73C63-1275-4A9D-BB52-5E47CE445261}"/>
                    </a:ext>
                  </a:extLst>
                </p:cNvPr>
                <p:cNvSpPr>
                  <a:spLocks noRot="1" noChangeAspect="1" noMove="1" noResize="1" noEditPoints="1" noAdjustHandles="1" noChangeArrowheads="1" noChangeShapeType="1" noTextEdit="1"/>
                </p:cNvSpPr>
                <p:nvPr/>
              </p:nvSpPr>
              <p:spPr>
                <a:xfrm>
                  <a:off x="3034146" y="3647420"/>
                  <a:ext cx="2590800" cy="584775"/>
                </a:xfrm>
                <a:prstGeom prst="rect">
                  <a:avLst/>
                </a:prstGeom>
                <a:blipFill>
                  <a:blip r:embed="rId6"/>
                  <a:stretch>
                    <a:fillRect t="-14583" b="-32292"/>
                  </a:stretch>
                </a:blipFill>
              </p:spPr>
              <p:txBody>
                <a:bodyPr/>
                <a:lstStyle/>
                <a:p>
                  <a:r>
                    <a:rPr lang="en-US">
                      <a:noFill/>
                    </a:rPr>
                    <a:t> </a:t>
                  </a:r>
                </a:p>
              </p:txBody>
            </p:sp>
          </mc:Fallback>
        </mc:AlternateContent>
      </p:grpSp>
      <p:sp>
        <p:nvSpPr>
          <p:cNvPr id="41" name="Rectangle 40">
            <a:extLst>
              <a:ext uri="{FF2B5EF4-FFF2-40B4-BE49-F238E27FC236}">
                <a16:creationId xmlns:a16="http://schemas.microsoft.com/office/drawing/2014/main" id="{FD0C53CB-C8C9-462C-8778-9D810284E1DC}"/>
              </a:ext>
            </a:extLst>
          </p:cNvPr>
          <p:cNvSpPr/>
          <p:nvPr/>
        </p:nvSpPr>
        <p:spPr>
          <a:xfrm>
            <a:off x="1535241" y="3998893"/>
            <a:ext cx="5946213"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See </a:t>
            </a: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Conditional Log-Likelihood </a:t>
            </a:r>
            <a:b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b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Arial" charset="0"/>
              </a:rPr>
              <a:t>and Mean Squared Error</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charset="0"/>
            </a:endParaRPr>
          </a:p>
        </p:txBody>
      </p:sp>
      <p:sp>
        <p:nvSpPr>
          <p:cNvPr id="12" name="Rectangle 11">
            <a:extLst>
              <a:ext uri="{FF2B5EF4-FFF2-40B4-BE49-F238E27FC236}">
                <a16:creationId xmlns:a16="http://schemas.microsoft.com/office/drawing/2014/main" id="{5DF636B8-BD3E-4B50-A47C-875B569D4C01}"/>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Arial" charset="0"/>
              </a:rPr>
              <a:t>“Probability” of Category and Error</a:t>
            </a:r>
          </a:p>
        </p:txBody>
      </p:sp>
      <p:sp>
        <p:nvSpPr>
          <p:cNvPr id="13" name="Text Box 33">
            <a:extLst>
              <a:ext uri="{FF2B5EF4-FFF2-40B4-BE49-F238E27FC236}">
                <a16:creationId xmlns:a16="http://schemas.microsoft.com/office/drawing/2014/main" id="{DC7D5530-A68A-4E89-8BF8-A7495E170480}"/>
              </a:ext>
            </a:extLst>
          </p:cNvPr>
          <p:cNvSpPr txBox="1">
            <a:spLocks noChangeArrowheads="1"/>
          </p:cNvSpPr>
          <p:nvPr/>
        </p:nvSpPr>
        <p:spPr bwMode="auto">
          <a:xfrm>
            <a:off x="2362200" y="457200"/>
            <a:ext cx="4390557" cy="523220"/>
          </a:xfrm>
          <a:prstGeom prst="rect">
            <a:avLst/>
          </a:prstGeom>
          <a:solidFill>
            <a:srgbClr val="000066"/>
          </a:solidFill>
          <a:ln>
            <a:noFill/>
          </a:ln>
        </p:spPr>
        <p:txBody>
          <a:bodyPr wrap="squar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Categorical Cross Entropy</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603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63">
            <a:extLst>
              <a:ext uri="{FF2B5EF4-FFF2-40B4-BE49-F238E27FC236}">
                <a16:creationId xmlns:a16="http://schemas.microsoft.com/office/drawing/2014/main" id="{14C59584-A09E-45EC-944A-33BF7E8748E3}"/>
              </a:ext>
            </a:extLst>
          </p:cNvPr>
          <p:cNvSpPr>
            <a:spLocks noChangeArrowheads="1"/>
          </p:cNvSpPr>
          <p:nvPr/>
        </p:nvSpPr>
        <p:spPr bwMode="auto">
          <a:xfrm>
            <a:off x="2702256" y="-191589"/>
            <a:ext cx="36199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Test/Homework</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
        <p:nvSpPr>
          <p:cNvPr id="30" name="TextBox 29">
            <a:extLst>
              <a:ext uri="{FF2B5EF4-FFF2-40B4-BE49-F238E27FC236}">
                <a16:creationId xmlns:a16="http://schemas.microsoft.com/office/drawing/2014/main" id="{1A06535F-F62A-48CD-97DE-EDCB4D5DDF63}"/>
              </a:ext>
            </a:extLst>
          </p:cNvPr>
          <p:cNvSpPr txBox="1"/>
          <p:nvPr/>
        </p:nvSpPr>
        <p:spPr bwMode="auto">
          <a:xfrm>
            <a:off x="339694" y="457200"/>
            <a:ext cx="846868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b="0" dirty="0">
                <a:solidFill>
                  <a:schemeClr val="tx2"/>
                </a:solidFill>
                <a:effectLst/>
                <a:cs typeface="Times New Roman" panose="02020603050405020304" pitchFamily="18" charset="0"/>
              </a:rPr>
              <a:t>Trying to Understand Machine Learning for Regression</a:t>
            </a:r>
          </a:p>
          <a:p>
            <a:r>
              <a:rPr lang="en-US" sz="2400" b="0" dirty="0">
                <a:effectLst/>
                <a:cs typeface="Times New Roman" panose="02020603050405020304" pitchFamily="18" charset="0"/>
              </a:rPr>
              <a:t>Your task will be to make lots of graphs.</a:t>
            </a:r>
          </a:p>
          <a:p>
            <a:br>
              <a:rPr lang="en-US" sz="2400" b="0" dirty="0">
                <a:solidFill>
                  <a:srgbClr val="D4D4D4"/>
                </a:solidFill>
                <a:effectLst/>
                <a:cs typeface="Times New Roman" panose="02020603050405020304" pitchFamily="18" charset="0"/>
              </a:rPr>
            </a:br>
            <a:r>
              <a:rPr lang="en-US" sz="2400" dirty="0">
                <a:solidFill>
                  <a:schemeClr val="tx2"/>
                </a:solidFill>
                <a:effectLst/>
                <a:cs typeface="Times New Roman" panose="02020603050405020304" pitchFamily="18" charset="0"/>
              </a:rPr>
              <a:t>Learned Function</a:t>
            </a:r>
            <a:r>
              <a:rPr lang="en-US" sz="2400" b="1" dirty="0">
                <a:solidFill>
                  <a:srgbClr val="D4D4D4"/>
                </a:solidFill>
                <a:effectLst/>
                <a:cs typeface="Times New Roman" panose="02020603050405020304" pitchFamily="18" charset="0"/>
              </a:rPr>
              <a:t>:</a:t>
            </a:r>
            <a:endParaRPr lang="en-US" sz="2400" b="0" dirty="0">
              <a:solidFill>
                <a:srgbClr val="D4D4D4"/>
              </a:solidFill>
              <a:effectLst/>
              <a:cs typeface="Times New Roman" panose="02020603050405020304" pitchFamily="18" charset="0"/>
            </a:endParaRPr>
          </a:p>
          <a:p>
            <a:r>
              <a:rPr lang="en-US" sz="2400" b="0" dirty="0">
                <a:effectLst/>
                <a:cs typeface="Times New Roman" panose="02020603050405020304" pitchFamily="18" charset="0"/>
              </a:rPr>
              <a:t>Regression learns a function y=f(x</a:t>
            </a:r>
            <a:r>
              <a:rPr lang="en-US" sz="2400" b="0" baseline="-25000" dirty="0">
                <a:effectLst/>
                <a:cs typeface="Times New Roman" panose="02020603050405020304" pitchFamily="18" charset="0"/>
              </a:rPr>
              <a:t>1</a:t>
            </a:r>
            <a:r>
              <a:rPr lang="en-US" sz="2400" b="0" dirty="0">
                <a:effectLst/>
                <a:cs typeface="Times New Roman" panose="02020603050405020304" pitchFamily="18" charset="0"/>
              </a:rPr>
              <a:t>,...,</a:t>
            </a:r>
            <a:r>
              <a:rPr lang="en-US" sz="2400" b="0" dirty="0" err="1">
                <a:effectLst/>
                <a:cs typeface="Times New Roman" panose="02020603050405020304" pitchFamily="18" charset="0"/>
              </a:rPr>
              <a:t>x</a:t>
            </a:r>
            <a:r>
              <a:rPr lang="en-US" sz="2400" b="0" baseline="-25000" dirty="0" err="1">
                <a:effectLst/>
                <a:cs typeface="Times New Roman" panose="02020603050405020304" pitchFamily="18" charset="0"/>
              </a:rPr>
              <a:t>n</a:t>
            </a:r>
            <a:r>
              <a:rPr lang="en-US" sz="2400" b="0" dirty="0">
                <a:effectLst/>
                <a:cs typeface="Times New Roman" panose="02020603050405020304" pitchFamily="18" charset="0"/>
              </a:rPr>
              <a:t>) from reals to reals.</a:t>
            </a:r>
          </a:p>
          <a:p>
            <a:r>
              <a:rPr lang="en-US" sz="2400" b="0" dirty="0">
                <a:effectLst/>
                <a:cs typeface="Times New Roman" panose="02020603050405020304" pitchFamily="18" charset="0"/>
              </a:rPr>
              <a:t>We will graph the function </a:t>
            </a:r>
            <a:r>
              <a:rPr lang="en-US" sz="2400" b="0" dirty="0" err="1">
                <a:effectLst/>
                <a:cs typeface="Times New Roman" panose="02020603050405020304" pitchFamily="18" charset="0"/>
              </a:rPr>
              <a:t>f</a:t>
            </a:r>
            <a:r>
              <a:rPr lang="en-US" sz="2400" b="0" baseline="-25000" dirty="0" err="1">
                <a:effectLst/>
                <a:cs typeface="Times New Roman" panose="02020603050405020304" pitchFamily="18" charset="0"/>
              </a:rPr>
              <a:t>Learned</a:t>
            </a:r>
            <a:r>
              <a:rPr lang="en-US" sz="2400" b="0" dirty="0">
                <a:effectLst/>
                <a:cs typeface="Times New Roman" panose="02020603050405020304" pitchFamily="18" charset="0"/>
              </a:rPr>
              <a:t> computed </a:t>
            </a:r>
            <a:br>
              <a:rPr lang="en-US" sz="2400" b="0" dirty="0">
                <a:effectLst/>
                <a:cs typeface="Times New Roman" panose="02020603050405020304" pitchFamily="18" charset="0"/>
              </a:rPr>
            </a:br>
            <a:r>
              <a:rPr lang="en-US" sz="2400" b="0" dirty="0">
                <a:effectLst/>
                <a:cs typeface="Times New Roman" panose="02020603050405020304" pitchFamily="18" charset="0"/>
              </a:rPr>
              <a:t>  by the learned neural network. </a:t>
            </a:r>
          </a:p>
          <a:p>
            <a:r>
              <a:rPr lang="en-US" sz="2400" b="0" dirty="0">
                <a:effectLst/>
                <a:cs typeface="Times New Roman" panose="02020603050405020304" pitchFamily="18" charset="0"/>
              </a:rPr>
              <a:t>All the </a:t>
            </a:r>
            <a:r>
              <a:rPr lang="en-US" sz="2400" b="0" dirty="0" err="1">
                <a:effectLst/>
                <a:cs typeface="Times New Roman" panose="02020603050405020304" pitchFamily="18" charset="0"/>
              </a:rPr>
              <a:t>x</a:t>
            </a:r>
            <a:r>
              <a:rPr lang="en-US" sz="2400" b="0" baseline="-25000" dirty="0" err="1">
                <a:effectLst/>
                <a:cs typeface="Times New Roman" panose="02020603050405020304" pitchFamily="18" charset="0"/>
              </a:rPr>
              <a:t>j</a:t>
            </a:r>
            <a:r>
              <a:rPr lang="en-US" sz="2400" b="0" dirty="0">
                <a:effectLst/>
                <a:cs typeface="Times New Roman" panose="02020603050405020304" pitchFamily="18" charset="0"/>
              </a:rPr>
              <a:t> variables except say x</a:t>
            </a:r>
            <a:r>
              <a:rPr lang="en-US" sz="2400" b="0" baseline="-25000" dirty="0">
                <a:effectLst/>
                <a:cs typeface="Times New Roman" panose="02020603050405020304" pitchFamily="18" charset="0"/>
              </a:rPr>
              <a:t>i</a:t>
            </a:r>
            <a:r>
              <a:rPr lang="en-US" sz="2400" b="0" dirty="0">
                <a:effectLst/>
                <a:cs typeface="Times New Roman" panose="02020603050405020304" pitchFamily="18" charset="0"/>
              </a:rPr>
              <a:t> will be fixed to constants. </a:t>
            </a:r>
          </a:p>
          <a:p>
            <a:r>
              <a:rPr lang="en-US" sz="2400" b="0" dirty="0">
                <a:effectLst/>
                <a:cs typeface="Times New Roman" panose="02020603050405020304" pitchFamily="18" charset="0"/>
              </a:rPr>
              <a:t>Then we plot x</a:t>
            </a:r>
            <a:r>
              <a:rPr lang="en-US" sz="2400" b="0" baseline="-25000" dirty="0">
                <a:effectLst/>
                <a:cs typeface="Times New Roman" panose="02020603050405020304" pitchFamily="18" charset="0"/>
              </a:rPr>
              <a:t>i</a:t>
            </a:r>
            <a:r>
              <a:rPr lang="en-US" sz="2400" b="0" dirty="0">
                <a:effectLst/>
                <a:cs typeface="Times New Roman" panose="02020603050405020304" pitchFamily="18" charset="0"/>
              </a:rPr>
              <a:t> vs  </a:t>
            </a:r>
            <a:r>
              <a:rPr lang="en-US" sz="2400" b="0" dirty="0" err="1">
                <a:effectLst/>
                <a:cs typeface="Times New Roman" panose="02020603050405020304" pitchFamily="18" charset="0"/>
              </a:rPr>
              <a:t>f</a:t>
            </a:r>
            <a:r>
              <a:rPr lang="en-US" sz="2400" b="0" baseline="-25000" dirty="0" err="1">
                <a:effectLst/>
                <a:cs typeface="Times New Roman" panose="02020603050405020304" pitchFamily="18" charset="0"/>
              </a:rPr>
              <a:t>Learned</a:t>
            </a:r>
            <a:r>
              <a:rPr lang="en-US" sz="2400" b="0" dirty="0">
                <a:effectLst/>
                <a:cs typeface="Times New Roman" panose="02020603050405020304" pitchFamily="18" charset="0"/>
              </a:rPr>
              <a:t>(0,…,x</a:t>
            </a:r>
            <a:r>
              <a:rPr lang="en-US" sz="2400" baseline="-25000" dirty="0">
                <a:cs typeface="Times New Roman" panose="02020603050405020304" pitchFamily="18" charset="0"/>
              </a:rPr>
              <a:t>i</a:t>
            </a:r>
            <a:r>
              <a:rPr lang="en-US" sz="2400" b="0" dirty="0">
                <a:effectLst/>
                <a:cs typeface="Times New Roman" panose="02020603050405020304" pitchFamily="18" charset="0"/>
              </a:rPr>
              <a:t>,...,0).</a:t>
            </a:r>
          </a:p>
        </p:txBody>
      </p:sp>
    </p:spTree>
    <p:extLst>
      <p:ext uri="{BB962C8B-B14F-4D97-AF65-F5344CB8AC3E}">
        <p14:creationId xmlns:p14="http://schemas.microsoft.com/office/powerpoint/2010/main" val="38990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 calcmode="lin" valueType="num">
                                      <p:cBhvr additive="base">
                                        <p:cTn id="19"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 calcmode="lin" valueType="num">
                                      <p:cBhvr additive="base">
                                        <p:cTn id="25" dur="500" fill="hold"/>
                                        <p:tgtEl>
                                          <p:spTgt spid="3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
                                            <p:txEl>
                                              <p:pRg st="3" end="3"/>
                                            </p:txEl>
                                          </p:spTgt>
                                        </p:tgtEl>
                                        <p:attrNameLst>
                                          <p:attrName>style.visibility</p:attrName>
                                        </p:attrNameLst>
                                      </p:cBhvr>
                                      <p:to>
                                        <p:strVal val="visible"/>
                                      </p:to>
                                    </p:set>
                                    <p:anim calcmode="lin" valueType="num">
                                      <p:cBhvr additive="base">
                                        <p:cTn id="31"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
                                            <p:txEl>
                                              <p:pRg st="4" end="4"/>
                                            </p:txEl>
                                          </p:spTgt>
                                        </p:tgtEl>
                                        <p:attrNameLst>
                                          <p:attrName>style.visibility</p:attrName>
                                        </p:attrNameLst>
                                      </p:cBhvr>
                                      <p:to>
                                        <p:strVal val="visible"/>
                                      </p:to>
                                    </p:set>
                                    <p:anim calcmode="lin" valueType="num">
                                      <p:cBhvr additive="base">
                                        <p:cTn id="37"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xEl>
                                              <p:pRg st="5" end="5"/>
                                            </p:txEl>
                                          </p:spTgt>
                                        </p:tgtEl>
                                        <p:attrNameLst>
                                          <p:attrName>style.visibility</p:attrName>
                                        </p:attrNameLst>
                                      </p:cBhvr>
                                      <p:to>
                                        <p:strVal val="visible"/>
                                      </p:to>
                                    </p:set>
                                    <p:anim calcmode="lin" valueType="num">
                                      <p:cBhvr additive="base">
                                        <p:cTn id="43" dur="500" fill="hold"/>
                                        <p:tgtEl>
                                          <p:spTgt spid="30">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 calcmode="lin" valueType="num">
                                      <p:cBhvr additive="base">
                                        <p:cTn id="49" dur="500" fill="hold"/>
                                        <p:tgtEl>
                                          <p:spTgt spid="30">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A06535F-F62A-48CD-97DE-EDCB4D5DDF63}"/>
              </a:ext>
            </a:extLst>
          </p:cNvPr>
          <p:cNvSpPr txBox="1"/>
          <p:nvPr/>
        </p:nvSpPr>
        <p:spPr bwMode="auto">
          <a:xfrm>
            <a:off x="339694" y="457200"/>
            <a:ext cx="846868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b="0" dirty="0">
                <a:solidFill>
                  <a:schemeClr val="tx2"/>
                </a:solidFill>
                <a:effectLst/>
                <a:cs typeface="Times New Roman" panose="02020603050405020304" pitchFamily="18" charset="0"/>
              </a:rPr>
              <a:t>Trying to Understand Machine Learning for Regression</a:t>
            </a:r>
          </a:p>
          <a:p>
            <a:r>
              <a:rPr lang="en-US" sz="2400" b="0" dirty="0">
                <a:effectLst/>
                <a:cs typeface="Times New Roman" panose="02020603050405020304" pitchFamily="18" charset="0"/>
              </a:rPr>
              <a:t>Your task will be to make lots of graphs.</a:t>
            </a:r>
          </a:p>
          <a:p>
            <a:endParaRPr lang="en-US" sz="2400" dirty="0">
              <a:solidFill>
                <a:srgbClr val="D4D4D4"/>
              </a:solidFill>
              <a:cs typeface="Times New Roman" panose="02020603050405020304" pitchFamily="18" charset="0"/>
            </a:endParaRPr>
          </a:p>
          <a:p>
            <a:r>
              <a:rPr lang="en-US" sz="2400" dirty="0">
                <a:solidFill>
                  <a:schemeClr val="tx2"/>
                </a:solidFill>
                <a:effectLst/>
                <a:cs typeface="Times New Roman" panose="02020603050405020304" pitchFamily="18" charset="0"/>
              </a:rPr>
              <a:t>Many Attempts:</a:t>
            </a:r>
          </a:p>
          <a:p>
            <a:r>
              <a:rPr lang="en-US" sz="2400" b="0" dirty="0">
                <a:effectLst/>
                <a:cs typeface="Times New Roman" panose="02020603050405020304" pitchFamily="18" charset="0"/>
              </a:rPr>
              <a:t>Here we will repeat what we did above many times.</a:t>
            </a:r>
          </a:p>
          <a:p>
            <a:r>
              <a:rPr lang="en-US" sz="2400" b="0" dirty="0">
                <a:effectLst/>
                <a:cs typeface="Times New Roman" panose="02020603050405020304" pitchFamily="18" charset="0"/>
              </a:rPr>
              <a:t>Each attempt will be modified some how by </a:t>
            </a:r>
            <a:br>
              <a:rPr lang="en-US" sz="2400" b="0" dirty="0">
                <a:effectLst/>
                <a:cs typeface="Times New Roman" panose="02020603050405020304" pitchFamily="18" charset="0"/>
              </a:rPr>
            </a:br>
            <a:r>
              <a:rPr lang="en-US" sz="2400" b="0" dirty="0">
                <a:effectLst/>
                <a:cs typeface="Times New Roman" panose="02020603050405020304" pitchFamily="18" charset="0"/>
              </a:rPr>
              <a:t>  the value </a:t>
            </a:r>
            <a:r>
              <a:rPr lang="en-US" sz="2400" b="0" dirty="0" err="1">
                <a:effectLst/>
                <a:cs typeface="Times New Roman" panose="02020603050405020304" pitchFamily="18" charset="0"/>
              </a:rPr>
              <a:t>attemptParameter</a:t>
            </a:r>
            <a:r>
              <a:rPr lang="en-US" sz="2400" b="0" dirty="0">
                <a:effectLst/>
                <a:cs typeface="Times New Roman" panose="02020603050405020304" pitchFamily="18" charset="0"/>
              </a:rPr>
              <a:t>.</a:t>
            </a:r>
          </a:p>
          <a:p>
            <a:r>
              <a:rPr lang="en-US" sz="2400" b="0" dirty="0">
                <a:effectLst/>
                <a:cs typeface="Times New Roman" panose="02020603050405020304" pitchFamily="18" charset="0"/>
              </a:rPr>
              <a:t>Here are some ideas that you might want to try.</a:t>
            </a:r>
          </a:p>
          <a:p>
            <a:pPr marL="342900" indent="-342900">
              <a:buFont typeface="Arial" panose="020B0604020202020204" pitchFamily="34" charset="0"/>
              <a:buChar char="•"/>
            </a:pPr>
            <a:r>
              <a:rPr lang="en-US" sz="2400" b="0" dirty="0">
                <a:effectLst/>
                <a:cs typeface="Times New Roman" panose="02020603050405020304" pitchFamily="18" charset="0"/>
              </a:rPr>
              <a:t>The y=f(x) function to learn</a:t>
            </a:r>
          </a:p>
          <a:p>
            <a:pPr marL="342900" indent="-342900">
              <a:buFont typeface="Arial" panose="020B0604020202020204" pitchFamily="34" charset="0"/>
              <a:buChar char="•"/>
            </a:pPr>
            <a:r>
              <a:rPr lang="en-US" sz="2400" b="0" dirty="0">
                <a:effectLst/>
                <a:cs typeface="Times New Roman" panose="02020603050405020304" pitchFamily="18" charset="0"/>
              </a:rPr>
              <a:t>The amount of error we introduce to our data</a:t>
            </a:r>
          </a:p>
          <a:p>
            <a:pPr marL="342900" indent="-342900">
              <a:buFont typeface="Arial" panose="020B0604020202020204" pitchFamily="34" charset="0"/>
              <a:buChar char="•"/>
            </a:pPr>
            <a:r>
              <a:rPr lang="en-US" sz="2400" b="0" dirty="0">
                <a:effectLst/>
                <a:cs typeface="Times New Roman" panose="02020603050405020304" pitchFamily="18" charset="0"/>
              </a:rPr>
              <a:t>Anything about the neural network</a:t>
            </a:r>
          </a:p>
          <a:p>
            <a:pPr marL="342900" indent="-342900">
              <a:buFont typeface="Arial" panose="020B0604020202020204" pitchFamily="34" charset="0"/>
              <a:buChar char="•"/>
            </a:pPr>
            <a:r>
              <a:rPr lang="en-US" sz="2400" b="0" dirty="0">
                <a:effectLst/>
                <a:cs typeface="Times New Roman" panose="02020603050405020304" pitchFamily="18" charset="0"/>
              </a:rPr>
              <a:t>Anything in the learning process</a:t>
            </a:r>
          </a:p>
          <a:p>
            <a:r>
              <a:rPr lang="en-US" sz="2400" b="0" dirty="0">
                <a:effectLst/>
                <a:cs typeface="Times New Roman" panose="02020603050405020304" pitchFamily="18" charset="0"/>
              </a:rPr>
              <a:t>Then we will graph the result.</a:t>
            </a:r>
          </a:p>
          <a:p>
            <a:r>
              <a:rPr lang="en-US" sz="2400" b="0" dirty="0">
                <a:effectLst/>
                <a:cs typeface="Times New Roman" panose="02020603050405020304" pitchFamily="18" charset="0"/>
              </a:rPr>
              <a:t>The horizonal axis will be </a:t>
            </a:r>
            <a:r>
              <a:rPr lang="en-US" sz="2400" b="0" dirty="0" err="1">
                <a:effectLst/>
                <a:cs typeface="Times New Roman" panose="02020603050405020304" pitchFamily="18" charset="0"/>
              </a:rPr>
              <a:t>attemptParameter</a:t>
            </a:r>
            <a:r>
              <a:rPr lang="en-US" sz="2400" b="0" dirty="0">
                <a:effectLst/>
                <a:cs typeface="Times New Roman" panose="02020603050405020304" pitchFamily="18" charset="0"/>
              </a:rPr>
              <a:t>.</a:t>
            </a:r>
          </a:p>
          <a:p>
            <a:r>
              <a:rPr lang="en-US" sz="2400" b="0" dirty="0">
                <a:effectLst/>
                <a:cs typeface="Times New Roman" panose="02020603050405020304" pitchFamily="18" charset="0"/>
              </a:rPr>
              <a:t>The vertical axis will quantify how well it learned.</a:t>
            </a:r>
          </a:p>
        </p:txBody>
      </p:sp>
      <p:sp>
        <p:nvSpPr>
          <p:cNvPr id="27" name="Rectangle 63">
            <a:extLst>
              <a:ext uri="{FF2B5EF4-FFF2-40B4-BE49-F238E27FC236}">
                <a16:creationId xmlns:a16="http://schemas.microsoft.com/office/drawing/2014/main" id="{9853A372-895A-4C06-A8E7-668A247093AB}"/>
              </a:ext>
            </a:extLst>
          </p:cNvPr>
          <p:cNvSpPr>
            <a:spLocks noChangeArrowheads="1"/>
          </p:cNvSpPr>
          <p:nvPr/>
        </p:nvSpPr>
        <p:spPr bwMode="auto">
          <a:xfrm>
            <a:off x="2702256" y="-191589"/>
            <a:ext cx="36199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Test/Homework</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8451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xEl>
                                              <p:pRg st="3" end="3"/>
                                            </p:txEl>
                                          </p:spTgt>
                                        </p:tgtEl>
                                        <p:attrNameLst>
                                          <p:attrName>style.visibility</p:attrName>
                                        </p:attrNameLst>
                                      </p:cBhvr>
                                      <p:to>
                                        <p:strVal val="visible"/>
                                      </p:to>
                                    </p:set>
                                    <p:anim calcmode="lin" valueType="num">
                                      <p:cBhvr additive="base">
                                        <p:cTn id="7"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xEl>
                                              <p:pRg st="4" end="4"/>
                                            </p:txEl>
                                          </p:spTgt>
                                        </p:tgtEl>
                                        <p:attrNameLst>
                                          <p:attrName>style.visibility</p:attrName>
                                        </p:attrNameLst>
                                      </p:cBhvr>
                                      <p:to>
                                        <p:strVal val="visible"/>
                                      </p:to>
                                    </p:set>
                                    <p:anim calcmode="lin" valueType="num">
                                      <p:cBhvr additive="base">
                                        <p:cTn id="13"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anim calcmode="lin" valueType="num">
                                      <p:cBhvr additive="base">
                                        <p:cTn id="19" dur="500" fill="hold"/>
                                        <p:tgtEl>
                                          <p:spTgt spid="3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anim calcmode="lin" valueType="num">
                                      <p:cBhvr additive="base">
                                        <p:cTn id="25" dur="500" fill="hold"/>
                                        <p:tgtEl>
                                          <p:spTgt spid="3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anim calcmode="lin" valueType="num">
                                      <p:cBhvr additive="base">
                                        <p:cTn id="31" dur="500" fill="hold"/>
                                        <p:tgtEl>
                                          <p:spTgt spid="30">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
                                            <p:txEl>
                                              <p:pRg st="8" end="8"/>
                                            </p:txEl>
                                          </p:spTgt>
                                        </p:tgtEl>
                                        <p:attrNameLst>
                                          <p:attrName>style.visibility</p:attrName>
                                        </p:attrNameLst>
                                      </p:cBhvr>
                                      <p:to>
                                        <p:strVal val="visible"/>
                                      </p:to>
                                    </p:set>
                                    <p:anim calcmode="lin" valueType="num">
                                      <p:cBhvr additive="base">
                                        <p:cTn id="37" dur="500" fill="hold"/>
                                        <p:tgtEl>
                                          <p:spTgt spid="30">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xEl>
                                              <p:pRg st="9" end="9"/>
                                            </p:txEl>
                                          </p:spTgt>
                                        </p:tgtEl>
                                        <p:attrNameLst>
                                          <p:attrName>style.visibility</p:attrName>
                                        </p:attrNameLst>
                                      </p:cBhvr>
                                      <p:to>
                                        <p:strVal val="visible"/>
                                      </p:to>
                                    </p:set>
                                    <p:anim calcmode="lin" valueType="num">
                                      <p:cBhvr additive="base">
                                        <p:cTn id="43" dur="500" fill="hold"/>
                                        <p:tgtEl>
                                          <p:spTgt spid="30">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
                                            <p:txEl>
                                              <p:pRg st="10" end="10"/>
                                            </p:txEl>
                                          </p:spTgt>
                                        </p:tgtEl>
                                        <p:attrNameLst>
                                          <p:attrName>style.visibility</p:attrName>
                                        </p:attrNameLst>
                                      </p:cBhvr>
                                      <p:to>
                                        <p:strVal val="visible"/>
                                      </p:to>
                                    </p:set>
                                    <p:anim calcmode="lin" valueType="num">
                                      <p:cBhvr additive="base">
                                        <p:cTn id="49" dur="500" fill="hold"/>
                                        <p:tgtEl>
                                          <p:spTgt spid="30">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0">
                                            <p:txEl>
                                              <p:pRg st="11" end="11"/>
                                            </p:txEl>
                                          </p:spTgt>
                                        </p:tgtEl>
                                        <p:attrNameLst>
                                          <p:attrName>style.visibility</p:attrName>
                                        </p:attrNameLst>
                                      </p:cBhvr>
                                      <p:to>
                                        <p:strVal val="visible"/>
                                      </p:to>
                                    </p:set>
                                    <p:anim calcmode="lin" valueType="num">
                                      <p:cBhvr additive="base">
                                        <p:cTn id="55" dur="500" fill="hold"/>
                                        <p:tgtEl>
                                          <p:spTgt spid="30">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0">
                                            <p:txEl>
                                              <p:pRg st="12" end="12"/>
                                            </p:txEl>
                                          </p:spTgt>
                                        </p:tgtEl>
                                        <p:attrNameLst>
                                          <p:attrName>style.visibility</p:attrName>
                                        </p:attrNameLst>
                                      </p:cBhvr>
                                      <p:to>
                                        <p:strVal val="visible"/>
                                      </p:to>
                                    </p:set>
                                    <p:anim calcmode="lin" valueType="num">
                                      <p:cBhvr additive="base">
                                        <p:cTn id="61" dur="500" fill="hold"/>
                                        <p:tgtEl>
                                          <p:spTgt spid="30">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0">
                                            <p:txEl>
                                              <p:pRg st="13" end="13"/>
                                            </p:txEl>
                                          </p:spTgt>
                                        </p:tgtEl>
                                        <p:attrNameLst>
                                          <p:attrName>style.visibility</p:attrName>
                                        </p:attrNameLst>
                                      </p:cBhvr>
                                      <p:to>
                                        <p:strVal val="visible"/>
                                      </p:to>
                                    </p:set>
                                    <p:anim calcmode="lin" valueType="num">
                                      <p:cBhvr additive="base">
                                        <p:cTn id="67" dur="500" fill="hold"/>
                                        <p:tgtEl>
                                          <p:spTgt spid="30">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0">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A06535F-F62A-48CD-97DE-EDCB4D5DDF63}"/>
              </a:ext>
            </a:extLst>
          </p:cNvPr>
          <p:cNvSpPr txBox="1"/>
          <p:nvPr/>
        </p:nvSpPr>
        <p:spPr bwMode="auto">
          <a:xfrm>
            <a:off x="339694" y="457200"/>
            <a:ext cx="8804306"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b="0" dirty="0">
                <a:solidFill>
                  <a:schemeClr val="tx2"/>
                </a:solidFill>
                <a:effectLst/>
                <a:cs typeface="Times New Roman" panose="02020603050405020304" pitchFamily="18" charset="0"/>
              </a:rPr>
              <a:t>Trying to Understand Machine Learning for Regression</a:t>
            </a:r>
          </a:p>
          <a:p>
            <a:r>
              <a:rPr lang="en-US" sz="2400" b="0" dirty="0">
                <a:solidFill>
                  <a:srgbClr val="D4D4D4"/>
                </a:solidFill>
                <a:effectLst/>
                <a:cs typeface="Times New Roman" panose="02020603050405020304" pitchFamily="18" charset="0"/>
              </a:rPr>
              <a:t>Your task will be to make lots of graphs.</a:t>
            </a:r>
          </a:p>
          <a:p>
            <a:endParaRPr lang="en-US" sz="2400" dirty="0">
              <a:solidFill>
                <a:srgbClr val="D4D4D4"/>
              </a:solidFill>
              <a:cs typeface="Times New Roman" panose="02020603050405020304" pitchFamily="18" charset="0"/>
            </a:endParaRPr>
          </a:p>
          <a:p>
            <a:r>
              <a:rPr lang="en-US" sz="2400" dirty="0">
                <a:solidFill>
                  <a:schemeClr val="tx2"/>
                </a:solidFill>
                <a:effectLst/>
                <a:cs typeface="Times New Roman" panose="02020603050405020304" pitchFamily="18" charset="0"/>
              </a:rPr>
              <a:t>Jeff's Attempt:</a:t>
            </a:r>
            <a:r>
              <a:rPr lang="en-US" sz="2400" b="0" dirty="0">
                <a:solidFill>
                  <a:srgbClr val="D4D4D4"/>
                </a:solidFill>
                <a:effectLst/>
                <a:cs typeface="Times New Roman" panose="02020603050405020304" pitchFamily="18" charset="0"/>
              </a:rPr>
              <a:t> </a:t>
            </a:r>
          </a:p>
          <a:p>
            <a:r>
              <a:rPr lang="en-US" sz="2400" b="0" dirty="0">
                <a:effectLst/>
                <a:cs typeface="Times New Roman" panose="02020603050405020304" pitchFamily="18" charset="0"/>
              </a:rPr>
              <a:t>Quite curious himself, Jeff will have his own go at doing this.</a:t>
            </a:r>
          </a:p>
          <a:p>
            <a:r>
              <a:rPr lang="en-US" sz="2400" b="0" dirty="0">
                <a:effectLst/>
                <a:cs typeface="Times New Roman" panose="02020603050405020304" pitchFamily="18" charset="0"/>
              </a:rPr>
              <a:t>He will give you everything he comes up with.</a:t>
            </a:r>
          </a:p>
          <a:p>
            <a:br>
              <a:rPr lang="en-US" sz="2400" b="0" dirty="0">
                <a:solidFill>
                  <a:srgbClr val="D4D4D4"/>
                </a:solidFill>
                <a:effectLst/>
                <a:cs typeface="Times New Roman" panose="02020603050405020304" pitchFamily="18" charset="0"/>
              </a:rPr>
            </a:br>
            <a:r>
              <a:rPr lang="en-US" sz="2400" dirty="0">
                <a:solidFill>
                  <a:schemeClr val="tx2"/>
                </a:solidFill>
                <a:effectLst/>
                <a:cs typeface="Times New Roman" panose="02020603050405020304" pitchFamily="18" charset="0"/>
              </a:rPr>
              <a:t>To Do:</a:t>
            </a:r>
          </a:p>
          <a:p>
            <a:r>
              <a:rPr lang="en-US" sz="2400" b="0" dirty="0">
                <a:effectLst/>
                <a:cs typeface="Times New Roman" panose="02020603050405020304" pitchFamily="18" charset="0"/>
              </a:rPr>
              <a:t>Your task it to modify what Jeff has done in your own creative ways.</a:t>
            </a:r>
          </a:p>
          <a:p>
            <a:r>
              <a:rPr lang="en-US" sz="2400" b="0" dirty="0">
                <a:effectLst/>
                <a:cs typeface="Times New Roman" panose="02020603050405020304" pitchFamily="18" charset="0"/>
              </a:rPr>
              <a:t>You will hand in a report of what you learned.</a:t>
            </a:r>
          </a:p>
          <a:p>
            <a:r>
              <a:rPr lang="en-US" sz="2400" b="0" dirty="0">
                <a:effectLst/>
                <a:cs typeface="Times New Roman" panose="02020603050405020304" pitchFamily="18" charset="0"/>
              </a:rPr>
              <a:t>In the appendix, put your code (but not Jeff’s).</a:t>
            </a:r>
          </a:p>
          <a:p>
            <a:r>
              <a:rPr lang="en-US" sz="2400" dirty="0">
                <a:cs typeface="Times New Roman" panose="02020603050405020304" pitchFamily="18" charset="0"/>
              </a:rPr>
              <a:t>What you hand in will be ranked compared to what others hand it.</a:t>
            </a:r>
            <a:br>
              <a:rPr lang="en-US" sz="2400" b="0" dirty="0">
                <a:effectLst/>
                <a:cs typeface="Times New Roman" panose="02020603050405020304" pitchFamily="18" charset="0"/>
              </a:rPr>
            </a:br>
            <a:br>
              <a:rPr lang="en-US" sz="2400" b="0" dirty="0">
                <a:effectLst/>
                <a:cs typeface="Times New Roman" panose="02020603050405020304" pitchFamily="18" charset="0"/>
              </a:rPr>
            </a:br>
            <a:br>
              <a:rPr lang="en-US" sz="2400" b="0" dirty="0">
                <a:effectLst/>
                <a:cs typeface="Times New Roman" panose="02020603050405020304" pitchFamily="18" charset="0"/>
              </a:rPr>
            </a:br>
            <a:br>
              <a:rPr lang="en-US" sz="2400" b="0" dirty="0">
                <a:effectLst/>
                <a:cs typeface="Times New Roman" panose="02020603050405020304" pitchFamily="18" charset="0"/>
              </a:rPr>
            </a:br>
            <a:br>
              <a:rPr lang="en-US" sz="2400" b="0" dirty="0">
                <a:solidFill>
                  <a:srgbClr val="D4D4D4"/>
                </a:solidFill>
                <a:effectLst/>
                <a:cs typeface="Times New Roman" panose="02020603050405020304" pitchFamily="18" charset="0"/>
              </a:rPr>
            </a:br>
            <a:br>
              <a:rPr lang="en-US" sz="2400" b="0" dirty="0">
                <a:solidFill>
                  <a:srgbClr val="D4D4D4"/>
                </a:solidFill>
                <a:effectLst/>
                <a:cs typeface="Times New Roman" panose="02020603050405020304" pitchFamily="18" charset="0"/>
              </a:rPr>
            </a:br>
            <a:br>
              <a:rPr lang="en-US" sz="2400" b="0" dirty="0">
                <a:solidFill>
                  <a:srgbClr val="D4D4D4"/>
                </a:solidFill>
                <a:effectLst/>
                <a:cs typeface="Times New Roman" panose="02020603050405020304" pitchFamily="18" charset="0"/>
              </a:rPr>
            </a:br>
            <a:endParaRPr lang="en-US" sz="2400" b="0" dirty="0">
              <a:solidFill>
                <a:srgbClr val="D4D4D4"/>
              </a:solidFill>
              <a:effectLst/>
              <a:cs typeface="Times New Roman" panose="02020603050405020304" pitchFamily="18" charset="0"/>
            </a:endParaRPr>
          </a:p>
        </p:txBody>
      </p:sp>
      <p:sp>
        <p:nvSpPr>
          <p:cNvPr id="27" name="Rectangle 63">
            <a:extLst>
              <a:ext uri="{FF2B5EF4-FFF2-40B4-BE49-F238E27FC236}">
                <a16:creationId xmlns:a16="http://schemas.microsoft.com/office/drawing/2014/main" id="{9853A372-895A-4C06-A8E7-668A247093AB}"/>
              </a:ext>
            </a:extLst>
          </p:cNvPr>
          <p:cNvSpPr>
            <a:spLocks noChangeArrowheads="1"/>
          </p:cNvSpPr>
          <p:nvPr/>
        </p:nvSpPr>
        <p:spPr bwMode="auto">
          <a:xfrm>
            <a:off x="2702256" y="-191589"/>
            <a:ext cx="36199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Test/Homework</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1083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xEl>
                                              <p:pRg st="3" end="3"/>
                                            </p:txEl>
                                          </p:spTgt>
                                        </p:tgtEl>
                                        <p:attrNameLst>
                                          <p:attrName>style.visibility</p:attrName>
                                        </p:attrNameLst>
                                      </p:cBhvr>
                                      <p:to>
                                        <p:strVal val="visible"/>
                                      </p:to>
                                    </p:set>
                                    <p:anim calcmode="lin" valueType="num">
                                      <p:cBhvr additive="base">
                                        <p:cTn id="7"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xEl>
                                              <p:pRg st="4" end="4"/>
                                            </p:txEl>
                                          </p:spTgt>
                                        </p:tgtEl>
                                        <p:attrNameLst>
                                          <p:attrName>style.visibility</p:attrName>
                                        </p:attrNameLst>
                                      </p:cBhvr>
                                      <p:to>
                                        <p:strVal val="visible"/>
                                      </p:to>
                                    </p:set>
                                    <p:anim calcmode="lin" valueType="num">
                                      <p:cBhvr additive="base">
                                        <p:cTn id="13"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anim calcmode="lin" valueType="num">
                                      <p:cBhvr additive="base">
                                        <p:cTn id="19" dur="500" fill="hold"/>
                                        <p:tgtEl>
                                          <p:spTgt spid="3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anim calcmode="lin" valueType="num">
                                      <p:cBhvr additive="base">
                                        <p:cTn id="25" dur="500" fill="hold"/>
                                        <p:tgtEl>
                                          <p:spTgt spid="3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anim calcmode="lin" valueType="num">
                                      <p:cBhvr additive="base">
                                        <p:cTn id="31" dur="500" fill="hold"/>
                                        <p:tgtEl>
                                          <p:spTgt spid="30">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
                                            <p:txEl>
                                              <p:pRg st="8" end="8"/>
                                            </p:txEl>
                                          </p:spTgt>
                                        </p:tgtEl>
                                        <p:attrNameLst>
                                          <p:attrName>style.visibility</p:attrName>
                                        </p:attrNameLst>
                                      </p:cBhvr>
                                      <p:to>
                                        <p:strVal val="visible"/>
                                      </p:to>
                                    </p:set>
                                    <p:anim calcmode="lin" valueType="num">
                                      <p:cBhvr additive="base">
                                        <p:cTn id="37" dur="500" fill="hold"/>
                                        <p:tgtEl>
                                          <p:spTgt spid="30">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xEl>
                                              <p:pRg st="9" end="9"/>
                                            </p:txEl>
                                          </p:spTgt>
                                        </p:tgtEl>
                                        <p:attrNameLst>
                                          <p:attrName>style.visibility</p:attrName>
                                        </p:attrNameLst>
                                      </p:cBhvr>
                                      <p:to>
                                        <p:strVal val="visible"/>
                                      </p:to>
                                    </p:set>
                                    <p:anim calcmode="lin" valueType="num">
                                      <p:cBhvr additive="base">
                                        <p:cTn id="43" dur="500" fill="hold"/>
                                        <p:tgtEl>
                                          <p:spTgt spid="30">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
                                            <p:txEl>
                                              <p:pRg st="10" end="10"/>
                                            </p:txEl>
                                          </p:spTgt>
                                        </p:tgtEl>
                                        <p:attrNameLst>
                                          <p:attrName>style.visibility</p:attrName>
                                        </p:attrNameLst>
                                      </p:cBhvr>
                                      <p:to>
                                        <p:strVal val="visible"/>
                                      </p:to>
                                    </p:set>
                                    <p:anim calcmode="lin" valueType="num">
                                      <p:cBhvr additive="base">
                                        <p:cTn id="49" dur="500" fill="hold"/>
                                        <p:tgtEl>
                                          <p:spTgt spid="30">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219200" y="685800"/>
            <a:ext cx="7772400" cy="1143000"/>
          </a:xfrm>
          <a:prstGeom prst="rect">
            <a:avLst/>
          </a:prstGeom>
        </p:spPr>
        <p:txBody>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eaLnBrk="1" hangingPunct="1"/>
            <a:r>
              <a:rPr lang="en-CA" altLang="en-US" sz="7200" kern="0" dirty="0">
                <a:latin typeface="Script MT Bold" pitchFamily="66" charset="0"/>
              </a:rPr>
              <a:t>End</a:t>
            </a:r>
          </a:p>
          <a:p>
            <a:pPr eaLnBrk="1" hangingPunct="1"/>
            <a:r>
              <a:rPr lang="en-CA" altLang="en-US" sz="7200" kern="0" dirty="0">
                <a:latin typeface="Script MT Bold" pitchFamily="66" charset="0"/>
              </a:rPr>
              <a:t>Thanks </a:t>
            </a:r>
          </a:p>
          <a:p>
            <a:pPr eaLnBrk="1" hangingPunct="1"/>
            <a:r>
              <a:rPr lang="en-CA" altLang="en-US" sz="7200" kern="0" dirty="0">
                <a:latin typeface="Script MT Bold" pitchFamily="66" charset="0"/>
              </a:rPr>
              <a:t>for coming</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570514"/>
            <a:ext cx="2535237" cy="31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0">
            <a:extLst>
              <a:ext uri="{FF2B5EF4-FFF2-40B4-BE49-F238E27FC236}">
                <a16:creationId xmlns:a16="http://schemas.microsoft.com/office/drawing/2014/main" id="{19278B49-24F8-403A-A194-874E0DFB66CD}"/>
              </a:ext>
            </a:extLst>
          </p:cNvPr>
          <p:cNvSpPr>
            <a:spLocks noChangeArrowheads="1"/>
          </p:cNvSpPr>
          <p:nvPr/>
        </p:nvSpPr>
        <p:spPr bwMode="auto">
          <a:xfrm>
            <a:off x="3395711" y="5519232"/>
            <a:ext cx="5410200" cy="954101"/>
          </a:xfrm>
          <a:prstGeom prst="wedgeRectCallout">
            <a:avLst>
              <a:gd name="adj1" fmla="val -54019"/>
              <a:gd name="adj2" fmla="val 16968"/>
            </a:avLst>
          </a:prstGeom>
          <a:solidFill>
            <a:schemeClr val="bg2"/>
          </a:solidFill>
          <a:ln w="9525">
            <a:solidFill>
              <a:schemeClr val="bg1"/>
            </a:solidFill>
            <a:miter lim="800000"/>
            <a:headEnd/>
            <a:tailEnd/>
          </a:ln>
        </p:spPr>
        <p:txBody>
          <a:bodyPr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anose="02020603050405020304" pitchFamily="18" charset="0"/>
              </a:rPr>
              <a:t>Please give me feedback</a:t>
            </a:r>
            <a:br>
              <a:rPr lang="en-US" altLang="en-US" sz="2800" dirty="0">
                <a:solidFill>
                  <a:schemeClr val="tx2"/>
                </a:solidFill>
                <a:latin typeface="Times New Roman" panose="02020603050405020304" pitchFamily="18" charset="0"/>
              </a:rPr>
            </a:br>
            <a:r>
              <a:rPr lang="en-US" altLang="en-US" sz="2800" dirty="0">
                <a:solidFill>
                  <a:schemeClr val="tx2"/>
                </a:solidFill>
                <a:latin typeface="Times New Roman" panose="02020603050405020304" pitchFamily="18" charset="0"/>
              </a:rPr>
              <a:t>so that I can better serve you.</a:t>
            </a:r>
            <a:endParaRPr lang="en-US" altLang="en-US" sz="1800" dirty="0">
              <a:solidFill>
                <a:schemeClr val="tx2"/>
              </a:solidFill>
              <a:latin typeface="Times New Roman" panose="02020603050405020304" pitchFamily="18" charset="0"/>
            </a:endParaRPr>
          </a:p>
        </p:txBody>
      </p:sp>
      <p:sp>
        <p:nvSpPr>
          <p:cNvPr id="21" name="AutoShape 9">
            <a:extLst>
              <a:ext uri="{FF2B5EF4-FFF2-40B4-BE49-F238E27FC236}">
                <a16:creationId xmlns:a16="http://schemas.microsoft.com/office/drawing/2014/main" id="{1E00A1D2-CBD8-4842-8CC3-D0248690DE0A}"/>
              </a:ext>
            </a:extLst>
          </p:cNvPr>
          <p:cNvSpPr>
            <a:spLocks noChangeArrowheads="1"/>
          </p:cNvSpPr>
          <p:nvPr/>
        </p:nvSpPr>
        <p:spPr bwMode="auto">
          <a:xfrm>
            <a:off x="3429000" y="4884991"/>
            <a:ext cx="5197475" cy="523214"/>
          </a:xfrm>
          <a:prstGeom prst="wedgeRectCallout">
            <a:avLst>
              <a:gd name="adj1" fmla="val -53815"/>
              <a:gd name="adj2" fmla="val 75528"/>
            </a:avLst>
          </a:prstGeom>
          <a:solidFill>
            <a:schemeClr val="bg2"/>
          </a:solidFill>
          <a:ln w="9525">
            <a:solidFill>
              <a:schemeClr val="bg1"/>
            </a:solidFill>
            <a:miter lim="800000"/>
            <a:headEnd/>
            <a:tailEnd/>
          </a:ln>
        </p:spPr>
        <p:txBody>
          <a:bodyPr wrap="square" lIns="91433" tIns="45717" rIns="91433" bIns="45717"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dirty="0">
                <a:solidFill>
                  <a:schemeClr val="tx2"/>
                </a:solidFill>
                <a:latin typeface="Times New Roman" panose="02020603050405020304" pitchFamily="18" charset="0"/>
              </a:rPr>
              <a:t>Do you have any questions? </a:t>
            </a:r>
            <a:endParaRPr lang="en-US" altLang="en-US" sz="1800"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7580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P spid="2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685800"/>
            <a:ext cx="7233781" cy="16165286"/>
          </a:xfrm>
        </p:spPr>
        <p:txBody>
          <a:bodyPr/>
          <a:lstStyle/>
          <a:p>
            <a:r>
              <a:rPr lang="en-US" sz="2400" dirty="0">
                <a:effectLst/>
                <a:latin typeface="Times New Roman" panose="02020603050405020304" pitchFamily="18" charset="0"/>
                <a:cs typeface="Times New Roman" panose="02020603050405020304" pitchFamily="18" charset="0"/>
              </a:rPr>
              <a:t>import </a:t>
            </a:r>
            <a:r>
              <a:rPr lang="en-US" sz="2400" dirty="0" err="1">
                <a:effectLst/>
                <a:latin typeface="Times New Roman" panose="02020603050405020304" pitchFamily="18" charset="0"/>
                <a:cs typeface="Times New Roman" panose="02020603050405020304" pitchFamily="18" charset="0"/>
              </a:rPr>
              <a:t>numpy</a:t>
            </a:r>
            <a:r>
              <a:rPr lang="en-US" sz="2400" dirty="0">
                <a:effectLst/>
                <a:latin typeface="Times New Roman" panose="02020603050405020304" pitchFamily="18" charset="0"/>
                <a:cs typeface="Times New Roman" panose="02020603050405020304" pitchFamily="18" charset="0"/>
              </a:rPr>
              <a:t> as np</a:t>
            </a:r>
          </a:p>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331B593F-4929-4393-92E0-6FE48767588A}"/>
              </a:ext>
            </a:extLst>
          </p:cNvPr>
          <p:cNvSpPr txBox="1">
            <a:spLocks/>
          </p:cNvSpPr>
          <p:nvPr/>
        </p:nvSpPr>
        <p:spPr bwMode="auto">
          <a:xfrm>
            <a:off x="1028700" y="2070100"/>
            <a:ext cx="3619500" cy="2095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np is an object.</a:t>
            </a:r>
          </a:p>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In object oriented programming, these contain</a:t>
            </a:r>
            <a:b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data and routines/actions </a:t>
            </a:r>
          </a:p>
        </p:txBody>
      </p:sp>
      <p:sp>
        <p:nvSpPr>
          <p:cNvPr id="9" name="Content Placeholder 2">
            <a:extLst>
              <a:ext uri="{FF2B5EF4-FFF2-40B4-BE49-F238E27FC236}">
                <a16:creationId xmlns:a16="http://schemas.microsoft.com/office/drawing/2014/main" id="{6CC65686-5464-44E2-ADDF-624F90591277}"/>
              </a:ext>
            </a:extLst>
          </p:cNvPr>
          <p:cNvSpPr txBox="1">
            <a:spLocks/>
          </p:cNvSpPr>
          <p:nvPr/>
        </p:nvSpPr>
        <p:spPr bwMode="auto">
          <a:xfrm>
            <a:off x="1671181" y="1447800"/>
            <a:ext cx="1110119"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routine</a:t>
            </a:r>
          </a:p>
        </p:txBody>
      </p:sp>
      <p:sp>
        <p:nvSpPr>
          <p:cNvPr id="10" name="Content Placeholder 2">
            <a:extLst>
              <a:ext uri="{FF2B5EF4-FFF2-40B4-BE49-F238E27FC236}">
                <a16:creationId xmlns:a16="http://schemas.microsoft.com/office/drawing/2014/main" id="{C3367465-61DE-403D-90F6-C655832CBEE1}"/>
              </a:ext>
            </a:extLst>
          </p:cNvPr>
          <p:cNvSpPr txBox="1">
            <a:spLocks/>
          </p:cNvSpPr>
          <p:nvPr/>
        </p:nvSpPr>
        <p:spPr bwMode="auto">
          <a:xfrm>
            <a:off x="2819400" y="1460500"/>
            <a:ext cx="30861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input to routine is data</a:t>
            </a:r>
          </a:p>
        </p:txBody>
      </p:sp>
    </p:spTree>
    <p:extLst>
      <p:ext uri="{BB962C8B-B14F-4D97-AF65-F5344CB8AC3E}">
        <p14:creationId xmlns:p14="http://schemas.microsoft.com/office/powerpoint/2010/main" val="356668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685800"/>
            <a:ext cx="8382000" cy="4114800"/>
          </a:xfrm>
        </p:spPr>
        <p:txBody>
          <a:bodyPr/>
          <a:lstStyle/>
          <a:p>
            <a:r>
              <a:rPr lang="en-US" sz="2400" dirty="0">
                <a:effectLst/>
                <a:latin typeface="Times New Roman" panose="02020603050405020304" pitchFamily="18" charset="0"/>
                <a:cs typeface="Times New Roman" panose="02020603050405020304" pitchFamily="18" charset="0"/>
              </a:rPr>
              <a:t>import </a:t>
            </a:r>
            <a:r>
              <a:rPr lang="en-US" sz="2400" dirty="0" err="1">
                <a:effectLst/>
                <a:latin typeface="Times New Roman" panose="02020603050405020304" pitchFamily="18" charset="0"/>
                <a:cs typeface="Times New Roman" panose="02020603050405020304" pitchFamily="18" charset="0"/>
              </a:rPr>
              <a:t>numpy</a:t>
            </a:r>
            <a:r>
              <a:rPr lang="en-US" sz="2400" dirty="0">
                <a:effectLst/>
                <a:latin typeface="Times New Roman" panose="02020603050405020304" pitchFamily="18" charset="0"/>
                <a:cs typeface="Times New Roman" panose="02020603050405020304" pitchFamily="18" charset="0"/>
              </a:rPr>
              <a:t> as np</a:t>
            </a:r>
          </a:p>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print(</a:t>
            </a:r>
            <a:r>
              <a:rPr lang="en-US" sz="2400" dirty="0" err="1">
                <a:effectLst/>
                <a:latin typeface="Times New Roman" panose="02020603050405020304" pitchFamily="18" charset="0"/>
                <a:cs typeface="Times New Roman" panose="02020603050405020304" pitchFamily="18" charset="0"/>
              </a:rPr>
              <a:t>data.shape</a:t>
            </a:r>
            <a:r>
              <a:rPr lang="en-US" sz="2400" dirty="0">
                <a:effectLst/>
                <a:latin typeface="Times New Roman" panose="02020603050405020304" pitchFamily="18" charset="0"/>
                <a:cs typeface="Times New Roman" panose="02020603050405020304" pitchFamily="18" charset="0"/>
              </a:rPr>
              <a:t>)</a:t>
            </a:r>
          </a:p>
        </p:txBody>
      </p:sp>
      <p:sp>
        <p:nvSpPr>
          <p:cNvPr id="5" name="Content Placeholder 2">
            <a:extLst>
              <a:ext uri="{FF2B5EF4-FFF2-40B4-BE49-F238E27FC236}">
                <a16:creationId xmlns:a16="http://schemas.microsoft.com/office/drawing/2014/main" id="{331B593F-4929-4393-92E0-6FE48767588A}"/>
              </a:ext>
            </a:extLst>
          </p:cNvPr>
          <p:cNvSpPr txBox="1">
            <a:spLocks/>
          </p:cNvSpPr>
          <p:nvPr/>
        </p:nvSpPr>
        <p:spPr bwMode="auto">
          <a:xfrm>
            <a:off x="3810000" y="1460500"/>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list of list</a:t>
            </a:r>
          </a:p>
        </p:txBody>
      </p:sp>
      <p:sp>
        <p:nvSpPr>
          <p:cNvPr id="6" name="Content Placeholder 2">
            <a:extLst>
              <a:ext uri="{FF2B5EF4-FFF2-40B4-BE49-F238E27FC236}">
                <a16:creationId xmlns:a16="http://schemas.microsoft.com/office/drawing/2014/main" id="{05A4D8BE-E24C-4584-8F65-85CED6C7702D}"/>
              </a:ext>
            </a:extLst>
          </p:cNvPr>
          <p:cNvSpPr txBox="1">
            <a:spLocks/>
          </p:cNvSpPr>
          <p:nvPr/>
        </p:nvSpPr>
        <p:spPr bwMode="auto">
          <a:xfrm>
            <a:off x="241300" y="1435100"/>
            <a:ext cx="4038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tensor</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d-dimensional array</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faster </a:t>
            </a:r>
          </a:p>
        </p:txBody>
      </p:sp>
      <p:sp>
        <p:nvSpPr>
          <p:cNvPr id="9" name="Content Placeholder 2">
            <a:extLst>
              <a:ext uri="{FF2B5EF4-FFF2-40B4-BE49-F238E27FC236}">
                <a16:creationId xmlns:a16="http://schemas.microsoft.com/office/drawing/2014/main" id="{6CC65686-5464-44E2-ADDF-624F90591277}"/>
              </a:ext>
            </a:extLst>
          </p:cNvPr>
          <p:cNvSpPr txBox="1">
            <a:spLocks/>
          </p:cNvSpPr>
          <p:nvPr/>
        </p:nvSpPr>
        <p:spPr bwMode="auto">
          <a:xfrm>
            <a:off x="3314700" y="2959100"/>
            <a:ext cx="4800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ie (3,3)   </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3-items, each with 3 items</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two-dimensional array  </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which have sizes 3 and 3</a:t>
            </a:r>
          </a:p>
        </p:txBody>
      </p:sp>
    </p:spTree>
    <p:extLst>
      <p:ext uri="{BB962C8B-B14F-4D97-AF65-F5344CB8AC3E}">
        <p14:creationId xmlns:p14="http://schemas.microsoft.com/office/powerpoint/2010/main" val="22390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685800"/>
            <a:ext cx="83820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Vectorize/Categorize</a:t>
            </a:r>
          </a:p>
          <a:p>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Need:  results = [ [0,1,0,0,0,0,1,0,0,1],</a:t>
            </a:r>
          </a:p>
          <a:p>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[0,0,1,0,1,0,0,1,0,0],</a:t>
            </a:r>
          </a:p>
          <a:p>
            <a:r>
              <a:rPr lang="en-US" sz="2400" dirty="0">
                <a:solidFill>
                  <a:schemeClr val="accent6">
                    <a:lumMod val="75000"/>
                  </a:schemeClr>
                </a:solidFill>
                <a:effectLst/>
                <a:latin typeface="Times New Roman" panose="02020603050405020304" pitchFamily="18" charset="0"/>
                <a:cs typeface="Times New Roman" panose="02020603050405020304" pitchFamily="18" charset="0"/>
              </a:rPr>
              <a:t>                           [0,0,0,1,0,1,0,0,1,0] ]</a:t>
            </a:r>
          </a:p>
          <a:p>
            <a:endParaRPr lang="en-US" sz="2400" dirty="0">
              <a:effectLst/>
              <a:latin typeface="Times New Roman" panose="02020603050405020304" pitchFamily="18" charset="0"/>
              <a:cs typeface="Times New Roman" panose="02020603050405020304" pitchFamily="18" charset="0"/>
            </a:endParaRPr>
          </a:p>
          <a:p>
            <a:r>
              <a:rPr lang="fr-FR" sz="2400" dirty="0" err="1">
                <a:effectLst/>
                <a:latin typeface="Times New Roman" panose="02020603050405020304" pitchFamily="18" charset="0"/>
                <a:cs typeface="Times New Roman" panose="02020603050405020304" pitchFamily="18" charset="0"/>
              </a:rPr>
              <a:t>print</a:t>
            </a:r>
            <a:r>
              <a:rPr lang="fr-FR" sz="2400" dirty="0">
                <a:effectLst/>
                <a:latin typeface="Times New Roman" panose="02020603050405020304" pitchFamily="18" charset="0"/>
                <a:cs typeface="Times New Roman" panose="02020603050405020304" pitchFamily="18" charset="0"/>
              </a:rPr>
              <a:t>(</a:t>
            </a:r>
            <a:r>
              <a:rPr lang="fr-FR" sz="2400" dirty="0" err="1">
                <a:effectLst/>
                <a:latin typeface="Times New Roman" panose="02020603050405020304" pitchFamily="18" charset="0"/>
                <a:cs typeface="Times New Roman" panose="02020603050405020304" pitchFamily="18" charset="0"/>
              </a:rPr>
              <a:t>results</a:t>
            </a:r>
            <a:r>
              <a:rPr lang="fr-FR" sz="2400" dirty="0">
                <a:effectLst/>
                <a:latin typeface="Times New Roman" panose="02020603050405020304" pitchFamily="18" charset="0"/>
                <a:cs typeface="Times New Roman" panose="02020603050405020304" pitchFamily="18" charset="0"/>
              </a:rPr>
              <a:t>[0][3]) </a:t>
            </a:r>
          </a:p>
          <a:p>
            <a:endParaRPr lang="fr-FR" sz="2400" dirty="0">
              <a:effectLst/>
              <a:latin typeface="Times New Roman" panose="02020603050405020304" pitchFamily="18" charset="0"/>
              <a:cs typeface="Times New Roman" panose="02020603050405020304" pitchFamily="18" charset="0"/>
            </a:endParaRPr>
          </a:p>
          <a:p>
            <a:r>
              <a:rPr lang="fr-FR" sz="2400" dirty="0" err="1">
                <a:effectLst/>
                <a:latin typeface="Times New Roman" panose="02020603050405020304" pitchFamily="18" charset="0"/>
                <a:cs typeface="Times New Roman" panose="02020603050405020304" pitchFamily="18" charset="0"/>
              </a:rPr>
              <a:t>print</a:t>
            </a:r>
            <a:r>
              <a:rPr lang="fr-FR" sz="2400" dirty="0">
                <a:effectLst/>
                <a:latin typeface="Times New Roman" panose="02020603050405020304" pitchFamily="18" charset="0"/>
                <a:cs typeface="Times New Roman" panose="02020603050405020304" pitchFamily="18" charset="0"/>
              </a:rPr>
              <a:t>(</a:t>
            </a:r>
            <a:r>
              <a:rPr lang="fr-FR" sz="2400" dirty="0" err="1">
                <a:effectLst/>
                <a:latin typeface="Times New Roman" panose="02020603050405020304" pitchFamily="18" charset="0"/>
                <a:cs typeface="Times New Roman" panose="02020603050405020304" pitchFamily="18" charset="0"/>
              </a:rPr>
              <a:t>train_data</a:t>
            </a:r>
            <a:r>
              <a:rPr lang="fr-FR" sz="2400" dirty="0">
                <a:effectLst/>
                <a:latin typeface="Times New Roman" panose="02020603050405020304" pitchFamily="18" charset="0"/>
                <a:cs typeface="Times New Roman" panose="02020603050405020304" pitchFamily="18" charset="0"/>
              </a:rPr>
              <a:t>[0][1])  </a:t>
            </a:r>
          </a:p>
          <a:p>
            <a:r>
              <a:rPr lang="fr-FR" sz="2400" dirty="0" err="1">
                <a:effectLst/>
                <a:latin typeface="Times New Roman" panose="02020603050405020304" pitchFamily="18" charset="0"/>
                <a:cs typeface="Times New Roman" panose="02020603050405020304" pitchFamily="18" charset="0"/>
              </a:rPr>
              <a:t>print</a:t>
            </a:r>
            <a:r>
              <a:rPr lang="fr-FR" sz="2400" dirty="0">
                <a:effectLst/>
                <a:latin typeface="Times New Roman" panose="02020603050405020304" pitchFamily="18" charset="0"/>
                <a:cs typeface="Times New Roman" panose="02020603050405020304" pitchFamily="18" charset="0"/>
              </a:rPr>
              <a:t>(</a:t>
            </a:r>
            <a:r>
              <a:rPr lang="fr-FR" sz="2400" dirty="0" err="1">
                <a:effectLst/>
                <a:latin typeface="Times New Roman" panose="02020603050405020304" pitchFamily="18" charset="0"/>
                <a:cs typeface="Times New Roman" panose="02020603050405020304" pitchFamily="18" charset="0"/>
              </a:rPr>
              <a:t>x_train</a:t>
            </a:r>
            <a:r>
              <a:rPr lang="fr-FR" sz="2400" dirty="0">
                <a:effectLst/>
                <a:latin typeface="Times New Roman" panose="02020603050405020304" pitchFamily="18" charset="0"/>
                <a:cs typeface="Times New Roman" panose="02020603050405020304" pitchFamily="18" charset="0"/>
              </a:rPr>
              <a:t>[0][</a:t>
            </a:r>
            <a:r>
              <a:rPr lang="fr-FR" sz="2400" dirty="0" err="1">
                <a:effectLst/>
                <a:latin typeface="Times New Roman" panose="02020603050405020304" pitchFamily="18" charset="0"/>
                <a:cs typeface="Times New Roman" panose="02020603050405020304" pitchFamily="18" charset="0"/>
              </a:rPr>
              <a:t>train_data</a:t>
            </a:r>
            <a:r>
              <a:rPr lang="fr-FR" sz="2400" dirty="0">
                <a:effectLst/>
                <a:latin typeface="Times New Roman" panose="02020603050405020304" pitchFamily="18" charset="0"/>
                <a:cs typeface="Times New Roman" panose="02020603050405020304" pitchFamily="18" charset="0"/>
              </a:rPr>
              <a:t>[0][5]])    </a:t>
            </a:r>
          </a:p>
          <a:p>
            <a:endParaRPr lang="fr-FR"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from </a:t>
            </a:r>
            <a:r>
              <a:rPr lang="en-US" sz="2400" dirty="0" err="1">
                <a:effectLst/>
                <a:latin typeface="Times New Roman" panose="02020603050405020304" pitchFamily="18" charset="0"/>
                <a:cs typeface="Times New Roman" panose="02020603050405020304" pitchFamily="18" charset="0"/>
              </a:rPr>
              <a:t>keras.utils</a:t>
            </a:r>
            <a:r>
              <a:rPr lang="en-US" sz="2400" dirty="0">
                <a:effectLst/>
                <a:latin typeface="Times New Roman" panose="02020603050405020304" pitchFamily="18" charset="0"/>
                <a:cs typeface="Times New Roman" panose="02020603050405020304" pitchFamily="18" charset="0"/>
              </a:rPr>
              <a:t> import </a:t>
            </a:r>
            <a:r>
              <a:rPr lang="en-US" sz="2400" dirty="0" err="1">
                <a:effectLst/>
                <a:latin typeface="Times New Roman" panose="02020603050405020304" pitchFamily="18" charset="0"/>
                <a:cs typeface="Times New Roman" panose="02020603050405020304" pitchFamily="18" charset="0"/>
              </a:rPr>
              <a:t>to_categorical</a:t>
            </a:r>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train_labels</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to_categorical</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train_labels</a:t>
            </a:r>
            <a:r>
              <a:rPr lang="en-US" sz="2400" dirty="0">
                <a:effectLst/>
                <a:latin typeface="Times New Roman" panose="02020603050405020304" pitchFamily="18" charset="0"/>
                <a:cs typeface="Times New Roman" panose="02020603050405020304" pitchFamily="18" charset="0"/>
              </a:rPr>
              <a:t>)</a:t>
            </a:r>
          </a:p>
          <a:p>
            <a:r>
              <a:rPr lang="en-US" sz="2400" dirty="0" err="1">
                <a:effectLst/>
                <a:latin typeface="Times New Roman" panose="02020603050405020304" pitchFamily="18" charset="0"/>
                <a:cs typeface="Times New Roman" panose="02020603050405020304" pitchFamily="18" charset="0"/>
              </a:rPr>
              <a:t>test_labels</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to_categorical</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test_labels</a:t>
            </a:r>
            <a:r>
              <a:rPr lang="en-US" sz="2400" dirty="0">
                <a:effectLst/>
                <a:latin typeface="Times New Roman" panose="02020603050405020304" pitchFamily="18" charset="0"/>
                <a:cs typeface="Times New Roman" panose="02020603050405020304" pitchFamily="18" charset="0"/>
              </a:rPr>
              <a:t>)</a:t>
            </a:r>
          </a:p>
          <a:p>
            <a:endParaRPr lang="fr-FR"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267224C-7083-4DB2-8F4B-22510699B5DA}"/>
              </a:ext>
            </a:extLst>
          </p:cNvPr>
          <p:cNvSpPr txBox="1">
            <a:spLocks/>
          </p:cNvSpPr>
          <p:nvPr/>
        </p:nvSpPr>
        <p:spPr bwMode="auto">
          <a:xfrm>
            <a:off x="838200" y="2806700"/>
            <a:ext cx="4343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E7B95C">
                    <a:lumMod val="75000"/>
                  </a:srgbClr>
                </a:solidFill>
                <a:effectLst/>
                <a:uLnTx/>
                <a:uFillTx/>
                <a:latin typeface="Times New Roman" panose="02020603050405020304" pitchFamily="18" charset="0"/>
                <a:ea typeface="+mn-ea"/>
                <a:cs typeface="Times New Roman" panose="02020603050405020304" pitchFamily="18" charset="0"/>
              </a:rPr>
              <a:t>ie categories:   0 1 2 3 4 5 6 7 8 9</a:t>
            </a:r>
          </a:p>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endParaRPr kumimoji="0" lang="en-US" sz="2400" b="0" i="0" u="none" strike="noStrike" kern="0" cap="none" spc="0" normalizeH="0" baseline="0" noProof="0" dirty="0">
              <a:ln>
                <a:noFill/>
              </a:ln>
              <a:solidFill>
                <a:srgbClr val="E7B95C">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Content Placeholder 2">
            <a:extLst>
              <a:ext uri="{FF2B5EF4-FFF2-40B4-BE49-F238E27FC236}">
                <a16:creationId xmlns:a16="http://schemas.microsoft.com/office/drawing/2014/main" id="{3D9E93DC-47BB-4040-8E8E-C0A327140FF0}"/>
              </a:ext>
            </a:extLst>
          </p:cNvPr>
          <p:cNvSpPr txBox="1">
            <a:spLocks/>
          </p:cNvSpPr>
          <p:nvPr/>
        </p:nvSpPr>
        <p:spPr bwMode="auto">
          <a:xfrm>
            <a:off x="3886200" y="3327400"/>
            <a:ext cx="4724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ie 0.0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means</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word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3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does</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not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appear</a:t>
            </a:r>
            <a:endPar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in 0th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review</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a:t>
            </a:r>
          </a:p>
        </p:txBody>
      </p:sp>
      <p:sp>
        <p:nvSpPr>
          <p:cNvPr id="10" name="Content Placeholder 2">
            <a:extLst>
              <a:ext uri="{FF2B5EF4-FFF2-40B4-BE49-F238E27FC236}">
                <a16:creationId xmlns:a16="http://schemas.microsoft.com/office/drawing/2014/main" id="{BE23716B-ECD5-4792-9936-D52BFC50003D}"/>
              </a:ext>
            </a:extLst>
          </p:cNvPr>
          <p:cNvSpPr txBox="1">
            <a:spLocks/>
          </p:cNvSpPr>
          <p:nvPr/>
        </p:nvSpPr>
        <p:spPr bwMode="auto">
          <a:xfrm>
            <a:off x="3505200" y="4279900"/>
            <a:ext cx="5791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ie 9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means</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1th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word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in 0th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review</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is</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word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9</a:t>
            </a:r>
          </a:p>
        </p:txBody>
      </p:sp>
      <p:sp>
        <p:nvSpPr>
          <p:cNvPr id="11" name="Content Placeholder 2">
            <a:extLst>
              <a:ext uri="{FF2B5EF4-FFF2-40B4-BE49-F238E27FC236}">
                <a16:creationId xmlns:a16="http://schemas.microsoft.com/office/drawing/2014/main" id="{0DE33356-5457-414D-BFDB-389AE0D9B91F}"/>
              </a:ext>
            </a:extLst>
          </p:cNvPr>
          <p:cNvSpPr txBox="1">
            <a:spLocks/>
          </p:cNvSpPr>
          <p:nvPr/>
        </p:nvSpPr>
        <p:spPr bwMode="auto">
          <a:xfrm>
            <a:off x="4724400" y="4724400"/>
            <a:ext cx="3124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ie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should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be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1.1</a:t>
            </a:r>
          </a:p>
        </p:txBody>
      </p:sp>
      <p:sp>
        <p:nvSpPr>
          <p:cNvPr id="12" name="Content Placeholder 2">
            <a:extLst>
              <a:ext uri="{FF2B5EF4-FFF2-40B4-BE49-F238E27FC236}">
                <a16:creationId xmlns:a16="http://schemas.microsoft.com/office/drawing/2014/main" id="{19450618-8CE0-45FF-8CD9-35DA6BEAC2D4}"/>
              </a:ext>
            </a:extLst>
          </p:cNvPr>
          <p:cNvSpPr txBox="1">
            <a:spLocks/>
          </p:cNvSpPr>
          <p:nvPr/>
        </p:nvSpPr>
        <p:spPr bwMode="auto">
          <a:xfrm>
            <a:off x="3124200" y="5041900"/>
            <a:ext cx="990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9</a:t>
            </a:r>
          </a:p>
        </p:txBody>
      </p:sp>
      <p:sp>
        <p:nvSpPr>
          <p:cNvPr id="13" name="Content Placeholder 2">
            <a:extLst>
              <a:ext uri="{FF2B5EF4-FFF2-40B4-BE49-F238E27FC236}">
                <a16:creationId xmlns:a16="http://schemas.microsoft.com/office/drawing/2014/main" id="{F264060D-6B89-4775-9074-E74886529C33}"/>
              </a:ext>
            </a:extLst>
          </p:cNvPr>
          <p:cNvSpPr txBox="1">
            <a:spLocks/>
          </p:cNvSpPr>
          <p:nvPr/>
        </p:nvSpPr>
        <p:spPr bwMode="auto">
          <a:xfrm>
            <a:off x="5715000" y="6032500"/>
            <a:ext cx="3124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prewritten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routine</a:t>
            </a:r>
          </a:p>
        </p:txBody>
      </p:sp>
      <p:grpSp>
        <p:nvGrpSpPr>
          <p:cNvPr id="20" name="Group 19">
            <a:extLst>
              <a:ext uri="{FF2B5EF4-FFF2-40B4-BE49-F238E27FC236}">
                <a16:creationId xmlns:a16="http://schemas.microsoft.com/office/drawing/2014/main" id="{310D9839-330E-49A5-9494-1EBDF828CD32}"/>
              </a:ext>
            </a:extLst>
          </p:cNvPr>
          <p:cNvGrpSpPr/>
          <p:nvPr/>
        </p:nvGrpSpPr>
        <p:grpSpPr>
          <a:xfrm>
            <a:off x="3124200" y="1066800"/>
            <a:ext cx="1765300" cy="622300"/>
            <a:chOff x="3124200" y="1066800"/>
            <a:chExt cx="1765300" cy="622300"/>
          </a:xfrm>
        </p:grpSpPr>
        <p:cxnSp>
          <p:nvCxnSpPr>
            <p:cNvPr id="14" name="Straight Arrow Connector 13">
              <a:extLst>
                <a:ext uri="{FF2B5EF4-FFF2-40B4-BE49-F238E27FC236}">
                  <a16:creationId xmlns:a16="http://schemas.microsoft.com/office/drawing/2014/main" id="{25EDDB0F-E374-4376-9846-49B525860271}"/>
                </a:ext>
              </a:extLst>
            </p:cNvPr>
            <p:cNvCxnSpPr/>
            <p:nvPr/>
          </p:nvCxnSpPr>
          <p:spPr bwMode="auto">
            <a:xfrm flipV="1">
              <a:off x="3124200" y="1066800"/>
              <a:ext cx="457200" cy="609600"/>
            </a:xfrm>
            <a:prstGeom prst="straightConnector1">
              <a:avLst/>
            </a:prstGeom>
            <a:noFill/>
            <a:ln w="38100" cap="sq" cmpd="sng" algn="ctr">
              <a:solidFill>
                <a:schemeClr val="accent6">
                  <a:lumMod val="75000"/>
                </a:schemeClr>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DD100D0C-CCEC-4D6D-A3AC-A64C910480D5}"/>
                </a:ext>
              </a:extLst>
            </p:cNvPr>
            <p:cNvCxnSpPr>
              <a:cxnSpLocks/>
            </p:cNvCxnSpPr>
            <p:nvPr/>
          </p:nvCxnSpPr>
          <p:spPr bwMode="auto">
            <a:xfrm flipH="1" flipV="1">
              <a:off x="3454400" y="1073150"/>
              <a:ext cx="1435100" cy="609600"/>
            </a:xfrm>
            <a:prstGeom prst="straightConnector1">
              <a:avLst/>
            </a:prstGeom>
            <a:noFill/>
            <a:ln w="38100" cap="sq" cmpd="sng" algn="ctr">
              <a:solidFill>
                <a:schemeClr val="accent6">
                  <a:lumMod val="75000"/>
                </a:schemeClr>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E090F15-D5B8-4E64-A208-C15B5EC9222C}"/>
                </a:ext>
              </a:extLst>
            </p:cNvPr>
            <p:cNvCxnSpPr>
              <a:cxnSpLocks/>
            </p:cNvCxnSpPr>
            <p:nvPr/>
          </p:nvCxnSpPr>
          <p:spPr bwMode="auto">
            <a:xfrm flipH="1" flipV="1">
              <a:off x="3286125" y="1066800"/>
              <a:ext cx="885825" cy="622300"/>
            </a:xfrm>
            <a:prstGeom prst="straightConnector1">
              <a:avLst/>
            </a:prstGeom>
            <a:noFill/>
            <a:ln w="38100" cap="sq" cmpd="sng" algn="ctr">
              <a:solidFill>
                <a:schemeClr val="accent6">
                  <a:lumMod val="75000"/>
                </a:schemeClr>
              </a:solidFill>
              <a:prstDash val="solid"/>
              <a:round/>
              <a:headEnd type="none" w="med" len="med"/>
              <a:tailEnd type="triangle"/>
            </a:ln>
            <a:effectLst/>
          </p:spPr>
        </p:cxnSp>
      </p:grpSp>
    </p:spTree>
    <p:extLst>
      <p:ext uri="{BB962C8B-B14F-4D97-AF65-F5344CB8AC3E}">
        <p14:creationId xmlns:p14="http://schemas.microsoft.com/office/powerpoint/2010/main" val="7705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 calcmode="lin" valueType="num">
                                      <p:cBhvr additive="base">
                                        <p:cTn id="5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 calcmode="lin" valueType="num">
                                      <p:cBhvr additive="base">
                                        <p:cTn id="7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 calcmode="lin" valueType="num">
                                      <p:cBhvr additive="base">
                                        <p:cTn id="8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 calcmode="lin" valueType="num">
                                      <p:cBhvr additive="base">
                                        <p:cTn id="9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13" end="13"/>
                                            </p:txEl>
                                          </p:spTgt>
                                        </p:tgtEl>
                                        <p:attrNameLst>
                                          <p:attrName>style.visibility</p:attrName>
                                        </p:attrNameLst>
                                      </p:cBhvr>
                                      <p:to>
                                        <p:strVal val="visible"/>
                                      </p:to>
                                    </p:set>
                                    <p:anim calcmode="lin" valueType="num">
                                      <p:cBhvr additive="base">
                                        <p:cTn id="10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13">
                                            <p:txEl>
                                              <p:pRg st="0" end="0"/>
                                            </p:txEl>
                                          </p:spTgt>
                                        </p:tgtEl>
                                        <p:attrNameLst>
                                          <p:attrName>style.visibility</p:attrName>
                                        </p:attrNameLst>
                                      </p:cBhvr>
                                      <p:to>
                                        <p:strVal val="visible"/>
                                      </p:to>
                                    </p:set>
                                    <p:anim calcmode="lin" valueType="num">
                                      <p:cBhvr additive="base">
                                        <p:cTn id="10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
            <a:extLst>
              <a:ext uri="{FF2B5EF4-FFF2-40B4-BE49-F238E27FC236}">
                <a16:creationId xmlns:a16="http://schemas.microsoft.com/office/drawing/2014/main" id="{CBBC73BE-483D-4470-9BA2-58042EE13D96}"/>
              </a:ext>
            </a:extLst>
          </p:cNvPr>
          <p:cNvSpPr>
            <a:spLocks noChangeArrowheads="1"/>
          </p:cNvSpPr>
          <p:nvPr/>
        </p:nvSpPr>
        <p:spPr bwMode="auto">
          <a:xfrm>
            <a:off x="845296" y="655089"/>
            <a:ext cx="6698504" cy="1707112"/>
          </a:xfrm>
          <a:prstGeom prst="wedgeRoundRectCallout">
            <a:avLst>
              <a:gd name="adj1" fmla="val -50656"/>
              <a:gd name="adj2" fmla="val 11293"/>
              <a:gd name="adj3" fmla="val 16667"/>
            </a:avLst>
          </a:prstGeom>
          <a:noFill/>
          <a:ln w="12700">
            <a:solidFill>
              <a:srgbClr val="4D020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CA" altLang="en-US" sz="2400" dirty="0">
                <a:solidFill>
                  <a:srgbClr val="FFFFFF"/>
                </a:solidFill>
              </a:rPr>
              <a:t>Interpreted: </a:t>
            </a:r>
          </a:p>
          <a:p>
            <a:pPr marL="342900" indent="-342900" defTabSz="685800" eaLnBrk="1" fontAlgn="auto" hangingPunct="1">
              <a:spcBef>
                <a:spcPct val="0"/>
              </a:spcBef>
              <a:spcAft>
                <a:spcPts val="0"/>
              </a:spcAft>
            </a:pPr>
            <a:r>
              <a:rPr lang="en-CA" altLang="en-US" sz="2400" dirty="0">
                <a:solidFill>
                  <a:srgbClr val="FFFFFF"/>
                </a:solidFill>
              </a:rPr>
              <a:t>Try typing code.</a:t>
            </a:r>
          </a:p>
          <a:p>
            <a:pPr marL="342900" indent="-342900" defTabSz="685800" eaLnBrk="1" fontAlgn="auto" hangingPunct="1">
              <a:spcBef>
                <a:spcPct val="0"/>
              </a:spcBef>
              <a:spcAft>
                <a:spcPts val="0"/>
              </a:spcAft>
            </a:pPr>
            <a:r>
              <a:rPr lang="en-CA" altLang="en-US" sz="2400" dirty="0">
                <a:solidFill>
                  <a:srgbClr val="FFFFFF"/>
                </a:solidFill>
              </a:rPr>
              <a:t>Hit the arrow or </a:t>
            </a:r>
            <a:r>
              <a:rPr lang="en-CA" altLang="en-US" sz="2400" dirty="0" err="1">
                <a:solidFill>
                  <a:srgbClr val="FFFFFF"/>
                </a:solidFill>
              </a:rPr>
              <a:t>shift+enter</a:t>
            </a:r>
            <a:r>
              <a:rPr lang="en-CA" altLang="en-US" sz="2400" dirty="0">
                <a:solidFill>
                  <a:srgbClr val="FFFFFF"/>
                </a:solidFill>
              </a:rPr>
              <a:t> and it runs.</a:t>
            </a:r>
          </a:p>
          <a:p>
            <a:pPr marL="342900" indent="-342900" defTabSz="685800" eaLnBrk="1" fontAlgn="auto" hangingPunct="1">
              <a:spcBef>
                <a:spcPct val="0"/>
              </a:spcBef>
              <a:spcAft>
                <a:spcPts val="0"/>
              </a:spcAft>
            </a:pPr>
            <a:r>
              <a:rPr lang="en-CA" altLang="en-US" sz="2400" dirty="0">
                <a:solidFill>
                  <a:srgbClr val="FFFFFF"/>
                </a:solidFill>
              </a:rPr>
              <a:t>Variables remember their value for later boxes.</a:t>
            </a:r>
          </a:p>
        </p:txBody>
      </p:sp>
      <p:pic>
        <p:nvPicPr>
          <p:cNvPr id="6" name="Picture 5">
            <a:extLst>
              <a:ext uri="{FF2B5EF4-FFF2-40B4-BE49-F238E27FC236}">
                <a16:creationId xmlns:a16="http://schemas.microsoft.com/office/drawing/2014/main" id="{91387263-D049-4AC4-AF55-A7003A1B9BF2}"/>
              </a:ext>
            </a:extLst>
          </p:cNvPr>
          <p:cNvPicPr>
            <a:picLocks noChangeAspect="1"/>
          </p:cNvPicPr>
          <p:nvPr/>
        </p:nvPicPr>
        <p:blipFill>
          <a:blip r:embed="rId2"/>
          <a:stretch>
            <a:fillRect/>
          </a:stretch>
        </p:blipFill>
        <p:spPr>
          <a:xfrm>
            <a:off x="729636" y="2403883"/>
            <a:ext cx="6349868" cy="1467525"/>
          </a:xfrm>
          <a:prstGeom prst="rect">
            <a:avLst/>
          </a:prstGeom>
        </p:spPr>
      </p:pic>
      <p:pic>
        <p:nvPicPr>
          <p:cNvPr id="33" name="Picture 32">
            <a:extLst>
              <a:ext uri="{FF2B5EF4-FFF2-40B4-BE49-F238E27FC236}">
                <a16:creationId xmlns:a16="http://schemas.microsoft.com/office/drawing/2014/main" id="{1EA206A8-D932-466C-9640-6F099C02917C}"/>
              </a:ext>
            </a:extLst>
          </p:cNvPr>
          <p:cNvPicPr>
            <a:picLocks noChangeAspect="1"/>
          </p:cNvPicPr>
          <p:nvPr/>
        </p:nvPicPr>
        <p:blipFill>
          <a:blip r:embed="rId3"/>
          <a:stretch>
            <a:fillRect/>
          </a:stretch>
        </p:blipFill>
        <p:spPr>
          <a:xfrm>
            <a:off x="729636" y="3913090"/>
            <a:ext cx="3906672" cy="775445"/>
          </a:xfrm>
          <a:prstGeom prst="rect">
            <a:avLst/>
          </a:prstGeom>
        </p:spPr>
      </p:pic>
      <p:pic>
        <p:nvPicPr>
          <p:cNvPr id="46" name="Picture 45">
            <a:extLst>
              <a:ext uri="{FF2B5EF4-FFF2-40B4-BE49-F238E27FC236}">
                <a16:creationId xmlns:a16="http://schemas.microsoft.com/office/drawing/2014/main" id="{194027BD-769F-47C2-8CD8-844730B79590}"/>
              </a:ext>
            </a:extLst>
          </p:cNvPr>
          <p:cNvPicPr>
            <a:picLocks noChangeAspect="1"/>
          </p:cNvPicPr>
          <p:nvPr/>
        </p:nvPicPr>
        <p:blipFill>
          <a:blip r:embed="rId4"/>
          <a:stretch>
            <a:fillRect/>
          </a:stretch>
        </p:blipFill>
        <p:spPr>
          <a:xfrm>
            <a:off x="726007" y="4752406"/>
            <a:ext cx="2562655" cy="1180310"/>
          </a:xfrm>
          <a:prstGeom prst="rect">
            <a:avLst/>
          </a:prstGeom>
        </p:spPr>
      </p:pic>
      <p:grpSp>
        <p:nvGrpSpPr>
          <p:cNvPr id="8" name="Group 7">
            <a:extLst>
              <a:ext uri="{FF2B5EF4-FFF2-40B4-BE49-F238E27FC236}">
                <a16:creationId xmlns:a16="http://schemas.microsoft.com/office/drawing/2014/main" id="{49F01ECA-E0FE-4133-9D40-606CABB0760F}"/>
              </a:ext>
            </a:extLst>
          </p:cNvPr>
          <p:cNvGrpSpPr/>
          <p:nvPr/>
        </p:nvGrpSpPr>
        <p:grpSpPr>
          <a:xfrm>
            <a:off x="1371600" y="5486400"/>
            <a:ext cx="4786696" cy="961983"/>
            <a:chOff x="1371600" y="5486400"/>
            <a:chExt cx="4786696" cy="961983"/>
          </a:xfrm>
        </p:grpSpPr>
        <p:cxnSp>
          <p:nvCxnSpPr>
            <p:cNvPr id="12" name="Straight Arrow Connector 11">
              <a:extLst>
                <a:ext uri="{FF2B5EF4-FFF2-40B4-BE49-F238E27FC236}">
                  <a16:creationId xmlns:a16="http://schemas.microsoft.com/office/drawing/2014/main" id="{93ED7E5E-C9FF-407E-9492-6566BAC5FF80}"/>
                </a:ext>
              </a:extLst>
            </p:cNvPr>
            <p:cNvCxnSpPr>
              <a:cxnSpLocks/>
            </p:cNvCxnSpPr>
            <p:nvPr/>
          </p:nvCxnSpPr>
          <p:spPr bwMode="auto">
            <a:xfrm flipH="1" flipV="1">
              <a:off x="1371600" y="5740518"/>
              <a:ext cx="1148396" cy="325470"/>
            </a:xfrm>
            <a:prstGeom prst="straightConnector1">
              <a:avLst/>
            </a:prstGeom>
            <a:noFill/>
            <a:ln w="38100" cap="sq"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93C8A976-45C6-4510-A006-AC57EC0232E7}"/>
                </a:ext>
              </a:extLst>
            </p:cNvPr>
            <p:cNvSpPr txBox="1"/>
            <p:nvPr/>
          </p:nvSpPr>
          <p:spPr bwMode="auto">
            <a:xfrm>
              <a:off x="1928449" y="5986718"/>
              <a:ext cx="4229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pPr defTabSz="685800" fontAlgn="auto">
                <a:spcAft>
                  <a:spcPts val="0"/>
                </a:spcAft>
              </a:pPr>
              <a:r>
                <a:rPr lang="en-US" altLang="en-US" sz="2400" dirty="0">
                  <a:solidFill>
                    <a:srgbClr val="FFFFFF"/>
                  </a:solidFill>
                </a:rPr>
                <a:t>Prints last “</a:t>
              </a:r>
              <a:r>
                <a:rPr lang="en-US" sz="2400" dirty="0"/>
                <a:t>uncaptured” values </a:t>
              </a:r>
              <a:endParaRPr lang="en-US" altLang="en-US" sz="2400" dirty="0">
                <a:solidFill>
                  <a:srgbClr val="FFFFFF"/>
                </a:solidFill>
              </a:endParaRPr>
            </a:p>
          </p:txBody>
        </p:sp>
        <p:cxnSp>
          <p:nvCxnSpPr>
            <p:cNvPr id="15" name="Straight Arrow Connector 14">
              <a:extLst>
                <a:ext uri="{FF2B5EF4-FFF2-40B4-BE49-F238E27FC236}">
                  <a16:creationId xmlns:a16="http://schemas.microsoft.com/office/drawing/2014/main" id="{CDF4AE11-F732-4B65-B72E-68A5829D86EC}"/>
                </a:ext>
              </a:extLst>
            </p:cNvPr>
            <p:cNvCxnSpPr>
              <a:cxnSpLocks/>
            </p:cNvCxnSpPr>
            <p:nvPr/>
          </p:nvCxnSpPr>
          <p:spPr bwMode="auto">
            <a:xfrm flipH="1" flipV="1">
              <a:off x="2007334" y="5486400"/>
              <a:ext cx="512662" cy="589909"/>
            </a:xfrm>
            <a:prstGeom prst="straightConnector1">
              <a:avLst/>
            </a:prstGeom>
            <a:noFill/>
            <a:ln w="38100" cap="sq" cmpd="sng" algn="ctr">
              <a:solidFill>
                <a:schemeClr val="tx1"/>
              </a:solidFill>
              <a:prstDash val="solid"/>
              <a:round/>
              <a:headEnd type="none" w="med" len="med"/>
              <a:tailEnd type="triangle"/>
            </a:ln>
            <a:effectLst/>
          </p:spPr>
        </p:cxnSp>
      </p:grpSp>
      <p:sp>
        <p:nvSpPr>
          <p:cNvPr id="29" name="Rectangle 63">
            <a:extLst>
              <a:ext uri="{FF2B5EF4-FFF2-40B4-BE49-F238E27FC236}">
                <a16:creationId xmlns:a16="http://schemas.microsoft.com/office/drawing/2014/main" id="{6442600F-0532-4C4C-BCA5-5C376C27A345}"/>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7298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685800"/>
            <a:ext cx="86106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def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(data, dimension=10,y=8):</a:t>
            </a:r>
          </a:p>
          <a:p>
            <a:r>
              <a:rPr lang="en-US" sz="2400" dirty="0">
                <a:effectLst/>
                <a:latin typeface="Times New Roman" panose="02020603050405020304" pitchFamily="18" charset="0"/>
                <a:cs typeface="Times New Roman" panose="02020603050405020304" pitchFamily="18" charset="0"/>
              </a:rPr>
              <a:t>      </a:t>
            </a: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x_train</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data,y</a:t>
            </a:r>
            <a:r>
              <a:rPr lang="en-US" sz="2400" dirty="0">
                <a:effectLst/>
                <a:latin typeface="Times New Roman" panose="02020603050405020304" pitchFamily="18" charset="0"/>
                <a:cs typeface="Times New Roman" panose="02020603050405020304" pitchFamily="18" charset="0"/>
              </a:rPr>
              <a:t>=5)</a:t>
            </a:r>
          </a:p>
          <a:p>
            <a:r>
              <a:rPr lang="en-US" sz="2400" dirty="0" err="1">
                <a:effectLst/>
                <a:latin typeface="Times New Roman" panose="02020603050405020304" pitchFamily="18" charset="0"/>
                <a:cs typeface="Times New Roman" panose="02020603050405020304" pitchFamily="18" charset="0"/>
              </a:rPr>
              <a:t>x_test</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(test_data,5)</a:t>
            </a:r>
          </a:p>
          <a:p>
            <a:endParaRPr lang="en-US" sz="2400" dirty="0">
              <a:effectLst/>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3D9E93DC-47BB-4040-8E8E-C0A327140FF0}"/>
              </a:ext>
            </a:extLst>
          </p:cNvPr>
          <p:cNvSpPr txBox="1">
            <a:spLocks/>
          </p:cNvSpPr>
          <p:nvPr/>
        </p:nvSpPr>
        <p:spPr bwMode="auto">
          <a:xfrm>
            <a:off x="533400" y="2057400"/>
            <a:ext cx="8915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are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defining</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function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858838" algn="l"/>
              </a:tabLst>
              <a:defRPr/>
            </a:pP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With</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name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vectorize_data</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It has one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required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input/</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parameter</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data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And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two</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optional</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inputs.</a:t>
            </a:r>
          </a:p>
          <a:p>
            <a:pPr marL="0" marR="0" lvl="0" indent="0" algn="l"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If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you</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dont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include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them</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then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the default values are 10000 and 8</a:t>
            </a:r>
          </a:p>
          <a:p>
            <a:pPr marL="0" marR="0" lvl="0" indent="0" algn="l"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If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you</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include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one extra value,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it</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is</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given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to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dimmension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tab pos="858838" algn="l"/>
              </a:tabLst>
              <a:defRPr/>
            </a:pP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If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you</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want</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to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give</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y a value,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then</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you</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need</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to </a:t>
            </a:r>
            <a:r>
              <a:rPr kumimoji="0" lang="fr-FR" sz="2400" b="0" i="0" u="none" strike="noStrike" kern="1200" cap="none" spc="0" normalizeH="0" baseline="0" noProof="0" dirty="0" err="1">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say</a:t>
            </a:r>
            <a:r>
              <a:rPr kumimoji="0" lang="fr-FR" sz="2400" b="0" i="0" u="none" strike="noStrike" kern="1200" cap="none" spc="0" normalizeH="0" baseline="0" noProof="0" dirty="0">
                <a:ln>
                  <a:noFill/>
                </a:ln>
                <a:solidFill>
                  <a:srgbClr val="FFCC66">
                    <a:lumMod val="50000"/>
                  </a:srgbClr>
                </a:solidFill>
                <a:effectLst/>
                <a:uLnTx/>
                <a:uFillTx/>
                <a:latin typeface="Times New Roman" panose="02020603050405020304" pitchFamily="18" charset="0"/>
                <a:ea typeface="+mn-ea"/>
                <a:cs typeface="Times New Roman" panose="02020603050405020304" pitchFamily="18" charset="0"/>
              </a:rPr>
              <a:t> y=5.</a:t>
            </a:r>
          </a:p>
        </p:txBody>
      </p:sp>
    </p:spTree>
    <p:extLst>
      <p:ext uri="{BB962C8B-B14F-4D97-AF65-F5344CB8AC3E}">
        <p14:creationId xmlns:p14="http://schemas.microsoft.com/office/powerpoint/2010/main" val="4763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additive="base">
                                        <p:cTn id="6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additive="base">
                                        <p:cTn id="7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685800"/>
            <a:ext cx="86106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def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(data, dimension=10,y=8):</a:t>
            </a:r>
          </a:p>
          <a:p>
            <a:r>
              <a:rPr lang="en-US" sz="2400" dirty="0">
                <a:effectLst/>
                <a:latin typeface="Times New Roman" panose="02020603050405020304" pitchFamily="18" charset="0"/>
                <a:cs typeface="Times New Roman" panose="02020603050405020304" pitchFamily="18" charset="0"/>
              </a:rPr>
              <a:t>     results = []</a:t>
            </a:r>
          </a:p>
          <a:p>
            <a:r>
              <a:rPr lang="en-US" sz="2400" dirty="0">
                <a:effectLst/>
                <a:latin typeface="Times New Roman" panose="02020603050405020304" pitchFamily="18" charset="0"/>
                <a:cs typeface="Times New Roman" panose="02020603050405020304" pitchFamily="18" charset="0"/>
              </a:rPr>
              <a:t>     for item in data:                 ie item = [6,9,1]  …</a:t>
            </a:r>
          </a:p>
          <a:p>
            <a:r>
              <a:rPr lang="en-US" sz="2400" dirty="0">
                <a:effectLst/>
                <a:latin typeface="Times New Roman" panose="02020603050405020304" pitchFamily="18" charset="0"/>
                <a:cs typeface="Times New Roman" panose="02020603050405020304" pitchFamily="18" charset="0"/>
              </a:rPr>
              <a:t>         row = </a:t>
            </a:r>
            <a:r>
              <a:rPr lang="en-US" sz="2400" dirty="0" err="1">
                <a:effectLst/>
                <a:latin typeface="Times New Roman" panose="02020603050405020304" pitchFamily="18" charset="0"/>
                <a:cs typeface="Times New Roman" panose="02020603050405020304" pitchFamily="18" charset="0"/>
              </a:rPr>
              <a:t>np.zeros</a:t>
            </a:r>
            <a:r>
              <a:rPr lang="en-US" sz="2400" dirty="0">
                <a:effectLst/>
                <a:latin typeface="Times New Roman" panose="02020603050405020304" pitchFamily="18" charset="0"/>
                <a:cs typeface="Times New Roman" panose="02020603050405020304" pitchFamily="18" charset="0"/>
              </a:rPr>
              <a:t>(dimension)    ie row = [0,0,0,0,0,0,0,0,0,0]</a:t>
            </a:r>
          </a:p>
          <a:p>
            <a:r>
              <a:rPr lang="en-US" sz="2400" dirty="0">
                <a:effectLst/>
                <a:latin typeface="Times New Roman" panose="02020603050405020304" pitchFamily="18" charset="0"/>
                <a:cs typeface="Times New Roman" panose="02020603050405020304" pitchFamily="18" charset="0"/>
              </a:rPr>
              <a:t>         for word in item:                    ie word  = 6  …</a:t>
            </a:r>
          </a:p>
          <a:p>
            <a:r>
              <a:rPr lang="en-US" sz="2400" dirty="0">
                <a:effectLst/>
                <a:latin typeface="Times New Roman" panose="02020603050405020304" pitchFamily="18" charset="0"/>
                <a:cs typeface="Times New Roman" panose="02020603050405020304" pitchFamily="18" charset="0"/>
              </a:rPr>
              <a:t>              row[word] = 1.0                ie row[6] = 1.0</a:t>
            </a:r>
          </a:p>
          <a:p>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results.append</a:t>
            </a:r>
            <a:r>
              <a:rPr lang="en-US" sz="2400" dirty="0">
                <a:effectLst/>
                <a:latin typeface="Times New Roman" panose="02020603050405020304" pitchFamily="18" charset="0"/>
                <a:cs typeface="Times New Roman" panose="02020603050405020304" pitchFamily="18" charset="0"/>
              </a:rPr>
              <a:t>(row)                 ie add [0,1,0,0,0,0,1,0,0,1]    </a:t>
            </a:r>
          </a:p>
          <a:p>
            <a:r>
              <a:rPr lang="en-US" sz="2400" dirty="0">
                <a:effectLst/>
                <a:latin typeface="Times New Roman" panose="02020603050405020304" pitchFamily="18" charset="0"/>
                <a:cs typeface="Times New Roman" panose="02020603050405020304" pitchFamily="18" charset="0"/>
              </a:rPr>
              <a:t>    return results</a:t>
            </a:r>
          </a:p>
          <a:p>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x_train</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data,y</a:t>
            </a:r>
            <a:r>
              <a:rPr lang="en-US" sz="2400" dirty="0">
                <a:effectLst/>
                <a:latin typeface="Times New Roman" panose="02020603050405020304" pitchFamily="18" charset="0"/>
                <a:cs typeface="Times New Roman" panose="02020603050405020304" pitchFamily="18" charset="0"/>
              </a:rPr>
              <a:t>=5)</a:t>
            </a:r>
          </a:p>
          <a:p>
            <a:r>
              <a:rPr lang="en-US" sz="2400" dirty="0" err="1">
                <a:effectLst/>
                <a:latin typeface="Times New Roman" panose="02020603050405020304" pitchFamily="18" charset="0"/>
                <a:cs typeface="Times New Roman" panose="02020603050405020304" pitchFamily="18" charset="0"/>
              </a:rPr>
              <a:t>x_test</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vectorize_data</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test_data</a:t>
            </a:r>
            <a:r>
              <a:rPr lang="en-US" sz="2400" dirty="0">
                <a:effectLst/>
                <a:latin typeface="Times New Roman" panose="02020603050405020304" pitchFamily="18" charset="0"/>
                <a:cs typeface="Times New Roman" panose="02020603050405020304" pitchFamily="18" charset="0"/>
              </a:rPr>
              <a:t>)</a:t>
            </a:r>
          </a:p>
          <a:p>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54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762000"/>
            <a:ext cx="99822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results = </a:t>
            </a:r>
            <a:r>
              <a:rPr lang="en-US" sz="2400" dirty="0" err="1">
                <a:effectLst/>
                <a:latin typeface="Times New Roman" panose="02020603050405020304" pitchFamily="18" charset="0"/>
                <a:cs typeface="Times New Roman" panose="02020603050405020304" pitchFamily="18" charset="0"/>
              </a:rPr>
              <a:t>np.zeros</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len</a:t>
            </a:r>
            <a:r>
              <a:rPr lang="en-US" sz="2400" dirty="0">
                <a:effectLst/>
                <a:latin typeface="Times New Roman" panose="02020603050405020304" pitchFamily="18" charset="0"/>
                <a:cs typeface="Times New Roman" panose="02020603050405020304" pitchFamily="18" charset="0"/>
              </a:rPr>
              <a:t>(data),dimension))</a:t>
            </a:r>
          </a:p>
          <a:p>
            <a:r>
              <a:rPr lang="en-US" sz="2400" dirty="0">
                <a:effectLst/>
                <a:latin typeface="Times New Roman" panose="02020603050405020304" pitchFamily="18" charset="0"/>
                <a:cs typeface="Times New Roman" panose="02020603050405020304" pitchFamily="18" charset="0"/>
              </a:rPr>
              <a:t>for </a:t>
            </a:r>
            <a:r>
              <a:rPr lang="en-US" sz="2400" dirty="0" err="1">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 in range(0,len(data)):              </a:t>
            </a:r>
            <a:r>
              <a:rPr lang="en-US" sz="2400" dirty="0" err="1">
                <a:effectLst/>
                <a:latin typeface="Times New Roman" panose="02020603050405020304" pitchFamily="18" charset="0"/>
                <a:cs typeface="Times New Roman" panose="02020603050405020304" pitchFamily="18" charset="0"/>
              </a:rPr>
              <a:t>ie</a:t>
            </a:r>
            <a:r>
              <a:rPr lang="en-US" sz="2400" dirty="0">
                <a:effectLst/>
                <a:latin typeface="Times New Roman" panose="02020603050405020304" pitchFamily="18" charset="0"/>
                <a:cs typeface="Times New Roman" panose="02020603050405020304" pitchFamily="18" charset="0"/>
              </a:rPr>
              <a:t> data[</a:t>
            </a:r>
            <a:r>
              <a:rPr lang="en-US" sz="2400" dirty="0" err="1">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 = [6,9,1]  …</a:t>
            </a:r>
          </a:p>
          <a:p>
            <a:r>
              <a:rPr lang="en-US" sz="2400" dirty="0">
                <a:effectLst/>
                <a:latin typeface="Times New Roman" panose="02020603050405020304" pitchFamily="18" charset="0"/>
                <a:cs typeface="Times New Roman" panose="02020603050405020304" pitchFamily="18" charset="0"/>
              </a:rPr>
              <a:t>    for word in data:                     ie word = 6  … </a:t>
            </a:r>
          </a:p>
          <a:p>
            <a:r>
              <a:rPr lang="en-US" sz="2400" dirty="0">
                <a:effectLst/>
                <a:latin typeface="Times New Roman" panose="02020603050405020304" pitchFamily="18" charset="0"/>
                <a:cs typeface="Times New Roman" panose="02020603050405020304" pitchFamily="18" charset="0"/>
              </a:rPr>
              <a:t>         results[</a:t>
            </a:r>
            <a:r>
              <a:rPr lang="en-US" sz="2400" dirty="0" err="1">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][word] = 1.0                      ie results[0][6] = 1.0  </a:t>
            </a: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results[0][6] = 1.0   (lists and np arrays)</a:t>
            </a:r>
          </a:p>
          <a:p>
            <a:r>
              <a:rPr lang="en-US" sz="2400" dirty="0">
                <a:effectLst/>
                <a:latin typeface="Times New Roman" panose="02020603050405020304" pitchFamily="18" charset="0"/>
                <a:cs typeface="Times New Roman" panose="02020603050405020304" pitchFamily="18" charset="0"/>
              </a:rPr>
              <a:t>results[0,6] = 1.0     (np arrays)</a:t>
            </a:r>
          </a:p>
          <a:p>
            <a:r>
              <a:rPr lang="en-US" sz="2400" dirty="0">
                <a:effectLst/>
                <a:latin typeface="Times New Roman" panose="02020603050405020304" pitchFamily="18" charset="0"/>
                <a:cs typeface="Times New Roman" panose="02020603050405020304" pitchFamily="18" charset="0"/>
              </a:rPr>
              <a:t>results[0,[6,9,1]] = 1.0   </a:t>
            </a:r>
          </a:p>
          <a:p>
            <a:r>
              <a:rPr lang="en-US" sz="2400" dirty="0">
                <a:effectLst/>
                <a:latin typeface="Times New Roman" panose="02020603050405020304" pitchFamily="18" charset="0"/>
                <a:cs typeface="Times New Roman" panose="02020603050405020304" pitchFamily="18" charset="0"/>
              </a:rPr>
              <a:t>   Crazy: changes  results[0,6], results[0,9] and results[0,1]</a:t>
            </a: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for </a:t>
            </a:r>
            <a:r>
              <a:rPr lang="en-US" sz="2400" dirty="0" err="1">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 in range(0,len(data)):</a:t>
            </a:r>
          </a:p>
          <a:p>
            <a:r>
              <a:rPr lang="en-US" sz="2400" dirty="0">
                <a:effectLst/>
                <a:latin typeface="Times New Roman" panose="02020603050405020304" pitchFamily="18" charset="0"/>
                <a:cs typeface="Times New Roman" panose="02020603050405020304" pitchFamily="18" charset="0"/>
              </a:rPr>
              <a:t>     results[</a:t>
            </a:r>
            <a:r>
              <a:rPr lang="en-US" sz="2400" dirty="0" err="1">
                <a:effectLst/>
                <a:latin typeface="Times New Roman" panose="02020603050405020304" pitchFamily="18" charset="0"/>
                <a:cs typeface="Times New Roman" panose="02020603050405020304" pitchFamily="18" charset="0"/>
              </a:rPr>
              <a:t>i,data</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cs typeface="Times New Roman" panose="02020603050405020304" pitchFamily="18" charset="0"/>
              </a:rPr>
              <a:t>]] = 1.0  </a:t>
            </a:r>
          </a:p>
          <a:p>
            <a:endParaRPr lang="en-US" sz="2400" dirty="0">
              <a:effectLst/>
              <a:latin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077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228600" y="762000"/>
            <a:ext cx="9982200" cy="4114800"/>
          </a:xfrm>
        </p:spPr>
        <p:txBody>
          <a:bodyPr/>
          <a:lstStyle/>
          <a:p>
            <a:r>
              <a:rPr lang="en-US" altLang="en-US" sz="2400" dirty="0">
                <a:effectLst/>
                <a:latin typeface="Times New Roman" panose="02020603050405020304" pitchFamily="18" charset="0"/>
                <a:cs typeface="Times New Roman" panose="02020603050405020304" pitchFamily="18" charset="0"/>
              </a:rPr>
              <a:t>grocery = ['bread', 'milk', 'butter’] </a:t>
            </a:r>
          </a:p>
          <a:p>
            <a:r>
              <a:rPr lang="en-US" sz="2400" dirty="0">
                <a:effectLst/>
                <a:latin typeface="Times New Roman" panose="02020603050405020304" pitchFamily="18" charset="0"/>
                <a:cs typeface="Times New Roman" panose="02020603050405020304" pitchFamily="18" charset="0"/>
              </a:rPr>
              <a:t>for item in grocery:     ie item = bread   …</a:t>
            </a:r>
            <a:endParaRPr lang="en-US" altLang="en-US" sz="2400" dirty="0">
              <a:effectLst/>
              <a:latin typeface="Times New Roman" panose="02020603050405020304" pitchFamily="18" charset="0"/>
              <a:cs typeface="Times New Roman" panose="02020603050405020304" pitchFamily="18" charset="0"/>
            </a:endParaRPr>
          </a:p>
          <a:p>
            <a:r>
              <a:rPr lang="en-US" altLang="en-US" sz="2400" dirty="0">
                <a:effectLst/>
                <a:latin typeface="Times New Roman" panose="02020603050405020304" pitchFamily="18" charset="0"/>
                <a:cs typeface="Times New Roman" panose="02020603050405020304" pitchFamily="18" charset="0"/>
              </a:rPr>
              <a:t>enumerate(grocery)                  ie [(0, 'bread'), (1, 'milk'), (2, 'butter’)</a:t>
            </a:r>
          </a:p>
          <a:p>
            <a:r>
              <a:rPr lang="en-US" sz="2400" dirty="0">
                <a:effectLst/>
                <a:latin typeface="Times New Roman" panose="02020603050405020304" pitchFamily="18" charset="0"/>
                <a:cs typeface="Times New Roman" panose="02020603050405020304" pitchFamily="18" charset="0"/>
              </a:rPr>
              <a:t>for item in enumerate(</a:t>
            </a:r>
            <a:r>
              <a:rPr lang="en-US" altLang="en-US" sz="2400" dirty="0">
                <a:effectLst/>
                <a:latin typeface="Times New Roman" panose="02020603050405020304" pitchFamily="18" charset="0"/>
                <a:cs typeface="Times New Roman" panose="02020603050405020304" pitchFamily="18" charset="0"/>
              </a:rPr>
              <a:t>grocery</a:t>
            </a:r>
            <a:r>
              <a:rPr lang="en-US" sz="2400" dirty="0">
                <a:effectLst/>
                <a:latin typeface="Times New Roman" panose="02020603050405020304" pitchFamily="18" charset="0"/>
                <a:cs typeface="Times New Roman" panose="02020603050405020304" pitchFamily="18" charset="0"/>
              </a:rPr>
              <a:t>):     ie item = </a:t>
            </a:r>
            <a:r>
              <a:rPr lang="en-US" altLang="en-US" sz="2400" dirty="0">
                <a:effectLst/>
                <a:latin typeface="Times New Roman" panose="02020603050405020304" pitchFamily="18" charset="0"/>
                <a:cs typeface="Times New Roman" panose="02020603050405020304" pitchFamily="18" charset="0"/>
              </a:rPr>
              <a:t>(0, 'bread’)  </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for index, item in enumerate(</a:t>
            </a:r>
            <a:r>
              <a:rPr lang="en-US" altLang="en-US" sz="2400" dirty="0">
                <a:effectLst/>
                <a:latin typeface="Times New Roman" panose="02020603050405020304" pitchFamily="18" charset="0"/>
                <a:cs typeface="Times New Roman" panose="02020603050405020304" pitchFamily="18" charset="0"/>
              </a:rPr>
              <a:t>grocery</a:t>
            </a:r>
            <a:r>
              <a:rPr lang="en-US" sz="2400" dirty="0">
                <a:effectLst/>
                <a:latin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cs typeface="Times New Roman" panose="02020603050405020304" pitchFamily="18" charset="0"/>
              </a:rPr>
              <a:t>                                                  ie index = </a:t>
            </a:r>
            <a:r>
              <a:rPr lang="en-US" altLang="en-US" sz="2400" dirty="0">
                <a:effectLst/>
                <a:latin typeface="Times New Roman" panose="02020603050405020304" pitchFamily="18" charset="0"/>
                <a:cs typeface="Times New Roman" panose="02020603050405020304" pitchFamily="18" charset="0"/>
              </a:rPr>
              <a:t>0, …  &amp;    </a:t>
            </a:r>
            <a:r>
              <a:rPr lang="en-US" sz="2400" dirty="0">
                <a:effectLst/>
                <a:latin typeface="Times New Roman" panose="02020603050405020304" pitchFamily="18" charset="0"/>
                <a:cs typeface="Times New Roman" panose="02020603050405020304" pitchFamily="18" charset="0"/>
              </a:rPr>
              <a:t>item = </a:t>
            </a:r>
            <a:r>
              <a:rPr lang="en-US" altLang="en-US" sz="2400" dirty="0">
                <a:effectLst/>
                <a:latin typeface="Times New Roman" panose="02020603050405020304" pitchFamily="18" charset="0"/>
                <a:cs typeface="Times New Roman" panose="02020603050405020304" pitchFamily="18" charset="0"/>
              </a:rPr>
              <a:t>bread</a:t>
            </a:r>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6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0" y="838200"/>
            <a:ext cx="9753600" cy="4114800"/>
          </a:xfrm>
        </p:spPr>
        <p:txBody>
          <a:bodyPr/>
          <a:lstStyle/>
          <a:p>
            <a:r>
              <a:rPr lang="en-US" sz="2400" dirty="0">
                <a:effectLst/>
                <a:latin typeface="Times New Roman" panose="02020603050405020304" pitchFamily="18" charset="0"/>
                <a:cs typeface="Times New Roman" panose="02020603050405020304" pitchFamily="18" charset="0"/>
              </a:rPr>
              <a:t>data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 [[6.,9.,1.,6.],[4.,7.,2.,0.],[3.,8.,5.,4.]] )</a:t>
            </a:r>
          </a:p>
          <a:p>
            <a:r>
              <a:rPr lang="en-US" sz="2400" dirty="0">
                <a:effectLst/>
                <a:latin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cs typeface="Times New Roman" panose="02020603050405020304" pitchFamily="18" charset="0"/>
              </a:rPr>
              <a:t>for index, sequence in enumerate(data): ie index = 0 …  seq =[6,9,1]</a:t>
            </a:r>
          </a:p>
          <a:p>
            <a:r>
              <a:rPr lang="en-US" sz="2400" dirty="0">
                <a:effectLst/>
                <a:latin typeface="Times New Roman" panose="02020603050405020304" pitchFamily="18" charset="0"/>
                <a:cs typeface="Times New Roman" panose="02020603050405020304" pitchFamily="18" charset="0"/>
              </a:rPr>
              <a:t>    results[index, sequence] = 1.              ie results[0,[6,9,1]] = 1.</a:t>
            </a:r>
          </a:p>
          <a:p>
            <a:r>
              <a:rPr lang="en-US" sz="2400" dirty="0">
                <a:effectLst/>
                <a:latin typeface="Times New Roman" panose="02020603050405020304" pitchFamily="18" charset="0"/>
                <a:cs typeface="Times New Roman" panose="02020603050405020304" pitchFamily="18" charset="0"/>
              </a:rPr>
              <a:t>                                                                ie results[0,6] = 1 …</a:t>
            </a:r>
          </a:p>
          <a:p>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8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C2165-9481-4C6F-9E27-C3CD41978CF9}"/>
              </a:ext>
            </a:extLst>
          </p:cNvPr>
          <p:cNvSpPr>
            <a:spLocks noGrp="1"/>
          </p:cNvSpPr>
          <p:nvPr>
            <p:ph idx="1"/>
          </p:nvPr>
        </p:nvSpPr>
        <p:spPr>
          <a:xfrm>
            <a:off x="533400" y="304800"/>
            <a:ext cx="7772400" cy="4114800"/>
          </a:xfrm>
        </p:spPr>
        <p:txBody>
          <a:bodyPr/>
          <a:lstStyle/>
          <a:p>
            <a:r>
              <a:rPr lang="en-US" sz="2400" dirty="0">
                <a:effectLst/>
                <a:latin typeface="Times New Roman" panose="02020603050405020304" pitchFamily="18" charset="0"/>
                <a:cs typeface="Times New Roman" panose="02020603050405020304" pitchFamily="18" charset="0"/>
              </a:rPr>
              <a:t>I struggled with this.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astype</a:t>
            </a:r>
            <a:r>
              <a:rPr lang="en-US" sz="2400" dirty="0">
                <a:effectLst/>
                <a:latin typeface="Times New Roman" panose="02020603050405020304" pitchFamily="18" charset="0"/>
                <a:cs typeface="Times New Roman" panose="02020603050405020304" pitchFamily="18" charset="0"/>
              </a:rPr>
              <a:t>(</a:t>
            </a:r>
            <a:r>
              <a:rPr lang="en-US" sz="2400" dirty="0">
                <a:solidFill>
                  <a:srgbClr val="FF0000"/>
                </a:solidFill>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float32</a:t>
            </a:r>
            <a:r>
              <a:rPr lang="en-US" sz="2400" dirty="0">
                <a:solidFill>
                  <a:srgbClr val="FF0000"/>
                </a:solidFill>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astype</a:t>
            </a:r>
            <a:r>
              <a:rPr lang="en-US" sz="2400" dirty="0">
                <a:effectLst/>
                <a:latin typeface="Times New Roman" panose="02020603050405020304" pitchFamily="18" charset="0"/>
                <a:cs typeface="Times New Roman" panose="02020603050405020304" pitchFamily="18" charset="0"/>
              </a:rPr>
              <a:t>(</a:t>
            </a:r>
            <a:r>
              <a:rPr lang="en-US" sz="2400" dirty="0">
                <a:solidFill>
                  <a:srgbClr val="FF0000"/>
                </a:solidFill>
                <a:effectLst/>
                <a:latin typeface="Times New Roman" panose="02020603050405020304" pitchFamily="18" charset="0"/>
                <a:cs typeface="Times New Roman" panose="02020603050405020304" pitchFamily="18" charset="0"/>
              </a:rPr>
              <a:t>np.</a:t>
            </a:r>
            <a:r>
              <a:rPr lang="en-US" sz="2400" dirty="0">
                <a:effectLst/>
                <a:latin typeface="Times New Roman" panose="02020603050405020304" pitchFamily="18" charset="0"/>
                <a:cs typeface="Times New Roman" panose="02020603050405020304" pitchFamily="18" charset="0"/>
              </a:rPr>
              <a:t>float32)</a:t>
            </a:r>
          </a:p>
          <a:p>
            <a:endParaRPr lang="en-US" sz="2400" dirty="0">
              <a:effectLst/>
              <a:latin typeface="Times New Roman" panose="02020603050405020304" pitchFamily="18" charset="0"/>
              <a:cs typeface="Times New Roman" panose="02020603050405020304" pitchFamily="18" charset="0"/>
            </a:endParaRPr>
          </a:p>
          <a:p>
            <a:r>
              <a:rPr lang="en-US" sz="2400" dirty="0" err="1">
                <a:effectLst/>
                <a:latin typeface="Times New Roman" panose="02020603050405020304" pitchFamily="18" charset="0"/>
                <a:cs typeface="Times New Roman" panose="02020603050405020304" pitchFamily="18" charset="0"/>
              </a:rPr>
              <a:t>y_train</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np.asarray</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train_labels</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astype</a:t>
            </a:r>
            <a:r>
              <a:rPr lang="en-US" sz="2400" dirty="0">
                <a:effectLst/>
                <a:latin typeface="Times New Roman" panose="02020603050405020304" pitchFamily="18" charset="0"/>
                <a:cs typeface="Times New Roman" panose="02020603050405020304" pitchFamily="18" charset="0"/>
              </a:rPr>
              <a:t>(np.float32)</a:t>
            </a:r>
          </a:p>
          <a:p>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F41AD2F-5617-4F6D-9A11-74A68CAD61EA}"/>
              </a:ext>
            </a:extLst>
          </p:cNvPr>
          <p:cNvSpPr txBox="1">
            <a:spLocks/>
          </p:cNvSpPr>
          <p:nvPr/>
        </p:nvSpPr>
        <p:spPr bwMode="auto">
          <a:xfrm>
            <a:off x="3187700" y="2286000"/>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list of list</a:t>
            </a:r>
          </a:p>
        </p:txBody>
      </p:sp>
      <p:sp>
        <p:nvSpPr>
          <p:cNvPr id="5" name="Content Placeholder 2">
            <a:extLst>
              <a:ext uri="{FF2B5EF4-FFF2-40B4-BE49-F238E27FC236}">
                <a16:creationId xmlns:a16="http://schemas.microsoft.com/office/drawing/2014/main" id="{31462A19-2A62-47E5-B338-FF7585EFEFD5}"/>
              </a:ext>
            </a:extLst>
          </p:cNvPr>
          <p:cNvSpPr txBox="1">
            <a:spLocks/>
          </p:cNvSpPr>
          <p:nvPr/>
        </p:nvSpPr>
        <p:spPr bwMode="auto">
          <a:xfrm>
            <a:off x="647700" y="2667000"/>
            <a:ext cx="4038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tensor = d-dimensional array</a:t>
            </a:r>
          </a:p>
          <a:p>
            <a:pPr marL="342900" marR="0" lvl="0" indent="-342900" algn="ctr"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faster </a:t>
            </a:r>
          </a:p>
        </p:txBody>
      </p:sp>
      <p:sp>
        <p:nvSpPr>
          <p:cNvPr id="6" name="Content Placeholder 2">
            <a:extLst>
              <a:ext uri="{FF2B5EF4-FFF2-40B4-BE49-F238E27FC236}">
                <a16:creationId xmlns:a16="http://schemas.microsoft.com/office/drawing/2014/main" id="{8B97C811-75C8-4EFF-84E7-236DBF2690A6}"/>
              </a:ext>
            </a:extLst>
          </p:cNvPr>
          <p:cNvSpPr txBox="1">
            <a:spLocks/>
          </p:cNvSpPr>
          <p:nvPr/>
        </p:nvSpPr>
        <p:spPr bwMode="auto">
          <a:xfrm>
            <a:off x="1676400" y="1638300"/>
            <a:ext cx="4038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pitchFamily="34"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pitchFamily="34"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pitchFamily="34"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tab pos="858838" algn="l"/>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import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numpy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as np</a:t>
            </a:r>
          </a:p>
        </p:txBody>
      </p:sp>
    </p:spTree>
    <p:extLst>
      <p:ext uri="{BB962C8B-B14F-4D97-AF65-F5344CB8AC3E}">
        <p14:creationId xmlns:p14="http://schemas.microsoft.com/office/powerpoint/2010/main" val="1073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BE46-4F71-41D6-B5C0-488551B2F96B}"/>
              </a:ext>
            </a:extLst>
          </p:cNvPr>
          <p:cNvSpPr>
            <a:spLocks noGrp="1"/>
          </p:cNvSpPr>
          <p:nvPr>
            <p:ph type="title"/>
          </p:nvPr>
        </p:nvSpPr>
        <p:spPr/>
        <p:txBody>
          <a:bodyPr/>
          <a:lstStyle/>
          <a:p>
            <a:r>
              <a:rPr lang="en-GB" dirty="0"/>
              <a:t>To Update</a:t>
            </a:r>
          </a:p>
        </p:txBody>
      </p:sp>
    </p:spTree>
    <p:extLst>
      <p:ext uri="{BB962C8B-B14F-4D97-AF65-F5344CB8AC3E}">
        <p14:creationId xmlns:p14="http://schemas.microsoft.com/office/powerpoint/2010/main" val="3416224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55BFD-C9B7-4038-A745-C2A2D405F982}"/>
              </a:ext>
            </a:extLst>
          </p:cNvPr>
          <p:cNvSpPr>
            <a:spLocks noGrp="1"/>
          </p:cNvSpPr>
          <p:nvPr>
            <p:ph idx="1"/>
          </p:nvPr>
        </p:nvSpPr>
        <p:spPr>
          <a:xfrm>
            <a:off x="228600" y="228600"/>
            <a:ext cx="8534400" cy="4114800"/>
          </a:xfrm>
        </p:spPr>
        <p:txBody>
          <a:bodyPr/>
          <a:lstStyle/>
          <a:p>
            <a:r>
              <a:rPr lang="en-US" sz="2400" dirty="0">
                <a:effectLst/>
                <a:latin typeface="Times New Roman" panose="02020603050405020304" pitchFamily="18" charset="0"/>
                <a:cs typeface="Times New Roman" panose="02020603050405020304" pitchFamily="18" charset="0"/>
              </a:rPr>
              <a:t>For better or worse, I coded it as follows.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Bad Form:    </a:t>
            </a:r>
            <a:r>
              <a:rPr lang="en-US" sz="2400" dirty="0" err="1">
                <a:effectLst/>
                <a:latin typeface="Times New Roman" panose="02020603050405020304" pitchFamily="18" charset="0"/>
                <a:cs typeface="Times New Roman" panose="02020603050405020304" pitchFamily="18" charset="0"/>
              </a:rPr>
              <a:t>setAP</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graph_x</a:t>
            </a:r>
            <a:r>
              <a:rPr lang="en-US" sz="2400" dirty="0">
                <a:effectLst/>
                <a:latin typeface="Times New Roman" panose="02020603050405020304" pitchFamily="18" charset="0"/>
                <a:cs typeface="Times New Roman" panose="02020603050405020304" pitchFamily="18" charset="0"/>
              </a:rPr>
              <a:t>", [8,8,8,8])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Note this has two inputs: a parameter to change and what to change it to.</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Good Form: </a:t>
            </a:r>
            <a:r>
              <a:rPr lang="en-US" sz="2400" dirty="0" err="1">
                <a:effectLst/>
                <a:latin typeface="Times New Roman" panose="02020603050405020304" pitchFamily="18" charset="0"/>
                <a:cs typeface="Times New Roman" panose="02020603050405020304" pitchFamily="18" charset="0"/>
              </a:rPr>
              <a:t>setAP</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graph_x</a:t>
            </a:r>
            <a:r>
              <a:rPr lang="en-US" sz="2400" dirty="0">
                <a:effectLst/>
                <a:latin typeface="Times New Roman" panose="02020603050405020304" pitchFamily="18" charset="0"/>
                <a:cs typeface="Times New Roman" panose="02020603050405020304" pitchFamily="18" charset="0"/>
              </a:rPr>
              <a:t>", [8,8,8,8]])</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Good Form: </a:t>
            </a:r>
            <a:r>
              <a:rPr lang="en-US" sz="2400" dirty="0" err="1">
                <a:effectLst/>
                <a:latin typeface="Times New Roman" panose="02020603050405020304" pitchFamily="18" charset="0"/>
                <a:cs typeface="Times New Roman" panose="02020603050405020304" pitchFamily="18" charset="0"/>
              </a:rPr>
              <a:t>setAP</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graph_x</a:t>
            </a:r>
            <a:r>
              <a:rPr lang="en-US" sz="2400" dirty="0">
                <a:effectLst/>
                <a:latin typeface="Times New Roman" panose="02020603050405020304" pitchFamily="18" charset="0"/>
                <a:cs typeface="Times New Roman" panose="02020603050405020304" pitchFamily="18" charset="0"/>
              </a:rPr>
              <a:t>", [8,8,8,8]],['</a:t>
            </a:r>
            <a:r>
              <a:rPr lang="en-US" sz="2400" dirty="0" err="1">
                <a:effectLst/>
                <a:latin typeface="Times New Roman" panose="02020603050405020304" pitchFamily="18" charset="0"/>
                <a:cs typeface="Times New Roman" panose="02020603050405020304" pitchFamily="18" charset="0"/>
              </a:rPr>
              <a:t>nHidden</a:t>
            </a:r>
            <a:r>
              <a:rPr lang="en-US" sz="2400" dirty="0">
                <a:effectLst/>
                <a:latin typeface="Times New Roman" panose="02020603050405020304" pitchFamily="18" charset="0"/>
                <a:cs typeface="Times New Roman" panose="02020603050405020304" pitchFamily="18" charset="0"/>
              </a:rPr>
              <a:t>', 10])</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This routine can take any number in inputs.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Each input is a list ['</a:t>
            </a:r>
            <a:r>
              <a:rPr lang="en-US" sz="2400" dirty="0" err="1">
                <a:effectLst/>
                <a:latin typeface="Times New Roman" panose="02020603050405020304" pitchFamily="18" charset="0"/>
                <a:cs typeface="Times New Roman" panose="02020603050405020304" pitchFamily="18" charset="0"/>
              </a:rPr>
              <a:t>nHidden</a:t>
            </a:r>
            <a:r>
              <a:rPr lang="en-US" sz="2400" dirty="0">
                <a:effectLst/>
                <a:latin typeface="Times New Roman" panose="02020603050405020304" pitchFamily="18" charset="0"/>
                <a:cs typeface="Times New Roman" panose="02020603050405020304" pitchFamily="18" charset="0"/>
              </a:rPr>
              <a:t>', 10] of two things. A parameter to change and what to change it to.</a:t>
            </a:r>
          </a:p>
          <a:p>
            <a:r>
              <a:rPr lang="en-US" sz="2400" dirty="0">
                <a:effectLst/>
                <a:latin typeface="Times New Roman" panose="02020603050405020304" pitchFamily="18" charset="0"/>
                <a:cs typeface="Times New Roman" panose="02020603050405020304" pitchFamily="18" charset="0"/>
              </a:rPr>
              <a:t>Any AP parameter not mentioned IS CHANGED to the default.</a:t>
            </a:r>
            <a:br>
              <a:rPr lang="en-US" sz="24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Sorry, I am inconsistent with this last routine.</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Good Form: </a:t>
            </a:r>
            <a:r>
              <a:rPr lang="en-US" sz="2400" dirty="0" err="1">
                <a:effectLst/>
                <a:latin typeface="Times New Roman" panose="02020603050405020304" pitchFamily="18" charset="0"/>
                <a:cs typeface="Times New Roman" panose="02020603050405020304" pitchFamily="18" charset="0"/>
              </a:rPr>
              <a:t>plotAP</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True,"activation</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relu</a:t>
            </a:r>
            <a:r>
              <a:rPr lang="en-US" sz="2400" dirty="0">
                <a:effectLst/>
                <a:latin typeface="Times New Roman" panose="02020603050405020304" pitchFamily="18" charset="0"/>
                <a:cs typeface="Times New Roman" panose="02020603050405020304" pitchFamily="18" charset="0"/>
              </a:rPr>
              <a:t>","sigmoid"], [['</a:t>
            </a:r>
            <a:r>
              <a:rPr lang="en-US" sz="2400" dirty="0" err="1">
                <a:effectLst/>
                <a:latin typeface="Times New Roman" panose="02020603050405020304" pitchFamily="18" charset="0"/>
                <a:cs typeface="Times New Roman" panose="02020603050405020304" pitchFamily="18" charset="0"/>
              </a:rPr>
              <a:t>nHidden</a:t>
            </a:r>
            <a:r>
              <a:rPr lang="en-US" sz="2400" dirty="0">
                <a:effectLst/>
                <a:latin typeface="Times New Roman" panose="02020603050405020304" pitchFamily="18" charset="0"/>
                <a:cs typeface="Times New Roman" panose="02020603050405020304" pitchFamily="18" charset="0"/>
              </a:rPr>
              <a:t>', 10],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This one has four inputs.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The second and third give the parameter to change and a list of things to change it to.</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The forth gives a list of more things to change.</a:t>
            </a: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848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55BFD-C9B7-4038-A745-C2A2D405F982}"/>
              </a:ext>
            </a:extLst>
          </p:cNvPr>
          <p:cNvSpPr>
            <a:spLocks noGrp="1"/>
          </p:cNvSpPr>
          <p:nvPr>
            <p:ph idx="1"/>
          </p:nvPr>
        </p:nvSpPr>
        <p:spPr>
          <a:xfrm>
            <a:off x="228600" y="228600"/>
            <a:ext cx="8534400" cy="4114800"/>
          </a:xfrm>
        </p:spPr>
        <p:txBody>
          <a:bodyPr/>
          <a:lstStyle/>
          <a:p>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Chester. For next term, maybe we should change this so this routine takes any number of inputs.</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New Form 1: </a:t>
            </a:r>
            <a:r>
              <a:rPr lang="en-US" sz="2400" dirty="0" err="1">
                <a:effectLst/>
                <a:latin typeface="Times New Roman" panose="02020603050405020304" pitchFamily="18" charset="0"/>
                <a:cs typeface="Times New Roman" panose="02020603050405020304" pitchFamily="18" charset="0"/>
              </a:rPr>
              <a:t>plotAP</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True,"activation</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relu</a:t>
            </a:r>
            <a:r>
              <a:rPr lang="en-US" sz="2400" dirty="0">
                <a:effectLst/>
                <a:latin typeface="Times New Roman" panose="02020603050405020304" pitchFamily="18" charset="0"/>
                <a:cs typeface="Times New Roman" panose="02020603050405020304" pitchFamily="18" charset="0"/>
              </a:rPr>
              <a:t>","sigmoid"], ["</a:t>
            </a:r>
            <a:r>
              <a:rPr lang="en-US" sz="2400" dirty="0" err="1">
                <a:effectLst/>
                <a:latin typeface="Times New Roman" panose="02020603050405020304" pitchFamily="18" charset="0"/>
                <a:cs typeface="Times New Roman" panose="02020603050405020304" pitchFamily="18" charset="0"/>
              </a:rPr>
              <a:t>graph_x</a:t>
            </a:r>
            <a:r>
              <a:rPr lang="en-US" sz="2400" dirty="0">
                <a:effectLst/>
                <a:latin typeface="Times New Roman" panose="02020603050405020304" pitchFamily="18" charset="0"/>
                <a:cs typeface="Times New Roman" panose="02020603050405020304" pitchFamily="18" charset="0"/>
              </a:rPr>
              <a:t>", [8,8,8,8]], ['</a:t>
            </a:r>
            <a:r>
              <a:rPr lang="en-US" sz="2400" dirty="0" err="1">
                <a:effectLst/>
                <a:latin typeface="Times New Roman" panose="02020603050405020304" pitchFamily="18" charset="0"/>
                <a:cs typeface="Times New Roman" panose="02020603050405020304" pitchFamily="18" charset="0"/>
              </a:rPr>
              <a:t>nHidden</a:t>
            </a:r>
            <a:r>
              <a:rPr lang="en-US" sz="2400" dirty="0">
                <a:effectLst/>
                <a:latin typeface="Times New Roman" panose="02020603050405020304" pitchFamily="18" charset="0"/>
                <a:cs typeface="Times New Roman" panose="02020603050405020304" pitchFamily="18" charset="0"/>
              </a:rPr>
              <a:t>', 10]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The second and third give the parameter to change and a list of things to change it to.</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New Form 2: </a:t>
            </a:r>
            <a:r>
              <a:rPr lang="en-US" sz="2400" dirty="0" err="1">
                <a:effectLst/>
                <a:latin typeface="Times New Roman" panose="02020603050405020304" pitchFamily="18" charset="0"/>
                <a:cs typeface="Times New Roman" panose="02020603050405020304" pitchFamily="18" charset="0"/>
              </a:rPr>
              <a:t>plotAP</a:t>
            </a:r>
            <a:r>
              <a:rPr lang="en-US" sz="2400" dirty="0">
                <a:effectLst/>
                <a:latin typeface="Times New Roman" panose="02020603050405020304" pitchFamily="18" charset="0"/>
                <a:cs typeface="Times New Roman" panose="02020603050405020304" pitchFamily="18" charset="0"/>
              </a:rPr>
              <a:t>(True,["activation",["</a:t>
            </a:r>
            <a:r>
              <a:rPr lang="en-US" sz="2400" dirty="0" err="1">
                <a:effectLst/>
                <a:latin typeface="Times New Roman" panose="02020603050405020304" pitchFamily="18" charset="0"/>
                <a:cs typeface="Times New Roman" panose="02020603050405020304" pitchFamily="18" charset="0"/>
              </a:rPr>
              <a:t>relu</a:t>
            </a:r>
            <a:r>
              <a:rPr lang="en-US" sz="2400" dirty="0">
                <a:effectLst/>
                <a:latin typeface="Times New Roman" panose="02020603050405020304" pitchFamily="18" charset="0"/>
                <a:cs typeface="Times New Roman" panose="02020603050405020304" pitchFamily="18" charset="0"/>
              </a:rPr>
              <a:t>","sigmoid"]], ["</a:t>
            </a:r>
            <a:r>
              <a:rPr lang="en-US" sz="2400" dirty="0" err="1">
                <a:effectLst/>
                <a:latin typeface="Times New Roman" panose="02020603050405020304" pitchFamily="18" charset="0"/>
                <a:cs typeface="Times New Roman" panose="02020603050405020304" pitchFamily="18" charset="0"/>
              </a:rPr>
              <a:t>graph_x</a:t>
            </a:r>
            <a:r>
              <a:rPr lang="en-US" sz="2400" dirty="0">
                <a:effectLst/>
                <a:latin typeface="Times New Roman" panose="02020603050405020304" pitchFamily="18" charset="0"/>
                <a:cs typeface="Times New Roman" panose="02020603050405020304" pitchFamily="18" charset="0"/>
              </a:rPr>
              <a:t>", [8,8,8,8]], ['</a:t>
            </a:r>
            <a:r>
              <a:rPr lang="en-US" sz="2400" dirty="0" err="1">
                <a:effectLst/>
                <a:latin typeface="Times New Roman" panose="02020603050405020304" pitchFamily="18" charset="0"/>
                <a:cs typeface="Times New Roman" panose="02020603050405020304" pitchFamily="18" charset="0"/>
              </a:rPr>
              <a:t>nHidden</a:t>
            </a:r>
            <a:r>
              <a:rPr lang="en-US" sz="2400" dirty="0">
                <a:effectLst/>
                <a:latin typeface="Times New Roman" panose="02020603050405020304" pitchFamily="18" charset="0"/>
                <a:cs typeface="Times New Roman" panose="02020603050405020304" pitchFamily="18" charset="0"/>
              </a:rPr>
              <a:t>', 10]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The second is also a list of two things: the parameter to change and a list of things to change it to.</a:t>
            </a:r>
            <a:br>
              <a:rPr lang="en-US" sz="24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Thought?</a:t>
            </a:r>
          </a:p>
        </p:txBody>
      </p:sp>
    </p:spTree>
    <p:extLst>
      <p:ext uri="{BB962C8B-B14F-4D97-AF65-F5344CB8AC3E}">
        <p14:creationId xmlns:p14="http://schemas.microsoft.com/office/powerpoint/2010/main" val="32190214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55BFD-C9B7-4038-A745-C2A2D405F982}"/>
              </a:ext>
            </a:extLst>
          </p:cNvPr>
          <p:cNvSpPr>
            <a:spLocks noGrp="1"/>
          </p:cNvSpPr>
          <p:nvPr>
            <p:ph idx="1"/>
          </p:nvPr>
        </p:nvSpPr>
        <p:spPr>
          <a:xfrm>
            <a:off x="228600" y="228600"/>
            <a:ext cx="8534400" cy="4114800"/>
          </a:xfrm>
        </p:spPr>
        <p:txBody>
          <a:bodyPr/>
          <a:lstStyle/>
          <a:p>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Chester. For next term, maybe we should change</a:t>
            </a:r>
          </a:p>
          <a:p>
            <a:pPr>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Learn to return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 error on training data, on test data, and running time.</a:t>
            </a:r>
          </a:p>
          <a:p>
            <a:pPr>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Plot all of these in </a:t>
            </a:r>
            <a:r>
              <a:rPr lang="en-US" sz="2400" dirty="0" err="1">
                <a:effectLst/>
                <a:latin typeface="Times New Roman" panose="02020603050405020304" pitchFamily="18" charset="0"/>
                <a:cs typeface="Times New Roman" panose="02020603050405020304" pitchFamily="18" charset="0"/>
              </a:rPr>
              <a:t>plotAP</a:t>
            </a:r>
            <a:endParaRPr lang="en-US" sz="24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Remove running time from examples.</a:t>
            </a:r>
          </a:p>
          <a:p>
            <a:pPr>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Give graph the input [3,3,3,3]</a:t>
            </a:r>
          </a:p>
          <a:p>
            <a:pPr>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Sort and give heading </a:t>
            </a:r>
            <a:r>
              <a:rPr lang="en-US" sz="2400">
                <a:effectLst/>
                <a:latin typeface="Times New Roman" panose="02020603050405020304" pitchFamily="18" charset="0"/>
                <a:cs typeface="Times New Roman" panose="02020603050405020304" pitchFamily="18" charset="0"/>
              </a:rPr>
              <a:t>to parameters</a:t>
            </a:r>
            <a:endParaRPr lang="en-US" sz="24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34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D23227-CEF6-4F8D-B85D-1FCD2FF3069E}"/>
              </a:ext>
            </a:extLst>
          </p:cNvPr>
          <p:cNvPicPr>
            <a:picLocks noChangeAspect="1"/>
          </p:cNvPicPr>
          <p:nvPr/>
        </p:nvPicPr>
        <p:blipFill>
          <a:blip r:embed="rId2"/>
          <a:stretch>
            <a:fillRect/>
          </a:stretch>
        </p:blipFill>
        <p:spPr>
          <a:xfrm>
            <a:off x="3555242" y="1371600"/>
            <a:ext cx="4429125" cy="3581400"/>
          </a:xfrm>
          <a:prstGeom prst="rect">
            <a:avLst/>
          </a:prstGeom>
        </p:spPr>
      </p:pic>
      <p:cxnSp>
        <p:nvCxnSpPr>
          <p:cNvPr id="13" name="Straight Arrow Connector 12">
            <a:extLst>
              <a:ext uri="{FF2B5EF4-FFF2-40B4-BE49-F238E27FC236}">
                <a16:creationId xmlns:a16="http://schemas.microsoft.com/office/drawing/2014/main" id="{E6153D5C-B6CF-4072-86EB-B970A4EC82EB}"/>
              </a:ext>
            </a:extLst>
          </p:cNvPr>
          <p:cNvCxnSpPr>
            <a:cxnSpLocks/>
          </p:cNvCxnSpPr>
          <p:nvPr/>
        </p:nvCxnSpPr>
        <p:spPr bwMode="auto">
          <a:xfrm flipV="1">
            <a:off x="2502090" y="2015329"/>
            <a:ext cx="1125372" cy="609164"/>
          </a:xfrm>
          <a:prstGeom prst="straightConnector1">
            <a:avLst/>
          </a:prstGeom>
          <a:noFill/>
          <a:ln w="38100" cap="sq"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63F8F127-DB0C-4BAA-BDBF-6BEE6F6C00A8}"/>
              </a:ext>
            </a:extLst>
          </p:cNvPr>
          <p:cNvCxnSpPr>
            <a:cxnSpLocks/>
          </p:cNvCxnSpPr>
          <p:nvPr/>
        </p:nvCxnSpPr>
        <p:spPr bwMode="auto">
          <a:xfrm flipV="1">
            <a:off x="3119650" y="2134288"/>
            <a:ext cx="728450" cy="762127"/>
          </a:xfrm>
          <a:prstGeom prst="straightConnector1">
            <a:avLst/>
          </a:prstGeom>
          <a:noFill/>
          <a:ln w="38100" cap="sq"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A80C6CAD-E8BC-409B-92A5-FC750E47A607}"/>
              </a:ext>
            </a:extLst>
          </p:cNvPr>
          <p:cNvSpPr txBox="1"/>
          <p:nvPr/>
        </p:nvSpPr>
        <p:spPr bwMode="auto">
          <a:xfrm>
            <a:off x="1219200" y="1343713"/>
            <a:ext cx="29797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square">
            <a:spAutoFit/>
          </a:bodyPr>
          <a:lstStyle/>
          <a:p>
            <a:r>
              <a:rPr lang="en-US" sz="2400" dirty="0"/>
              <a:t>Add new cells</a:t>
            </a:r>
          </a:p>
          <a:p>
            <a:endParaRPr lang="en-US" sz="2400" dirty="0"/>
          </a:p>
          <a:p>
            <a:endParaRPr lang="en-US" sz="2400" dirty="0"/>
          </a:p>
          <a:p>
            <a:r>
              <a:rPr lang="en-US" sz="2400" dirty="0"/>
              <a:t>Executed</a:t>
            </a:r>
          </a:p>
          <a:p>
            <a:r>
              <a:rPr lang="en-US" sz="2400" dirty="0"/>
              <a:t>Execution order</a:t>
            </a:r>
          </a:p>
          <a:p>
            <a:endParaRPr lang="en-US" sz="2400" dirty="0"/>
          </a:p>
          <a:p>
            <a:r>
              <a:rPr lang="en-US" sz="2400" dirty="0"/>
              <a:t>Execution order,</a:t>
            </a:r>
            <a:br>
              <a:rPr lang="en-US" sz="2400" dirty="0"/>
            </a:br>
            <a:r>
              <a:rPr lang="en-US" sz="2400" dirty="0"/>
              <a:t>  not cell order,</a:t>
            </a:r>
            <a:br>
              <a:rPr lang="en-US" sz="2400" dirty="0"/>
            </a:br>
            <a:r>
              <a:rPr lang="en-US" sz="2400" dirty="0"/>
              <a:t>     matters.</a:t>
            </a:r>
          </a:p>
        </p:txBody>
      </p:sp>
      <p:cxnSp>
        <p:nvCxnSpPr>
          <p:cNvPr id="25" name="Straight Arrow Connector 24">
            <a:extLst>
              <a:ext uri="{FF2B5EF4-FFF2-40B4-BE49-F238E27FC236}">
                <a16:creationId xmlns:a16="http://schemas.microsoft.com/office/drawing/2014/main" id="{E7F135E0-BEDB-476B-AE6D-9ABC28005609}"/>
              </a:ext>
            </a:extLst>
          </p:cNvPr>
          <p:cNvCxnSpPr>
            <a:cxnSpLocks/>
          </p:cNvCxnSpPr>
          <p:nvPr/>
        </p:nvCxnSpPr>
        <p:spPr bwMode="auto">
          <a:xfrm flipV="1">
            <a:off x="3119650" y="1593382"/>
            <a:ext cx="435592" cy="2"/>
          </a:xfrm>
          <a:prstGeom prst="straightConnector1">
            <a:avLst/>
          </a:prstGeom>
          <a:noFill/>
          <a:ln w="38100" cap="sq"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1D711FAB-DBEE-4E88-8233-BCC44E460E90}"/>
              </a:ext>
            </a:extLst>
          </p:cNvPr>
          <p:cNvCxnSpPr>
            <a:cxnSpLocks/>
          </p:cNvCxnSpPr>
          <p:nvPr/>
        </p:nvCxnSpPr>
        <p:spPr bwMode="auto">
          <a:xfrm flipV="1">
            <a:off x="3356000" y="2112904"/>
            <a:ext cx="1949852" cy="1701766"/>
          </a:xfrm>
          <a:prstGeom prst="straightConnector1">
            <a:avLst/>
          </a:prstGeom>
          <a:noFill/>
          <a:ln w="38100" cap="sq"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D0C25B80-215A-49EE-8304-B36669A99BAE}"/>
              </a:ext>
            </a:extLst>
          </p:cNvPr>
          <p:cNvCxnSpPr>
            <a:cxnSpLocks/>
          </p:cNvCxnSpPr>
          <p:nvPr/>
        </p:nvCxnSpPr>
        <p:spPr bwMode="auto">
          <a:xfrm>
            <a:off x="3344166" y="3814670"/>
            <a:ext cx="854794" cy="334258"/>
          </a:xfrm>
          <a:prstGeom prst="straightConnector1">
            <a:avLst/>
          </a:prstGeom>
          <a:noFill/>
          <a:ln w="38100" cap="sq" cmpd="sng" algn="ctr">
            <a:solidFill>
              <a:schemeClr val="tx1"/>
            </a:solidFill>
            <a:prstDash val="solid"/>
            <a:round/>
            <a:headEnd type="none" w="med" len="med"/>
            <a:tailEnd type="triangle"/>
          </a:ln>
          <a:effectLst/>
        </p:spPr>
      </p:cxnSp>
      <p:sp>
        <p:nvSpPr>
          <p:cNvPr id="50" name="Rectangle 63">
            <a:extLst>
              <a:ext uri="{FF2B5EF4-FFF2-40B4-BE49-F238E27FC236}">
                <a16:creationId xmlns:a16="http://schemas.microsoft.com/office/drawing/2014/main" id="{0C5A42E8-AB82-4AD6-816B-D06F11E66544}"/>
              </a:ext>
            </a:extLst>
          </p:cNvPr>
          <p:cNvSpPr>
            <a:spLocks noChangeArrowheads="1"/>
          </p:cNvSpPr>
          <p:nvPr/>
        </p:nvSpPr>
        <p:spPr bwMode="auto">
          <a:xfrm>
            <a:off x="3048000" y="-191589"/>
            <a:ext cx="2778352" cy="791172"/>
          </a:xfrm>
          <a:prstGeom prst="rect">
            <a:avLst/>
          </a:prstGeom>
          <a:noFill/>
          <a:ln w="9525">
            <a:noFill/>
            <a:miter lim="800000"/>
            <a:headEnd/>
            <a:tailEnd/>
          </a:ln>
          <a:effectLst/>
        </p:spPr>
        <p:txBody>
          <a:bodyPr anchor="ctr"/>
          <a:lstStyle/>
          <a:p>
            <a:pPr algn="ctr" eaLnBrk="0" hangingPunct="0">
              <a:defRPr/>
            </a:pPr>
            <a:r>
              <a:rPr lang="en-US" sz="3200" b="1" dirty="0">
                <a:solidFill>
                  <a:schemeClr val="tx2"/>
                </a:solidFill>
                <a:effectLst/>
                <a:cs typeface="Times New Roman" panose="02020603050405020304" pitchFamily="18" charset="0"/>
              </a:rPr>
              <a:t>Colaboratory</a:t>
            </a:r>
            <a:endParaRPr lang="en-US" sz="3200" b="1" dirty="0">
              <a:solidFill>
                <a:schemeClr val="tx2"/>
              </a:solidFill>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8019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 calcmode="lin" valueType="num">
                                      <p:cBhvr additive="base">
                                        <p:cTn id="21"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anim calcmode="lin" valueType="num">
                                      <p:cBhvr additive="base">
                                        <p:cTn id="33"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4">
                                            <p:txEl>
                                              <p:pRg st="6" end="6"/>
                                            </p:txEl>
                                          </p:spTgt>
                                        </p:tgtEl>
                                        <p:attrNameLst>
                                          <p:attrName>style.visibility</p:attrName>
                                        </p:attrNameLst>
                                      </p:cBhvr>
                                      <p:to>
                                        <p:strVal val="visible"/>
                                      </p:to>
                                    </p:set>
                                    <p:anim calcmode="lin" valueType="num">
                                      <p:cBhvr additive="base">
                                        <p:cTn id="45"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4">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wrap="none" rtlCol="0" anchor="ctr">
        <a:spAutoFit/>
      </a:bodyPr>
      <a:lstStyle>
        <a:defPPr algn="ctr">
          <a:defRPr sz="2400" dirty="0">
            <a:cs typeface="Times New Roman" panose="02020603050405020304" pitchFamily="18" charset="0"/>
            <a:sym typeface="Symbol" panose="05050102010706020507" pitchFamily="18" charset="2"/>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a:spPr>
      <a:bodyPr wrap="square" lIns="274320" rIns="274320">
        <a:spAutoFit/>
      </a:bodyPr>
      <a:lstStyle>
        <a:defPPr>
          <a:spcBef>
            <a:spcPct val="0"/>
          </a:spcBef>
          <a:defRPr sz="3600" dirty="0" smtClean="0">
            <a:latin typeface="Times New Roman" panose="02020603050405020304" pitchFamily="18" charset="0"/>
            <a:cs typeface="Times New Roman" panose="02020603050405020304" pitchFamily="18" charset="0"/>
            <a:sym typeface="Symbol" panose="05050102010706020507" pitchFamily="18" charset="2"/>
          </a:defRPr>
        </a:defPPr>
      </a:lstStyle>
    </a:tx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180035</TotalTime>
  <Words>5629</Words>
  <Application>Microsoft Office PowerPoint</Application>
  <PresentationFormat>On-screen Show (4:3)</PresentationFormat>
  <Paragraphs>1155</Paragraphs>
  <Slides>89</Slides>
  <Notes>31</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89</vt:i4>
      </vt:variant>
      <vt:variant>
        <vt:lpstr>Custom Shows</vt:lpstr>
      </vt:variant>
      <vt:variant>
        <vt:i4>1</vt:i4>
      </vt:variant>
    </vt:vector>
  </HeadingPairs>
  <TitlesOfParts>
    <vt:vector size="98" baseType="lpstr">
      <vt:lpstr>Arial Rounded MT Bold</vt:lpstr>
      <vt:lpstr>Arial</vt:lpstr>
      <vt:lpstr>Script MT Bold</vt:lpstr>
      <vt:lpstr>Cambria Math</vt:lpstr>
      <vt:lpstr>Comic Sans MS</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Update</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3465</cp:revision>
  <cp:lastPrinted>1998-01-22T22:42:46Z</cp:lastPrinted>
  <dcterms:created xsi:type="dcterms:W3CDTF">1996-09-30T18:28:10Z</dcterms:created>
  <dcterms:modified xsi:type="dcterms:W3CDTF">2023-03-06T17:43:51Z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