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Lst>
  <p:notesMasterIdLst>
    <p:notesMasterId r:id="rId54"/>
  </p:notesMasterIdLst>
  <p:handoutMasterIdLst>
    <p:handoutMasterId r:id="rId55"/>
  </p:handoutMasterIdLst>
  <p:sldIdLst>
    <p:sldId id="2699" r:id="rId2"/>
    <p:sldId id="2499" r:id="rId3"/>
    <p:sldId id="2693" r:id="rId4"/>
    <p:sldId id="1893" r:id="rId5"/>
    <p:sldId id="2487" r:id="rId6"/>
    <p:sldId id="2488" r:id="rId7"/>
    <p:sldId id="2204" r:id="rId8"/>
    <p:sldId id="2205" r:id="rId9"/>
    <p:sldId id="1431" r:id="rId10"/>
    <p:sldId id="2281" r:id="rId11"/>
    <p:sldId id="1432" r:id="rId12"/>
    <p:sldId id="1433" r:id="rId13"/>
    <p:sldId id="2711" r:id="rId14"/>
    <p:sldId id="1434" r:id="rId15"/>
    <p:sldId id="1435" r:id="rId16"/>
    <p:sldId id="1436" r:id="rId17"/>
    <p:sldId id="1437" r:id="rId18"/>
    <p:sldId id="1438" r:id="rId19"/>
    <p:sldId id="1439" r:id="rId20"/>
    <p:sldId id="1753" r:id="rId21"/>
    <p:sldId id="2206" r:id="rId22"/>
    <p:sldId id="2207" r:id="rId23"/>
    <p:sldId id="1440" r:id="rId24"/>
    <p:sldId id="2712" r:id="rId25"/>
    <p:sldId id="2285" r:id="rId26"/>
    <p:sldId id="2282" r:id="rId27"/>
    <p:sldId id="1754" r:id="rId28"/>
    <p:sldId id="3272" r:id="rId29"/>
    <p:sldId id="3273" r:id="rId30"/>
    <p:sldId id="1181" r:id="rId31"/>
    <p:sldId id="2335" r:id="rId32"/>
    <p:sldId id="1108" r:id="rId33"/>
    <p:sldId id="1109" r:id="rId34"/>
    <p:sldId id="1111" r:id="rId35"/>
    <p:sldId id="1115" r:id="rId36"/>
    <p:sldId id="1112" r:id="rId37"/>
    <p:sldId id="1116" r:id="rId38"/>
    <p:sldId id="1117" r:id="rId39"/>
    <p:sldId id="1223" r:id="rId40"/>
    <p:sldId id="1383" r:id="rId41"/>
    <p:sldId id="1384" r:id="rId42"/>
    <p:sldId id="3269" r:id="rId43"/>
    <p:sldId id="3270" r:id="rId44"/>
    <p:sldId id="2753" r:id="rId45"/>
    <p:sldId id="2754" r:id="rId46"/>
    <p:sldId id="2628" r:id="rId47"/>
    <p:sldId id="2627" r:id="rId48"/>
    <p:sldId id="1949" r:id="rId49"/>
    <p:sldId id="1165" r:id="rId50"/>
    <p:sldId id="2751" r:id="rId51"/>
    <p:sldId id="2752" r:id="rId52"/>
    <p:sldId id="2698" r:id="rId53"/>
  </p:sldIdLst>
  <p:sldSz cx="9144000" cy="6858000" type="screen4x3"/>
  <p:notesSz cx="6858000" cy="9144000"/>
  <p:embeddedFontLst>
    <p:embeddedFont>
      <p:font typeface="Arial Rounded MT Bold" panose="020F0704030504030204" pitchFamily="34" charset="0"/>
      <p:regular r:id="rId56"/>
    </p:embeddedFont>
    <p:embeddedFont>
      <p:font typeface="Cambria Math" panose="02040503050406030204" pitchFamily="18" charset="0"/>
      <p:regular r:id="rId57"/>
    </p:embeddedFont>
    <p:embeddedFont>
      <p:font typeface="Comic Sans MS" panose="030F0702030302020204" pitchFamily="66" charset="0"/>
      <p:regular r:id="rId58"/>
      <p:bold r:id="rId59"/>
      <p:italic r:id="rId60"/>
      <p:boldItalic r:id="rId61"/>
    </p:embeddedFont>
    <p:embeddedFont>
      <p:font typeface="Palatino Linotype" panose="02040502050505030304" pitchFamily="18" charset="0"/>
      <p:regular r:id="rId62"/>
      <p:bold r:id="rId63"/>
      <p:italic r:id="rId64"/>
      <p:boldItalic r:id="rId65"/>
    </p:embeddedFont>
    <p:embeddedFont>
      <p:font typeface="Script MT Bold" panose="03040602040607080904" pitchFamily="66" charset="0"/>
      <p:bold r:id="rId66"/>
    </p:embeddedFont>
  </p:embeddedFontLst>
  <p:custShowLst>
    <p:custShow name="3101" id="0">
      <p:sldLst/>
    </p:custShow>
  </p:custShowLst>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064">
          <p15:clr>
            <a:srgbClr val="A4A3A4"/>
          </p15:clr>
        </p15:guide>
        <p15:guide id="2" pos="26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Edmonds" initials="JE" lastIdx="3" clrIdx="0">
    <p:extLst>
      <p:ext uri="{19B8F6BF-5375-455C-9EA6-DF929625EA0E}">
        <p15:presenceInfo xmlns:p15="http://schemas.microsoft.com/office/powerpoint/2012/main" userId="a8785b683ef20e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7CA00"/>
    <a:srgbClr val="FFFFFF"/>
    <a:srgbClr val="FF00FF"/>
    <a:srgbClr val="000066"/>
    <a:srgbClr val="00FFFF"/>
    <a:srgbClr val="66FF33"/>
    <a:srgbClr val="990099"/>
    <a:srgbClr val="ADA5A2"/>
    <a:srgbClr val="878789"/>
    <a:srgbClr val="FAD2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94571" autoAdjust="0"/>
  </p:normalViewPr>
  <p:slideViewPr>
    <p:cSldViewPr snapToGrid="0" snapToObjects="1">
      <p:cViewPr varScale="1">
        <p:scale>
          <a:sx n="59" d="100"/>
          <a:sy n="59" d="100"/>
        </p:scale>
        <p:origin x="350" y="34"/>
      </p:cViewPr>
      <p:guideLst>
        <p:guide orient="horz" pos="2064"/>
        <p:guide pos="268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50" d="100"/>
        <a:sy n="50" d="100"/>
      </p:scale>
      <p:origin x="0" y="-24085"/>
    </p:cViewPr>
  </p:sorterViewPr>
  <p:notesViewPr>
    <p:cSldViewPr snapToGrid="0" snapToObjects="1">
      <p:cViewPr varScale="1">
        <p:scale>
          <a:sx n="35" d="100"/>
          <a:sy n="35" d="100"/>
        </p:scale>
        <p:origin x="-79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Edmonds" userId="a8785b683ef20e23" providerId="LiveId" clId="{BA3CAF2E-CA6A-40BE-B827-1ADE277DD345}"/>
    <pc:docChg chg="addSld modSld">
      <pc:chgData name="Jeff Edmonds" userId="a8785b683ef20e23" providerId="LiveId" clId="{BA3CAF2E-CA6A-40BE-B827-1ADE277DD345}" dt="2021-11-09T23:31:45.510" v="59" actId="14100"/>
      <pc:docMkLst>
        <pc:docMk/>
      </pc:docMkLst>
      <pc:sldChg chg="modSp mod">
        <pc:chgData name="Jeff Edmonds" userId="a8785b683ef20e23" providerId="LiveId" clId="{BA3CAF2E-CA6A-40BE-B827-1ADE277DD345}" dt="2021-11-09T23:31:20.185" v="27" actId="20577"/>
        <pc:sldMkLst>
          <pc:docMk/>
          <pc:sldMk cId="1909499174" sldId="2499"/>
        </pc:sldMkLst>
        <pc:spChg chg="mod">
          <ac:chgData name="Jeff Edmonds" userId="a8785b683ef20e23" providerId="LiveId" clId="{BA3CAF2E-CA6A-40BE-B827-1ADE277DD345}" dt="2021-11-09T23:31:20.185" v="27" actId="20577"/>
          <ac:spMkLst>
            <pc:docMk/>
            <pc:sldMk cId="1909499174" sldId="2499"/>
            <ac:spMk id="3" creationId="{00000000-0000-0000-0000-000000000000}"/>
          </ac:spMkLst>
        </pc:spChg>
      </pc:sldChg>
      <pc:sldChg chg="addSp modSp add mod">
        <pc:chgData name="Jeff Edmonds" userId="a8785b683ef20e23" providerId="LiveId" clId="{BA3CAF2E-CA6A-40BE-B827-1ADE277DD345}" dt="2021-11-09T23:31:45.510" v="59" actId="14100"/>
        <pc:sldMkLst>
          <pc:docMk/>
          <pc:sldMk cId="0" sldId="2699"/>
        </pc:sldMkLst>
        <pc:spChg chg="mod">
          <ac:chgData name="Jeff Edmonds" userId="a8785b683ef20e23" providerId="LiveId" clId="{BA3CAF2E-CA6A-40BE-B827-1ADE277DD345}" dt="2021-11-09T23:31:05.796" v="26" actId="1035"/>
          <ac:spMkLst>
            <pc:docMk/>
            <pc:sldMk cId="0" sldId="2699"/>
            <ac:spMk id="9" creationId="{00000000-0000-0000-0000-000000000000}"/>
          </ac:spMkLst>
        </pc:spChg>
        <pc:spChg chg="mod">
          <ac:chgData name="Jeff Edmonds" userId="a8785b683ef20e23" providerId="LiveId" clId="{BA3CAF2E-CA6A-40BE-B827-1ADE277DD345}" dt="2021-11-09T23:31:00.834" v="20" actId="1038"/>
          <ac:spMkLst>
            <pc:docMk/>
            <pc:sldMk cId="0" sldId="2699"/>
            <ac:spMk id="17" creationId="{73F7BE12-D95E-462D-896B-3AEEC144E6C6}"/>
          </ac:spMkLst>
        </pc:spChg>
        <pc:spChg chg="add mod">
          <ac:chgData name="Jeff Edmonds" userId="a8785b683ef20e23" providerId="LiveId" clId="{BA3CAF2E-CA6A-40BE-B827-1ADE277DD345}" dt="2021-11-09T21:43:37.148" v="5" actId="1035"/>
          <ac:spMkLst>
            <pc:docMk/>
            <pc:sldMk cId="0" sldId="2699"/>
            <ac:spMk id="29" creationId="{07A0AE3F-B061-4798-98D7-79F30CF9044E}"/>
          </ac:spMkLst>
        </pc:spChg>
        <pc:spChg chg="add mod">
          <ac:chgData name="Jeff Edmonds" userId="a8785b683ef20e23" providerId="LiveId" clId="{BA3CAF2E-CA6A-40BE-B827-1ADE277DD345}" dt="2021-11-09T23:31:45.510" v="59" actId="14100"/>
          <ac:spMkLst>
            <pc:docMk/>
            <pc:sldMk cId="0" sldId="2699"/>
            <ac:spMk id="33" creationId="{34DC318C-63F9-4882-9001-AE12F6AA479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59" name="Rectangle 3"/>
          <p:cNvSpPr>
            <a:spLocks noGrp="1" noChangeArrowheads="1"/>
          </p:cNvSpPr>
          <p:nvPr>
            <p:ph type="dt" sz="quarter" idx="1"/>
          </p:nvPr>
        </p:nvSpPr>
        <p:spPr bwMode="auto">
          <a:xfrm>
            <a:off x="388620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61" name="Rectangle 5"/>
          <p:cNvSpPr>
            <a:spLocks noGrp="1" noChangeArrowheads="1"/>
          </p:cNvSpPr>
          <p:nvPr>
            <p:ph type="sldNum" sz="quarter" idx="3"/>
          </p:nvPr>
        </p:nvSpPr>
        <p:spPr bwMode="auto">
          <a:xfrm>
            <a:off x="388620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fld id="{18A97647-36F9-4770-B35E-CD4F1CD86F67}" type="slidenum">
              <a:rPr lang="en-US"/>
              <a:pPr>
                <a:defRPr/>
              </a:pPr>
              <a:t>‹#›</a:t>
            </a:fld>
            <a:endParaRPr lang="en-US"/>
          </a:p>
        </p:txBody>
      </p:sp>
    </p:spTree>
    <p:extLst>
      <p:ext uri="{BB962C8B-B14F-4D97-AF65-F5344CB8AC3E}">
        <p14:creationId xmlns:p14="http://schemas.microsoft.com/office/powerpoint/2010/main" val="1956104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endParaRPr lang="en-US"/>
          </a:p>
        </p:txBody>
      </p:sp>
      <p:sp>
        <p:nvSpPr>
          <p:cNvPr id="275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fld id="{26069D8C-3095-4804-889C-41D256C97096}" type="slidenum">
              <a:rPr lang="en-US"/>
              <a:pPr>
                <a:defRPr/>
              </a:pPr>
              <a:t>‹#›</a:t>
            </a:fld>
            <a:endParaRPr lang="en-US"/>
          </a:p>
        </p:txBody>
      </p:sp>
    </p:spTree>
    <p:extLst>
      <p:ext uri="{BB962C8B-B14F-4D97-AF65-F5344CB8AC3E}">
        <p14:creationId xmlns:p14="http://schemas.microsoft.com/office/powerpoint/2010/main" val="3065593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4*1.5hrs -</a:t>
            </a:r>
            <a:r>
              <a:rPr lang="en-CA" baseline="0" dirty="0"/>
              <a:t>  not Example …, not unsupervised.</a:t>
            </a:r>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a:t>
            </a:fld>
            <a:endParaRPr lang="en-US" dirty="0"/>
          </a:p>
        </p:txBody>
      </p:sp>
    </p:spTree>
    <p:extLst>
      <p:ext uri="{BB962C8B-B14F-4D97-AF65-F5344CB8AC3E}">
        <p14:creationId xmlns:p14="http://schemas.microsoft.com/office/powerpoint/2010/main" val="201023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15</a:t>
            </a:fld>
            <a:endParaRPr lang="en-US"/>
          </a:p>
        </p:txBody>
      </p:sp>
    </p:spTree>
    <p:extLst>
      <p:ext uri="{BB962C8B-B14F-4D97-AF65-F5344CB8AC3E}">
        <p14:creationId xmlns:p14="http://schemas.microsoft.com/office/powerpoint/2010/main" val="3705716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16</a:t>
            </a:fld>
            <a:endParaRPr lang="en-US"/>
          </a:p>
        </p:txBody>
      </p:sp>
    </p:spTree>
    <p:extLst>
      <p:ext uri="{BB962C8B-B14F-4D97-AF65-F5344CB8AC3E}">
        <p14:creationId xmlns:p14="http://schemas.microsoft.com/office/powerpoint/2010/main" val="261345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17</a:t>
            </a:fld>
            <a:endParaRPr lang="en-US"/>
          </a:p>
        </p:txBody>
      </p:sp>
    </p:spTree>
    <p:extLst>
      <p:ext uri="{BB962C8B-B14F-4D97-AF65-F5344CB8AC3E}">
        <p14:creationId xmlns:p14="http://schemas.microsoft.com/office/powerpoint/2010/main" val="3627335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19</a:t>
            </a:fld>
            <a:endParaRPr lang="en-US"/>
          </a:p>
        </p:txBody>
      </p:sp>
    </p:spTree>
    <p:extLst>
      <p:ext uri="{BB962C8B-B14F-4D97-AF65-F5344CB8AC3E}">
        <p14:creationId xmlns:p14="http://schemas.microsoft.com/office/powerpoint/2010/main" val="377599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21</a:t>
            </a:fld>
            <a:endParaRPr lang="en-US"/>
          </a:p>
        </p:txBody>
      </p:sp>
    </p:spTree>
    <p:extLst>
      <p:ext uri="{BB962C8B-B14F-4D97-AF65-F5344CB8AC3E}">
        <p14:creationId xmlns:p14="http://schemas.microsoft.com/office/powerpoint/2010/main" val="963622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22</a:t>
            </a:fld>
            <a:endParaRPr lang="en-US"/>
          </a:p>
        </p:txBody>
      </p:sp>
    </p:spTree>
    <p:extLst>
      <p:ext uri="{BB962C8B-B14F-4D97-AF65-F5344CB8AC3E}">
        <p14:creationId xmlns:p14="http://schemas.microsoft.com/office/powerpoint/2010/main" val="1682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23</a:t>
            </a:fld>
            <a:endParaRPr lang="en-US"/>
          </a:p>
        </p:txBody>
      </p:sp>
    </p:spTree>
    <p:extLst>
      <p:ext uri="{BB962C8B-B14F-4D97-AF65-F5344CB8AC3E}">
        <p14:creationId xmlns:p14="http://schemas.microsoft.com/office/powerpoint/2010/main" val="3487280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24</a:t>
            </a:fld>
            <a:endParaRPr lang="en-US"/>
          </a:p>
        </p:txBody>
      </p:sp>
    </p:spTree>
    <p:extLst>
      <p:ext uri="{BB962C8B-B14F-4D97-AF65-F5344CB8AC3E}">
        <p14:creationId xmlns:p14="http://schemas.microsoft.com/office/powerpoint/2010/main" val="2909724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25</a:t>
            </a:fld>
            <a:endParaRPr lang="en-US"/>
          </a:p>
        </p:txBody>
      </p:sp>
    </p:spTree>
    <p:extLst>
      <p:ext uri="{BB962C8B-B14F-4D97-AF65-F5344CB8AC3E}">
        <p14:creationId xmlns:p14="http://schemas.microsoft.com/office/powerpoint/2010/main" val="503276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26</a:t>
            </a:fld>
            <a:endParaRPr lang="en-US"/>
          </a:p>
        </p:txBody>
      </p:sp>
    </p:spTree>
    <p:extLst>
      <p:ext uri="{BB962C8B-B14F-4D97-AF65-F5344CB8AC3E}">
        <p14:creationId xmlns:p14="http://schemas.microsoft.com/office/powerpoint/2010/main" val="26960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a:t>
            </a:fld>
            <a:endParaRPr lang="en-US"/>
          </a:p>
        </p:txBody>
      </p:sp>
    </p:spTree>
    <p:extLst>
      <p:ext uri="{BB962C8B-B14F-4D97-AF65-F5344CB8AC3E}">
        <p14:creationId xmlns:p14="http://schemas.microsoft.com/office/powerpoint/2010/main" val="184910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0FEFBEB6-BE36-4058-A532-00AD6B6599B0}" type="slidenum">
              <a:rPr lang="en-US" altLang="en-US" sz="1200" smtClean="0">
                <a:latin typeface="Arial Rounded MT Bold" pitchFamily="34" charset="0"/>
              </a:rPr>
              <a:pPr algn="r">
                <a:defRPr/>
              </a:pPr>
              <a:t>52</a:t>
            </a:fld>
            <a:endParaRPr lang="en-US" altLang="en-US" sz="1200">
              <a:latin typeface="Arial Rounded MT Bold" pitchFamily="34" charset="0"/>
            </a:endParaRPr>
          </a:p>
        </p:txBody>
      </p:sp>
      <p:sp>
        <p:nvSpPr>
          <p:cNvPr id="2764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B5CAA8A-8F52-4F92-BD77-7DBD246E07BE}" type="slidenum">
              <a:rPr lang="en-CA" altLang="en-US"/>
              <a:pPr algn="r" eaLnBrk="1" hangingPunct="1">
                <a:spcBef>
                  <a:spcPct val="0"/>
                </a:spcBef>
              </a:pPr>
              <a:t>52</a:t>
            </a:fld>
            <a:endParaRPr lang="en-CA" altLang="en-US"/>
          </a:p>
        </p:txBody>
      </p:sp>
      <p:sp>
        <p:nvSpPr>
          <p:cNvPr id="276484" name="Rectangle 2"/>
          <p:cNvSpPr>
            <a:spLocks noGrp="1" noRot="1" noChangeAspect="1" noChangeArrowheads="1" noTextEdit="1"/>
          </p:cNvSpPr>
          <p:nvPr>
            <p:ph type="sldImg"/>
          </p:nvPr>
        </p:nvSpPr>
        <p:spPr>
          <a:ln/>
        </p:spPr>
      </p:sp>
      <p:sp>
        <p:nvSpPr>
          <p:cNvPr id="276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a:p>
        </p:txBody>
      </p:sp>
    </p:spTree>
    <p:extLst>
      <p:ext uri="{BB962C8B-B14F-4D97-AF65-F5344CB8AC3E}">
        <p14:creationId xmlns:p14="http://schemas.microsoft.com/office/powerpoint/2010/main" val="405246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a:t>
            </a:fld>
            <a:endParaRPr lang="en-US"/>
          </a:p>
        </p:txBody>
      </p:sp>
    </p:spTree>
    <p:extLst>
      <p:ext uri="{BB962C8B-B14F-4D97-AF65-F5344CB8AC3E}">
        <p14:creationId xmlns:p14="http://schemas.microsoft.com/office/powerpoint/2010/main" val="188513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a:t>
            </a:fld>
            <a:endParaRPr lang="en-US"/>
          </a:p>
        </p:txBody>
      </p:sp>
    </p:spTree>
    <p:extLst>
      <p:ext uri="{BB962C8B-B14F-4D97-AF65-F5344CB8AC3E}">
        <p14:creationId xmlns:p14="http://schemas.microsoft.com/office/powerpoint/2010/main" val="409844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a:t>
            </a:fld>
            <a:endParaRPr lang="en-US"/>
          </a:p>
        </p:txBody>
      </p:sp>
    </p:spTree>
    <p:extLst>
      <p:ext uri="{BB962C8B-B14F-4D97-AF65-F5344CB8AC3E}">
        <p14:creationId xmlns:p14="http://schemas.microsoft.com/office/powerpoint/2010/main" val="14593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a:t>
            </a:fld>
            <a:endParaRPr lang="en-US"/>
          </a:p>
        </p:txBody>
      </p:sp>
    </p:spTree>
    <p:extLst>
      <p:ext uri="{BB962C8B-B14F-4D97-AF65-F5344CB8AC3E}">
        <p14:creationId xmlns:p14="http://schemas.microsoft.com/office/powerpoint/2010/main" val="2886416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a:t>
            </a:fld>
            <a:endParaRPr lang="en-US"/>
          </a:p>
        </p:txBody>
      </p:sp>
    </p:spTree>
    <p:extLst>
      <p:ext uri="{BB962C8B-B14F-4D97-AF65-F5344CB8AC3E}">
        <p14:creationId xmlns:p14="http://schemas.microsoft.com/office/powerpoint/2010/main" val="379963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11</a:t>
            </a:fld>
            <a:endParaRPr lang="en-US"/>
          </a:p>
        </p:txBody>
      </p:sp>
    </p:spTree>
    <p:extLst>
      <p:ext uri="{BB962C8B-B14F-4D97-AF65-F5344CB8AC3E}">
        <p14:creationId xmlns:p14="http://schemas.microsoft.com/office/powerpoint/2010/main" val="3145879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12</a:t>
            </a:fld>
            <a:endParaRPr lang="en-US"/>
          </a:p>
        </p:txBody>
      </p:sp>
    </p:spTree>
    <p:extLst>
      <p:ext uri="{BB962C8B-B14F-4D97-AF65-F5344CB8AC3E}">
        <p14:creationId xmlns:p14="http://schemas.microsoft.com/office/powerpoint/2010/main" val="387070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88F3AFB3-81B6-4DB3-A8E8-6EE130C9DA67}" type="datetime1">
              <a:rPr lang="en-US"/>
              <a:pPr>
                <a:defRPr/>
              </a:pPr>
              <a:t>3/15/2023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47966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0C90EBE3-E8D5-4AE4-96EF-75E2AD5BACEF}" type="datetime1">
              <a:rPr lang="en-US"/>
              <a:pPr>
                <a:defRPr/>
              </a:pPr>
              <a:t>3/15/2023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0965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638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2286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14A67245-10B0-4774-A5A8-7E94C642E23D}" type="datetime1">
              <a:rPr lang="en-US"/>
              <a:pPr>
                <a:defRPr/>
              </a:pPr>
              <a:t>3/15/2023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428672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EC07E630-F10C-42AF-A8AE-E90637828FBE}" type="datetime1">
              <a:rPr lang="en-US"/>
              <a:pPr>
                <a:defRPr/>
              </a:pPr>
              <a:t>3/15/2023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79618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8A0B952-309D-4615-BB25-86FB6ECACB41}" type="datetime1">
              <a:rPr lang="en-US"/>
              <a:pPr>
                <a:defRPr/>
              </a:pPr>
              <a:t>3/15/2023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72997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1F6D5902-B2B3-4336-AC88-AAA3AB148E30}" type="datetime1">
              <a:rPr lang="en-US"/>
              <a:pPr>
                <a:defRPr/>
              </a:pPr>
              <a:t>3/15/2023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83855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DEB7DE0D-0F9D-434A-B416-0745F6699870}" type="datetime1">
              <a:rPr lang="en-US"/>
              <a:pPr>
                <a:defRPr/>
              </a:pPr>
              <a:t>3/15/2023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55249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9F8D5A7F-99CE-4ECB-A9AA-9873C4547AA4}" type="datetime1">
              <a:rPr lang="en-US"/>
              <a:pPr>
                <a:defRPr/>
              </a:pPr>
              <a:t>3/15/2023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95963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C963665-939F-4305-8944-CA33E5785F40}" type="datetime1">
              <a:rPr lang="en-US"/>
              <a:pPr>
                <a:defRPr/>
              </a:pPr>
              <a:t>3/15/2023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60259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1367AC4-AD64-4B76-B625-D2A4C009C2D1}" type="datetime1">
              <a:rPr lang="en-US"/>
              <a:pPr>
                <a:defRPr/>
              </a:pPr>
              <a:t>3/15/2023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51432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6FC55F-3AE1-4AD9-9A53-CCD2A7BD4EA6}" type="datetime1">
              <a:rPr lang="en-US"/>
              <a:pPr>
                <a:defRPr/>
              </a:pPr>
              <a:t>3/15/2023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09811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239000" y="6553200"/>
            <a:ext cx="1905000" cy="2841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folHlink"/>
                </a:solidFill>
                <a:effectLst/>
                <a:cs typeface="+mn-cs"/>
              </a:defRPr>
            </a:lvl1pPr>
          </a:lstStyle>
          <a:p>
            <a:pPr>
              <a:defRPr/>
            </a:pPr>
            <a:fld id="{3BCA6842-D50D-4A22-BE27-BE39F21A9E9D}" type="datetime1">
              <a:rPr lang="en-US"/>
              <a:pPr>
                <a:defRPr/>
              </a:pPr>
              <a:t>3/15/2023</a:t>
            </a:fld>
            <a:endParaRPr lang="en-US"/>
          </a:p>
        </p:txBody>
      </p:sp>
      <p:sp>
        <p:nvSpPr>
          <p:cNvPr id="1029" name="Rectangle 5"/>
          <p:cNvSpPr>
            <a:spLocks noGrp="1" noChangeArrowheads="1"/>
          </p:cNvSpPr>
          <p:nvPr>
            <p:ph type="ftr" sz="quarter" idx="3"/>
          </p:nvPr>
        </p:nvSpPr>
        <p:spPr bwMode="auto">
          <a:xfrm>
            <a:off x="32004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a:solidFill>
                  <a:schemeClr val="folHlink"/>
                </a:solidFill>
                <a:effectLst/>
                <a:latin typeface="Arial" pitchFamily="34" charset="0"/>
                <a:cs typeface="+mn-cs"/>
              </a:defRPr>
            </a:lvl1pPr>
          </a:lstStyle>
          <a:p>
            <a:pPr>
              <a:defRPr/>
            </a:pPr>
            <a:r>
              <a:rPr lang="en-US"/>
              <a:t>Steven Rudich: www.cs.cmu.edu/~rudich</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4.xml"/><Relationship Id="rId18" Type="http://schemas.openxmlformats.org/officeDocument/2006/relationships/slide" Target="slide44.xml"/><Relationship Id="rId3" Type="http://schemas.openxmlformats.org/officeDocument/2006/relationships/oleObject" Target="../embeddings/oleObject1.bin"/><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slide" Target="slide42.xml"/><Relationship Id="rId2" Type="http://schemas.openxmlformats.org/officeDocument/2006/relationships/notesSlide" Target="../notesSlides/notesSlide1.xml"/><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slide" Target="slide28.xml"/><Relationship Id="rId10" Type="http://schemas.openxmlformats.org/officeDocument/2006/relationships/image" Target="../media/image7.png"/><Relationship Id="rId19" Type="http://schemas.openxmlformats.org/officeDocument/2006/relationships/slide" Target="slide48.xml"/><Relationship Id="rId4" Type="http://schemas.openxmlformats.org/officeDocument/2006/relationships/image" Target="../media/image1.wmf"/><Relationship Id="rId9" Type="http://schemas.openxmlformats.org/officeDocument/2006/relationships/image" Target="../media/image6.jpeg"/><Relationship Id="rId14" Type="http://schemas.openxmlformats.org/officeDocument/2006/relationships/slide" Target="slide2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2.wmf"/><Relationship Id="rId7" Type="http://schemas.openxmlformats.org/officeDocument/2006/relationships/image" Target="../media/image26.png"/><Relationship Id="rId2" Type="http://schemas.openxmlformats.org/officeDocument/2006/relationships/image" Target="../media/image21.wm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NULL"/><Relationship Id="rId7"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NULL"/><Relationship Id="rId10" Type="http://schemas.openxmlformats.org/officeDocument/2006/relationships/image" Target="../media/image50.png"/><Relationship Id="rId4" Type="http://schemas.openxmlformats.org/officeDocument/2006/relationships/image" Target="../media/image34.jpeg"/><Relationship Id="rId9" Type="http://schemas.openxmlformats.org/officeDocument/2006/relationships/image" Target="../media/image49.png"/></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3.png"/><Relationship Id="rId10" Type="http://schemas.openxmlformats.org/officeDocument/2006/relationships/image" Target="../media/image46.png"/><Relationship Id="rId4" Type="http://schemas.openxmlformats.org/officeDocument/2006/relationships/image" Target="../media/image34.jpeg"/><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openxmlformats.org/officeDocument/2006/relationships/image" Target="../media/image40.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61.jpeg"/><Relationship Id="rId10" Type="http://schemas.openxmlformats.org/officeDocument/2006/relationships/image" Target="../media/image63.jpeg"/><Relationship Id="rId4" Type="http://schemas.openxmlformats.org/officeDocument/2006/relationships/image" Target="../media/image60.jpeg"/><Relationship Id="rId9"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3752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63"/>
          <p:cNvSpPr>
            <a:spLocks noChangeArrowheads="1"/>
          </p:cNvSpPr>
          <p:nvPr/>
        </p:nvSpPr>
        <p:spPr bwMode="auto">
          <a:xfrm>
            <a:off x="990600" y="-228600"/>
            <a:ext cx="40386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anose="02020603050405020304" pitchFamily="18" charset="0"/>
              </a:rPr>
              <a:t>Machine Learning</a:t>
            </a:r>
          </a:p>
        </p:txBody>
      </p:sp>
      <p:sp>
        <p:nvSpPr>
          <p:cNvPr id="17" name="Rectangle 63">
            <a:extLst>
              <a:ext uri="{FF2B5EF4-FFF2-40B4-BE49-F238E27FC236}">
                <a16:creationId xmlns:a16="http://schemas.microsoft.com/office/drawing/2014/main" id="{73F7BE12-D95E-462D-896B-3AEEC144E6C6}"/>
              </a:ext>
            </a:extLst>
          </p:cNvPr>
          <p:cNvSpPr>
            <a:spLocks noChangeArrowheads="1"/>
          </p:cNvSpPr>
          <p:nvPr/>
        </p:nvSpPr>
        <p:spPr bwMode="auto">
          <a:xfrm>
            <a:off x="522488" y="685800"/>
            <a:ext cx="5040112"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alpha val="43137"/>
                    </a:srgbClr>
                  </a:outerShdw>
                </a:effectLst>
                <a:cs typeface="Times New Roman" panose="02020603050405020304" pitchFamily="18" charset="0"/>
              </a:rPr>
              <a:t>Generative Adversarial Networks</a:t>
            </a:r>
          </a:p>
        </p:txBody>
      </p:sp>
      <p:grpSp>
        <p:nvGrpSpPr>
          <p:cNvPr id="2054" name="Group 2053">
            <a:extLst>
              <a:ext uri="{FF2B5EF4-FFF2-40B4-BE49-F238E27FC236}">
                <a16:creationId xmlns:a16="http://schemas.microsoft.com/office/drawing/2014/main" id="{408744A7-EE51-41F3-B4A3-6B3B676FB3A6}"/>
              </a:ext>
            </a:extLst>
          </p:cNvPr>
          <p:cNvGrpSpPr/>
          <p:nvPr/>
        </p:nvGrpSpPr>
        <p:grpSpPr>
          <a:xfrm>
            <a:off x="2750820" y="4137664"/>
            <a:ext cx="6443254" cy="2051987"/>
            <a:chOff x="2925946" y="4376554"/>
            <a:chExt cx="6268128" cy="1813097"/>
          </a:xfrm>
        </p:grpSpPr>
        <p:pic>
          <p:nvPicPr>
            <p:cNvPr id="18" name="Picture 8" descr="https://resources.inbenta.com/finger%20me%20AI.png">
              <a:extLst>
                <a:ext uri="{FF2B5EF4-FFF2-40B4-BE49-F238E27FC236}">
                  <a16:creationId xmlns:a16="http://schemas.microsoft.com/office/drawing/2014/main" id="{748D5FFE-6756-4401-9D47-F86057931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946" y="4376554"/>
              <a:ext cx="3979838" cy="17937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09" descr="Image may contain: 1 person, indoor">
              <a:extLst>
                <a:ext uri="{FF2B5EF4-FFF2-40B4-BE49-F238E27FC236}">
                  <a16:creationId xmlns:a16="http://schemas.microsoft.com/office/drawing/2014/main" id="{25378924-4712-4DF0-B2E0-0949A0B0EF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8062"/>
            <a:stretch/>
          </p:blipFill>
          <p:spPr bwMode="auto">
            <a:xfrm>
              <a:off x="6905783" y="4376554"/>
              <a:ext cx="2288291" cy="1813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15EF74-01E9-43B5-9F88-401D43A18F5B}"/>
              </a:ext>
            </a:extLst>
          </p:cNvPr>
          <p:cNvGrpSpPr/>
          <p:nvPr/>
        </p:nvGrpSpPr>
        <p:grpSpPr>
          <a:xfrm>
            <a:off x="5729068" y="-114300"/>
            <a:ext cx="3574325" cy="1691195"/>
            <a:chOff x="5029200" y="2819400"/>
            <a:chExt cx="3410537" cy="1295400"/>
          </a:xfrm>
        </p:grpSpPr>
        <p:sp>
          <p:nvSpPr>
            <p:cNvPr id="25" name="Rectangle 24">
              <a:extLst>
                <a:ext uri="{FF2B5EF4-FFF2-40B4-BE49-F238E27FC236}">
                  <a16:creationId xmlns:a16="http://schemas.microsoft.com/office/drawing/2014/main" id="{7C48B6AF-7595-4679-BF8B-2575990C5764}"/>
                </a:ext>
              </a:extLst>
            </p:cNvPr>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dirty="0"/>
            </a:p>
          </p:txBody>
        </p:sp>
        <p:pic>
          <p:nvPicPr>
            <p:cNvPr id="26" name="Picture 6" descr="Image result for convolutional neural network">
              <a:extLst>
                <a:ext uri="{FF2B5EF4-FFF2-40B4-BE49-F238E27FC236}">
                  <a16:creationId xmlns:a16="http://schemas.microsoft.com/office/drawing/2014/main" id="{07E9377E-9D89-43DC-A789-2D07F3DD0D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6" name="Group 2055">
            <a:extLst>
              <a:ext uri="{FF2B5EF4-FFF2-40B4-BE49-F238E27FC236}">
                <a16:creationId xmlns:a16="http://schemas.microsoft.com/office/drawing/2014/main" id="{F44C272E-9F6D-4AC5-8720-7E2331239C0D}"/>
              </a:ext>
            </a:extLst>
          </p:cNvPr>
          <p:cNvGrpSpPr>
            <a:grpSpLocks noChangeAspect="1"/>
          </p:cNvGrpSpPr>
          <p:nvPr/>
        </p:nvGrpSpPr>
        <p:grpSpPr>
          <a:xfrm>
            <a:off x="2750819" y="1576895"/>
            <a:ext cx="6410806" cy="2561401"/>
            <a:chOff x="2952750" y="2085967"/>
            <a:chExt cx="5196960" cy="2043266"/>
          </a:xfrm>
        </p:grpSpPr>
        <p:pic>
          <p:nvPicPr>
            <p:cNvPr id="23" name="Picture 22">
              <a:extLst>
                <a:ext uri="{FF2B5EF4-FFF2-40B4-BE49-F238E27FC236}">
                  <a16:creationId xmlns:a16="http://schemas.microsoft.com/office/drawing/2014/main" id="{AB49DF5C-61D1-4A7E-94D8-005E15A73B00}"/>
                </a:ext>
              </a:extLst>
            </p:cNvPr>
            <p:cNvPicPr>
              <a:picLocks noChangeAspect="1"/>
            </p:cNvPicPr>
            <p:nvPr/>
          </p:nvPicPr>
          <p:blipFill rotWithShape="1">
            <a:blip r:embed="rId8"/>
            <a:srcRect b="1507"/>
            <a:stretch/>
          </p:blipFill>
          <p:spPr>
            <a:xfrm>
              <a:off x="5433232" y="2085967"/>
              <a:ext cx="2716478" cy="2042530"/>
            </a:xfrm>
            <a:prstGeom prst="rect">
              <a:avLst/>
            </a:prstGeom>
          </p:spPr>
        </p:pic>
        <p:pic>
          <p:nvPicPr>
            <p:cNvPr id="27" name="Picture 410" descr="Related image">
              <a:extLst>
                <a:ext uri="{FF2B5EF4-FFF2-40B4-BE49-F238E27FC236}">
                  <a16:creationId xmlns:a16="http://schemas.microsoft.com/office/drawing/2014/main" id="{85A1D121-5AE6-4AAA-BC3A-1C048FA0C17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782"/>
            <a:stretch/>
          </p:blipFill>
          <p:spPr bwMode="auto">
            <a:xfrm>
              <a:off x="2952750" y="2323064"/>
              <a:ext cx="2505075" cy="1806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3" name="Group 2052">
            <a:extLst>
              <a:ext uri="{FF2B5EF4-FFF2-40B4-BE49-F238E27FC236}">
                <a16:creationId xmlns:a16="http://schemas.microsoft.com/office/drawing/2014/main" id="{DB468CE7-240B-47BA-8047-0943117772AE}"/>
              </a:ext>
            </a:extLst>
          </p:cNvPr>
          <p:cNvGrpSpPr/>
          <p:nvPr/>
        </p:nvGrpSpPr>
        <p:grpSpPr>
          <a:xfrm>
            <a:off x="-91440" y="6102040"/>
            <a:ext cx="9409248" cy="861115"/>
            <a:chOff x="-91440" y="6102040"/>
            <a:chExt cx="9409248" cy="861115"/>
          </a:xfrm>
        </p:grpSpPr>
        <p:grpSp>
          <p:nvGrpSpPr>
            <p:cNvPr id="2049" name="Group 2048">
              <a:extLst>
                <a:ext uri="{FF2B5EF4-FFF2-40B4-BE49-F238E27FC236}">
                  <a16:creationId xmlns:a16="http://schemas.microsoft.com/office/drawing/2014/main" id="{C928645C-5AFB-418D-BA6C-5A1B9BBAA99C}"/>
                </a:ext>
              </a:extLst>
            </p:cNvPr>
            <p:cNvGrpSpPr/>
            <p:nvPr/>
          </p:nvGrpSpPr>
          <p:grpSpPr>
            <a:xfrm>
              <a:off x="-91440" y="6102040"/>
              <a:ext cx="9380220" cy="861115"/>
              <a:chOff x="-91440" y="6102040"/>
              <a:chExt cx="9380220" cy="861115"/>
            </a:xfrm>
          </p:grpSpPr>
          <p:grpSp>
            <p:nvGrpSpPr>
              <p:cNvPr id="16" name="Group 15">
                <a:extLst>
                  <a:ext uri="{FF2B5EF4-FFF2-40B4-BE49-F238E27FC236}">
                    <a16:creationId xmlns:a16="http://schemas.microsoft.com/office/drawing/2014/main" id="{FD7B3904-17F6-4544-BD94-EF292FCA348F}"/>
                  </a:ext>
                </a:extLst>
              </p:cNvPr>
              <p:cNvGrpSpPr/>
              <p:nvPr/>
            </p:nvGrpSpPr>
            <p:grpSpPr>
              <a:xfrm>
                <a:off x="5313" y="6102040"/>
                <a:ext cx="9283467" cy="861115"/>
                <a:chOff x="5313" y="6102040"/>
                <a:chExt cx="9283467" cy="861115"/>
              </a:xfrm>
            </p:grpSpPr>
            <p:grpSp>
              <p:nvGrpSpPr>
                <p:cNvPr id="15" name="Group 14">
                  <a:extLst>
                    <a:ext uri="{FF2B5EF4-FFF2-40B4-BE49-F238E27FC236}">
                      <a16:creationId xmlns:a16="http://schemas.microsoft.com/office/drawing/2014/main" id="{F20E3306-54FA-489B-BCD3-EA0248905C72}"/>
                    </a:ext>
                  </a:extLst>
                </p:cNvPr>
                <p:cNvGrpSpPr/>
                <p:nvPr/>
              </p:nvGrpSpPr>
              <p:grpSpPr>
                <a:xfrm>
                  <a:off x="3443394" y="6102040"/>
                  <a:ext cx="5845386" cy="861115"/>
                  <a:chOff x="3443394" y="6102040"/>
                  <a:chExt cx="5845386" cy="861115"/>
                </a:xfrm>
              </p:grpSpPr>
              <p:sp>
                <p:nvSpPr>
                  <p:cNvPr id="8" name="Rectangle 7">
                    <a:extLst>
                      <a:ext uri="{FF2B5EF4-FFF2-40B4-BE49-F238E27FC236}">
                        <a16:creationId xmlns:a16="http://schemas.microsoft.com/office/drawing/2014/main" id="{97F22CCC-9637-46F7-8D34-31B65F9EEB4F}"/>
                      </a:ext>
                    </a:extLst>
                  </p:cNvPr>
                  <p:cNvSpPr/>
                  <p:nvPr/>
                </p:nvSpPr>
                <p:spPr>
                  <a:xfrm>
                    <a:off x="3544938" y="6159478"/>
                    <a:ext cx="5743842" cy="723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3" name="Picture 2" descr="Text&#10;&#10;Description automatically generated">
                    <a:extLst>
                      <a:ext uri="{FF2B5EF4-FFF2-40B4-BE49-F238E27FC236}">
                        <a16:creationId xmlns:a16="http://schemas.microsoft.com/office/drawing/2014/main" id="{1AF2D025-7AF4-4B13-87D6-B450B9F1AD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3394" y="6102040"/>
                    <a:ext cx="2326377" cy="861115"/>
                  </a:xfrm>
                  <a:prstGeom prst="rect">
                    <a:avLst/>
                  </a:prstGeom>
                </p:spPr>
              </p:pic>
            </p:grpSp>
            <p:pic>
              <p:nvPicPr>
                <p:cNvPr id="5" name="Picture 4" descr="A picture containing company name&#10;&#10;Description automatically generated">
                  <a:extLst>
                    <a:ext uri="{FF2B5EF4-FFF2-40B4-BE49-F238E27FC236}">
                      <a16:creationId xmlns:a16="http://schemas.microsoft.com/office/drawing/2014/main" id="{81856649-9407-444E-8D04-CA05B2B7F5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7863" y="6159998"/>
                  <a:ext cx="780057" cy="731520"/>
                </a:xfrm>
                <a:prstGeom prst="rect">
                  <a:avLst/>
                </a:prstGeom>
              </p:spPr>
            </p:pic>
            <p:pic>
              <p:nvPicPr>
                <p:cNvPr id="7" name="Picture 6">
                  <a:extLst>
                    <a:ext uri="{FF2B5EF4-FFF2-40B4-BE49-F238E27FC236}">
                      <a16:creationId xmlns:a16="http://schemas.microsoft.com/office/drawing/2014/main" id="{2B84C1A3-A59C-4529-8468-17DB70375494}"/>
                    </a:ext>
                  </a:extLst>
                </p:cNvPr>
                <p:cNvPicPr>
                  <a:picLocks noChangeAspect="1"/>
                </p:cNvPicPr>
                <p:nvPr/>
              </p:nvPicPr>
              <p:blipFill>
                <a:blip r:embed="rId12"/>
                <a:stretch>
                  <a:fillRect/>
                </a:stretch>
              </p:blipFill>
              <p:spPr>
                <a:xfrm>
                  <a:off x="5313" y="6159998"/>
                  <a:ext cx="2766905" cy="731520"/>
                </a:xfrm>
                <a:prstGeom prst="rect">
                  <a:avLst/>
                </a:prstGeom>
              </p:spPr>
            </p:pic>
          </p:grpSp>
          <p:grpSp>
            <p:nvGrpSpPr>
              <p:cNvPr id="2048" name="Group 2047">
                <a:extLst>
                  <a:ext uri="{FF2B5EF4-FFF2-40B4-BE49-F238E27FC236}">
                    <a16:creationId xmlns:a16="http://schemas.microsoft.com/office/drawing/2014/main" id="{9AC444AE-7B5A-4EAD-8C82-C875EF2193BA}"/>
                  </a:ext>
                </a:extLst>
              </p:cNvPr>
              <p:cNvGrpSpPr/>
              <p:nvPr/>
            </p:nvGrpSpPr>
            <p:grpSpPr>
              <a:xfrm>
                <a:off x="-91440" y="6158132"/>
                <a:ext cx="9326880" cy="692248"/>
                <a:chOff x="-91440" y="6158132"/>
                <a:chExt cx="9326880" cy="692248"/>
              </a:xfrm>
            </p:grpSpPr>
            <p:cxnSp>
              <p:nvCxnSpPr>
                <p:cNvPr id="13" name="Straight Connector 12">
                  <a:extLst>
                    <a:ext uri="{FF2B5EF4-FFF2-40B4-BE49-F238E27FC236}">
                      <a16:creationId xmlns:a16="http://schemas.microsoft.com/office/drawing/2014/main" id="{FF3B1B88-6870-4979-8566-1F2E06D4A384}"/>
                    </a:ext>
                  </a:extLst>
                </p:cNvPr>
                <p:cNvCxnSpPr>
                  <a:cxnSpLocks/>
                </p:cNvCxnSpPr>
                <p:nvPr/>
              </p:nvCxnSpPr>
              <p:spPr bwMode="auto">
                <a:xfrm>
                  <a:off x="275082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0C44910-C3B6-4C44-812D-649BC4A66557}"/>
                    </a:ext>
                  </a:extLst>
                </p:cNvPr>
                <p:cNvCxnSpPr>
                  <a:cxnSpLocks/>
                </p:cNvCxnSpPr>
                <p:nvPr/>
              </p:nvCxnSpPr>
              <p:spPr bwMode="auto">
                <a:xfrm>
                  <a:off x="355854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B3878E4-DAA5-48AF-8C15-EC57C800926E}"/>
                    </a:ext>
                  </a:extLst>
                </p:cNvPr>
                <p:cNvCxnSpPr>
                  <a:cxnSpLocks/>
                </p:cNvCxnSpPr>
                <p:nvPr/>
              </p:nvCxnSpPr>
              <p:spPr bwMode="auto">
                <a:xfrm>
                  <a:off x="57150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A63451C-0FF3-44DD-85D4-3C114F470A63}"/>
                    </a:ext>
                  </a:extLst>
                </p:cNvPr>
                <p:cNvCxnSpPr>
                  <a:cxnSpLocks/>
                </p:cNvCxnSpPr>
                <p:nvPr/>
              </p:nvCxnSpPr>
              <p:spPr bwMode="auto">
                <a:xfrm>
                  <a:off x="22098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EF20A831-500C-494E-BDB0-33DA40EE5E28}"/>
                    </a:ext>
                  </a:extLst>
                </p:cNvPr>
                <p:cNvCxnSpPr>
                  <a:cxnSpLocks/>
                </p:cNvCxnSpPr>
                <p:nvPr/>
              </p:nvCxnSpPr>
              <p:spPr bwMode="auto">
                <a:xfrm rot="5400000">
                  <a:off x="4572000" y="1494692"/>
                  <a:ext cx="0" cy="9326880"/>
                </a:xfrm>
                <a:prstGeom prst="line">
                  <a:avLst/>
                </a:prstGeom>
                <a:noFill/>
                <a:ln w="12700" cap="sq" cmpd="sng" algn="ctr">
                  <a:solidFill>
                    <a:schemeClr val="tx1">
                      <a:lumMod val="65000"/>
                    </a:schemeClr>
                  </a:solidFill>
                  <a:prstDash val="solid"/>
                  <a:round/>
                  <a:headEnd type="none" w="med" len="med"/>
                  <a:tailEnd type="none" w="med" len="med"/>
                </a:ln>
                <a:effectLst/>
              </p:spPr>
            </p:cxnSp>
          </p:grpSp>
        </p:grpSp>
        <p:sp>
          <p:nvSpPr>
            <p:cNvPr id="20" name="Rectangle 19">
              <a:extLst>
                <a:ext uri="{FF2B5EF4-FFF2-40B4-BE49-F238E27FC236}">
                  <a16:creationId xmlns:a16="http://schemas.microsoft.com/office/drawing/2014/main" id="{A71C621E-FDE2-4693-B567-E86F0A468B9B}"/>
                </a:ext>
              </a:extLst>
            </p:cNvPr>
            <p:cNvSpPr/>
            <p:nvPr/>
          </p:nvSpPr>
          <p:spPr>
            <a:xfrm>
              <a:off x="5691734" y="6266600"/>
              <a:ext cx="3626074" cy="584775"/>
            </a:xfrm>
            <a:prstGeom prst="rect">
              <a:avLst/>
            </a:prstGeom>
          </p:spPr>
          <p:txBody>
            <a:bodyPr wrap="square">
              <a:spAutoFit/>
            </a:bodyPr>
            <a:lstStyle/>
            <a:p>
              <a:pPr algn="ctr"/>
              <a:r>
                <a:rPr lang="en-US" sz="2000" dirty="0">
                  <a:solidFill>
                    <a:srgbClr val="FF00FF"/>
                  </a:solidFill>
                  <a:effectLst/>
                  <a:cs typeface="Times New Roman" panose="02020603050405020304" pitchFamily="18" charset="0"/>
                </a:rPr>
                <a:t>Jeff Edmonds, Comp. Sci</a:t>
              </a:r>
              <a:r>
                <a:rPr lang="en-CA" sz="2000" dirty="0">
                  <a:solidFill>
                    <a:srgbClr val="FF00FF"/>
                  </a:solidFill>
                  <a:effectLst/>
                  <a:cs typeface="Times New Roman" panose="02020603050405020304" pitchFamily="18" charset="0"/>
                </a:rPr>
                <a:t>.</a:t>
              </a:r>
              <a:endParaRPr lang="en-US" sz="2000" dirty="0">
                <a:solidFill>
                  <a:srgbClr val="FF00FF"/>
                </a:solidFill>
                <a:effectLst/>
                <a:cs typeface="Times New Roman" panose="02020603050405020304" pitchFamily="18" charset="0"/>
              </a:endParaRPr>
            </a:p>
            <a:p>
              <a:pPr algn="ctr"/>
              <a:r>
                <a:rPr lang="en-CA" sz="1200" dirty="0">
                  <a:solidFill>
                    <a:srgbClr val="FF00FF"/>
                  </a:solidFill>
                </a:rPr>
                <a:t>www.eecs.yorku.ca/~jeff/courses/machine-learning</a:t>
              </a:r>
            </a:p>
          </p:txBody>
        </p:sp>
      </p:grpSp>
      <p:sp>
        <p:nvSpPr>
          <p:cNvPr id="29" name="Text Box 14">
            <a:extLst>
              <a:ext uri="{FF2B5EF4-FFF2-40B4-BE49-F238E27FC236}">
                <a16:creationId xmlns:a16="http://schemas.microsoft.com/office/drawing/2014/main" id="{07A0AE3F-B061-4798-98D7-79F30CF9044E}"/>
              </a:ext>
            </a:extLst>
          </p:cNvPr>
          <p:cNvSpPr txBox="1">
            <a:spLocks noChangeArrowheads="1"/>
          </p:cNvSpPr>
          <p:nvPr/>
        </p:nvSpPr>
        <p:spPr bwMode="auto">
          <a:xfrm>
            <a:off x="-463311" y="1689908"/>
            <a:ext cx="5906700" cy="2246769"/>
          </a:xfrm>
          <a:prstGeom prst="rect">
            <a:avLst/>
          </a:prstGeom>
          <a:noFill/>
          <a:ln w="38100" cap="sq">
            <a:noFill/>
            <a:miter lim="800000"/>
            <a:headEnd/>
            <a:tailEnd/>
          </a:ln>
          <a:effectLst/>
        </p:spPr>
        <p:txBody>
          <a:bodyPr wrap="square" lIns="274320" rIns="274320">
            <a:spAutoFit/>
          </a:bodyPr>
          <a:lstStyle/>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3" action="ppaction://hlinksldjump"/>
              </a:rPr>
              <a:t>Convolutional</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4" action="ppaction://hlinksldjump"/>
              </a:rPr>
              <a:t>Recurrent</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err="1">
                <a:effectLst>
                  <a:outerShdw blurRad="38100" dist="38100" dir="2700000" algn="tl">
                    <a:srgbClr val="000000"/>
                  </a:outerShdw>
                </a:effectLst>
                <a:hlinkClick r:id="rId15" action="ppaction://hlinksldjump"/>
              </a:rPr>
              <a:t>ChatGPT</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6" action="ppaction://hlinksldjump"/>
              </a:rPr>
              <a:t>Generative Adversarial Networks</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7" action="ppaction://hlinksldjump"/>
              </a:rPr>
              <a:t>Image Generation by Layer</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8" action="ppaction://hlinksldjump"/>
              </a:rPr>
              <a:t>Decision Trees</a:t>
            </a:r>
            <a:endParaRPr lang="en-US" sz="2000" dirty="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dirty="0">
                <a:effectLst>
                  <a:outerShdw blurRad="38100" dist="38100" dir="2700000" algn="tl">
                    <a:srgbClr val="000000"/>
                  </a:outerShdw>
                </a:effectLst>
                <a:hlinkClick r:id="rId19" action="ppaction://hlinksldjump"/>
              </a:rPr>
              <a:t>Clustering</a:t>
            </a:r>
            <a:endParaRPr lang="en-US" sz="2000" dirty="0">
              <a:effectLst>
                <a:outerShdw blurRad="38100" dist="38100" dir="2700000" algn="tl">
                  <a:srgbClr val="000000"/>
                </a:outerShdw>
              </a:effectLst>
            </a:endParaRPr>
          </a:p>
        </p:txBody>
      </p:sp>
      <p:sp>
        <p:nvSpPr>
          <p:cNvPr id="33" name="TextBox 32">
            <a:extLst>
              <a:ext uri="{FF2B5EF4-FFF2-40B4-BE49-F238E27FC236}">
                <a16:creationId xmlns:a16="http://schemas.microsoft.com/office/drawing/2014/main" id="{34DC318C-63F9-4882-9001-AE12F6AA479F}"/>
              </a:ext>
            </a:extLst>
          </p:cNvPr>
          <p:cNvSpPr txBox="1"/>
          <p:nvPr/>
        </p:nvSpPr>
        <p:spPr bwMode="auto">
          <a:xfrm>
            <a:off x="76200" y="3971746"/>
            <a:ext cx="3090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US" sz="2400" dirty="0">
                <a:effectLst/>
                <a:latin typeface="Times New Roman" panose="02020603050405020304" pitchFamily="18" charset="0"/>
                <a:cs typeface="Times New Roman" panose="02020603050405020304" pitchFamily="18" charset="0"/>
              </a:rPr>
              <a:t>Used for</a:t>
            </a:r>
          </a:p>
          <a:p>
            <a:r>
              <a:rPr lang="en-US" sz="2400" dirty="0">
                <a:cs typeface="Times New Roman" panose="02020603050405020304" pitchFamily="18" charset="0"/>
              </a:rPr>
              <a:t>images, speech,</a:t>
            </a:r>
            <a:r>
              <a:rPr lang="en-US" sz="2400" dirty="0">
                <a:effectLst/>
                <a:latin typeface="Times New Roman" panose="02020603050405020304" pitchFamily="18" charset="0"/>
                <a:cs typeface="Times New Roman" panose="02020603050405020304" pitchFamily="18" charset="0"/>
              </a:rPr>
              <a:t> random distributions.</a:t>
            </a:r>
            <a:endParaRPr lang="en-CA" sz="24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pic>
        <p:nvPicPr>
          <p:cNvPr id="593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32357"/>
            <a:ext cx="4343400" cy="593989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3"/>
          <p:cNvSpPr txBox="1">
            <a:spLocks noChangeArrowheads="1"/>
          </p:cNvSpPr>
          <p:nvPr/>
        </p:nvSpPr>
        <p:spPr bwMode="auto">
          <a:xfrm>
            <a:off x="-76200" y="3810000"/>
            <a:ext cx="5084143" cy="1815882"/>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first layer detects </a:t>
            </a:r>
            <a:br>
              <a:rPr lang="en-US" altLang="en-US" sz="2800" dirty="0">
                <a:latin typeface="Times New Roman" pitchFamily="18" charset="0"/>
              </a:rPr>
            </a:br>
            <a:r>
              <a:rPr lang="en-US" altLang="en-US" sz="2800" dirty="0">
                <a:latin typeface="Times New Roman" pitchFamily="18" charset="0"/>
              </a:rPr>
              <a:t>a number of features </a:t>
            </a:r>
            <a:br>
              <a:rPr lang="en-US" altLang="en-US" sz="2800" dirty="0">
                <a:latin typeface="Times New Roman" pitchFamily="18" charset="0"/>
              </a:rPr>
            </a:br>
            <a:r>
              <a:rPr lang="en-US" altLang="en-US" sz="2800" dirty="0">
                <a:latin typeface="Times New Roman" pitchFamily="18" charset="0"/>
              </a:rPr>
              <a:t>(</a:t>
            </a:r>
            <a:r>
              <a:rPr lang="en-US" altLang="en-US" sz="2800" dirty="0" err="1">
                <a:latin typeface="Times New Roman" pitchFamily="18" charset="0"/>
              </a:rPr>
              <a:t>eg</a:t>
            </a:r>
            <a:r>
              <a:rPr lang="en-US" altLang="en-US" sz="2800" dirty="0">
                <a:latin typeface="Times New Roman" pitchFamily="18" charset="0"/>
              </a:rPr>
              <a:t> an edge) in each small </a:t>
            </a:r>
            <a:br>
              <a:rPr lang="en-US" altLang="en-US" sz="2800" dirty="0">
                <a:latin typeface="Times New Roman" pitchFamily="18" charset="0"/>
              </a:rPr>
            </a:br>
            <a:r>
              <a:rPr lang="en-US" altLang="en-US" sz="2800" dirty="0">
                <a:latin typeface="Times New Roman" pitchFamily="18" charset="0"/>
              </a:rPr>
              <a:t>“window” of the image. </a:t>
            </a:r>
          </a:p>
        </p:txBody>
      </p:sp>
      <p:sp>
        <p:nvSpPr>
          <p:cNvPr id="10" name="Text Box 33"/>
          <p:cNvSpPr txBox="1">
            <a:spLocks noChangeArrowheads="1"/>
          </p:cNvSpPr>
          <p:nvPr/>
        </p:nvSpPr>
        <p:spPr bwMode="auto">
          <a:xfrm>
            <a:off x="-76200" y="2057400"/>
            <a:ext cx="5084143" cy="954107"/>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same is true in a learned neural net.</a:t>
            </a:r>
          </a:p>
        </p:txBody>
      </p:sp>
    </p:spTree>
    <p:extLst>
      <p:ext uri="{BB962C8B-B14F-4D97-AF65-F5344CB8AC3E}">
        <p14:creationId xmlns:p14="http://schemas.microsoft.com/office/powerpoint/2010/main" val="3321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0-#ppt_w/2"/>
                                          </p:val>
                                        </p:tav>
                                        <p:tav tm="100000">
                                          <p:val>
                                            <p:strVal val="#ppt_x"/>
                                          </p:val>
                                        </p:tav>
                                      </p:tavLst>
                                    </p:anim>
                                    <p:anim calcmode="lin" valueType="num">
                                      <p:cBhvr additive="base">
                                        <p:cTn id="8" dur="500" fill="hold"/>
                                        <p:tgtEl>
                                          <p:spTgt spid="5939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pic>
        <p:nvPicPr>
          <p:cNvPr id="593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32357"/>
            <a:ext cx="4343400" cy="593989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3"/>
          <p:cNvSpPr txBox="1">
            <a:spLocks noChangeArrowheads="1"/>
          </p:cNvSpPr>
          <p:nvPr/>
        </p:nvSpPr>
        <p:spPr bwMode="auto">
          <a:xfrm>
            <a:off x="-76200" y="3810000"/>
            <a:ext cx="5084143" cy="1815882"/>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first layer detects </a:t>
            </a:r>
            <a:br>
              <a:rPr lang="en-US" altLang="en-US" sz="2800" dirty="0">
                <a:latin typeface="Times New Roman" pitchFamily="18" charset="0"/>
              </a:rPr>
            </a:br>
            <a:r>
              <a:rPr lang="en-US" altLang="en-US" sz="2800" dirty="0">
                <a:latin typeface="Times New Roman" pitchFamily="18" charset="0"/>
              </a:rPr>
              <a:t>a number of features </a:t>
            </a:r>
            <a:br>
              <a:rPr lang="en-US" altLang="en-US" sz="2800" dirty="0">
                <a:latin typeface="Times New Roman" pitchFamily="18" charset="0"/>
              </a:rPr>
            </a:br>
            <a:r>
              <a:rPr lang="en-US" altLang="en-US" sz="2800" dirty="0">
                <a:latin typeface="Times New Roman" pitchFamily="18" charset="0"/>
              </a:rPr>
              <a:t>(</a:t>
            </a:r>
            <a:r>
              <a:rPr lang="en-US" altLang="en-US" sz="2800" dirty="0" err="1">
                <a:latin typeface="Times New Roman" pitchFamily="18" charset="0"/>
              </a:rPr>
              <a:t>eg</a:t>
            </a:r>
            <a:r>
              <a:rPr lang="en-US" altLang="en-US" sz="2800" dirty="0">
                <a:latin typeface="Times New Roman" pitchFamily="18" charset="0"/>
              </a:rPr>
              <a:t> an edge) in each small </a:t>
            </a:r>
            <a:br>
              <a:rPr lang="en-US" altLang="en-US" sz="2800" dirty="0">
                <a:latin typeface="Times New Roman" pitchFamily="18" charset="0"/>
              </a:rPr>
            </a:br>
            <a:r>
              <a:rPr lang="en-US" altLang="en-US" sz="2800" dirty="0">
                <a:latin typeface="Times New Roman" pitchFamily="18" charset="0"/>
              </a:rPr>
              <a:t>“window” of the image. </a:t>
            </a:r>
          </a:p>
        </p:txBody>
      </p:sp>
      <p:sp>
        <p:nvSpPr>
          <p:cNvPr id="10" name="Text Box 33"/>
          <p:cNvSpPr txBox="1">
            <a:spLocks noChangeArrowheads="1"/>
          </p:cNvSpPr>
          <p:nvPr/>
        </p:nvSpPr>
        <p:spPr bwMode="auto">
          <a:xfrm>
            <a:off x="-76200" y="2057400"/>
            <a:ext cx="5084143" cy="1384995"/>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next layer combines these features into more complex features.</a:t>
            </a:r>
          </a:p>
        </p:txBody>
      </p:sp>
      <p:sp>
        <p:nvSpPr>
          <p:cNvPr id="11" name="Text Box 33"/>
          <p:cNvSpPr txBox="1">
            <a:spLocks noChangeArrowheads="1"/>
          </p:cNvSpPr>
          <p:nvPr/>
        </p:nvSpPr>
        <p:spPr bwMode="auto">
          <a:xfrm>
            <a:off x="-76200" y="874693"/>
            <a:ext cx="5084143" cy="954107"/>
          </a:xfrm>
          <a:prstGeom prst="rect">
            <a:avLst/>
          </a:prstGeom>
          <a:no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Until the top layer detects </a:t>
            </a:r>
            <a:br>
              <a:rPr lang="en-US" altLang="en-US" sz="2800" dirty="0">
                <a:latin typeface="Times New Roman" pitchFamily="18" charset="0"/>
              </a:rPr>
            </a:br>
            <a:r>
              <a:rPr lang="en-US" altLang="en-US" sz="2800" dirty="0">
                <a:latin typeface="Times New Roman" pitchFamily="18" charset="0"/>
              </a:rPr>
              <a:t>a face.</a:t>
            </a:r>
          </a:p>
        </p:txBody>
      </p:sp>
    </p:spTree>
    <p:extLst>
      <p:ext uri="{BB962C8B-B14F-4D97-AF65-F5344CB8AC3E}">
        <p14:creationId xmlns:p14="http://schemas.microsoft.com/office/powerpoint/2010/main" val="101804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pic>
        <p:nvPicPr>
          <p:cNvPr id="593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32357"/>
            <a:ext cx="4343400" cy="59398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57800" y="3962400"/>
            <a:ext cx="304800" cy="304800"/>
          </a:xfrm>
          <a:prstGeom prst="rect">
            <a:avLst/>
          </a:prstGeom>
          <a:ln w="25400">
            <a:solidFill>
              <a:schemeClr val="hlink"/>
            </a:solidFill>
          </a:ln>
        </p:spPr>
        <p:txBody>
          <a:bodyPr wrap="square" rtlCol="0" anchor="ctr">
            <a:spAutoFit/>
          </a:bodyPr>
          <a:lstStyle/>
          <a:p>
            <a:pPr algn="l"/>
            <a:endParaRPr lang="en-CA" sz="2400" dirty="0"/>
          </a:p>
        </p:txBody>
      </p:sp>
      <p:sp>
        <p:nvSpPr>
          <p:cNvPr id="14" name="Text Box 33"/>
          <p:cNvSpPr txBox="1">
            <a:spLocks noChangeArrowheads="1"/>
          </p:cNvSpPr>
          <p:nvPr/>
        </p:nvSpPr>
        <p:spPr bwMode="auto">
          <a:xfrm>
            <a:off x="-76200" y="4693140"/>
            <a:ext cx="44568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Consider one feature detector.</a:t>
            </a:r>
          </a:p>
        </p:txBody>
      </p:sp>
      <p:sp>
        <p:nvSpPr>
          <p:cNvPr id="6" name="Text Box 33"/>
          <p:cNvSpPr txBox="1">
            <a:spLocks noChangeArrowheads="1"/>
          </p:cNvSpPr>
          <p:nvPr/>
        </p:nvSpPr>
        <p:spPr bwMode="auto">
          <a:xfrm>
            <a:off x="-76200" y="2756118"/>
            <a:ext cx="4724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None of these features </a:t>
            </a:r>
            <a:br>
              <a:rPr lang="en-US" altLang="en-US" sz="2800" dirty="0">
                <a:latin typeface="Times New Roman" pitchFamily="18" charset="0"/>
              </a:rPr>
            </a:br>
            <a:r>
              <a:rPr lang="en-US" altLang="en-US" sz="2800" dirty="0">
                <a:latin typeface="Times New Roman" pitchFamily="18" charset="0"/>
              </a:rPr>
              <a:t>are hand coded.</a:t>
            </a:r>
          </a:p>
          <a:p>
            <a:pPr marL="457200" indent="-457200">
              <a:spcBef>
                <a:spcPct val="0"/>
              </a:spcBef>
              <a:buFont typeface="Arial" panose="020B0604020202020204" pitchFamily="34" charset="0"/>
              <a:buChar char="•"/>
            </a:pPr>
            <a:r>
              <a:rPr lang="en-US" altLang="en-US" sz="2800" dirty="0">
                <a:latin typeface="Times New Roman" pitchFamily="18" charset="0"/>
              </a:rPr>
              <a:t>Each is learned by gradient descent.</a:t>
            </a:r>
          </a:p>
        </p:txBody>
      </p:sp>
    </p:spTree>
    <p:extLst>
      <p:ext uri="{BB962C8B-B14F-4D97-AF65-F5344CB8AC3E}">
        <p14:creationId xmlns:p14="http://schemas.microsoft.com/office/powerpoint/2010/main" val="153479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6">
            <a:extLst>
              <a:ext uri="{FF2B5EF4-FFF2-40B4-BE49-F238E27FC236}">
                <a16:creationId xmlns:a16="http://schemas.microsoft.com/office/drawing/2014/main" id="{4B0974A8-22BE-4405-887A-A35AC0640594}"/>
              </a:ext>
            </a:extLst>
          </p:cNvPr>
          <p:cNvGrpSpPr>
            <a:grpSpLocks/>
          </p:cNvGrpSpPr>
          <p:nvPr/>
        </p:nvGrpSpPr>
        <p:grpSpPr bwMode="auto">
          <a:xfrm flipH="1">
            <a:off x="169446" y="595835"/>
            <a:ext cx="596918" cy="1213357"/>
            <a:chOff x="2308" y="1513"/>
            <a:chExt cx="1162" cy="2570"/>
          </a:xfrm>
        </p:grpSpPr>
        <p:grpSp>
          <p:nvGrpSpPr>
            <p:cNvPr id="23" name="Group 27">
              <a:extLst>
                <a:ext uri="{FF2B5EF4-FFF2-40B4-BE49-F238E27FC236}">
                  <a16:creationId xmlns:a16="http://schemas.microsoft.com/office/drawing/2014/main" id="{74153D26-B589-4757-98E0-BF9096E67CB2}"/>
                </a:ext>
              </a:extLst>
            </p:cNvPr>
            <p:cNvGrpSpPr>
              <a:grpSpLocks/>
            </p:cNvGrpSpPr>
            <p:nvPr/>
          </p:nvGrpSpPr>
          <p:grpSpPr bwMode="auto">
            <a:xfrm>
              <a:off x="2308" y="1740"/>
              <a:ext cx="957" cy="2343"/>
              <a:chOff x="2308" y="1740"/>
              <a:chExt cx="957" cy="2343"/>
            </a:xfrm>
          </p:grpSpPr>
          <p:sp>
            <p:nvSpPr>
              <p:cNvPr id="31" name="Freeform 28">
                <a:extLst>
                  <a:ext uri="{FF2B5EF4-FFF2-40B4-BE49-F238E27FC236}">
                    <a16:creationId xmlns:a16="http://schemas.microsoft.com/office/drawing/2014/main" id="{EC6A5638-7B93-49BA-9847-FE1F21F02CF1}"/>
                  </a:ext>
                </a:extLst>
              </p:cNvPr>
              <p:cNvSpPr>
                <a:spLocks/>
              </p:cNvSpPr>
              <p:nvPr/>
            </p:nvSpPr>
            <p:spPr bwMode="auto">
              <a:xfrm>
                <a:off x="2673" y="1740"/>
                <a:ext cx="432" cy="485"/>
              </a:xfrm>
              <a:custGeom>
                <a:avLst/>
                <a:gdLst>
                  <a:gd name="T0" fmla="*/ 123 w 432"/>
                  <a:gd name="T1" fmla="*/ 206 h 485"/>
                  <a:gd name="T2" fmla="*/ 159 w 432"/>
                  <a:gd name="T3" fmla="*/ 53 h 485"/>
                  <a:gd name="T4" fmla="*/ 248 w 432"/>
                  <a:gd name="T5" fmla="*/ 0 h 485"/>
                  <a:gd name="T6" fmla="*/ 335 w 432"/>
                  <a:gd name="T7" fmla="*/ 0 h 485"/>
                  <a:gd name="T8" fmla="*/ 388 w 432"/>
                  <a:gd name="T9" fmla="*/ 53 h 485"/>
                  <a:gd name="T10" fmla="*/ 432 w 432"/>
                  <a:gd name="T11" fmla="*/ 215 h 485"/>
                  <a:gd name="T12" fmla="*/ 415 w 432"/>
                  <a:gd name="T13" fmla="*/ 349 h 485"/>
                  <a:gd name="T14" fmla="*/ 379 w 432"/>
                  <a:gd name="T15" fmla="*/ 458 h 485"/>
                  <a:gd name="T16" fmla="*/ 309 w 432"/>
                  <a:gd name="T17" fmla="*/ 485 h 485"/>
                  <a:gd name="T18" fmla="*/ 221 w 432"/>
                  <a:gd name="T19" fmla="*/ 475 h 485"/>
                  <a:gd name="T20" fmla="*/ 132 w 432"/>
                  <a:gd name="T21" fmla="*/ 368 h 485"/>
                  <a:gd name="T22" fmla="*/ 123 w 432"/>
                  <a:gd name="T23" fmla="*/ 288 h 485"/>
                  <a:gd name="T24" fmla="*/ 0 w 432"/>
                  <a:gd name="T25" fmla="*/ 242 h 485"/>
                  <a:gd name="T26" fmla="*/ 0 w 432"/>
                  <a:gd name="T27" fmla="*/ 189 h 485"/>
                  <a:gd name="T28" fmla="*/ 123 w 432"/>
                  <a:gd name="T29" fmla="*/ 206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5"/>
                  <a:gd name="T47" fmla="*/ 432 w 432"/>
                  <a:gd name="T48" fmla="*/ 485 h 4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5">
                    <a:moveTo>
                      <a:pt x="123" y="206"/>
                    </a:moveTo>
                    <a:lnTo>
                      <a:pt x="159" y="53"/>
                    </a:lnTo>
                    <a:lnTo>
                      <a:pt x="248" y="0"/>
                    </a:lnTo>
                    <a:lnTo>
                      <a:pt x="335" y="0"/>
                    </a:lnTo>
                    <a:lnTo>
                      <a:pt x="388" y="53"/>
                    </a:lnTo>
                    <a:lnTo>
                      <a:pt x="432" y="215"/>
                    </a:lnTo>
                    <a:lnTo>
                      <a:pt x="415" y="349"/>
                    </a:lnTo>
                    <a:lnTo>
                      <a:pt x="379" y="458"/>
                    </a:lnTo>
                    <a:lnTo>
                      <a:pt x="309" y="485"/>
                    </a:lnTo>
                    <a:lnTo>
                      <a:pt x="221" y="475"/>
                    </a:lnTo>
                    <a:lnTo>
                      <a:pt x="132" y="368"/>
                    </a:lnTo>
                    <a:lnTo>
                      <a:pt x="123" y="288"/>
                    </a:lnTo>
                    <a:lnTo>
                      <a:pt x="0" y="242"/>
                    </a:lnTo>
                    <a:lnTo>
                      <a:pt x="0" y="189"/>
                    </a:lnTo>
                    <a:lnTo>
                      <a:pt x="123" y="2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2" name="Freeform 29">
                <a:extLst>
                  <a:ext uri="{FF2B5EF4-FFF2-40B4-BE49-F238E27FC236}">
                    <a16:creationId xmlns:a16="http://schemas.microsoft.com/office/drawing/2014/main" id="{50105DD1-5FEC-406A-9DF8-D88BB0280FAC}"/>
                  </a:ext>
                </a:extLst>
              </p:cNvPr>
              <p:cNvSpPr>
                <a:spLocks/>
              </p:cNvSpPr>
              <p:nvPr/>
            </p:nvSpPr>
            <p:spPr bwMode="auto">
              <a:xfrm>
                <a:off x="2573" y="2253"/>
                <a:ext cx="500" cy="828"/>
              </a:xfrm>
              <a:custGeom>
                <a:avLst/>
                <a:gdLst>
                  <a:gd name="T0" fmla="*/ 41 w 500"/>
                  <a:gd name="T1" fmla="*/ 173 h 828"/>
                  <a:gd name="T2" fmla="*/ 163 w 500"/>
                  <a:gd name="T3" fmla="*/ 35 h 828"/>
                  <a:gd name="T4" fmla="*/ 232 w 500"/>
                  <a:gd name="T5" fmla="*/ 0 h 828"/>
                  <a:gd name="T6" fmla="*/ 366 w 500"/>
                  <a:gd name="T7" fmla="*/ 5 h 828"/>
                  <a:gd name="T8" fmla="*/ 488 w 500"/>
                  <a:gd name="T9" fmla="*/ 57 h 828"/>
                  <a:gd name="T10" fmla="*/ 500 w 500"/>
                  <a:gd name="T11" fmla="*/ 126 h 828"/>
                  <a:gd name="T12" fmla="*/ 483 w 500"/>
                  <a:gd name="T13" fmla="*/ 207 h 828"/>
                  <a:gd name="T14" fmla="*/ 396 w 500"/>
                  <a:gd name="T15" fmla="*/ 281 h 828"/>
                  <a:gd name="T16" fmla="*/ 349 w 500"/>
                  <a:gd name="T17" fmla="*/ 414 h 828"/>
                  <a:gd name="T18" fmla="*/ 349 w 500"/>
                  <a:gd name="T19" fmla="*/ 552 h 828"/>
                  <a:gd name="T20" fmla="*/ 384 w 500"/>
                  <a:gd name="T21" fmla="*/ 637 h 828"/>
                  <a:gd name="T22" fmla="*/ 448 w 500"/>
                  <a:gd name="T23" fmla="*/ 695 h 828"/>
                  <a:gd name="T24" fmla="*/ 448 w 500"/>
                  <a:gd name="T25" fmla="*/ 765 h 828"/>
                  <a:gd name="T26" fmla="*/ 419 w 500"/>
                  <a:gd name="T27" fmla="*/ 800 h 828"/>
                  <a:gd name="T28" fmla="*/ 384 w 500"/>
                  <a:gd name="T29" fmla="*/ 816 h 828"/>
                  <a:gd name="T30" fmla="*/ 268 w 500"/>
                  <a:gd name="T31" fmla="*/ 828 h 828"/>
                  <a:gd name="T32" fmla="*/ 163 w 500"/>
                  <a:gd name="T33" fmla="*/ 747 h 828"/>
                  <a:gd name="T34" fmla="*/ 53 w 500"/>
                  <a:gd name="T35" fmla="*/ 574 h 828"/>
                  <a:gd name="T36" fmla="*/ 0 w 500"/>
                  <a:gd name="T37" fmla="*/ 368 h 828"/>
                  <a:gd name="T38" fmla="*/ 140 w 500"/>
                  <a:gd name="T39" fmla="*/ 436 h 828"/>
                  <a:gd name="T40" fmla="*/ 192 w 500"/>
                  <a:gd name="T41" fmla="*/ 436 h 828"/>
                  <a:gd name="T42" fmla="*/ 227 w 500"/>
                  <a:gd name="T43" fmla="*/ 396 h 828"/>
                  <a:gd name="T44" fmla="*/ 251 w 500"/>
                  <a:gd name="T45" fmla="*/ 316 h 828"/>
                  <a:gd name="T46" fmla="*/ 209 w 500"/>
                  <a:gd name="T47" fmla="*/ 293 h 828"/>
                  <a:gd name="T48" fmla="*/ 53 w 500"/>
                  <a:gd name="T49" fmla="*/ 293 h 828"/>
                  <a:gd name="T50" fmla="*/ 18 w 500"/>
                  <a:gd name="T51" fmla="*/ 293 h 828"/>
                  <a:gd name="T52" fmla="*/ 41 w 500"/>
                  <a:gd name="T53" fmla="*/ 173 h 8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0"/>
                  <a:gd name="T82" fmla="*/ 0 h 828"/>
                  <a:gd name="T83" fmla="*/ 500 w 500"/>
                  <a:gd name="T84" fmla="*/ 828 h 8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0" h="828">
                    <a:moveTo>
                      <a:pt x="41" y="173"/>
                    </a:moveTo>
                    <a:lnTo>
                      <a:pt x="163" y="35"/>
                    </a:lnTo>
                    <a:lnTo>
                      <a:pt x="232" y="0"/>
                    </a:lnTo>
                    <a:lnTo>
                      <a:pt x="366" y="5"/>
                    </a:lnTo>
                    <a:lnTo>
                      <a:pt x="488" y="57"/>
                    </a:lnTo>
                    <a:lnTo>
                      <a:pt x="500" y="126"/>
                    </a:lnTo>
                    <a:lnTo>
                      <a:pt x="483" y="207"/>
                    </a:lnTo>
                    <a:lnTo>
                      <a:pt x="396" y="281"/>
                    </a:lnTo>
                    <a:lnTo>
                      <a:pt x="349" y="414"/>
                    </a:lnTo>
                    <a:lnTo>
                      <a:pt x="349" y="552"/>
                    </a:lnTo>
                    <a:lnTo>
                      <a:pt x="384" y="637"/>
                    </a:lnTo>
                    <a:lnTo>
                      <a:pt x="448" y="695"/>
                    </a:lnTo>
                    <a:lnTo>
                      <a:pt x="448" y="765"/>
                    </a:lnTo>
                    <a:lnTo>
                      <a:pt x="419" y="800"/>
                    </a:lnTo>
                    <a:lnTo>
                      <a:pt x="384" y="816"/>
                    </a:lnTo>
                    <a:lnTo>
                      <a:pt x="268" y="828"/>
                    </a:lnTo>
                    <a:lnTo>
                      <a:pt x="163" y="747"/>
                    </a:lnTo>
                    <a:lnTo>
                      <a:pt x="53" y="574"/>
                    </a:lnTo>
                    <a:lnTo>
                      <a:pt x="0" y="368"/>
                    </a:lnTo>
                    <a:lnTo>
                      <a:pt x="140" y="436"/>
                    </a:lnTo>
                    <a:lnTo>
                      <a:pt x="192" y="436"/>
                    </a:lnTo>
                    <a:lnTo>
                      <a:pt x="227" y="396"/>
                    </a:lnTo>
                    <a:lnTo>
                      <a:pt x="251" y="316"/>
                    </a:lnTo>
                    <a:lnTo>
                      <a:pt x="209" y="293"/>
                    </a:lnTo>
                    <a:lnTo>
                      <a:pt x="53" y="293"/>
                    </a:lnTo>
                    <a:lnTo>
                      <a:pt x="18" y="293"/>
                    </a:lnTo>
                    <a:lnTo>
                      <a:pt x="41" y="17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3" name="Freeform 30">
                <a:extLst>
                  <a:ext uri="{FF2B5EF4-FFF2-40B4-BE49-F238E27FC236}">
                    <a16:creationId xmlns:a16="http://schemas.microsoft.com/office/drawing/2014/main" id="{1A50E8B2-C24B-4AF4-9BC0-7AC786C1BEDB}"/>
                  </a:ext>
                </a:extLst>
              </p:cNvPr>
              <p:cNvSpPr>
                <a:spLocks/>
              </p:cNvSpPr>
              <p:nvPr/>
            </p:nvSpPr>
            <p:spPr bwMode="auto">
              <a:xfrm>
                <a:off x="2950" y="2289"/>
                <a:ext cx="265" cy="895"/>
              </a:xfrm>
              <a:custGeom>
                <a:avLst/>
                <a:gdLst>
                  <a:gd name="T0" fmla="*/ 0 w 265"/>
                  <a:gd name="T1" fmla="*/ 75 h 895"/>
                  <a:gd name="T2" fmla="*/ 29 w 265"/>
                  <a:gd name="T3" fmla="*/ 23 h 895"/>
                  <a:gd name="T4" fmla="*/ 83 w 265"/>
                  <a:gd name="T5" fmla="*/ 0 h 895"/>
                  <a:gd name="T6" fmla="*/ 135 w 265"/>
                  <a:gd name="T7" fmla="*/ 5 h 895"/>
                  <a:gd name="T8" fmla="*/ 206 w 265"/>
                  <a:gd name="T9" fmla="*/ 108 h 895"/>
                  <a:gd name="T10" fmla="*/ 265 w 265"/>
                  <a:gd name="T11" fmla="*/ 264 h 895"/>
                  <a:gd name="T12" fmla="*/ 265 w 265"/>
                  <a:gd name="T13" fmla="*/ 384 h 895"/>
                  <a:gd name="T14" fmla="*/ 241 w 265"/>
                  <a:gd name="T15" fmla="*/ 447 h 895"/>
                  <a:gd name="T16" fmla="*/ 118 w 265"/>
                  <a:gd name="T17" fmla="*/ 522 h 895"/>
                  <a:gd name="T18" fmla="*/ 83 w 265"/>
                  <a:gd name="T19" fmla="*/ 573 h 895"/>
                  <a:gd name="T20" fmla="*/ 83 w 265"/>
                  <a:gd name="T21" fmla="*/ 608 h 895"/>
                  <a:gd name="T22" fmla="*/ 123 w 265"/>
                  <a:gd name="T23" fmla="*/ 654 h 895"/>
                  <a:gd name="T24" fmla="*/ 189 w 265"/>
                  <a:gd name="T25" fmla="*/ 723 h 895"/>
                  <a:gd name="T26" fmla="*/ 224 w 265"/>
                  <a:gd name="T27" fmla="*/ 814 h 895"/>
                  <a:gd name="T28" fmla="*/ 212 w 265"/>
                  <a:gd name="T29" fmla="*/ 895 h 895"/>
                  <a:gd name="T30" fmla="*/ 177 w 265"/>
                  <a:gd name="T31" fmla="*/ 877 h 895"/>
                  <a:gd name="T32" fmla="*/ 159 w 265"/>
                  <a:gd name="T33" fmla="*/ 764 h 895"/>
                  <a:gd name="T34" fmla="*/ 101 w 265"/>
                  <a:gd name="T35" fmla="*/ 694 h 895"/>
                  <a:gd name="T36" fmla="*/ 54 w 265"/>
                  <a:gd name="T37" fmla="*/ 676 h 895"/>
                  <a:gd name="T38" fmla="*/ 29 w 265"/>
                  <a:gd name="T39" fmla="*/ 643 h 895"/>
                  <a:gd name="T40" fmla="*/ 29 w 265"/>
                  <a:gd name="T41" fmla="*/ 568 h 895"/>
                  <a:gd name="T42" fmla="*/ 64 w 265"/>
                  <a:gd name="T43" fmla="*/ 505 h 895"/>
                  <a:gd name="T44" fmla="*/ 123 w 265"/>
                  <a:gd name="T45" fmla="*/ 465 h 895"/>
                  <a:gd name="T46" fmla="*/ 212 w 265"/>
                  <a:gd name="T47" fmla="*/ 402 h 895"/>
                  <a:gd name="T48" fmla="*/ 224 w 265"/>
                  <a:gd name="T49" fmla="*/ 327 h 895"/>
                  <a:gd name="T50" fmla="*/ 177 w 265"/>
                  <a:gd name="T51" fmla="*/ 224 h 895"/>
                  <a:gd name="T52" fmla="*/ 101 w 265"/>
                  <a:gd name="T53" fmla="*/ 143 h 895"/>
                  <a:gd name="T54" fmla="*/ 0 w 265"/>
                  <a:gd name="T55" fmla="*/ 75 h 8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5"/>
                  <a:gd name="T85" fmla="*/ 0 h 895"/>
                  <a:gd name="T86" fmla="*/ 265 w 265"/>
                  <a:gd name="T87" fmla="*/ 895 h 8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5" h="895">
                    <a:moveTo>
                      <a:pt x="0" y="75"/>
                    </a:moveTo>
                    <a:lnTo>
                      <a:pt x="29" y="23"/>
                    </a:lnTo>
                    <a:lnTo>
                      <a:pt x="83" y="0"/>
                    </a:lnTo>
                    <a:lnTo>
                      <a:pt x="135" y="5"/>
                    </a:lnTo>
                    <a:lnTo>
                      <a:pt x="206" y="108"/>
                    </a:lnTo>
                    <a:lnTo>
                      <a:pt x="265" y="264"/>
                    </a:lnTo>
                    <a:lnTo>
                      <a:pt x="265" y="384"/>
                    </a:lnTo>
                    <a:lnTo>
                      <a:pt x="241" y="447"/>
                    </a:lnTo>
                    <a:lnTo>
                      <a:pt x="118" y="522"/>
                    </a:lnTo>
                    <a:lnTo>
                      <a:pt x="83" y="573"/>
                    </a:lnTo>
                    <a:lnTo>
                      <a:pt x="83" y="608"/>
                    </a:lnTo>
                    <a:lnTo>
                      <a:pt x="123" y="654"/>
                    </a:lnTo>
                    <a:lnTo>
                      <a:pt x="189" y="723"/>
                    </a:lnTo>
                    <a:lnTo>
                      <a:pt x="224" y="814"/>
                    </a:lnTo>
                    <a:lnTo>
                      <a:pt x="212" y="895"/>
                    </a:lnTo>
                    <a:lnTo>
                      <a:pt x="177" y="877"/>
                    </a:lnTo>
                    <a:lnTo>
                      <a:pt x="159" y="764"/>
                    </a:lnTo>
                    <a:lnTo>
                      <a:pt x="101" y="694"/>
                    </a:lnTo>
                    <a:lnTo>
                      <a:pt x="54" y="676"/>
                    </a:lnTo>
                    <a:lnTo>
                      <a:pt x="29" y="643"/>
                    </a:lnTo>
                    <a:lnTo>
                      <a:pt x="29" y="568"/>
                    </a:lnTo>
                    <a:lnTo>
                      <a:pt x="64" y="505"/>
                    </a:lnTo>
                    <a:lnTo>
                      <a:pt x="123" y="465"/>
                    </a:lnTo>
                    <a:lnTo>
                      <a:pt x="212" y="402"/>
                    </a:lnTo>
                    <a:lnTo>
                      <a:pt x="224" y="327"/>
                    </a:lnTo>
                    <a:lnTo>
                      <a:pt x="177" y="224"/>
                    </a:lnTo>
                    <a:lnTo>
                      <a:pt x="101" y="143"/>
                    </a:lnTo>
                    <a:lnTo>
                      <a:pt x="0" y="7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4" name="Freeform 31">
                <a:extLst>
                  <a:ext uri="{FF2B5EF4-FFF2-40B4-BE49-F238E27FC236}">
                    <a16:creationId xmlns:a16="http://schemas.microsoft.com/office/drawing/2014/main" id="{0333941B-5452-4DD5-9A7C-9743E9AF521F}"/>
                  </a:ext>
                </a:extLst>
              </p:cNvPr>
              <p:cNvSpPr>
                <a:spLocks/>
              </p:cNvSpPr>
              <p:nvPr/>
            </p:nvSpPr>
            <p:spPr bwMode="auto">
              <a:xfrm>
                <a:off x="2308" y="2238"/>
                <a:ext cx="520" cy="435"/>
              </a:xfrm>
              <a:custGeom>
                <a:avLst/>
                <a:gdLst>
                  <a:gd name="T0" fmla="*/ 398 w 520"/>
                  <a:gd name="T1" fmla="*/ 5 h 435"/>
                  <a:gd name="T2" fmla="*/ 485 w 520"/>
                  <a:gd name="T3" fmla="*/ 0 h 435"/>
                  <a:gd name="T4" fmla="*/ 520 w 520"/>
                  <a:gd name="T5" fmla="*/ 35 h 435"/>
                  <a:gd name="T6" fmla="*/ 497 w 520"/>
                  <a:gd name="T7" fmla="*/ 87 h 435"/>
                  <a:gd name="T8" fmla="*/ 428 w 520"/>
                  <a:gd name="T9" fmla="*/ 110 h 435"/>
                  <a:gd name="T10" fmla="*/ 365 w 520"/>
                  <a:gd name="T11" fmla="*/ 110 h 435"/>
                  <a:gd name="T12" fmla="*/ 272 w 520"/>
                  <a:gd name="T13" fmla="*/ 127 h 435"/>
                  <a:gd name="T14" fmla="*/ 168 w 520"/>
                  <a:gd name="T15" fmla="*/ 145 h 435"/>
                  <a:gd name="T16" fmla="*/ 87 w 520"/>
                  <a:gd name="T17" fmla="*/ 180 h 435"/>
                  <a:gd name="T18" fmla="*/ 63 w 520"/>
                  <a:gd name="T19" fmla="*/ 214 h 435"/>
                  <a:gd name="T20" fmla="*/ 70 w 520"/>
                  <a:gd name="T21" fmla="*/ 249 h 435"/>
                  <a:gd name="T22" fmla="*/ 115 w 520"/>
                  <a:gd name="T23" fmla="*/ 296 h 435"/>
                  <a:gd name="T24" fmla="*/ 202 w 520"/>
                  <a:gd name="T25" fmla="*/ 331 h 435"/>
                  <a:gd name="T26" fmla="*/ 306 w 520"/>
                  <a:gd name="T27" fmla="*/ 331 h 435"/>
                  <a:gd name="T28" fmla="*/ 382 w 520"/>
                  <a:gd name="T29" fmla="*/ 331 h 435"/>
                  <a:gd name="T30" fmla="*/ 468 w 520"/>
                  <a:gd name="T31" fmla="*/ 348 h 435"/>
                  <a:gd name="T32" fmla="*/ 450 w 520"/>
                  <a:gd name="T33" fmla="*/ 435 h 435"/>
                  <a:gd name="T34" fmla="*/ 330 w 520"/>
                  <a:gd name="T35" fmla="*/ 401 h 435"/>
                  <a:gd name="T36" fmla="*/ 290 w 520"/>
                  <a:gd name="T37" fmla="*/ 371 h 435"/>
                  <a:gd name="T38" fmla="*/ 208 w 520"/>
                  <a:gd name="T39" fmla="*/ 371 h 435"/>
                  <a:gd name="T40" fmla="*/ 70 w 520"/>
                  <a:gd name="T41" fmla="*/ 336 h 435"/>
                  <a:gd name="T42" fmla="*/ 12 w 520"/>
                  <a:gd name="T43" fmla="*/ 284 h 435"/>
                  <a:gd name="T44" fmla="*/ 0 w 520"/>
                  <a:gd name="T45" fmla="*/ 214 h 435"/>
                  <a:gd name="T46" fmla="*/ 46 w 520"/>
                  <a:gd name="T47" fmla="*/ 145 h 435"/>
                  <a:gd name="T48" fmla="*/ 202 w 520"/>
                  <a:gd name="T49" fmla="*/ 75 h 435"/>
                  <a:gd name="T50" fmla="*/ 340 w 520"/>
                  <a:gd name="T51" fmla="*/ 40 h 435"/>
                  <a:gd name="T52" fmla="*/ 398 w 520"/>
                  <a:gd name="T53" fmla="*/ 5 h 4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0"/>
                  <a:gd name="T82" fmla="*/ 0 h 435"/>
                  <a:gd name="T83" fmla="*/ 520 w 520"/>
                  <a:gd name="T84" fmla="*/ 435 h 4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0" h="435">
                    <a:moveTo>
                      <a:pt x="398" y="5"/>
                    </a:moveTo>
                    <a:lnTo>
                      <a:pt x="485" y="0"/>
                    </a:lnTo>
                    <a:lnTo>
                      <a:pt x="520" y="35"/>
                    </a:lnTo>
                    <a:lnTo>
                      <a:pt x="497" y="87"/>
                    </a:lnTo>
                    <a:lnTo>
                      <a:pt x="428" y="110"/>
                    </a:lnTo>
                    <a:lnTo>
                      <a:pt x="365" y="110"/>
                    </a:lnTo>
                    <a:lnTo>
                      <a:pt x="272" y="127"/>
                    </a:lnTo>
                    <a:lnTo>
                      <a:pt x="168" y="145"/>
                    </a:lnTo>
                    <a:lnTo>
                      <a:pt x="87" y="180"/>
                    </a:lnTo>
                    <a:lnTo>
                      <a:pt x="63" y="214"/>
                    </a:lnTo>
                    <a:lnTo>
                      <a:pt x="70" y="249"/>
                    </a:lnTo>
                    <a:lnTo>
                      <a:pt x="115" y="296"/>
                    </a:lnTo>
                    <a:lnTo>
                      <a:pt x="202" y="331"/>
                    </a:lnTo>
                    <a:lnTo>
                      <a:pt x="306" y="331"/>
                    </a:lnTo>
                    <a:lnTo>
                      <a:pt x="382" y="331"/>
                    </a:lnTo>
                    <a:lnTo>
                      <a:pt x="468" y="348"/>
                    </a:lnTo>
                    <a:lnTo>
                      <a:pt x="450" y="435"/>
                    </a:lnTo>
                    <a:lnTo>
                      <a:pt x="330" y="401"/>
                    </a:lnTo>
                    <a:lnTo>
                      <a:pt x="290" y="371"/>
                    </a:lnTo>
                    <a:lnTo>
                      <a:pt x="208" y="371"/>
                    </a:lnTo>
                    <a:lnTo>
                      <a:pt x="70" y="336"/>
                    </a:lnTo>
                    <a:lnTo>
                      <a:pt x="12" y="284"/>
                    </a:lnTo>
                    <a:lnTo>
                      <a:pt x="0" y="214"/>
                    </a:lnTo>
                    <a:lnTo>
                      <a:pt x="46" y="145"/>
                    </a:lnTo>
                    <a:lnTo>
                      <a:pt x="202" y="75"/>
                    </a:lnTo>
                    <a:lnTo>
                      <a:pt x="340" y="40"/>
                    </a:lnTo>
                    <a:lnTo>
                      <a:pt x="398" y="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5" name="Freeform 32">
                <a:extLst>
                  <a:ext uri="{FF2B5EF4-FFF2-40B4-BE49-F238E27FC236}">
                    <a16:creationId xmlns:a16="http://schemas.microsoft.com/office/drawing/2014/main" id="{C688FEB4-B293-4C6C-9027-A4B9CB5D627F}"/>
                  </a:ext>
                </a:extLst>
              </p:cNvPr>
              <p:cNvSpPr>
                <a:spLocks/>
              </p:cNvSpPr>
              <p:nvPr/>
            </p:nvSpPr>
            <p:spPr bwMode="auto">
              <a:xfrm>
                <a:off x="2882" y="2923"/>
                <a:ext cx="383" cy="1160"/>
              </a:xfrm>
              <a:custGeom>
                <a:avLst/>
                <a:gdLst>
                  <a:gd name="T0" fmla="*/ 0 w 383"/>
                  <a:gd name="T1" fmla="*/ 0 h 1160"/>
                  <a:gd name="T2" fmla="*/ 99 w 383"/>
                  <a:gd name="T3" fmla="*/ 17 h 1160"/>
                  <a:gd name="T4" fmla="*/ 151 w 383"/>
                  <a:gd name="T5" fmla="*/ 103 h 1160"/>
                  <a:gd name="T6" fmla="*/ 203 w 383"/>
                  <a:gd name="T7" fmla="*/ 257 h 1160"/>
                  <a:gd name="T8" fmla="*/ 226 w 383"/>
                  <a:gd name="T9" fmla="*/ 451 h 1160"/>
                  <a:gd name="T10" fmla="*/ 226 w 383"/>
                  <a:gd name="T11" fmla="*/ 560 h 1160"/>
                  <a:gd name="T12" fmla="*/ 191 w 383"/>
                  <a:gd name="T13" fmla="*/ 696 h 1160"/>
                  <a:gd name="T14" fmla="*/ 134 w 383"/>
                  <a:gd name="T15" fmla="*/ 885 h 1160"/>
                  <a:gd name="T16" fmla="*/ 122 w 383"/>
                  <a:gd name="T17" fmla="*/ 937 h 1160"/>
                  <a:gd name="T18" fmla="*/ 139 w 383"/>
                  <a:gd name="T19" fmla="*/ 965 h 1160"/>
                  <a:gd name="T20" fmla="*/ 261 w 383"/>
                  <a:gd name="T21" fmla="*/ 1006 h 1160"/>
                  <a:gd name="T22" fmla="*/ 383 w 383"/>
                  <a:gd name="T23" fmla="*/ 1086 h 1160"/>
                  <a:gd name="T24" fmla="*/ 378 w 383"/>
                  <a:gd name="T25" fmla="*/ 1119 h 1160"/>
                  <a:gd name="T26" fmla="*/ 290 w 383"/>
                  <a:gd name="T27" fmla="*/ 1160 h 1160"/>
                  <a:gd name="T28" fmla="*/ 256 w 383"/>
                  <a:gd name="T29" fmla="*/ 1142 h 1160"/>
                  <a:gd name="T30" fmla="*/ 191 w 383"/>
                  <a:gd name="T31" fmla="*/ 1057 h 1160"/>
                  <a:gd name="T32" fmla="*/ 116 w 383"/>
                  <a:gd name="T33" fmla="*/ 1016 h 1160"/>
                  <a:gd name="T34" fmla="*/ 34 w 383"/>
                  <a:gd name="T35" fmla="*/ 988 h 1160"/>
                  <a:gd name="T36" fmla="*/ 29 w 383"/>
                  <a:gd name="T37" fmla="*/ 948 h 1160"/>
                  <a:gd name="T38" fmla="*/ 52 w 383"/>
                  <a:gd name="T39" fmla="*/ 868 h 1160"/>
                  <a:gd name="T40" fmla="*/ 116 w 383"/>
                  <a:gd name="T41" fmla="*/ 743 h 1160"/>
                  <a:gd name="T42" fmla="*/ 156 w 383"/>
                  <a:gd name="T43" fmla="*/ 594 h 1160"/>
                  <a:gd name="T44" fmla="*/ 156 w 383"/>
                  <a:gd name="T45" fmla="*/ 423 h 1160"/>
                  <a:gd name="T46" fmla="*/ 122 w 383"/>
                  <a:gd name="T47" fmla="*/ 274 h 1160"/>
                  <a:gd name="T48" fmla="*/ 47 w 383"/>
                  <a:gd name="T49" fmla="*/ 136 h 1160"/>
                  <a:gd name="T50" fmla="*/ 12 w 383"/>
                  <a:gd name="T51" fmla="*/ 63 h 1160"/>
                  <a:gd name="T52" fmla="*/ 0 w 383"/>
                  <a:gd name="T53" fmla="*/ 0 h 1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3"/>
                  <a:gd name="T82" fmla="*/ 0 h 1160"/>
                  <a:gd name="T83" fmla="*/ 383 w 383"/>
                  <a:gd name="T84" fmla="*/ 1160 h 1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3" h="1160">
                    <a:moveTo>
                      <a:pt x="0" y="0"/>
                    </a:moveTo>
                    <a:lnTo>
                      <a:pt x="99" y="17"/>
                    </a:lnTo>
                    <a:lnTo>
                      <a:pt x="151" y="103"/>
                    </a:lnTo>
                    <a:lnTo>
                      <a:pt x="203" y="257"/>
                    </a:lnTo>
                    <a:lnTo>
                      <a:pt x="226" y="451"/>
                    </a:lnTo>
                    <a:lnTo>
                      <a:pt x="226" y="560"/>
                    </a:lnTo>
                    <a:lnTo>
                      <a:pt x="191" y="696"/>
                    </a:lnTo>
                    <a:lnTo>
                      <a:pt x="134" y="885"/>
                    </a:lnTo>
                    <a:lnTo>
                      <a:pt x="122" y="937"/>
                    </a:lnTo>
                    <a:lnTo>
                      <a:pt x="139" y="965"/>
                    </a:lnTo>
                    <a:lnTo>
                      <a:pt x="261" y="1006"/>
                    </a:lnTo>
                    <a:lnTo>
                      <a:pt x="383" y="1086"/>
                    </a:lnTo>
                    <a:lnTo>
                      <a:pt x="378" y="1119"/>
                    </a:lnTo>
                    <a:lnTo>
                      <a:pt x="290" y="1160"/>
                    </a:lnTo>
                    <a:lnTo>
                      <a:pt x="256" y="1142"/>
                    </a:lnTo>
                    <a:lnTo>
                      <a:pt x="191" y="1057"/>
                    </a:lnTo>
                    <a:lnTo>
                      <a:pt x="116" y="1016"/>
                    </a:lnTo>
                    <a:lnTo>
                      <a:pt x="34" y="988"/>
                    </a:lnTo>
                    <a:lnTo>
                      <a:pt x="29" y="948"/>
                    </a:lnTo>
                    <a:lnTo>
                      <a:pt x="52" y="868"/>
                    </a:lnTo>
                    <a:lnTo>
                      <a:pt x="116" y="743"/>
                    </a:lnTo>
                    <a:lnTo>
                      <a:pt x="156" y="594"/>
                    </a:lnTo>
                    <a:lnTo>
                      <a:pt x="156" y="423"/>
                    </a:lnTo>
                    <a:lnTo>
                      <a:pt x="122" y="274"/>
                    </a:lnTo>
                    <a:lnTo>
                      <a:pt x="47" y="136"/>
                    </a:lnTo>
                    <a:lnTo>
                      <a:pt x="12" y="63"/>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6" name="Freeform 33">
                <a:extLst>
                  <a:ext uri="{FF2B5EF4-FFF2-40B4-BE49-F238E27FC236}">
                    <a16:creationId xmlns:a16="http://schemas.microsoft.com/office/drawing/2014/main" id="{5981F9DC-DEB8-413A-B4A8-7188201FBB4F}"/>
                  </a:ext>
                </a:extLst>
              </p:cNvPr>
              <p:cNvSpPr>
                <a:spLocks/>
              </p:cNvSpPr>
              <p:nvPr/>
            </p:nvSpPr>
            <p:spPr bwMode="auto">
              <a:xfrm>
                <a:off x="2443" y="2919"/>
                <a:ext cx="461" cy="1027"/>
              </a:xfrm>
              <a:custGeom>
                <a:avLst/>
                <a:gdLst>
                  <a:gd name="T0" fmla="*/ 421 w 461"/>
                  <a:gd name="T1" fmla="*/ 0 h 1027"/>
                  <a:gd name="T2" fmla="*/ 449 w 461"/>
                  <a:gd name="T3" fmla="*/ 22 h 1027"/>
                  <a:gd name="T4" fmla="*/ 461 w 461"/>
                  <a:gd name="T5" fmla="*/ 91 h 1027"/>
                  <a:gd name="T6" fmla="*/ 439 w 461"/>
                  <a:gd name="T7" fmla="*/ 159 h 1027"/>
                  <a:gd name="T8" fmla="*/ 380 w 461"/>
                  <a:gd name="T9" fmla="*/ 245 h 1027"/>
                  <a:gd name="T10" fmla="*/ 315 w 461"/>
                  <a:gd name="T11" fmla="*/ 348 h 1027"/>
                  <a:gd name="T12" fmla="*/ 293 w 461"/>
                  <a:gd name="T13" fmla="*/ 462 h 1027"/>
                  <a:gd name="T14" fmla="*/ 310 w 461"/>
                  <a:gd name="T15" fmla="*/ 645 h 1027"/>
                  <a:gd name="T16" fmla="*/ 350 w 461"/>
                  <a:gd name="T17" fmla="*/ 868 h 1027"/>
                  <a:gd name="T18" fmla="*/ 380 w 461"/>
                  <a:gd name="T19" fmla="*/ 959 h 1027"/>
                  <a:gd name="T20" fmla="*/ 368 w 461"/>
                  <a:gd name="T21" fmla="*/ 987 h 1027"/>
                  <a:gd name="T22" fmla="*/ 298 w 461"/>
                  <a:gd name="T23" fmla="*/ 992 h 1027"/>
                  <a:gd name="T24" fmla="*/ 211 w 461"/>
                  <a:gd name="T25" fmla="*/ 969 h 1027"/>
                  <a:gd name="T26" fmla="*/ 134 w 461"/>
                  <a:gd name="T27" fmla="*/ 1004 h 1027"/>
                  <a:gd name="T28" fmla="*/ 87 w 461"/>
                  <a:gd name="T29" fmla="*/ 1027 h 1027"/>
                  <a:gd name="T30" fmla="*/ 53 w 461"/>
                  <a:gd name="T31" fmla="*/ 1022 h 1027"/>
                  <a:gd name="T32" fmla="*/ 0 w 461"/>
                  <a:gd name="T33" fmla="*/ 959 h 1027"/>
                  <a:gd name="T34" fmla="*/ 53 w 461"/>
                  <a:gd name="T35" fmla="*/ 936 h 1027"/>
                  <a:gd name="T36" fmla="*/ 187 w 461"/>
                  <a:gd name="T37" fmla="*/ 908 h 1027"/>
                  <a:gd name="T38" fmla="*/ 263 w 461"/>
                  <a:gd name="T39" fmla="*/ 936 h 1027"/>
                  <a:gd name="T40" fmla="*/ 315 w 461"/>
                  <a:gd name="T41" fmla="*/ 936 h 1027"/>
                  <a:gd name="T42" fmla="*/ 310 w 461"/>
                  <a:gd name="T43" fmla="*/ 890 h 1027"/>
                  <a:gd name="T44" fmla="*/ 258 w 461"/>
                  <a:gd name="T45" fmla="*/ 616 h 1027"/>
                  <a:gd name="T46" fmla="*/ 222 w 461"/>
                  <a:gd name="T47" fmla="*/ 456 h 1027"/>
                  <a:gd name="T48" fmla="*/ 228 w 461"/>
                  <a:gd name="T49" fmla="*/ 376 h 1027"/>
                  <a:gd name="T50" fmla="*/ 280 w 461"/>
                  <a:gd name="T51" fmla="*/ 227 h 1027"/>
                  <a:gd name="T52" fmla="*/ 333 w 461"/>
                  <a:gd name="T53" fmla="*/ 91 h 1027"/>
                  <a:gd name="T54" fmla="*/ 421 w 461"/>
                  <a:gd name="T55" fmla="*/ 0 h 10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1"/>
                  <a:gd name="T85" fmla="*/ 0 h 1027"/>
                  <a:gd name="T86" fmla="*/ 461 w 461"/>
                  <a:gd name="T87" fmla="*/ 1027 h 10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1" h="1027">
                    <a:moveTo>
                      <a:pt x="421" y="0"/>
                    </a:moveTo>
                    <a:lnTo>
                      <a:pt x="449" y="22"/>
                    </a:lnTo>
                    <a:lnTo>
                      <a:pt x="461" y="91"/>
                    </a:lnTo>
                    <a:lnTo>
                      <a:pt x="439" y="159"/>
                    </a:lnTo>
                    <a:lnTo>
                      <a:pt x="380" y="245"/>
                    </a:lnTo>
                    <a:lnTo>
                      <a:pt x="315" y="348"/>
                    </a:lnTo>
                    <a:lnTo>
                      <a:pt x="293" y="462"/>
                    </a:lnTo>
                    <a:lnTo>
                      <a:pt x="310" y="645"/>
                    </a:lnTo>
                    <a:lnTo>
                      <a:pt x="350" y="868"/>
                    </a:lnTo>
                    <a:lnTo>
                      <a:pt x="380" y="959"/>
                    </a:lnTo>
                    <a:lnTo>
                      <a:pt x="368" y="987"/>
                    </a:lnTo>
                    <a:lnTo>
                      <a:pt x="298" y="992"/>
                    </a:lnTo>
                    <a:lnTo>
                      <a:pt x="211" y="969"/>
                    </a:lnTo>
                    <a:lnTo>
                      <a:pt x="134" y="1004"/>
                    </a:lnTo>
                    <a:lnTo>
                      <a:pt x="87" y="1027"/>
                    </a:lnTo>
                    <a:lnTo>
                      <a:pt x="53" y="1022"/>
                    </a:lnTo>
                    <a:lnTo>
                      <a:pt x="0" y="959"/>
                    </a:lnTo>
                    <a:lnTo>
                      <a:pt x="53" y="936"/>
                    </a:lnTo>
                    <a:lnTo>
                      <a:pt x="187" y="908"/>
                    </a:lnTo>
                    <a:lnTo>
                      <a:pt x="263" y="936"/>
                    </a:lnTo>
                    <a:lnTo>
                      <a:pt x="315" y="936"/>
                    </a:lnTo>
                    <a:lnTo>
                      <a:pt x="310" y="890"/>
                    </a:lnTo>
                    <a:lnTo>
                      <a:pt x="258" y="616"/>
                    </a:lnTo>
                    <a:lnTo>
                      <a:pt x="222" y="456"/>
                    </a:lnTo>
                    <a:lnTo>
                      <a:pt x="228" y="376"/>
                    </a:lnTo>
                    <a:lnTo>
                      <a:pt x="280" y="227"/>
                    </a:lnTo>
                    <a:lnTo>
                      <a:pt x="333" y="91"/>
                    </a:lnTo>
                    <a:lnTo>
                      <a:pt x="421"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grpSp>
        <p:sp>
          <p:nvSpPr>
            <p:cNvPr id="24" name="Freeform 34">
              <a:extLst>
                <a:ext uri="{FF2B5EF4-FFF2-40B4-BE49-F238E27FC236}">
                  <a16:creationId xmlns:a16="http://schemas.microsoft.com/office/drawing/2014/main" id="{F2B9BE01-0045-42B7-988A-196E7EC6D806}"/>
                </a:ext>
              </a:extLst>
            </p:cNvPr>
            <p:cNvSpPr>
              <a:spLocks/>
            </p:cNvSpPr>
            <p:nvPr/>
          </p:nvSpPr>
          <p:spPr bwMode="auto">
            <a:xfrm>
              <a:off x="2626" y="1540"/>
              <a:ext cx="827" cy="563"/>
            </a:xfrm>
            <a:custGeom>
              <a:avLst/>
              <a:gdLst>
                <a:gd name="T0" fmla="*/ 0 w 827"/>
                <a:gd name="T1" fmla="*/ 139 h 563"/>
                <a:gd name="T2" fmla="*/ 108 w 827"/>
                <a:gd name="T3" fmla="*/ 18 h 563"/>
                <a:gd name="T4" fmla="*/ 160 w 827"/>
                <a:gd name="T5" fmla="*/ 75 h 563"/>
                <a:gd name="T6" fmla="*/ 213 w 827"/>
                <a:gd name="T7" fmla="*/ 110 h 563"/>
                <a:gd name="T8" fmla="*/ 269 w 827"/>
                <a:gd name="T9" fmla="*/ 110 h 563"/>
                <a:gd name="T10" fmla="*/ 327 w 827"/>
                <a:gd name="T11" fmla="*/ 52 h 563"/>
                <a:gd name="T12" fmla="*/ 396 w 827"/>
                <a:gd name="T13" fmla="*/ 5 h 563"/>
                <a:gd name="T14" fmla="*/ 477 w 827"/>
                <a:gd name="T15" fmla="*/ 0 h 563"/>
                <a:gd name="T16" fmla="*/ 563 w 827"/>
                <a:gd name="T17" fmla="*/ 35 h 563"/>
                <a:gd name="T18" fmla="*/ 620 w 827"/>
                <a:gd name="T19" fmla="*/ 87 h 563"/>
                <a:gd name="T20" fmla="*/ 648 w 827"/>
                <a:gd name="T21" fmla="*/ 157 h 563"/>
                <a:gd name="T22" fmla="*/ 654 w 827"/>
                <a:gd name="T23" fmla="*/ 249 h 563"/>
                <a:gd name="T24" fmla="*/ 671 w 827"/>
                <a:gd name="T25" fmla="*/ 331 h 563"/>
                <a:gd name="T26" fmla="*/ 718 w 827"/>
                <a:gd name="T27" fmla="*/ 371 h 563"/>
                <a:gd name="T28" fmla="*/ 774 w 827"/>
                <a:gd name="T29" fmla="*/ 389 h 563"/>
                <a:gd name="T30" fmla="*/ 827 w 827"/>
                <a:gd name="T31" fmla="*/ 401 h 563"/>
                <a:gd name="T32" fmla="*/ 786 w 827"/>
                <a:gd name="T33" fmla="*/ 563 h 563"/>
                <a:gd name="T34" fmla="*/ 654 w 827"/>
                <a:gd name="T35" fmla="*/ 540 h 563"/>
                <a:gd name="T36" fmla="*/ 517 w 827"/>
                <a:gd name="T37" fmla="*/ 493 h 563"/>
                <a:gd name="T38" fmla="*/ 407 w 827"/>
                <a:gd name="T39" fmla="*/ 441 h 563"/>
                <a:gd name="T40" fmla="*/ 286 w 827"/>
                <a:gd name="T41" fmla="*/ 389 h 563"/>
                <a:gd name="T42" fmla="*/ 160 w 827"/>
                <a:gd name="T43" fmla="*/ 331 h 563"/>
                <a:gd name="T44" fmla="*/ 57 w 827"/>
                <a:gd name="T45" fmla="*/ 209 h 563"/>
                <a:gd name="T46" fmla="*/ 0 w 827"/>
                <a:gd name="T47" fmla="*/ 139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7"/>
                <a:gd name="T73" fmla="*/ 0 h 563"/>
                <a:gd name="T74" fmla="*/ 827 w 827"/>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7" h="563">
                  <a:moveTo>
                    <a:pt x="0" y="139"/>
                  </a:moveTo>
                  <a:lnTo>
                    <a:pt x="108" y="18"/>
                  </a:lnTo>
                  <a:lnTo>
                    <a:pt x="160" y="75"/>
                  </a:lnTo>
                  <a:lnTo>
                    <a:pt x="213" y="110"/>
                  </a:lnTo>
                  <a:lnTo>
                    <a:pt x="269" y="110"/>
                  </a:lnTo>
                  <a:lnTo>
                    <a:pt x="327" y="52"/>
                  </a:lnTo>
                  <a:lnTo>
                    <a:pt x="396" y="5"/>
                  </a:lnTo>
                  <a:lnTo>
                    <a:pt x="477" y="0"/>
                  </a:lnTo>
                  <a:lnTo>
                    <a:pt x="563" y="35"/>
                  </a:lnTo>
                  <a:lnTo>
                    <a:pt x="620" y="87"/>
                  </a:lnTo>
                  <a:lnTo>
                    <a:pt x="648" y="157"/>
                  </a:lnTo>
                  <a:lnTo>
                    <a:pt x="654" y="249"/>
                  </a:lnTo>
                  <a:lnTo>
                    <a:pt x="671" y="331"/>
                  </a:lnTo>
                  <a:lnTo>
                    <a:pt x="718" y="371"/>
                  </a:lnTo>
                  <a:lnTo>
                    <a:pt x="774" y="389"/>
                  </a:lnTo>
                  <a:lnTo>
                    <a:pt x="827" y="401"/>
                  </a:lnTo>
                  <a:lnTo>
                    <a:pt x="786" y="563"/>
                  </a:lnTo>
                  <a:lnTo>
                    <a:pt x="654" y="540"/>
                  </a:lnTo>
                  <a:lnTo>
                    <a:pt x="517" y="493"/>
                  </a:lnTo>
                  <a:lnTo>
                    <a:pt x="407" y="441"/>
                  </a:lnTo>
                  <a:lnTo>
                    <a:pt x="286" y="389"/>
                  </a:lnTo>
                  <a:lnTo>
                    <a:pt x="160" y="331"/>
                  </a:lnTo>
                  <a:lnTo>
                    <a:pt x="57" y="209"/>
                  </a:lnTo>
                  <a:lnTo>
                    <a:pt x="0" y="139"/>
                  </a:lnTo>
                  <a:close/>
                </a:path>
              </a:pathLst>
            </a:custGeom>
            <a:solidFill>
              <a:srgbClr val="063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5" name="Freeform 35">
              <a:extLst>
                <a:ext uri="{FF2B5EF4-FFF2-40B4-BE49-F238E27FC236}">
                  <a16:creationId xmlns:a16="http://schemas.microsoft.com/office/drawing/2014/main" id="{8014FCBB-3A83-4CA1-A971-E44CC05E77B6}"/>
                </a:ext>
              </a:extLst>
            </p:cNvPr>
            <p:cNvSpPr>
              <a:spLocks/>
            </p:cNvSpPr>
            <p:nvPr/>
          </p:nvSpPr>
          <p:spPr bwMode="auto">
            <a:xfrm>
              <a:off x="2614" y="1513"/>
              <a:ext cx="856" cy="606"/>
            </a:xfrm>
            <a:custGeom>
              <a:avLst/>
              <a:gdLst>
                <a:gd name="T0" fmla="*/ 75 w 856"/>
                <a:gd name="T1" fmla="*/ 266 h 606"/>
                <a:gd name="T2" fmla="*/ 172 w 856"/>
                <a:gd name="T3" fmla="*/ 363 h 606"/>
                <a:gd name="T4" fmla="*/ 304 w 856"/>
                <a:gd name="T5" fmla="*/ 428 h 606"/>
                <a:gd name="T6" fmla="*/ 489 w 856"/>
                <a:gd name="T7" fmla="*/ 513 h 606"/>
                <a:gd name="T8" fmla="*/ 615 w 856"/>
                <a:gd name="T9" fmla="*/ 566 h 606"/>
                <a:gd name="T10" fmla="*/ 816 w 856"/>
                <a:gd name="T11" fmla="*/ 606 h 606"/>
                <a:gd name="T12" fmla="*/ 856 w 856"/>
                <a:gd name="T13" fmla="*/ 393 h 606"/>
                <a:gd name="T14" fmla="*/ 804 w 856"/>
                <a:gd name="T15" fmla="*/ 393 h 606"/>
                <a:gd name="T16" fmla="*/ 753 w 856"/>
                <a:gd name="T17" fmla="*/ 363 h 606"/>
                <a:gd name="T18" fmla="*/ 695 w 856"/>
                <a:gd name="T19" fmla="*/ 323 h 606"/>
                <a:gd name="T20" fmla="*/ 695 w 856"/>
                <a:gd name="T21" fmla="*/ 243 h 606"/>
                <a:gd name="T22" fmla="*/ 660 w 856"/>
                <a:gd name="T23" fmla="*/ 116 h 606"/>
                <a:gd name="T24" fmla="*/ 597 w 856"/>
                <a:gd name="T25" fmla="*/ 46 h 606"/>
                <a:gd name="T26" fmla="*/ 505 w 856"/>
                <a:gd name="T27" fmla="*/ 0 h 606"/>
                <a:gd name="T28" fmla="*/ 391 w 856"/>
                <a:gd name="T29" fmla="*/ 12 h 606"/>
                <a:gd name="T30" fmla="*/ 321 w 856"/>
                <a:gd name="T31" fmla="*/ 53 h 606"/>
                <a:gd name="T32" fmla="*/ 286 w 856"/>
                <a:gd name="T33" fmla="*/ 98 h 606"/>
                <a:gd name="T34" fmla="*/ 253 w 856"/>
                <a:gd name="T35" fmla="*/ 121 h 606"/>
                <a:gd name="T36" fmla="*/ 218 w 856"/>
                <a:gd name="T37" fmla="*/ 116 h 606"/>
                <a:gd name="T38" fmla="*/ 166 w 856"/>
                <a:gd name="T39" fmla="*/ 63 h 606"/>
                <a:gd name="T40" fmla="*/ 132 w 856"/>
                <a:gd name="T41" fmla="*/ 0 h 606"/>
                <a:gd name="T42" fmla="*/ 103 w 856"/>
                <a:gd name="T43" fmla="*/ 30 h 606"/>
                <a:gd name="T44" fmla="*/ 0 w 856"/>
                <a:gd name="T45" fmla="*/ 150 h 606"/>
                <a:gd name="T46" fmla="*/ 5 w 856"/>
                <a:gd name="T47" fmla="*/ 178 h 606"/>
                <a:gd name="T48" fmla="*/ 17 w 856"/>
                <a:gd name="T49" fmla="*/ 191 h 606"/>
                <a:gd name="T50" fmla="*/ 120 w 856"/>
                <a:gd name="T51" fmla="*/ 81 h 606"/>
                <a:gd name="T52" fmla="*/ 172 w 856"/>
                <a:gd name="T53" fmla="*/ 133 h 606"/>
                <a:gd name="T54" fmla="*/ 206 w 856"/>
                <a:gd name="T55" fmla="*/ 168 h 606"/>
                <a:gd name="T56" fmla="*/ 253 w 856"/>
                <a:gd name="T57" fmla="*/ 168 h 606"/>
                <a:gd name="T58" fmla="*/ 286 w 856"/>
                <a:gd name="T59" fmla="*/ 156 h 606"/>
                <a:gd name="T60" fmla="*/ 339 w 856"/>
                <a:gd name="T61" fmla="*/ 116 h 606"/>
                <a:gd name="T62" fmla="*/ 367 w 856"/>
                <a:gd name="T63" fmla="*/ 70 h 606"/>
                <a:gd name="T64" fmla="*/ 442 w 856"/>
                <a:gd name="T65" fmla="*/ 46 h 606"/>
                <a:gd name="T66" fmla="*/ 505 w 856"/>
                <a:gd name="T67" fmla="*/ 53 h 606"/>
                <a:gd name="T68" fmla="*/ 562 w 856"/>
                <a:gd name="T69" fmla="*/ 87 h 606"/>
                <a:gd name="T70" fmla="*/ 615 w 856"/>
                <a:gd name="T71" fmla="*/ 138 h 606"/>
                <a:gd name="T72" fmla="*/ 643 w 856"/>
                <a:gd name="T73" fmla="*/ 203 h 606"/>
                <a:gd name="T74" fmla="*/ 643 w 856"/>
                <a:gd name="T75" fmla="*/ 260 h 606"/>
                <a:gd name="T76" fmla="*/ 643 w 856"/>
                <a:gd name="T77" fmla="*/ 323 h 606"/>
                <a:gd name="T78" fmla="*/ 666 w 856"/>
                <a:gd name="T79" fmla="*/ 375 h 606"/>
                <a:gd name="T80" fmla="*/ 730 w 856"/>
                <a:gd name="T81" fmla="*/ 410 h 606"/>
                <a:gd name="T82" fmla="*/ 804 w 856"/>
                <a:gd name="T83" fmla="*/ 444 h 606"/>
                <a:gd name="T84" fmla="*/ 770 w 856"/>
                <a:gd name="T85" fmla="*/ 554 h 606"/>
                <a:gd name="T86" fmla="*/ 580 w 856"/>
                <a:gd name="T87" fmla="*/ 503 h 606"/>
                <a:gd name="T88" fmla="*/ 454 w 856"/>
                <a:gd name="T89" fmla="*/ 450 h 606"/>
                <a:gd name="T90" fmla="*/ 339 w 856"/>
                <a:gd name="T91" fmla="*/ 416 h 606"/>
                <a:gd name="T92" fmla="*/ 241 w 856"/>
                <a:gd name="T93" fmla="*/ 363 h 606"/>
                <a:gd name="T94" fmla="*/ 120 w 856"/>
                <a:gd name="T95" fmla="*/ 266 h 606"/>
                <a:gd name="T96" fmla="*/ 34 w 856"/>
                <a:gd name="T97" fmla="*/ 173 h 606"/>
                <a:gd name="T98" fmla="*/ 22 w 856"/>
                <a:gd name="T99" fmla="*/ 185 h 606"/>
                <a:gd name="T100" fmla="*/ 75 w 856"/>
                <a:gd name="T101" fmla="*/ 266 h 6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6"/>
                <a:gd name="T154" fmla="*/ 0 h 606"/>
                <a:gd name="T155" fmla="*/ 856 w 856"/>
                <a:gd name="T156" fmla="*/ 606 h 6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6" h="606">
                  <a:moveTo>
                    <a:pt x="75" y="266"/>
                  </a:moveTo>
                  <a:lnTo>
                    <a:pt x="172" y="363"/>
                  </a:lnTo>
                  <a:lnTo>
                    <a:pt x="304" y="428"/>
                  </a:lnTo>
                  <a:lnTo>
                    <a:pt x="489" y="513"/>
                  </a:lnTo>
                  <a:lnTo>
                    <a:pt x="615" y="566"/>
                  </a:lnTo>
                  <a:lnTo>
                    <a:pt x="816" y="606"/>
                  </a:lnTo>
                  <a:lnTo>
                    <a:pt x="856" y="393"/>
                  </a:lnTo>
                  <a:lnTo>
                    <a:pt x="804" y="393"/>
                  </a:lnTo>
                  <a:lnTo>
                    <a:pt x="753" y="363"/>
                  </a:lnTo>
                  <a:lnTo>
                    <a:pt x="695" y="323"/>
                  </a:lnTo>
                  <a:lnTo>
                    <a:pt x="695" y="243"/>
                  </a:lnTo>
                  <a:lnTo>
                    <a:pt x="660" y="116"/>
                  </a:lnTo>
                  <a:lnTo>
                    <a:pt x="597" y="46"/>
                  </a:lnTo>
                  <a:lnTo>
                    <a:pt x="505" y="0"/>
                  </a:lnTo>
                  <a:lnTo>
                    <a:pt x="391" y="12"/>
                  </a:lnTo>
                  <a:lnTo>
                    <a:pt x="321" y="53"/>
                  </a:lnTo>
                  <a:lnTo>
                    <a:pt x="286" y="98"/>
                  </a:lnTo>
                  <a:lnTo>
                    <a:pt x="253" y="121"/>
                  </a:lnTo>
                  <a:lnTo>
                    <a:pt x="218" y="116"/>
                  </a:lnTo>
                  <a:lnTo>
                    <a:pt x="166" y="63"/>
                  </a:lnTo>
                  <a:lnTo>
                    <a:pt x="132" y="0"/>
                  </a:lnTo>
                  <a:lnTo>
                    <a:pt x="103" y="30"/>
                  </a:lnTo>
                  <a:lnTo>
                    <a:pt x="0" y="150"/>
                  </a:lnTo>
                  <a:lnTo>
                    <a:pt x="5" y="178"/>
                  </a:lnTo>
                  <a:lnTo>
                    <a:pt x="17" y="191"/>
                  </a:lnTo>
                  <a:lnTo>
                    <a:pt x="120" y="81"/>
                  </a:lnTo>
                  <a:lnTo>
                    <a:pt x="172" y="133"/>
                  </a:lnTo>
                  <a:lnTo>
                    <a:pt x="206" y="168"/>
                  </a:lnTo>
                  <a:lnTo>
                    <a:pt x="253" y="168"/>
                  </a:lnTo>
                  <a:lnTo>
                    <a:pt x="286" y="156"/>
                  </a:lnTo>
                  <a:lnTo>
                    <a:pt x="339" y="116"/>
                  </a:lnTo>
                  <a:lnTo>
                    <a:pt x="367" y="70"/>
                  </a:lnTo>
                  <a:lnTo>
                    <a:pt x="442" y="46"/>
                  </a:lnTo>
                  <a:lnTo>
                    <a:pt x="505" y="53"/>
                  </a:lnTo>
                  <a:lnTo>
                    <a:pt x="562" y="87"/>
                  </a:lnTo>
                  <a:lnTo>
                    <a:pt x="615" y="138"/>
                  </a:lnTo>
                  <a:lnTo>
                    <a:pt x="643" y="203"/>
                  </a:lnTo>
                  <a:lnTo>
                    <a:pt x="643" y="260"/>
                  </a:lnTo>
                  <a:lnTo>
                    <a:pt x="643" y="323"/>
                  </a:lnTo>
                  <a:lnTo>
                    <a:pt x="666" y="375"/>
                  </a:lnTo>
                  <a:lnTo>
                    <a:pt x="730" y="410"/>
                  </a:lnTo>
                  <a:lnTo>
                    <a:pt x="804" y="444"/>
                  </a:lnTo>
                  <a:lnTo>
                    <a:pt x="770" y="554"/>
                  </a:lnTo>
                  <a:lnTo>
                    <a:pt x="580" y="503"/>
                  </a:lnTo>
                  <a:lnTo>
                    <a:pt x="454" y="450"/>
                  </a:lnTo>
                  <a:lnTo>
                    <a:pt x="339" y="416"/>
                  </a:lnTo>
                  <a:lnTo>
                    <a:pt x="241" y="363"/>
                  </a:lnTo>
                  <a:lnTo>
                    <a:pt x="120" y="266"/>
                  </a:lnTo>
                  <a:lnTo>
                    <a:pt x="34" y="173"/>
                  </a:lnTo>
                  <a:lnTo>
                    <a:pt x="22" y="185"/>
                  </a:lnTo>
                  <a:lnTo>
                    <a:pt x="75" y="2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6" name="Oval 36">
              <a:extLst>
                <a:ext uri="{FF2B5EF4-FFF2-40B4-BE49-F238E27FC236}">
                  <a16:creationId xmlns:a16="http://schemas.microsoft.com/office/drawing/2014/main" id="{9BAE4D57-67EE-453E-B2C7-E3C801CF9CB7}"/>
                </a:ext>
              </a:extLst>
            </p:cNvPr>
            <p:cNvSpPr>
              <a:spLocks noChangeArrowheads="1"/>
            </p:cNvSpPr>
            <p:nvPr/>
          </p:nvSpPr>
          <p:spPr bwMode="auto">
            <a:xfrm rot="-4286940">
              <a:off x="279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7" name="Oval 37">
              <a:extLst>
                <a:ext uri="{FF2B5EF4-FFF2-40B4-BE49-F238E27FC236}">
                  <a16:creationId xmlns:a16="http://schemas.microsoft.com/office/drawing/2014/main" id="{86764D24-DBE6-4E61-8B05-F78656448BE7}"/>
                </a:ext>
              </a:extLst>
            </p:cNvPr>
            <p:cNvSpPr>
              <a:spLocks noChangeArrowheads="1"/>
            </p:cNvSpPr>
            <p:nvPr/>
          </p:nvSpPr>
          <p:spPr bwMode="auto">
            <a:xfrm rot="-4286940">
              <a:off x="281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8" name="Oval 38">
              <a:extLst>
                <a:ext uri="{FF2B5EF4-FFF2-40B4-BE49-F238E27FC236}">
                  <a16:creationId xmlns:a16="http://schemas.microsoft.com/office/drawing/2014/main" id="{1728EBAC-0FD1-4D43-861B-3C7B5608A210}"/>
                </a:ext>
              </a:extLst>
            </p:cNvPr>
            <p:cNvSpPr>
              <a:spLocks noChangeArrowheads="1"/>
            </p:cNvSpPr>
            <p:nvPr/>
          </p:nvSpPr>
          <p:spPr bwMode="auto">
            <a:xfrm rot="-4286940">
              <a:off x="2741" y="1887"/>
              <a:ext cx="141" cy="50"/>
            </a:xfrm>
            <a:prstGeom prst="ellipse">
              <a:avLst/>
            </a:prstGeom>
            <a:solidFill>
              <a:srgbClr val="FFFF00"/>
            </a:solidFill>
            <a:ln w="12700" cap="sq">
              <a:solidFill>
                <a:srgbClr val="FFFFFF"/>
              </a:solidFill>
              <a:round/>
              <a:headEnd type="none" w="sm" len="sm"/>
              <a:tailEnd type="none" w="sm" len="sm"/>
            </a:ln>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29" name="Oval 39">
              <a:extLst>
                <a:ext uri="{FF2B5EF4-FFF2-40B4-BE49-F238E27FC236}">
                  <a16:creationId xmlns:a16="http://schemas.microsoft.com/office/drawing/2014/main" id="{6BBB46C6-094D-4A88-ACE7-B696E07F5615}"/>
                </a:ext>
              </a:extLst>
            </p:cNvPr>
            <p:cNvSpPr>
              <a:spLocks noChangeArrowheads="1"/>
            </p:cNvSpPr>
            <p:nvPr/>
          </p:nvSpPr>
          <p:spPr bwMode="auto">
            <a:xfrm rot="-4286940">
              <a:off x="2760" y="1913"/>
              <a:ext cx="81" cy="19"/>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sp>
          <p:nvSpPr>
            <p:cNvPr id="30" name="Oval 40">
              <a:extLst>
                <a:ext uri="{FF2B5EF4-FFF2-40B4-BE49-F238E27FC236}">
                  <a16:creationId xmlns:a16="http://schemas.microsoft.com/office/drawing/2014/main" id="{813FBB9D-51C3-4182-BE6D-9E1080CA9C66}"/>
                </a:ext>
              </a:extLst>
            </p:cNvPr>
            <p:cNvSpPr>
              <a:spLocks noChangeArrowheads="1"/>
            </p:cNvSpPr>
            <p:nvPr/>
          </p:nvSpPr>
          <p:spPr bwMode="auto">
            <a:xfrm>
              <a:off x="2687" y="2089"/>
              <a:ext cx="198" cy="85"/>
            </a:xfrm>
            <a:prstGeom prst="ellipse">
              <a:avLst/>
            </a:prstGeom>
            <a:solidFill>
              <a:srgbClr val="000066"/>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Times New Roman" pitchFamily="18" charset="0"/>
                <a:ea typeface="+mn-ea"/>
                <a:cs typeface="Arial" charset="0"/>
              </a:endParaRPr>
            </a:p>
          </p:txBody>
        </p:sp>
      </p:grpSp>
      <p:graphicFrame>
        <p:nvGraphicFramePr>
          <p:cNvPr id="83" name="Table 83">
            <a:extLst>
              <a:ext uri="{FF2B5EF4-FFF2-40B4-BE49-F238E27FC236}">
                <a16:creationId xmlns:a16="http://schemas.microsoft.com/office/drawing/2014/main" id="{603BAD45-BFC2-441C-8C09-FBEA0BFFC31D}"/>
              </a:ext>
            </a:extLst>
          </p:cNvPr>
          <p:cNvGraphicFramePr>
            <a:graphicFrameLocks noGrp="1"/>
          </p:cNvGraphicFramePr>
          <p:nvPr/>
        </p:nvGraphicFramePr>
        <p:xfrm>
          <a:off x="971549" y="1676400"/>
          <a:ext cx="7562851" cy="1456986"/>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213872294"/>
                    </a:ext>
                  </a:extLst>
                </a:gridCol>
                <a:gridCol w="1176868">
                  <a:extLst>
                    <a:ext uri="{9D8B030D-6E8A-4147-A177-3AD203B41FA5}">
                      <a16:colId xmlns:a16="http://schemas.microsoft.com/office/drawing/2014/main" val="2661199596"/>
                    </a:ext>
                  </a:extLst>
                </a:gridCol>
                <a:gridCol w="1143000">
                  <a:extLst>
                    <a:ext uri="{9D8B030D-6E8A-4147-A177-3AD203B41FA5}">
                      <a16:colId xmlns:a16="http://schemas.microsoft.com/office/drawing/2014/main" val="629219786"/>
                    </a:ext>
                  </a:extLst>
                </a:gridCol>
                <a:gridCol w="1066800">
                  <a:extLst>
                    <a:ext uri="{9D8B030D-6E8A-4147-A177-3AD203B41FA5}">
                      <a16:colId xmlns:a16="http://schemas.microsoft.com/office/drawing/2014/main" val="3556036478"/>
                    </a:ext>
                  </a:extLst>
                </a:gridCol>
                <a:gridCol w="1066800">
                  <a:extLst>
                    <a:ext uri="{9D8B030D-6E8A-4147-A177-3AD203B41FA5}">
                      <a16:colId xmlns:a16="http://schemas.microsoft.com/office/drawing/2014/main" val="3343143116"/>
                    </a:ext>
                  </a:extLst>
                </a:gridCol>
                <a:gridCol w="990600">
                  <a:extLst>
                    <a:ext uri="{9D8B030D-6E8A-4147-A177-3AD203B41FA5}">
                      <a16:colId xmlns:a16="http://schemas.microsoft.com/office/drawing/2014/main" val="120479869"/>
                    </a:ext>
                  </a:extLst>
                </a:gridCol>
                <a:gridCol w="1066800">
                  <a:extLst>
                    <a:ext uri="{9D8B030D-6E8A-4147-A177-3AD203B41FA5}">
                      <a16:colId xmlns:a16="http://schemas.microsoft.com/office/drawing/2014/main" val="2475332134"/>
                    </a:ext>
                  </a:extLst>
                </a:gridCol>
              </a:tblGrid>
              <a:tr h="408453">
                <a:tc>
                  <a:txBody>
                    <a:bodyPr/>
                    <a:lstStyle/>
                    <a:p>
                      <a:pPr algn="ctr"/>
                      <a:endParaRPr lang="en-US"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 animals </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Extrovert</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Partier</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p>
                    <a:p>
                      <a:pPr algn="ctr"/>
                      <a:r>
                        <a:rPr lang="en-US" dirty="0">
                          <a:latin typeface="Times New Roman" panose="02020603050405020304" pitchFamily="18" charset="0"/>
                          <a:cs typeface="Times New Roman" panose="02020603050405020304" pitchFamily="18" charset="0"/>
                        </a:rPr>
                        <a:t>movies</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nature</a:t>
                      </a:r>
                    </a:p>
                  </a:txBody>
                  <a:tcPr>
                    <a:solidFill>
                      <a:srgbClr val="FFC000"/>
                    </a:solidFill>
                  </a:tcPr>
                </a:tc>
                <a:tc>
                  <a:txBody>
                    <a:bodyPr/>
                    <a:lstStyle/>
                    <a:p>
                      <a:pPr algn="ctr"/>
                      <a:r>
                        <a:rPr lang="en-US" dirty="0">
                          <a:latin typeface="Times New Roman" panose="02020603050405020304" pitchFamily="18" charset="0"/>
                          <a:cs typeface="Times New Roman" panose="02020603050405020304" pitchFamily="18" charset="0"/>
                        </a:rPr>
                        <a:t>Likes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music</a:t>
                      </a:r>
                    </a:p>
                  </a:txBody>
                  <a:tcPr>
                    <a:solidFill>
                      <a:srgbClr val="FFC000"/>
                    </a:solidFill>
                  </a:tcPr>
                </a:tc>
                <a:extLst>
                  <a:ext uri="{0D108BD9-81ED-4DB2-BD59-A6C34878D82A}">
                    <a16:rowId xmlns:a16="http://schemas.microsoft.com/office/drawing/2014/main" val="2536116381"/>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-20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3</a:t>
                      </a:r>
                    </a:p>
                  </a:txBody>
                  <a:tcPr/>
                </a:tc>
                <a:tc>
                  <a:txBody>
                    <a:bodyPr/>
                    <a:lstStyle/>
                    <a:p>
                      <a:pPr algn="ctr"/>
                      <a:r>
                        <a:rPr lang="en-US"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4160792800"/>
                  </a:ext>
                </a:extLst>
              </a:tr>
              <a:tr h="408453">
                <a:tc>
                  <a:txBody>
                    <a:bodyPr/>
                    <a:lstStyle/>
                    <a:p>
                      <a:pPr algn="ctr"/>
                      <a:endParaRPr lang="en-US">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-15</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tc>
                  <a:txBody>
                    <a:bodyPr/>
                    <a:lstStyle/>
                    <a:p>
                      <a:pPr algn="ctr"/>
                      <a:r>
                        <a:rPr lang="en-US" dirty="0">
                          <a:latin typeface="Times New Roman" panose="02020603050405020304" pitchFamily="18" charset="0"/>
                          <a:cs typeface="Times New Roman" panose="02020603050405020304" pitchFamily="18" charset="0"/>
                        </a:rPr>
                        <a:t>30</a:t>
                      </a:r>
                    </a:p>
                  </a:txBody>
                  <a:tcPr/>
                </a:tc>
                <a:tc>
                  <a:txBody>
                    <a:bodyPr/>
                    <a:lstStyle/>
                    <a:p>
                      <a:pPr algn="ctr"/>
                      <a:r>
                        <a:rPr lang="en-US"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278186433"/>
                  </a:ext>
                </a:extLst>
              </a:tr>
            </a:tbl>
          </a:graphicData>
        </a:graphic>
      </p:graphicFrame>
      <p:grpSp>
        <p:nvGrpSpPr>
          <p:cNvPr id="122" name="Group 121">
            <a:extLst>
              <a:ext uri="{FF2B5EF4-FFF2-40B4-BE49-F238E27FC236}">
                <a16:creationId xmlns:a16="http://schemas.microsoft.com/office/drawing/2014/main" id="{E5B2D034-03B3-4513-9895-05088DE39055}"/>
              </a:ext>
            </a:extLst>
          </p:cNvPr>
          <p:cNvGrpSpPr/>
          <p:nvPr/>
        </p:nvGrpSpPr>
        <p:grpSpPr>
          <a:xfrm>
            <a:off x="1445379" y="2286000"/>
            <a:ext cx="333555" cy="801189"/>
            <a:chOff x="1445379" y="2727855"/>
            <a:chExt cx="333555" cy="801189"/>
          </a:xfrm>
        </p:grpSpPr>
        <p:pic>
          <p:nvPicPr>
            <p:cNvPr id="98" name="Picture 44" descr="j0233040">
              <a:extLst>
                <a:ext uri="{FF2B5EF4-FFF2-40B4-BE49-F238E27FC236}">
                  <a16:creationId xmlns:a16="http://schemas.microsoft.com/office/drawing/2014/main" id="{9D57E2B3-50A9-4A4C-B9AD-585CDCFD4E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5379" y="3183201"/>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7" descr="j0232906">
              <a:extLst>
                <a:ext uri="{FF2B5EF4-FFF2-40B4-BE49-F238E27FC236}">
                  <a16:creationId xmlns:a16="http://schemas.microsoft.com/office/drawing/2014/main" id="{CA8C23B1-36A2-452D-91C3-42C3E53747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270" y="272785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6" name="Table 45">
            <a:extLst>
              <a:ext uri="{FF2B5EF4-FFF2-40B4-BE49-F238E27FC236}">
                <a16:creationId xmlns:a16="http://schemas.microsoft.com/office/drawing/2014/main" id="{114E8655-40D4-4E1B-9026-5BA12159147D}"/>
              </a:ext>
            </a:extLst>
          </p:cNvPr>
          <p:cNvGraphicFramePr>
            <a:graphicFrameLocks noGrp="1"/>
          </p:cNvGraphicFramePr>
          <p:nvPr/>
        </p:nvGraphicFramePr>
        <p:xfrm>
          <a:off x="941696" y="3208626"/>
          <a:ext cx="7562851" cy="646331"/>
        </p:xfrm>
        <a:graphic>
          <a:graphicData uri="http://schemas.openxmlformats.org/drawingml/2006/table">
            <a:tbl>
              <a:tblPr firstRow="1" bandRow="1">
                <a:tableStyleId>{5C22544A-7EE6-4342-B048-85BDC9FD1C3A}</a:tableStyleId>
              </a:tblPr>
              <a:tblGrid>
                <a:gridCol w="1051983">
                  <a:extLst>
                    <a:ext uri="{9D8B030D-6E8A-4147-A177-3AD203B41FA5}">
                      <a16:colId xmlns:a16="http://schemas.microsoft.com/office/drawing/2014/main" val="3010475216"/>
                    </a:ext>
                  </a:extLst>
                </a:gridCol>
                <a:gridCol w="1176868">
                  <a:extLst>
                    <a:ext uri="{9D8B030D-6E8A-4147-A177-3AD203B41FA5}">
                      <a16:colId xmlns:a16="http://schemas.microsoft.com/office/drawing/2014/main" val="2696342634"/>
                    </a:ext>
                  </a:extLst>
                </a:gridCol>
                <a:gridCol w="1143000">
                  <a:extLst>
                    <a:ext uri="{9D8B030D-6E8A-4147-A177-3AD203B41FA5}">
                      <a16:colId xmlns:a16="http://schemas.microsoft.com/office/drawing/2014/main" val="841796032"/>
                    </a:ext>
                  </a:extLst>
                </a:gridCol>
                <a:gridCol w="1066800">
                  <a:extLst>
                    <a:ext uri="{9D8B030D-6E8A-4147-A177-3AD203B41FA5}">
                      <a16:colId xmlns:a16="http://schemas.microsoft.com/office/drawing/2014/main" val="3581670006"/>
                    </a:ext>
                  </a:extLst>
                </a:gridCol>
                <a:gridCol w="1066800">
                  <a:extLst>
                    <a:ext uri="{9D8B030D-6E8A-4147-A177-3AD203B41FA5}">
                      <a16:colId xmlns:a16="http://schemas.microsoft.com/office/drawing/2014/main" val="415007134"/>
                    </a:ext>
                  </a:extLst>
                </a:gridCol>
                <a:gridCol w="990600">
                  <a:extLst>
                    <a:ext uri="{9D8B030D-6E8A-4147-A177-3AD203B41FA5}">
                      <a16:colId xmlns:a16="http://schemas.microsoft.com/office/drawing/2014/main" val="445276499"/>
                    </a:ext>
                  </a:extLst>
                </a:gridCol>
                <a:gridCol w="1066800">
                  <a:extLst>
                    <a:ext uri="{9D8B030D-6E8A-4147-A177-3AD203B41FA5}">
                      <a16:colId xmlns:a16="http://schemas.microsoft.com/office/drawing/2014/main" val="1216546979"/>
                    </a:ext>
                  </a:extLst>
                </a:gridCol>
              </a:tblGrid>
              <a:tr h="646331">
                <a:tc>
                  <a:txBody>
                    <a:bodyPr/>
                    <a:lstStyle/>
                    <a:p>
                      <a:pPr algn="ctr"/>
                      <a:r>
                        <a:rPr lang="en-US" b="0" dirty="0">
                          <a:solidFill>
                            <a:schemeClr val="bg2"/>
                          </a:solidFill>
                          <a:latin typeface="Times New Roman" panose="02020603050405020304" pitchFamily="18" charset="0"/>
                          <a:cs typeface="Times New Roman" panose="02020603050405020304" pitchFamily="18" charset="0"/>
                        </a:rPr>
                        <a:t>vs</a:t>
                      </a: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tc>
                  <a:txBody>
                    <a:bodyPr/>
                    <a:lstStyle/>
                    <a:p>
                      <a:pPr algn="ctr"/>
                      <a:endParaRPr lang="en-US" b="0" dirty="0">
                        <a:solidFill>
                          <a:schemeClr val="bg2"/>
                        </a:solidFill>
                        <a:latin typeface="Times New Roman" panose="02020603050405020304" pitchFamily="18" charset="0"/>
                        <a:cs typeface="Times New Roman" panose="02020603050405020304" pitchFamily="18" charset="0"/>
                      </a:endParaRPr>
                    </a:p>
                  </a:txBody>
                  <a:tcPr>
                    <a:solidFill>
                      <a:srgbClr val="ECDECB"/>
                    </a:solidFill>
                  </a:tcPr>
                </a:tc>
                <a:extLst>
                  <a:ext uri="{0D108BD9-81ED-4DB2-BD59-A6C34878D82A}">
                    <a16:rowId xmlns:a16="http://schemas.microsoft.com/office/drawing/2014/main" val="3241623755"/>
                  </a:ext>
                </a:extLst>
              </a:tr>
            </a:tbl>
          </a:graphicData>
        </a:graphic>
      </p:graphicFrame>
      <p:grpSp>
        <p:nvGrpSpPr>
          <p:cNvPr id="2" name="Group 1">
            <a:extLst>
              <a:ext uri="{FF2B5EF4-FFF2-40B4-BE49-F238E27FC236}">
                <a16:creationId xmlns:a16="http://schemas.microsoft.com/office/drawing/2014/main" id="{52E16A4E-1C43-4DEB-84CE-E9307AE83ADE}"/>
              </a:ext>
            </a:extLst>
          </p:cNvPr>
          <p:cNvGrpSpPr/>
          <p:nvPr/>
        </p:nvGrpSpPr>
        <p:grpSpPr>
          <a:xfrm>
            <a:off x="1107349" y="3200400"/>
            <a:ext cx="7550931" cy="673627"/>
            <a:chOff x="1107349" y="5715000"/>
            <a:chExt cx="7550931" cy="673627"/>
          </a:xfrm>
        </p:grpSpPr>
        <p:pic>
          <p:nvPicPr>
            <p:cNvPr id="48" name="Picture 47" descr="j0232906">
              <a:extLst>
                <a:ext uri="{FF2B5EF4-FFF2-40B4-BE49-F238E27FC236}">
                  <a16:creationId xmlns:a16="http://schemas.microsoft.com/office/drawing/2014/main" id="{834EDE34-ACEB-428F-8039-89D7E6FEA0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349" y="5762225"/>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1AB78627-0C24-4E45-AAD0-D87965335D2B}"/>
                </a:ext>
              </a:extLst>
            </p:cNvPr>
            <p:cNvSpPr txBox="1"/>
            <p:nvPr/>
          </p:nvSpPr>
          <p:spPr bwMode="auto">
            <a:xfrm>
              <a:off x="5459860" y="5723226"/>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itchFamily="18" charset="2"/>
                </a:rPr>
                <a:t>10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150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a:extLst>
                <a:ext uri="{FF2B5EF4-FFF2-40B4-BE49-F238E27FC236}">
                  <a16:creationId xmlns:a16="http://schemas.microsoft.com/office/drawing/2014/main" id="{40BE14C1-086A-4547-B11F-66CBF22824DB}"/>
                </a:ext>
              </a:extLst>
            </p:cNvPr>
            <p:cNvSpPr txBox="1"/>
            <p:nvPr/>
          </p:nvSpPr>
          <p:spPr bwMode="auto">
            <a:xfrm>
              <a:off x="3094745" y="5735051"/>
              <a:ext cx="1324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(-20)</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200</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23B793BD-EFD9-48CB-B1B3-ACAA1C8A049E}"/>
                </a:ext>
              </a:extLst>
            </p:cNvPr>
            <p:cNvSpPr txBox="1"/>
            <p:nvPr/>
          </p:nvSpPr>
          <p:spPr bwMode="auto">
            <a:xfrm>
              <a:off x="1956640" y="5727173"/>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rPr>
                <a:t>(-10)</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80</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endParaRPr>
            </a:p>
          </p:txBody>
        </p:sp>
        <p:sp>
          <p:nvSpPr>
            <p:cNvPr id="53" name="TextBox 52">
              <a:extLst>
                <a:ext uri="{FF2B5EF4-FFF2-40B4-BE49-F238E27FC236}">
                  <a16:creationId xmlns:a16="http://schemas.microsoft.com/office/drawing/2014/main" id="{F11C9112-9234-484A-BACA-EDB8FBDEA679}"/>
                </a:ext>
              </a:extLst>
            </p:cNvPr>
            <p:cNvSpPr txBox="1"/>
            <p:nvPr/>
          </p:nvSpPr>
          <p:spPr bwMode="auto">
            <a:xfrm>
              <a:off x="6509304" y="5715000"/>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itchFamily="18" charset="2"/>
                </a:rPr>
                <a:t>330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90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4" name="TextBox 53">
              <a:extLst>
                <a:ext uri="{FF2B5EF4-FFF2-40B4-BE49-F238E27FC236}">
                  <a16:creationId xmlns:a16="http://schemas.microsoft.com/office/drawing/2014/main" id="{75FEE0E9-9A97-45CB-AC6B-C66D700FB8DD}"/>
                </a:ext>
              </a:extLst>
            </p:cNvPr>
            <p:cNvSpPr txBox="1"/>
            <p:nvPr/>
          </p:nvSpPr>
          <p:spPr bwMode="auto">
            <a:xfrm>
              <a:off x="7309197" y="5739508"/>
              <a:ext cx="1349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(-9)(-10)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90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5" name="TextBox 54">
              <a:extLst>
                <a:ext uri="{FF2B5EF4-FFF2-40B4-BE49-F238E27FC236}">
                  <a16:creationId xmlns:a16="http://schemas.microsoft.com/office/drawing/2014/main" id="{47B9B9E7-06C5-4B7E-BD24-949A17B66B16}"/>
                </a:ext>
              </a:extLst>
            </p:cNvPr>
            <p:cNvSpPr txBox="1"/>
            <p:nvPr/>
          </p:nvSpPr>
          <p:spPr bwMode="auto">
            <a:xfrm>
              <a:off x="4210844" y="5742296"/>
              <a:ext cx="1281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(-20)(-15)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itchFamily="18" charset="2"/>
                </a:rPr>
                <a:t>= 300</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63" name="Picture 44" descr="j0233040">
              <a:extLst>
                <a:ext uri="{FF2B5EF4-FFF2-40B4-BE49-F238E27FC236}">
                  <a16:creationId xmlns:a16="http://schemas.microsoft.com/office/drawing/2014/main" id="{05C15BB4-A2B1-4EB6-8489-0DCA2D45F6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3085" y="5802000"/>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DF8616FA-BDD4-415B-B7FC-D01EFDB22BA7}"/>
              </a:ext>
            </a:extLst>
          </p:cNvPr>
          <p:cNvGrpSpPr/>
          <p:nvPr/>
        </p:nvGrpSpPr>
        <p:grpSpPr>
          <a:xfrm>
            <a:off x="530482" y="609600"/>
            <a:ext cx="5860378" cy="2514600"/>
            <a:chOff x="530482" y="609600"/>
            <a:chExt cx="5860378" cy="2514600"/>
          </a:xfrm>
        </p:grpSpPr>
        <p:sp>
          <p:nvSpPr>
            <p:cNvPr id="21" name="AutoShape 58">
              <a:extLst>
                <a:ext uri="{FF2B5EF4-FFF2-40B4-BE49-F238E27FC236}">
                  <a16:creationId xmlns:a16="http://schemas.microsoft.com/office/drawing/2014/main" id="{D23B967C-2C35-4E46-A255-8592AE0EBCC2}"/>
                </a:ext>
              </a:extLst>
            </p:cNvPr>
            <p:cNvSpPr>
              <a:spLocks noChangeArrowheads="1"/>
            </p:cNvSpPr>
            <p:nvPr/>
          </p:nvSpPr>
          <p:spPr bwMode="auto">
            <a:xfrm>
              <a:off x="971549" y="609600"/>
              <a:ext cx="5419311" cy="911164"/>
            </a:xfrm>
            <a:prstGeom prst="wedgeRoundRectCallout">
              <a:avLst>
                <a:gd name="adj1" fmla="val -53237"/>
                <a:gd name="adj2" fmla="val -18479"/>
                <a:gd name="adj3" fmla="val 16667"/>
              </a:avLst>
            </a:prstGeom>
            <a:noFill/>
            <a:ln w="127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t>Think of each client's values as a vector </a:t>
              </a:r>
              <a:b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0" u="none" strike="noStrike" kern="0" cap="none" spc="0" normalizeH="0" baseline="0" noProof="0" dirty="0">
                  <a:ln>
                    <a:noFill/>
                  </a:ln>
                  <a:solidFill>
                    <a:srgbClr val="FFFFFF"/>
                  </a:solidFill>
                  <a:effectLst/>
                  <a:uLnTx/>
                  <a:uFillTx/>
                  <a:latin typeface="Times New Roman" pitchFamily="18" charset="0"/>
                  <a:ea typeface="+mn-ea"/>
                  <a:cs typeface="Arial" charset="0"/>
                </a:rPr>
                <a:t>in a high dimensional space.</a:t>
              </a:r>
            </a:p>
          </p:txBody>
        </p: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94F29E0C-E58F-453E-94C4-F793BA967A4D}"/>
                    </a:ext>
                  </a:extLst>
                </p:cNvPr>
                <p:cNvSpPr/>
                <p:nvPr/>
              </p:nvSpPr>
              <p:spPr>
                <a:xfrm>
                  <a:off x="530482" y="2286000"/>
                  <a:ext cx="46679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endParaRPr>
                </a:p>
              </p:txBody>
            </p:sp>
          </mc:Choice>
          <mc:Fallback xmlns="">
            <p:sp>
              <p:nvSpPr>
                <p:cNvPr id="65" name="Rectangle 64">
                  <a:extLst>
                    <a:ext uri="{FF2B5EF4-FFF2-40B4-BE49-F238E27FC236}">
                      <a16:creationId xmlns:a16="http://schemas.microsoft.com/office/drawing/2014/main" id="{94F29E0C-E58F-453E-94C4-F793BA967A4D}"/>
                    </a:ext>
                  </a:extLst>
                </p:cNvPr>
                <p:cNvSpPr>
                  <a:spLocks noRot="1" noChangeAspect="1" noMove="1" noResize="1" noEditPoints="1" noAdjustHandles="1" noChangeArrowheads="1" noChangeShapeType="1" noTextEdit="1"/>
                </p:cNvSpPr>
                <p:nvPr/>
              </p:nvSpPr>
              <p:spPr>
                <a:xfrm>
                  <a:off x="530482" y="2286000"/>
                  <a:ext cx="466794"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504BAA95-59E3-4F97-A256-2FD75232778E}"/>
                    </a:ext>
                  </a:extLst>
                </p:cNvPr>
                <p:cNvSpPr/>
                <p:nvPr/>
              </p:nvSpPr>
              <p:spPr>
                <a:xfrm>
                  <a:off x="556608" y="2662535"/>
                  <a:ext cx="397866"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4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m:oMathPara>
                  </a14:m>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endParaRPr>
                </a:p>
              </p:txBody>
            </p:sp>
          </mc:Choice>
          <mc:Fallback xmlns="">
            <p:sp>
              <p:nvSpPr>
                <p:cNvPr id="66" name="Rectangle 65">
                  <a:extLst>
                    <a:ext uri="{FF2B5EF4-FFF2-40B4-BE49-F238E27FC236}">
                      <a16:creationId xmlns:a16="http://schemas.microsoft.com/office/drawing/2014/main" id="{504BAA95-59E3-4F97-A256-2FD75232778E}"/>
                    </a:ext>
                  </a:extLst>
                </p:cNvPr>
                <p:cNvSpPr>
                  <a:spLocks noRot="1" noChangeAspect="1" noMove="1" noResize="1" noEditPoints="1" noAdjustHandles="1" noChangeArrowheads="1" noChangeShapeType="1" noTextEdit="1"/>
                </p:cNvSpPr>
                <p:nvPr/>
              </p:nvSpPr>
              <p:spPr>
                <a:xfrm>
                  <a:off x="556608" y="2662535"/>
                  <a:ext cx="397866" cy="461665"/>
                </a:xfrm>
                <a:prstGeom prst="rect">
                  <a:avLst/>
                </a:prstGeom>
                <a:blipFill>
                  <a:blip r:embed="rId5"/>
                  <a:stretch>
                    <a:fillRect t="-18421" r="-28788"/>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67A21A93-5830-43A9-8730-C769DB400FF3}"/>
              </a:ext>
            </a:extLst>
          </p:cNvPr>
          <p:cNvGrpSpPr/>
          <p:nvPr/>
        </p:nvGrpSpPr>
        <p:grpSpPr>
          <a:xfrm>
            <a:off x="406398" y="4038600"/>
            <a:ext cx="6231270" cy="2819400"/>
            <a:chOff x="406398" y="3733800"/>
            <a:chExt cx="6231270" cy="2819400"/>
          </a:xfrm>
        </p:grpSpPr>
        <p:sp>
          <p:nvSpPr>
            <p:cNvPr id="39" name="Rectangle 56">
              <a:extLst>
                <a:ext uri="{FF2B5EF4-FFF2-40B4-BE49-F238E27FC236}">
                  <a16:creationId xmlns:a16="http://schemas.microsoft.com/office/drawing/2014/main" id="{9D7BCBB9-622E-42AE-BC77-4DA9A6684DCA}"/>
                </a:ext>
              </a:extLst>
            </p:cNvPr>
            <p:cNvSpPr>
              <a:spLocks noChangeArrowheads="1"/>
            </p:cNvSpPr>
            <p:nvPr/>
          </p:nvSpPr>
          <p:spPr bwMode="auto">
            <a:xfrm>
              <a:off x="690055" y="5550531"/>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rPr>
                <a:t>ɵ</a:t>
              </a:r>
            </a:p>
          </p:txBody>
        </p:sp>
        <p:sp>
          <p:nvSpPr>
            <p:cNvPr id="42" name="Line 63">
              <a:extLst>
                <a:ext uri="{FF2B5EF4-FFF2-40B4-BE49-F238E27FC236}">
                  <a16:creationId xmlns:a16="http://schemas.microsoft.com/office/drawing/2014/main" id="{BB242561-C43B-4D8B-9D64-02FB2178AC3B}"/>
                </a:ext>
              </a:extLst>
            </p:cNvPr>
            <p:cNvSpPr>
              <a:spLocks noChangeShapeType="1"/>
            </p:cNvSpPr>
            <p:nvPr/>
          </p:nvSpPr>
          <p:spPr bwMode="auto">
            <a:xfrm flipV="1">
              <a:off x="406398" y="4676751"/>
              <a:ext cx="1155693" cy="15113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3" name="Line 63">
              <a:extLst>
                <a:ext uri="{FF2B5EF4-FFF2-40B4-BE49-F238E27FC236}">
                  <a16:creationId xmlns:a16="http://schemas.microsoft.com/office/drawing/2014/main" id="{0FD74080-4BF5-490E-B8B9-8382E22E4A26}"/>
                </a:ext>
              </a:extLst>
            </p:cNvPr>
            <p:cNvSpPr>
              <a:spLocks noChangeShapeType="1"/>
            </p:cNvSpPr>
            <p:nvPr/>
          </p:nvSpPr>
          <p:spPr bwMode="auto">
            <a:xfrm flipV="1">
              <a:off x="430308" y="5438751"/>
              <a:ext cx="1855692" cy="755641"/>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grpSp>
          <p:nvGrpSpPr>
            <p:cNvPr id="44" name="Group 43">
              <a:extLst>
                <a:ext uri="{FF2B5EF4-FFF2-40B4-BE49-F238E27FC236}">
                  <a16:creationId xmlns:a16="http://schemas.microsoft.com/office/drawing/2014/main" id="{B9C22C02-CDB2-46CC-82B8-8107909DBA86}"/>
                </a:ext>
              </a:extLst>
            </p:cNvPr>
            <p:cNvGrpSpPr/>
            <p:nvPr/>
          </p:nvGrpSpPr>
          <p:grpSpPr>
            <a:xfrm>
              <a:off x="854158" y="3733800"/>
              <a:ext cx="1225942" cy="1844126"/>
              <a:chOff x="2293772" y="3961588"/>
              <a:chExt cx="1225942" cy="1844126"/>
            </a:xfrm>
          </p:grpSpPr>
          <p:pic>
            <p:nvPicPr>
              <p:cNvPr id="45" name="Picture 44" descr="Image result for lamp">
                <a:extLst>
                  <a:ext uri="{FF2B5EF4-FFF2-40B4-BE49-F238E27FC236}">
                    <a16:creationId xmlns:a16="http://schemas.microsoft.com/office/drawing/2014/main" id="{14248871-C69B-4A85-A921-50ABF819A0C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219" t="3006" r="30247" b="49856"/>
              <a:stretch/>
            </p:blipFill>
            <p:spPr bwMode="auto">
              <a:xfrm rot="2100489" flipH="1">
                <a:off x="2293772" y="3961588"/>
                <a:ext cx="867003" cy="715277"/>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31EF8328-A9BF-4746-BD58-18C521DA2A10}"/>
                  </a:ext>
                </a:extLst>
              </p:cNvPr>
              <p:cNvGrpSpPr/>
              <p:nvPr/>
            </p:nvGrpSpPr>
            <p:grpSpPr>
              <a:xfrm>
                <a:off x="2837546" y="4546888"/>
                <a:ext cx="682168" cy="1258826"/>
                <a:chOff x="2707764" y="3529159"/>
                <a:chExt cx="817206" cy="1665517"/>
              </a:xfrm>
            </p:grpSpPr>
            <p:sp>
              <p:nvSpPr>
                <p:cNvPr id="49" name="Rectangle 48">
                  <a:extLst>
                    <a:ext uri="{FF2B5EF4-FFF2-40B4-BE49-F238E27FC236}">
                      <a16:creationId xmlns:a16="http://schemas.microsoft.com/office/drawing/2014/main" id="{0EE352C5-A081-42F3-894C-5F11ED02004F}"/>
                    </a:ext>
                  </a:extLst>
                </p:cNvPr>
                <p:cNvSpPr/>
                <p:nvPr/>
              </p:nvSpPr>
              <p:spPr bwMode="auto">
                <a:xfrm rot="20279470">
                  <a:off x="3343875" y="4951968"/>
                  <a:ext cx="181095" cy="182880"/>
                </a:xfrm>
                <a:prstGeom prst="rect">
                  <a:avLst/>
                </a:prstGeom>
                <a:noFill/>
                <a:ln w="15875"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rtlCol="0" anchor="ctr"/>
                <a:ls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cxnSp>
              <p:nvCxnSpPr>
                <p:cNvPr id="57" name="Straight Connector 56">
                  <a:extLst>
                    <a:ext uri="{FF2B5EF4-FFF2-40B4-BE49-F238E27FC236}">
                      <a16:creationId xmlns:a16="http://schemas.microsoft.com/office/drawing/2014/main" id="{5048FCC5-7422-4DE9-B3CF-EA5B04DB16FA}"/>
                    </a:ext>
                  </a:extLst>
                </p:cNvPr>
                <p:cNvCxnSpPr>
                  <a:cxnSpLocks/>
                </p:cNvCxnSpPr>
                <p:nvPr/>
              </p:nvCxnSpPr>
              <p:spPr bwMode="auto">
                <a:xfrm>
                  <a:off x="2707764" y="3529159"/>
                  <a:ext cx="661746" cy="1665517"/>
                </a:xfrm>
                <a:prstGeom prst="line">
                  <a:avLst/>
                </a:prstGeom>
                <a:noFill/>
                <a:ln w="15875" cap="flat" cmpd="sng" algn="ctr">
                  <a:solidFill>
                    <a:schemeClr val="tx2"/>
                  </a:solidFill>
                  <a:prstDash val="solid"/>
                  <a:round/>
                  <a:headEnd type="none" w="med" len="med"/>
                  <a:tailEnd type="none" w="med" len="med"/>
                </a:ln>
                <a:effectLst/>
              </p:spPr>
            </p:cxnSp>
          </p:grpSp>
        </p:grpSp>
        <p:grpSp>
          <p:nvGrpSpPr>
            <p:cNvPr id="58" name="Group 57">
              <a:extLst>
                <a:ext uri="{FF2B5EF4-FFF2-40B4-BE49-F238E27FC236}">
                  <a16:creationId xmlns:a16="http://schemas.microsoft.com/office/drawing/2014/main" id="{11F99989-0C3D-462B-B85B-0522E8EAA3CE}"/>
                </a:ext>
              </a:extLst>
            </p:cNvPr>
            <p:cNvGrpSpPr/>
            <p:nvPr/>
          </p:nvGrpSpPr>
          <p:grpSpPr>
            <a:xfrm>
              <a:off x="509643" y="6091422"/>
              <a:ext cx="6128025" cy="461778"/>
              <a:chOff x="2465965" y="3894685"/>
              <a:chExt cx="6128025" cy="461778"/>
            </a:xfrm>
          </p:grpSpPr>
          <mc:AlternateContent xmlns:mc="http://schemas.openxmlformats.org/markup-compatibility/2006" xmlns:a14="http://schemas.microsoft.com/office/drawing/2010/main">
            <mc:Choice Requires="a14">
              <p:sp>
                <p:nvSpPr>
                  <p:cNvPr id="59" name="Text Box 215">
                    <a:extLst>
                      <a:ext uri="{FF2B5EF4-FFF2-40B4-BE49-F238E27FC236}">
                        <a16:creationId xmlns:a16="http://schemas.microsoft.com/office/drawing/2014/main" id="{FA8B88E6-4D49-423C-8750-0C87FAFA32FB}"/>
                      </a:ext>
                    </a:extLst>
                  </p:cNvPr>
                  <p:cNvSpPr txBox="1">
                    <a:spLocks noChangeArrowheads="1"/>
                  </p:cNvSpPr>
                  <p:nvPr/>
                </p:nvSpPr>
                <p:spPr bwMode="auto">
                  <a:xfrm>
                    <a:off x="3937522" y="3894798"/>
                    <a:ext cx="4656468" cy="461665"/>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projection = </a:t>
                    </a:r>
                    <a14:m>
                      <m:oMath xmlns:m="http://schemas.openxmlformats.org/officeDocument/2006/math">
                        <m:d>
                          <m:dPr>
                            <m:begChr m:val="|"/>
                            <m:endChr m:val="|"/>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d>
                        <m: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cs typeface="Times New Roman" panose="02020603050405020304" pitchFamily="18" charset="0"/>
                            <a:sym typeface="Symbol" pitchFamily="18" charset="2"/>
                          </a:rPr>
                          <m:t> </m:t>
                        </m:r>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cos</m:t>
                        </m:r>
                        <m:d>
                          <m:dPr>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dPr>
                          <m:e>
                            <m:r>
                              <m:rPr>
                                <m:sty m:val="p"/>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θ</m:t>
                            </m:r>
                          </m:e>
                        </m:d>
                        <m: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 </m:t>
                        </m:r>
                        <m:r>
                          <a:rPr kumimoji="0" lang="en-US" altLang="en-US" sz="2400" b="1"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sym typeface="Symbol" pitchFamily="18" charset="2"/>
                          </a:rPr>
                          <m:t>= </m:t>
                        </m:r>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l-GR" altLang="en-US" sz="2400" b="0" i="1"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r>
                          <a:rPr kumimoji="0" lang="en-US" altLang="en-US" sz="2400" b="0" i="0" u="none" strike="noStrike" kern="1200" cap="none" spc="0" normalizeH="0" baseline="0" noProof="0" dirty="0" smtClean="0">
                            <a:ln>
                              <a:noFill/>
                            </a:ln>
                            <a:solidFill>
                              <a:srgbClr val="FF00FF"/>
                            </a:solidFill>
                            <a:effectLst/>
                            <a:uLnTx/>
                            <a:uFillTx/>
                            <a:latin typeface="Cambria Math" panose="02040503050406030204" pitchFamily="18" charset="0"/>
                            <a:ea typeface="+mn-ea"/>
                            <a:sym typeface="Symbol" panose="05050102010706020507" pitchFamily="18" charset="2"/>
                          </a:rPr>
                          <m:t> </m:t>
                        </m:r>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d>
                          <m:dPr>
                            <m:begChr m:val="|"/>
                            <m:endChr m:val="|"/>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dPr>
                          <m:e>
                            <m:acc>
                              <m:accPr>
                                <m:chr m:val="⃗"/>
                                <m:ctrlPr>
                                  <a:rPr kumimoji="0" lang="en-US" altLang="en-US" sz="2400" b="0" i="1" u="none" strike="noStrike" kern="1200" cap="none" spc="0" normalizeH="0" baseline="0" noProof="0" dirty="0" smtClean="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e>
                        </m:d>
                      </m:oMath>
                    </a14:m>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endParaRPr>
                  </a:p>
                </p:txBody>
              </p:sp>
            </mc:Choice>
            <mc:Fallback xmlns="">
              <p:sp>
                <p:nvSpPr>
                  <p:cNvPr id="59" name="Text Box 215">
                    <a:extLst>
                      <a:ext uri="{FF2B5EF4-FFF2-40B4-BE49-F238E27FC236}">
                        <a16:creationId xmlns:a16="http://schemas.microsoft.com/office/drawing/2014/main" id="{FA8B88E6-4D49-423C-8750-0C87FAFA32FB}"/>
                      </a:ext>
                    </a:extLst>
                  </p:cNvPr>
                  <p:cNvSpPr txBox="1">
                    <a:spLocks noRot="1" noChangeAspect="1" noMove="1" noResize="1" noEditPoints="1" noAdjustHandles="1" noChangeArrowheads="1" noChangeShapeType="1" noTextEdit="1"/>
                  </p:cNvSpPr>
                  <p:nvPr/>
                </p:nvSpPr>
                <p:spPr bwMode="auto">
                  <a:xfrm>
                    <a:off x="3937522" y="3894798"/>
                    <a:ext cx="4656468" cy="461665"/>
                  </a:xfrm>
                  <a:prstGeom prst="rect">
                    <a:avLst/>
                  </a:prstGeom>
                  <a:blipFill>
                    <a:blip r:embed="rId7"/>
                    <a:stretch>
                      <a:fillRect l="-1963" t="-18421"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
            <p:nvSpPr>
              <p:cNvPr id="60" name="Left Brace 59">
                <a:extLst>
                  <a:ext uri="{FF2B5EF4-FFF2-40B4-BE49-F238E27FC236}">
                    <a16:creationId xmlns:a16="http://schemas.microsoft.com/office/drawing/2014/main" id="{957D7F88-F915-4C63-A2A6-6970979D8568}"/>
                  </a:ext>
                </a:extLst>
              </p:cNvPr>
              <p:cNvSpPr/>
              <p:nvPr/>
            </p:nvSpPr>
            <p:spPr bwMode="auto">
              <a:xfrm rot="14880520">
                <a:off x="3125898" y="3234752"/>
                <a:ext cx="308514" cy="1628380"/>
              </a:xfrm>
              <a:prstGeom prst="leftBrace">
                <a:avLst/>
              </a:prstGeom>
              <a:noFill/>
              <a:ln w="6350" cap="sq" cmpd="sng" algn="ctr">
                <a:solidFill>
                  <a:schemeClr val="tx2"/>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grpSp>
        <p:grpSp>
          <p:nvGrpSpPr>
            <p:cNvPr id="61" name="Group 60">
              <a:extLst>
                <a:ext uri="{FF2B5EF4-FFF2-40B4-BE49-F238E27FC236}">
                  <a16:creationId xmlns:a16="http://schemas.microsoft.com/office/drawing/2014/main" id="{D2801FA6-90F1-44CD-9D6F-12D3A40E6205}"/>
                </a:ext>
              </a:extLst>
            </p:cNvPr>
            <p:cNvGrpSpPr/>
            <p:nvPr/>
          </p:nvGrpSpPr>
          <p:grpSpPr>
            <a:xfrm>
              <a:off x="516460" y="5004569"/>
              <a:ext cx="1337218" cy="1230768"/>
              <a:chOff x="2472782" y="2807832"/>
              <a:chExt cx="1337218" cy="1230768"/>
            </a:xfrm>
          </p:grpSpPr>
          <mc:AlternateContent xmlns:mc="http://schemas.openxmlformats.org/markup-compatibility/2006" xmlns:a14="http://schemas.microsoft.com/office/drawing/2010/main">
            <mc:Choice Requires="a14">
              <p:sp>
                <p:nvSpPr>
                  <p:cNvPr id="62" name="Rectangle 56">
                    <a:extLst>
                      <a:ext uri="{FF2B5EF4-FFF2-40B4-BE49-F238E27FC236}">
                        <a16:creationId xmlns:a16="http://schemas.microsoft.com/office/drawing/2014/main" id="{F4953C71-1CB9-451B-AE78-2FBBF53AB85F}"/>
                      </a:ext>
                    </a:extLst>
                  </p:cNvPr>
                  <p:cNvSpPr>
                    <a:spLocks noChangeArrowheads="1"/>
                  </p:cNvSpPr>
                  <p:nvPr/>
                </p:nvSpPr>
                <p:spPr bwMode="auto">
                  <a:xfrm>
                    <a:off x="2719715" y="2807832"/>
                    <a:ext cx="433131"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89" name="Rectangle 56">
                    <a:extLst>
                      <a:ext uri="{FF2B5EF4-FFF2-40B4-BE49-F238E27FC236}">
                        <a16:creationId xmlns:a16="http://schemas.microsoft.com/office/drawing/2014/main" id="{13B82153-A1A8-4B26-BBC0-629ACF858552}"/>
                      </a:ext>
                    </a:extLst>
                  </p:cNvPr>
                  <p:cNvSpPr>
                    <a:spLocks noRot="1" noChangeAspect="1" noMove="1" noResize="1" noEditPoints="1" noAdjustHandles="1" noChangeArrowheads="1" noChangeShapeType="1" noTextEdit="1"/>
                  </p:cNvSpPr>
                  <p:nvPr/>
                </p:nvSpPr>
                <p:spPr bwMode="auto">
                  <a:xfrm>
                    <a:off x="2719715" y="2807832"/>
                    <a:ext cx="433131" cy="523220"/>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56">
                    <a:extLst>
                      <a:ext uri="{FF2B5EF4-FFF2-40B4-BE49-F238E27FC236}">
                        <a16:creationId xmlns:a16="http://schemas.microsoft.com/office/drawing/2014/main" id="{88523110-3B1D-470B-962C-E18A0C4FB000}"/>
                      </a:ext>
                    </a:extLst>
                  </p:cNvPr>
                  <p:cNvSpPr>
                    <a:spLocks noChangeArrowheads="1"/>
                  </p:cNvSpPr>
                  <p:nvPr/>
                </p:nvSpPr>
                <p:spPr bwMode="auto">
                  <a:xfrm>
                    <a:off x="3296718" y="3515380"/>
                    <a:ext cx="513282" cy="523220"/>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8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m:oMathPara>
                    </a14:m>
                    <a:endParaRPr kumimoji="0" lang="en-US" altLang="en-US" sz="2800" b="0" i="1" u="none" strike="noStrike" kern="1200" cap="none" spc="0" normalizeH="0" baseline="0" noProof="0" dirty="0">
                      <a:ln>
                        <a:noFill/>
                      </a:ln>
                      <a:solidFill>
                        <a:srgbClr val="FF9900"/>
                      </a:solidFill>
                      <a:effectLst/>
                      <a:uLnTx/>
                      <a:uFillTx/>
                      <a:latin typeface="Times New Roman" pitchFamily="18" charset="0"/>
                      <a:ea typeface="+mn-ea"/>
                      <a:cs typeface="Arial" charset="0"/>
                    </a:endParaRPr>
                  </a:p>
                </p:txBody>
              </p:sp>
            </mc:Choice>
            <mc:Fallback xmlns="">
              <p:sp>
                <p:nvSpPr>
                  <p:cNvPr id="90" name="Rectangle 56">
                    <a:extLst>
                      <a:ext uri="{FF2B5EF4-FFF2-40B4-BE49-F238E27FC236}">
                        <a16:creationId xmlns:a16="http://schemas.microsoft.com/office/drawing/2014/main" id="{FBBBC87D-7CB1-4AD8-ABB2-FD4121BD8DF3}"/>
                      </a:ext>
                    </a:extLst>
                  </p:cNvPr>
                  <p:cNvSpPr>
                    <a:spLocks noRot="1" noChangeAspect="1" noMove="1" noResize="1" noEditPoints="1" noAdjustHandles="1" noChangeArrowheads="1" noChangeShapeType="1" noTextEdit="1"/>
                  </p:cNvSpPr>
                  <p:nvPr/>
                </p:nvSpPr>
                <p:spPr bwMode="auto">
                  <a:xfrm>
                    <a:off x="3296718" y="3515380"/>
                    <a:ext cx="513282" cy="52322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pic>
            <p:nvPicPr>
              <p:cNvPr id="67" name="Picture 47" descr="j0232906">
                <a:extLst>
                  <a:ext uri="{FF2B5EF4-FFF2-40B4-BE49-F238E27FC236}">
                    <a16:creationId xmlns:a16="http://schemas.microsoft.com/office/drawing/2014/main" id="{EF1D96AB-A5FE-42C6-954E-382DDB5EFF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045" y="3586744"/>
                <a:ext cx="201523" cy="3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44" descr="j0233040">
                <a:extLst>
                  <a:ext uri="{FF2B5EF4-FFF2-40B4-BE49-F238E27FC236}">
                    <a16:creationId xmlns:a16="http://schemas.microsoft.com/office/drawing/2014/main" id="{96175E7E-5EC1-49B5-B684-8E4EFDC7E8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2782" y="2906485"/>
                <a:ext cx="333555" cy="34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9" name="Rectangle 63">
            <a:extLst>
              <a:ext uri="{FF2B5EF4-FFF2-40B4-BE49-F238E27FC236}">
                <a16:creationId xmlns:a16="http://schemas.microsoft.com/office/drawing/2014/main" id="{B2BEB5C4-FC62-4D43-B36E-AC51774B6AE7}"/>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mc:AlternateContent xmlns:mc="http://schemas.openxmlformats.org/markup-compatibility/2006" xmlns:a14="http://schemas.microsoft.com/office/drawing/2010/main">
        <mc:Choice Requires="a14">
          <p:sp>
            <p:nvSpPr>
              <p:cNvPr id="70" name="Text Box 215">
                <a:extLst>
                  <a:ext uri="{FF2B5EF4-FFF2-40B4-BE49-F238E27FC236}">
                    <a16:creationId xmlns:a16="http://schemas.microsoft.com/office/drawing/2014/main" id="{B64155C7-0C85-49C5-B531-305361E14EA2}"/>
                  </a:ext>
                </a:extLst>
              </p:cNvPr>
              <p:cNvSpPr txBox="1">
                <a:spLocks noChangeArrowheads="1"/>
              </p:cNvSpPr>
              <p:nvPr/>
            </p:nvSpPr>
            <p:spPr bwMode="auto">
              <a:xfrm>
                <a:off x="1932031" y="3962400"/>
                <a:ext cx="5332229" cy="1200329"/>
              </a:xfrm>
              <a:prstGeom prst="rect">
                <a:avLst/>
              </a:prstGeom>
              <a:noFill/>
              <a:ln>
                <a:noFill/>
              </a:ln>
              <a:extLst>
                <a:ext uri="{909E8E84-426E-40DD-AFC4-6F175D3DCCD1}">
                  <a14:hiddenFill>
                    <a:solidFill>
                      <a:srgbClr val="FFFFFF"/>
                    </a:solidFill>
                  </a14:hiddenFill>
                </a:ext>
                <a:ext uri="{91240B29-F687-4F45-9708-019B960494DF}">
                  <a14:hiddenLine w="25400"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Compatibility(</a:t>
                </a:r>
                <a14:m>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n-US" altLang="en-US" sz="2400" b="0" i="0"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1"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m:t>x</m:t>
                        </m:r>
                      </m:e>
                    </m:acc>
                  </m:oMath>
                </a14:m>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rPr>
                  <a:t>)</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 correlation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srgbClr val="FFFFFF"/>
                    </a:solidFill>
                    <a:sym typeface="Symbol" pitchFamily="18" charset="2"/>
                  </a:rPr>
                  <a:t>                               = dot product</a:t>
                </a:r>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srgbClr val="FFFFFF"/>
                    </a:solidFill>
                    <a:sym typeface="Symbol" pitchFamily="18" charset="2"/>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a:t>
                </a:r>
                <a14:m>
                  <m:oMath xmlns:m="http://schemas.openxmlformats.org/officeDocument/2006/math">
                    <m:acc>
                      <m:accPr>
                        <m:chr m:val="⃗"/>
                        <m:ctrlPr>
                          <a:rPr kumimoji="0" lang="en-US" altLang="en-US" sz="2400" b="1" i="1" u="none" strike="noStrike" kern="1200" cap="none" spc="0" normalizeH="0" baseline="0" noProof="0" dirty="0">
                            <a:ln>
                              <a:noFill/>
                            </a:ln>
                            <a:solidFill>
                              <a:srgbClr val="66FF33"/>
                            </a:solidFill>
                            <a:effectLst/>
                            <a:uLnTx/>
                            <a:uFillTx/>
                            <a:latin typeface="Cambria Math" panose="02040503050406030204" pitchFamily="18" charset="0"/>
                            <a:ea typeface="+mn-ea"/>
                            <a:sym typeface="Symbol" panose="05050102010706020507" pitchFamily="18" charset="2"/>
                          </a:rPr>
                        </m:ctrlPr>
                      </m:acc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acc>
                  </m:oMath>
                </a14:m>
                <a:r>
                  <a:rPr kumimoji="0" lang="el-GR" altLang="en-US" sz="2400" b="0" i="1"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sym typeface="Symbol" panose="05050102010706020507" pitchFamily="18" charset="2"/>
                  </a:rPr>
                  <a:t>‧</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acc>
                  </m:oMath>
                </a14:m>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Times New Roman" panose="02020603050405020304" pitchFamily="18" charset="0"/>
                    <a:sym typeface="Symbol" panose="05050102010706020507" pitchFamily="18" charset="2"/>
                  </a:rPr>
                  <a:t> </a:t>
                </a:r>
                <a14:m>
                  <m:oMath xmlns:m="http://schemas.openxmlformats.org/officeDocument/2006/math">
                    <m:r>
                      <a:rPr kumimoji="0" lang="en-US" altLang="en-US" sz="2400" b="0" i="0"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t>=</m:t>
                    </m:r>
                    <m:nary>
                      <m:naryPr>
                        <m:chr m:val="∑"/>
                        <m:supHide m:val="on"/>
                        <m:ctrlPr>
                          <a:rPr kumimoji="0" lang="en-US" altLang="en-US" sz="2400" b="0" i="1"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ctrlPr>
                      </m:naryPr>
                      <m:sub>
                        <m:r>
                          <m:rPr>
                            <m:sty m:val="p"/>
                            <m:brk m:alnAt="7"/>
                          </m:rPr>
                          <a:rPr kumimoji="0" lang="en-US" altLang="en-US" sz="2400" b="0" i="0" u="none" strike="noStrike" kern="1200" cap="none" spc="0" normalizeH="0" baseline="0" noProof="0">
                            <a:ln>
                              <a:noFill/>
                            </a:ln>
                            <a:solidFill>
                              <a:srgbClr val="FFFFFF"/>
                            </a:solidFill>
                            <a:effectLst/>
                            <a:uLnTx/>
                            <a:uFillTx/>
                            <a:latin typeface="Cambria Math" panose="02040503050406030204" pitchFamily="18" charset="0"/>
                            <a:ea typeface="+mn-ea"/>
                            <a:sym typeface="Symbol" pitchFamily="18" charset="2"/>
                          </a:rPr>
                          <m:t>i</m:t>
                        </m:r>
                      </m:sub>
                      <m:sup/>
                      <m:e>
                        <m:sSub>
                          <m:sSubPr>
                            <m:ctrlPr>
                              <a:rPr kumimoji="0" lang="en-US" altLang="en-US" sz="24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itchFamily="18" charset="2"/>
                              </a:rPr>
                            </m:ctrlPr>
                          </m:sSubPr>
                          <m:e>
                            <m:r>
                              <m:rPr>
                                <m:nor/>
                              </m:rP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m:t>w</m:t>
                            </m:r>
                          </m:e>
                          <m:sub>
                            <m:r>
                              <m:rPr>
                                <m:sty m:val="p"/>
                              </m:rPr>
                              <a:rPr kumimoji="0" lang="en-US" altLang="en-US" sz="2400" b="0" i="0" u="none" strike="noStrike" kern="1200" cap="none" spc="0" normalizeH="0" baseline="0" noProof="0" smtClean="0">
                                <a:ln>
                                  <a:noFill/>
                                </a:ln>
                                <a:solidFill>
                                  <a:srgbClr val="66FF33"/>
                                </a:solidFill>
                                <a:effectLst/>
                                <a:uLnTx/>
                                <a:uFillTx/>
                                <a:latin typeface="Cambria Math" panose="02040503050406030204" pitchFamily="18" charset="0"/>
                                <a:ea typeface="+mn-ea"/>
                                <a:sym typeface="Symbol" pitchFamily="18" charset="2"/>
                              </a:rPr>
                              <m:t>i</m:t>
                            </m:r>
                          </m:sub>
                        </m:sSub>
                        <m:sSub>
                          <m:sSubPr>
                            <m:ctrlPr>
                              <a:rPr kumimoji="0" lang="en-US" altLang="en-US" sz="24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itchFamily="18" charset="2"/>
                              </a:rPr>
                            </m:ctrlPr>
                          </m:sSubPr>
                          <m:e>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sym typeface="Symbol" panose="05050102010706020507" pitchFamily="18" charset="2"/>
                              </a:rPr>
                              <m:t>𝑥</m:t>
                            </m:r>
                          </m:e>
                          <m:sub>
                            <m:r>
                              <m:rPr>
                                <m:sty m:val="p"/>
                              </m:rPr>
                              <a:rPr kumimoji="0" lang="en-US" altLang="en-US" sz="24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itchFamily="18" charset="2"/>
                              </a:rPr>
                              <m:t>i</m:t>
                            </m:r>
                          </m:sub>
                        </m:sSub>
                      </m:e>
                    </m:nary>
                  </m:oMath>
                </a14:m>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itchFamily="18" charset="2"/>
                  </a:rPr>
                  <a:t> = 910</a:t>
                </a:r>
              </a:p>
            </p:txBody>
          </p:sp>
        </mc:Choice>
        <mc:Fallback xmlns="">
          <p:sp>
            <p:nvSpPr>
              <p:cNvPr id="70" name="Text Box 215">
                <a:extLst>
                  <a:ext uri="{FF2B5EF4-FFF2-40B4-BE49-F238E27FC236}">
                    <a16:creationId xmlns:a16="http://schemas.microsoft.com/office/drawing/2014/main" id="{B64155C7-0C85-49C5-B531-305361E14EA2}"/>
                  </a:ext>
                </a:extLst>
              </p:cNvPr>
              <p:cNvSpPr txBox="1">
                <a:spLocks noRot="1" noChangeAspect="1" noMove="1" noResize="1" noEditPoints="1" noAdjustHandles="1" noChangeArrowheads="1" noChangeShapeType="1" noTextEdit="1"/>
              </p:cNvSpPr>
              <p:nvPr/>
            </p:nvSpPr>
            <p:spPr bwMode="auto">
              <a:xfrm>
                <a:off x="1932031" y="3962400"/>
                <a:ext cx="5332229" cy="1200329"/>
              </a:xfrm>
              <a:prstGeom prst="rect">
                <a:avLst/>
              </a:prstGeom>
              <a:blipFill>
                <a:blip r:embed="rId10"/>
                <a:stretch>
                  <a:fillRect l="-1829" t="-7107" r="-686" b="-751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6698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0-#ppt_w/2"/>
                                          </p:val>
                                        </p:tav>
                                        <p:tav tm="100000">
                                          <p:val>
                                            <p:strVal val="#ppt_x"/>
                                          </p:val>
                                        </p:tav>
                                      </p:tavLst>
                                    </p:anim>
                                    <p:anim calcmode="lin" valueType="num">
                                      <p:cBhvr additive="base">
                                        <p:cTn id="16" dur="500" fill="hold"/>
                                        <p:tgtEl>
                                          <p:spTgt spid="8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2"/>
                                        </p:tgtEl>
                                        <p:attrNameLst>
                                          <p:attrName>style.visibility</p:attrName>
                                        </p:attrNameLst>
                                      </p:cBhvr>
                                      <p:to>
                                        <p:strVal val="visible"/>
                                      </p:to>
                                    </p:set>
                                    <p:anim calcmode="lin" valueType="num">
                                      <p:cBhvr additive="base">
                                        <p:cTn id="19" dur="500" fill="hold"/>
                                        <p:tgtEl>
                                          <p:spTgt spid="122"/>
                                        </p:tgtEl>
                                        <p:attrNameLst>
                                          <p:attrName>ppt_x</p:attrName>
                                        </p:attrNameLst>
                                      </p:cBhvr>
                                      <p:tavLst>
                                        <p:tav tm="0">
                                          <p:val>
                                            <p:strVal val="0-#ppt_w/2"/>
                                          </p:val>
                                        </p:tav>
                                        <p:tav tm="100000">
                                          <p:val>
                                            <p:strVal val="#ppt_x"/>
                                          </p:val>
                                        </p:tav>
                                      </p:tavLst>
                                    </p:anim>
                                    <p:anim calcmode="lin" valueType="num">
                                      <p:cBhvr additive="base">
                                        <p:cTn id="20"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500" fill="hold"/>
                                        <p:tgtEl>
                                          <p:spTgt spid="70"/>
                                        </p:tgtEl>
                                        <p:attrNameLst>
                                          <p:attrName>ppt_x</p:attrName>
                                        </p:attrNameLst>
                                      </p:cBhvr>
                                      <p:tavLst>
                                        <p:tav tm="0">
                                          <p:val>
                                            <p:strVal val="0-#ppt_w/2"/>
                                          </p:val>
                                        </p:tav>
                                        <p:tav tm="100000">
                                          <p:val>
                                            <p:strVal val="#ppt_x"/>
                                          </p:val>
                                        </p:tav>
                                      </p:tavLst>
                                    </p:anim>
                                    <p:anim calcmode="lin" valueType="num">
                                      <p:cBhvr additive="base">
                                        <p:cTn id="34"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descr="https://cdn-images-1.medium.com/max/1600/1*EuSjHyyDRPAQUdKCKLTgI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6150427" cy="4191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sp>
        <p:nvSpPr>
          <p:cNvPr id="9" name="Text Box 33"/>
          <p:cNvSpPr txBox="1">
            <a:spLocks noChangeArrowheads="1"/>
          </p:cNvSpPr>
          <p:nvPr/>
        </p:nvSpPr>
        <p:spPr bwMode="auto">
          <a:xfrm>
            <a:off x="-76200" y="4684693"/>
            <a:ext cx="579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Consider one feature detector.</a:t>
            </a:r>
          </a:p>
        </p:txBody>
      </p:sp>
      <p:sp>
        <p:nvSpPr>
          <p:cNvPr id="10" name="Text Box 33"/>
          <p:cNvSpPr txBox="1">
            <a:spLocks noChangeArrowheads="1"/>
          </p:cNvSpPr>
          <p:nvPr/>
        </p:nvSpPr>
        <p:spPr bwMode="auto">
          <a:xfrm>
            <a:off x="-60570" y="5105400"/>
            <a:ext cx="89759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weights </a:t>
            </a:r>
            <a:r>
              <a:rPr lang="en-US" altLang="en-US" sz="2800" i="1" dirty="0" err="1">
                <a:solidFill>
                  <a:srgbClr val="66FF33"/>
                </a:solidFill>
                <a:latin typeface="Times New Roman" pitchFamily="18" charset="0"/>
              </a:rPr>
              <a:t>w</a:t>
            </a:r>
            <a:r>
              <a:rPr lang="en-US" altLang="en-US" sz="2800" i="1" baseline="-25000" dirty="0" err="1">
                <a:solidFill>
                  <a:srgbClr val="66FF33"/>
                </a:solidFill>
                <a:latin typeface="Times New Roman" pitchFamily="18" charset="0"/>
              </a:rPr>
              <a:t>k</a:t>
            </a:r>
            <a:r>
              <a:rPr lang="en-US" altLang="en-US" sz="2800" dirty="0">
                <a:latin typeface="Times New Roman" pitchFamily="18" charset="0"/>
              </a:rPr>
              <a:t> of the feature detector get multiplied by the pixels of a window of the image and summed up.</a:t>
            </a:r>
          </a:p>
        </p:txBody>
      </p:sp>
    </p:spTree>
    <p:extLst>
      <p:ext uri="{BB962C8B-B14F-4D97-AF65-F5344CB8AC3E}">
        <p14:creationId xmlns:p14="http://schemas.microsoft.com/office/powerpoint/2010/main" val="192142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sp>
        <p:nvSpPr>
          <p:cNvPr id="8" name="Text Box 33"/>
          <p:cNvSpPr txBox="1">
            <a:spLocks noChangeArrowheads="1"/>
          </p:cNvSpPr>
          <p:nvPr/>
        </p:nvSpPr>
        <p:spPr bwMode="auto">
          <a:xfrm>
            <a:off x="-152400" y="583585"/>
            <a:ext cx="4114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Each “feature” is tested in each shifting of the window across the image.</a:t>
            </a:r>
          </a:p>
          <a:p>
            <a:pPr marL="457200" indent="-457200">
              <a:spcBef>
                <a:spcPct val="0"/>
              </a:spcBef>
              <a:buFont typeface="Arial" panose="020B0604020202020204" pitchFamily="34" charset="0"/>
              <a:buChar char="•"/>
            </a:pPr>
            <a:r>
              <a:rPr lang="en-US" altLang="en-US" sz="2800" dirty="0">
                <a:latin typeface="Times New Roman" pitchFamily="18" charset="0"/>
              </a:rPr>
              <a:t>Each of these shifting of the window uses the same weights  </a:t>
            </a:r>
            <a:r>
              <a:rPr lang="en-US" altLang="en-US" sz="2800" i="1" dirty="0">
                <a:solidFill>
                  <a:srgbClr val="66FF33"/>
                </a:solidFill>
                <a:latin typeface="Times New Roman" pitchFamily="18" charset="0"/>
              </a:rPr>
              <a:t>w</a:t>
            </a:r>
            <a:r>
              <a:rPr lang="en-US" altLang="en-US" sz="2800" i="1" baseline="-25000" dirty="0">
                <a:solidFill>
                  <a:srgbClr val="66FF33"/>
                </a:solidFill>
                <a:latin typeface="Times New Roman" pitchFamily="18" charset="0"/>
              </a:rPr>
              <a:t>k</a:t>
            </a:r>
            <a:r>
              <a:rPr lang="en-US" altLang="en-US" sz="2800" dirty="0">
                <a:latin typeface="Times New Roman" pitchFamily="18" charset="0"/>
              </a:rPr>
              <a:t>.</a:t>
            </a:r>
          </a:p>
          <a:p>
            <a:pPr marL="457200" indent="-457200">
              <a:spcBef>
                <a:spcPct val="0"/>
              </a:spcBef>
              <a:buFont typeface="Arial" panose="020B0604020202020204" pitchFamily="34" charset="0"/>
              <a:buChar char="•"/>
            </a:pPr>
            <a:r>
              <a:rPr lang="en-US" altLang="en-US" sz="2800" dirty="0">
                <a:latin typeface="Times New Roman" pitchFamily="18" charset="0"/>
              </a:rPr>
              <a:t>Hence, there are fewer weights to learn. </a:t>
            </a:r>
          </a:p>
        </p:txBody>
      </p:sp>
      <p:pic>
        <p:nvPicPr>
          <p:cNvPr id="58372" name="Picture 4" descr="https://cdn-images-1.medium.com/max/2000/0*iqNdZWyNeCr5tCk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5468" y="762000"/>
            <a:ext cx="5094708"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3"/>
          <p:cNvSpPr txBox="1">
            <a:spLocks noChangeArrowheads="1"/>
          </p:cNvSpPr>
          <p:nvPr/>
        </p:nvSpPr>
        <p:spPr bwMode="auto">
          <a:xfrm>
            <a:off x="-152400" y="4813518"/>
            <a:ext cx="4191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This produces a matrix of values telling you where that one feature appears.</a:t>
            </a:r>
          </a:p>
        </p:txBody>
      </p:sp>
    </p:spTree>
    <p:extLst>
      <p:ext uri="{BB962C8B-B14F-4D97-AF65-F5344CB8AC3E}">
        <p14:creationId xmlns:p14="http://schemas.microsoft.com/office/powerpoint/2010/main" val="103260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5575" y="-1759709"/>
            <a:ext cx="10508968" cy="7280944"/>
            <a:chOff x="155575" y="-1759709"/>
            <a:chExt cx="10508968" cy="7280944"/>
          </a:xfrm>
        </p:grpSpPr>
        <p:grpSp>
          <p:nvGrpSpPr>
            <p:cNvPr id="3" name="Group 2"/>
            <p:cNvGrpSpPr/>
            <p:nvPr/>
          </p:nvGrpSpPr>
          <p:grpSpPr>
            <a:xfrm>
              <a:off x="155575" y="685800"/>
              <a:ext cx="8912225" cy="3495676"/>
              <a:chOff x="155575" y="2295524"/>
              <a:chExt cx="7997825" cy="2886076"/>
            </a:xfrm>
          </p:grpSpPr>
          <p:sp>
            <p:nvSpPr>
              <p:cNvPr id="2" name="Rectangle 1"/>
              <p:cNvSpPr/>
              <p:nvPr/>
            </p:nvSpPr>
            <p:spPr>
              <a:xfrm>
                <a:off x="155575" y="2295524"/>
                <a:ext cx="7997825" cy="2886076"/>
              </a:xfrm>
              <a:prstGeom prst="rect">
                <a:avLst/>
              </a:prstGeom>
              <a:solidFill>
                <a:schemeClr val="tx1"/>
              </a:solidFill>
              <a:ln>
                <a:noFill/>
              </a:ln>
            </p:spPr>
            <p:txBody>
              <a:bodyPr wrap="square" rtlCol="0" anchor="ctr">
                <a:spAutoFit/>
              </a:bodyPr>
              <a:lstStyle/>
              <a:p>
                <a:pPr algn="l"/>
                <a:endParaRPr lang="en-CA" sz="2400" dirty="0"/>
              </a:p>
            </p:txBody>
          </p:sp>
          <p:pic>
            <p:nvPicPr>
              <p:cNvPr id="3686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295524"/>
                <a:ext cx="7858125" cy="273367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Isosceles Triangle 3"/>
            <p:cNvSpPr/>
            <p:nvPr/>
          </p:nvSpPr>
          <p:spPr>
            <a:xfrm rot="17679166">
              <a:off x="2591965" y="-2551343"/>
              <a:ext cx="7280944" cy="8864212"/>
            </a:xfrm>
            <a:prstGeom prst="triangle">
              <a:avLst/>
            </a:prstGeom>
            <a:solidFill>
              <a:schemeClr val="bg1"/>
            </a:solidFill>
            <a:ln>
              <a:noFill/>
            </a:ln>
          </p:spPr>
          <p:txBody>
            <a:bodyPr wrap="square" rtlCol="0" anchor="ctr">
              <a:spAutoFit/>
            </a:bodyPr>
            <a:lstStyle/>
            <a:p>
              <a:pPr algn="l"/>
              <a:endParaRPr lang="en-CA" sz="2400" dirty="0"/>
            </a:p>
          </p:txBody>
        </p:sp>
      </p:grpSp>
      <p:sp>
        <p:nvSpPr>
          <p:cNvPr id="7" name="Rectangle 63"/>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sp>
        <p:nvSpPr>
          <p:cNvPr id="10" name="Text Box 33"/>
          <p:cNvSpPr txBox="1">
            <a:spLocks noChangeArrowheads="1"/>
          </p:cNvSpPr>
          <p:nvPr/>
        </p:nvSpPr>
        <p:spPr bwMode="auto">
          <a:xfrm>
            <a:off x="3795993" y="4889718"/>
            <a:ext cx="382400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Each feature produces a different matrix of values.</a:t>
            </a:r>
          </a:p>
        </p:txBody>
      </p:sp>
      <p:sp>
        <p:nvSpPr>
          <p:cNvPr id="11" name="Text Box 33"/>
          <p:cNvSpPr txBox="1">
            <a:spLocks noChangeArrowheads="1"/>
          </p:cNvSpPr>
          <p:nvPr/>
        </p:nvSpPr>
        <p:spPr bwMode="auto">
          <a:xfrm>
            <a:off x="-152400" y="4813518"/>
            <a:ext cx="4191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This produces a matrix of values telling you where that one feature appears.</a:t>
            </a:r>
          </a:p>
        </p:txBody>
      </p:sp>
    </p:spTree>
    <p:extLst>
      <p:ext uri="{BB962C8B-B14F-4D97-AF65-F5344CB8AC3E}">
        <p14:creationId xmlns:p14="http://schemas.microsoft.com/office/powerpoint/2010/main" val="135845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5575" y="-1759709"/>
            <a:ext cx="11499568" cy="7280944"/>
            <a:chOff x="155575" y="-1759709"/>
            <a:chExt cx="11499568" cy="7280944"/>
          </a:xfrm>
        </p:grpSpPr>
        <p:grpSp>
          <p:nvGrpSpPr>
            <p:cNvPr id="3" name="Group 2"/>
            <p:cNvGrpSpPr/>
            <p:nvPr/>
          </p:nvGrpSpPr>
          <p:grpSpPr>
            <a:xfrm>
              <a:off x="155575" y="685800"/>
              <a:ext cx="8912225" cy="3495676"/>
              <a:chOff x="155575" y="2295524"/>
              <a:chExt cx="7997825" cy="2886076"/>
            </a:xfrm>
          </p:grpSpPr>
          <p:sp>
            <p:nvSpPr>
              <p:cNvPr id="2" name="Rectangle 1"/>
              <p:cNvSpPr/>
              <p:nvPr/>
            </p:nvSpPr>
            <p:spPr>
              <a:xfrm>
                <a:off x="155575" y="2295524"/>
                <a:ext cx="7997825" cy="2886076"/>
              </a:xfrm>
              <a:prstGeom prst="rect">
                <a:avLst/>
              </a:prstGeom>
              <a:solidFill>
                <a:schemeClr val="tx1"/>
              </a:solidFill>
              <a:ln>
                <a:noFill/>
              </a:ln>
            </p:spPr>
            <p:txBody>
              <a:bodyPr wrap="square" rtlCol="0" anchor="ctr">
                <a:spAutoFit/>
              </a:bodyPr>
              <a:lstStyle/>
              <a:p>
                <a:pPr algn="l"/>
                <a:endParaRPr lang="en-CA" sz="2400" dirty="0"/>
              </a:p>
            </p:txBody>
          </p:sp>
          <p:pic>
            <p:nvPicPr>
              <p:cNvPr id="3686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295524"/>
                <a:ext cx="7858125" cy="273367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Isosceles Triangle 3"/>
            <p:cNvSpPr/>
            <p:nvPr/>
          </p:nvSpPr>
          <p:spPr>
            <a:xfrm rot="17679166">
              <a:off x="3582565" y="-2551343"/>
              <a:ext cx="7280944" cy="8864212"/>
            </a:xfrm>
            <a:prstGeom prst="triangle">
              <a:avLst/>
            </a:prstGeom>
            <a:solidFill>
              <a:schemeClr val="bg1"/>
            </a:solidFill>
            <a:ln>
              <a:noFill/>
            </a:ln>
          </p:spPr>
          <p:txBody>
            <a:bodyPr wrap="square" rtlCol="0" anchor="ctr">
              <a:spAutoFit/>
            </a:bodyPr>
            <a:lstStyle/>
            <a:p>
              <a:pPr algn="l"/>
              <a:endParaRPr lang="en-CA" sz="2400" dirty="0"/>
            </a:p>
          </p:txBody>
        </p:sp>
      </p:grpSp>
      <p:sp>
        <p:nvSpPr>
          <p:cNvPr id="7" name="Rectangle 63"/>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sp>
        <p:nvSpPr>
          <p:cNvPr id="11" name="Text Box 33"/>
          <p:cNvSpPr txBox="1">
            <a:spLocks noChangeArrowheads="1"/>
          </p:cNvSpPr>
          <p:nvPr/>
        </p:nvSpPr>
        <p:spPr bwMode="auto">
          <a:xfrm>
            <a:off x="-99645" y="5105400"/>
            <a:ext cx="93389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second layer pools the features in order to reduce the number of values.</a:t>
            </a:r>
          </a:p>
        </p:txBody>
      </p:sp>
    </p:spTree>
    <p:extLst>
      <p:ext uri="{BB962C8B-B14F-4D97-AF65-F5344CB8AC3E}">
        <p14:creationId xmlns:p14="http://schemas.microsoft.com/office/powerpoint/2010/main" val="67432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sp>
        <p:nvSpPr>
          <p:cNvPr id="4" name="Text Box 33"/>
          <p:cNvSpPr txBox="1">
            <a:spLocks noChangeArrowheads="1"/>
          </p:cNvSpPr>
          <p:nvPr/>
        </p:nvSpPr>
        <p:spPr bwMode="auto">
          <a:xfrm>
            <a:off x="-99645" y="5105400"/>
            <a:ext cx="93389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second layer pools the features in order to reduce the number of values.</a:t>
            </a:r>
          </a:p>
          <a:p>
            <a:pPr marL="457200" indent="-457200">
              <a:spcBef>
                <a:spcPct val="0"/>
              </a:spcBef>
              <a:buFont typeface="Arial" panose="020B0604020202020204" pitchFamily="34" charset="0"/>
              <a:buChar char="•"/>
            </a:pPr>
            <a:r>
              <a:rPr lang="en-US" altLang="en-US" sz="2800" dirty="0">
                <a:latin typeface="Times New Roman" pitchFamily="18" charset="0"/>
              </a:rPr>
              <a:t>For example, by taking the max value in each little region</a:t>
            </a:r>
          </a:p>
          <a:p>
            <a:pPr>
              <a:spcBef>
                <a:spcPct val="0"/>
              </a:spcBef>
            </a:pPr>
            <a:r>
              <a:rPr lang="en-US" altLang="en-US" sz="2800" dirty="0">
                <a:latin typeface="Times New Roman" pitchFamily="18" charset="0"/>
              </a:rPr>
              <a:t>     i.e. Does the feature appear somewhere in this area?</a:t>
            </a:r>
          </a:p>
        </p:txBody>
      </p:sp>
      <p:pic>
        <p:nvPicPr>
          <p:cNvPr id="56322" name="Picture 2" descr="https://cdn-images-1.medium.com/max/1600/1*vbfPq-HvBCkAcZhiSTZyb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37" y="721362"/>
            <a:ext cx="7687163" cy="369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4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0-#ppt_w/2"/>
                                          </p:val>
                                        </p:tav>
                                        <p:tav tm="100000">
                                          <p:val>
                                            <p:strVal val="#ppt_x"/>
                                          </p:val>
                                        </p:tav>
                                      </p:tavLst>
                                    </p:anim>
                                    <p:anim calcmode="lin" valueType="num">
                                      <p:cBhvr additive="base">
                                        <p:cTn id="8" dur="500" fill="hold"/>
                                        <p:tgtEl>
                                          <p:spTgt spid="563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5575" y="685800"/>
            <a:ext cx="8912225" cy="3495676"/>
            <a:chOff x="155575" y="2295524"/>
            <a:chExt cx="7997825" cy="2886076"/>
          </a:xfrm>
        </p:grpSpPr>
        <p:sp>
          <p:nvSpPr>
            <p:cNvPr id="2" name="Rectangle 1"/>
            <p:cNvSpPr/>
            <p:nvPr/>
          </p:nvSpPr>
          <p:spPr>
            <a:xfrm>
              <a:off x="155575" y="2295524"/>
              <a:ext cx="7997825" cy="2886076"/>
            </a:xfrm>
            <a:prstGeom prst="rect">
              <a:avLst/>
            </a:prstGeom>
            <a:solidFill>
              <a:schemeClr val="tx1"/>
            </a:solidFill>
            <a:ln>
              <a:noFill/>
            </a:ln>
          </p:spPr>
          <p:txBody>
            <a:bodyPr wrap="square" rtlCol="0" anchor="ctr">
              <a:spAutoFit/>
            </a:bodyPr>
            <a:lstStyle/>
            <a:p>
              <a:pPr algn="l"/>
              <a:endParaRPr lang="en-CA" sz="2400" dirty="0"/>
            </a:p>
          </p:txBody>
        </p:sp>
        <p:pic>
          <p:nvPicPr>
            <p:cNvPr id="3686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295524"/>
              <a:ext cx="7858125" cy="273367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3"/>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spTree>
    <p:extLst>
      <p:ext uri="{BB962C8B-B14F-4D97-AF65-F5344CB8AC3E}">
        <p14:creationId xmlns:p14="http://schemas.microsoft.com/office/powerpoint/2010/main" val="7238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537" y="1371600"/>
            <a:ext cx="9067800" cy="4114800"/>
          </a:xfrm>
        </p:spPr>
        <p:txBody>
          <a:bodyPr/>
          <a:lstStyle/>
          <a:p>
            <a:r>
              <a:rPr lang="en-US" sz="1800" dirty="0">
                <a:effectLst/>
                <a:latin typeface="Times New Roman" panose="02020603050405020304" pitchFamily="18" charset="0"/>
                <a:cs typeface="Times New Roman" panose="02020603050405020304" pitchFamily="18" charset="0"/>
              </a:rPr>
              <a:t>Generative Adversarial Networks:</a:t>
            </a:r>
          </a:p>
          <a:p>
            <a:r>
              <a:rPr lang="en-US" sz="1800" dirty="0">
                <a:effectLst/>
                <a:latin typeface="Times New Roman" panose="02020603050405020304" pitchFamily="18" charset="0"/>
                <a:cs typeface="Times New Roman" panose="02020603050405020304" pitchFamily="18" charset="0"/>
              </a:rPr>
              <a:t>  Used for understanding and producing a random data items.</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Suppose you have a distributions of random images of cats.  Suppose</a:t>
            </a:r>
          </a:p>
          <a:p>
            <a:r>
              <a:rPr lang="en-US" sz="1800" dirty="0">
                <a:effectLst/>
                <a:latin typeface="Times New Roman" panose="02020603050405020304" pitchFamily="18" charset="0"/>
                <a:cs typeface="Times New Roman" panose="02020603050405020304" pitchFamily="18" charset="0"/>
              </a:rPr>
              <a:t>you want to learn a neural network that takes uniformly random bits as</a:t>
            </a:r>
          </a:p>
          <a:p>
            <a:r>
              <a:rPr lang="en-US" sz="1800" dirty="0">
                <a:effectLst/>
                <a:latin typeface="Times New Roman" panose="02020603050405020304" pitchFamily="18" charset="0"/>
                <a:cs typeface="Times New Roman" panose="02020603050405020304" pitchFamily="18" charset="0"/>
              </a:rPr>
              <a:t>input and outputs an image of a cat according to this same</a:t>
            </a:r>
          </a:p>
          <a:p>
            <a:r>
              <a:rPr lang="en-US" sz="1800" dirty="0">
                <a:effectLst/>
                <a:latin typeface="Times New Roman" panose="02020603050405020304" pitchFamily="18" charset="0"/>
                <a:cs typeface="Times New Roman" panose="02020603050405020304" pitchFamily="18" charset="0"/>
              </a:rPr>
              <a:t>distribution. One fun thing is that this neural network won't be perfect</a:t>
            </a:r>
          </a:p>
          <a:p>
            <a:r>
              <a:rPr lang="en-US" sz="1800" dirty="0">
                <a:effectLst/>
                <a:latin typeface="Times New Roman" panose="02020603050405020304" pitchFamily="18" charset="0"/>
                <a:cs typeface="Times New Roman" panose="02020603050405020304" pitchFamily="18" charset="0"/>
              </a:rPr>
              <a:t>and hence it will output images of "cats" that it has never seen</a:t>
            </a:r>
          </a:p>
          <a:p>
            <a:r>
              <a:rPr lang="en-US" sz="1800" dirty="0">
                <a:effectLst/>
                <a:latin typeface="Times New Roman" panose="02020603050405020304" pitchFamily="18" charset="0"/>
                <a:cs typeface="Times New Roman" panose="02020603050405020304" pitchFamily="18" charset="0"/>
              </a:rPr>
              <a:t>before. Also you can make small changes in the network input bits and</a:t>
            </a:r>
          </a:p>
          <a:p>
            <a:r>
              <a:rPr lang="en-US" sz="1800" dirty="0">
                <a:effectLst/>
                <a:latin typeface="Times New Roman" panose="02020603050405020304" pitchFamily="18" charset="0"/>
                <a:cs typeface="Times New Roman" panose="02020603050405020304" pitchFamily="18" charset="0"/>
              </a:rPr>
              <a:t>see how it changes the resulting image of a cat.</a:t>
            </a:r>
          </a:p>
        </p:txBody>
      </p:sp>
      <p:sp>
        <p:nvSpPr>
          <p:cNvPr id="4" name="TextBox 3">
            <a:extLst>
              <a:ext uri="{FF2B5EF4-FFF2-40B4-BE49-F238E27FC236}">
                <a16:creationId xmlns:a16="http://schemas.microsoft.com/office/drawing/2014/main" id="{C79CE7E5-19C7-4B43-A9E0-1E2C7EABE4E3}"/>
              </a:ext>
            </a:extLst>
          </p:cNvPr>
          <p:cNvSpPr txBox="1"/>
          <p:nvPr/>
        </p:nvSpPr>
        <p:spPr bwMode="auto">
          <a:xfrm>
            <a:off x="215537" y="185270"/>
            <a:ext cx="7921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US" sz="1800" dirty="0">
                <a:solidFill>
                  <a:srgbClr val="FFFFFF"/>
                </a:solidFill>
              </a:rPr>
              <a:t>W</a:t>
            </a:r>
            <a:r>
              <a:rPr lang="en-US" sz="1800" b="0" i="0" dirty="0">
                <a:solidFill>
                  <a:srgbClr val="FFFFFF"/>
                </a:solidFill>
                <a:effectLst/>
                <a:latin typeface="Times New Roman" panose="02020603050405020304" pitchFamily="18" charset="0"/>
              </a:rPr>
              <a:t>e will talk about Convolutional &amp; Recurrent Networks which are used for learning images and sound that are invariant over location and time.</a:t>
            </a:r>
            <a:endParaRPr lang="en-GB" sz="1800" dirty="0">
              <a:solidFill>
                <a:srgbClr val="FFFFFF"/>
              </a:solidFill>
            </a:endParaRPr>
          </a:p>
        </p:txBody>
      </p:sp>
    </p:spTree>
    <p:extLst>
      <p:ext uri="{BB962C8B-B14F-4D97-AF65-F5344CB8AC3E}">
        <p14:creationId xmlns:p14="http://schemas.microsoft.com/office/powerpoint/2010/main" val="2934934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6450" y="380524"/>
            <a:ext cx="5294250" cy="2831544"/>
          </a:xfrm>
          <a:prstGeom prst="rect">
            <a:avLst/>
          </a:prstGeom>
        </p:spPr>
        <p:txBody>
          <a:bodyPr wrap="square">
            <a:spAutoFit/>
          </a:bodyPr>
          <a:lstStyle/>
          <a:p>
            <a:pPr algn="ctr">
              <a:spcAft>
                <a:spcPts val="1200"/>
              </a:spcAft>
            </a:pPr>
            <a:r>
              <a:rPr lang="en-CA" sz="2400" dirty="0"/>
              <a:t>This is a machine defined by weights </a:t>
            </a:r>
            <a:r>
              <a:rPr lang="en-US" altLang="en-US" sz="2400" i="1" dirty="0" err="1">
                <a:solidFill>
                  <a:srgbClr val="66FF33"/>
                </a:solidFill>
              </a:rPr>
              <a:t>w</a:t>
            </a:r>
            <a:r>
              <a:rPr lang="en-US" altLang="en-US" sz="2400" i="1" baseline="-25000" dirty="0" err="1">
                <a:solidFill>
                  <a:srgbClr val="66FF33"/>
                </a:solidFill>
              </a:rPr>
              <a:t>k</a:t>
            </a:r>
            <a:r>
              <a:rPr lang="en-US" altLang="en-US" sz="2400" dirty="0"/>
              <a:t>,</a:t>
            </a:r>
            <a:br>
              <a:rPr lang="en-US" altLang="en-US" sz="2400" dirty="0"/>
            </a:br>
            <a:r>
              <a:rPr lang="en-CA" sz="2400" dirty="0"/>
              <a:t>just like we have seen before.</a:t>
            </a:r>
          </a:p>
          <a:p>
            <a:pPr>
              <a:spcAft>
                <a:spcPts val="0"/>
              </a:spcAft>
            </a:pPr>
            <a:r>
              <a:rPr lang="en-CA" sz="2400" dirty="0"/>
              <a:t>Only differences are</a:t>
            </a:r>
          </a:p>
          <a:p>
            <a:pPr marL="342900" indent="-342900">
              <a:spcAft>
                <a:spcPts val="0"/>
              </a:spcAft>
              <a:buFont typeface="Arial" panose="020B0604020202020204" pitchFamily="34" charset="0"/>
              <a:buChar char="•"/>
            </a:pPr>
            <a:r>
              <a:rPr lang="en-CA" sz="2400" dirty="0"/>
              <a:t> Some of the weights are used repeatedly in different places</a:t>
            </a:r>
          </a:p>
          <a:p>
            <a:pPr marL="342900" indent="-342900">
              <a:spcAft>
                <a:spcPts val="0"/>
              </a:spcAft>
              <a:buFont typeface="Arial" panose="020B0604020202020204" pitchFamily="34" charset="0"/>
              <a:buChar char="•"/>
            </a:pPr>
            <a:r>
              <a:rPr lang="en-CA" sz="2400" dirty="0"/>
              <a:t>Some of the weights are fix to zero.</a:t>
            </a:r>
          </a:p>
          <a:p>
            <a:pPr marL="342900" indent="-342900">
              <a:spcAft>
                <a:spcPts val="0"/>
              </a:spcAft>
              <a:buFont typeface="Arial" panose="020B0604020202020204" pitchFamily="34" charset="0"/>
              <a:buChar char="•"/>
            </a:pPr>
            <a:r>
              <a:rPr lang="en-CA" sz="2400" dirty="0"/>
              <a:t>Other functions like </a:t>
            </a:r>
            <a:r>
              <a:rPr lang="en-CA" sz="2400" i="1" dirty="0"/>
              <a:t>max</a:t>
            </a:r>
            <a:r>
              <a:rPr lang="en-CA" sz="2400" dirty="0"/>
              <a:t> are used.</a:t>
            </a:r>
            <a:endParaRPr lang="en-US" sz="2400" dirty="0"/>
          </a:p>
        </p:txBody>
      </p:sp>
      <p:sp>
        <p:nvSpPr>
          <p:cNvPr id="39" name="Rectangle 38"/>
          <p:cNvSpPr/>
          <p:nvPr/>
        </p:nvSpPr>
        <p:spPr>
          <a:xfrm>
            <a:off x="4724400" y="3733800"/>
            <a:ext cx="990600" cy="3048000"/>
          </a:xfrm>
          <a:prstGeom prst="rect">
            <a:avLst/>
          </a:prstGeom>
          <a:solidFill>
            <a:srgbClr val="000066"/>
          </a:solidFill>
          <a:ln>
            <a:noFill/>
          </a:ln>
        </p:spPr>
        <p:txBody>
          <a:bodyPr wrap="square" rtlCol="0" anchor="ctr">
            <a:spAutoFit/>
          </a:bodyPr>
          <a:lstStyle/>
          <a:p>
            <a:pPr algn="l"/>
            <a:endParaRPr lang="en-CA" sz="2400" dirty="0"/>
          </a:p>
        </p:txBody>
      </p:sp>
      <p:sp>
        <p:nvSpPr>
          <p:cNvPr id="42" name="Rectangle 41"/>
          <p:cNvSpPr/>
          <p:nvPr/>
        </p:nvSpPr>
        <p:spPr>
          <a:xfrm>
            <a:off x="5334000" y="2209800"/>
            <a:ext cx="3793026" cy="3416320"/>
          </a:xfrm>
          <a:prstGeom prst="rect">
            <a:avLst/>
          </a:prstGeom>
        </p:spPr>
        <p:txBody>
          <a:bodyPr wrap="none">
            <a:spAutoFit/>
          </a:bodyPr>
          <a:lstStyle/>
          <a:p>
            <a:r>
              <a:rPr lang="en-US" sz="2400" dirty="0"/>
              <a:t>Just as before, </a:t>
            </a:r>
          </a:p>
          <a:p>
            <a:pPr marL="342900" indent="-342900">
              <a:buFont typeface="Arial" panose="020B0604020202020204" pitchFamily="34" charset="0"/>
              <a:buChar char="•"/>
            </a:pPr>
            <a:r>
              <a:rPr lang="en-US" sz="2400" dirty="0"/>
              <a:t>Given the current weights,</a:t>
            </a:r>
          </a:p>
          <a:p>
            <a:pPr marL="342900" indent="-342900">
              <a:buFont typeface="Arial" panose="020B0604020202020204" pitchFamily="34" charset="0"/>
              <a:buChar char="•"/>
            </a:pPr>
            <a:r>
              <a:rPr lang="en-US" sz="2400" dirty="0"/>
              <a:t>We calculate the error </a:t>
            </a:r>
            <a:br>
              <a:rPr lang="en-US" sz="2400" dirty="0"/>
            </a:br>
            <a:r>
              <a:rPr lang="en-US" sz="2400" dirty="0"/>
              <a:t>of how well this machine </a:t>
            </a:r>
            <a:br>
              <a:rPr lang="en-US" sz="2400" dirty="0"/>
            </a:br>
            <a:r>
              <a:rPr lang="en-US" sz="2400" dirty="0"/>
              <a:t>gives the correct answers </a:t>
            </a:r>
            <a:br>
              <a:rPr lang="en-US" sz="2400" dirty="0"/>
            </a:br>
            <a:r>
              <a:rPr lang="en-US" sz="2400" dirty="0"/>
              <a:t>for the training data.</a:t>
            </a:r>
          </a:p>
          <a:p>
            <a:pPr marL="342900" indent="-342900">
              <a:buFont typeface="Arial" panose="020B0604020202020204" pitchFamily="34" charset="0"/>
              <a:buChar char="•"/>
            </a:pPr>
            <a:r>
              <a:rPr lang="en-US" sz="2400" dirty="0"/>
              <a:t>Using Gradient descent</a:t>
            </a:r>
            <a:br>
              <a:rPr lang="en-CA" sz="2400" dirty="0"/>
            </a:br>
            <a:r>
              <a:rPr lang="en-CA" sz="2400" dirty="0"/>
              <a:t>to </a:t>
            </a:r>
            <a:r>
              <a:rPr lang="en-US" sz="2400" dirty="0"/>
              <a:t>search for weights </a:t>
            </a:r>
            <a:br>
              <a:rPr lang="en-US" sz="2400" dirty="0"/>
            </a:br>
            <a:r>
              <a:rPr lang="en-US" sz="2400" dirty="0"/>
              <a:t>that minimize this error.</a:t>
            </a:r>
          </a:p>
        </p:txBody>
      </p:sp>
      <p:grpSp>
        <p:nvGrpSpPr>
          <p:cNvPr id="5" name="Group 4"/>
          <p:cNvGrpSpPr/>
          <p:nvPr/>
        </p:nvGrpSpPr>
        <p:grpSpPr>
          <a:xfrm>
            <a:off x="5093544" y="304800"/>
            <a:ext cx="4202856" cy="1634192"/>
            <a:chOff x="5093544" y="304800"/>
            <a:chExt cx="4202856" cy="1634192"/>
          </a:xfrm>
        </p:grpSpPr>
        <p:sp>
          <p:nvSpPr>
            <p:cNvPr id="31" name="Rectangle 30"/>
            <p:cNvSpPr/>
            <p:nvPr/>
          </p:nvSpPr>
          <p:spPr>
            <a:xfrm>
              <a:off x="5093544" y="545550"/>
              <a:ext cx="4202856" cy="1393442"/>
            </a:xfrm>
            <a:prstGeom prst="rect">
              <a:avLst/>
            </a:prstGeom>
            <a:solidFill>
              <a:schemeClr val="tx1"/>
            </a:solidFill>
            <a:ln>
              <a:noFill/>
            </a:ln>
          </p:spPr>
          <p:txBody>
            <a:bodyPr wrap="square" rtlCol="0" anchor="ctr">
              <a:spAutoFit/>
            </a:bodyPr>
            <a:lstStyle/>
            <a:p>
              <a:pPr algn="l"/>
              <a:endParaRPr lang="en-CA" sz="2400" dirty="0"/>
            </a:p>
          </p:txBody>
        </p:sp>
        <p:grpSp>
          <p:nvGrpSpPr>
            <p:cNvPr id="4" name="Group 3"/>
            <p:cNvGrpSpPr/>
            <p:nvPr/>
          </p:nvGrpSpPr>
          <p:grpSpPr>
            <a:xfrm>
              <a:off x="5114499" y="304800"/>
              <a:ext cx="4038600" cy="1600200"/>
              <a:chOff x="5114499" y="304800"/>
              <a:chExt cx="4038600" cy="1600200"/>
            </a:xfrm>
          </p:grpSpPr>
          <p:grpSp>
            <p:nvGrpSpPr>
              <p:cNvPr id="22" name="Group 21"/>
              <p:cNvGrpSpPr/>
              <p:nvPr/>
            </p:nvGrpSpPr>
            <p:grpSpPr>
              <a:xfrm>
                <a:off x="5114499" y="713601"/>
                <a:ext cx="4038600" cy="1062335"/>
                <a:chOff x="155575" y="2295524"/>
                <a:chExt cx="7997825" cy="2886076"/>
              </a:xfrm>
            </p:grpSpPr>
            <p:sp>
              <p:nvSpPr>
                <p:cNvPr id="23" name="Rectangle 22"/>
                <p:cNvSpPr/>
                <p:nvPr/>
              </p:nvSpPr>
              <p:spPr>
                <a:xfrm>
                  <a:off x="155575" y="2295524"/>
                  <a:ext cx="7997825" cy="2886076"/>
                </a:xfrm>
                <a:prstGeom prst="rect">
                  <a:avLst/>
                </a:prstGeom>
                <a:solidFill>
                  <a:schemeClr val="tx1"/>
                </a:solidFill>
                <a:ln>
                  <a:noFill/>
                </a:ln>
              </p:spPr>
              <p:txBody>
                <a:bodyPr wrap="square" rtlCol="0" anchor="ctr">
                  <a:spAutoFit/>
                </a:bodyPr>
                <a:lstStyle/>
                <a:p>
                  <a:pPr algn="l"/>
                  <a:endParaRPr lang="en-CA" sz="2400" dirty="0"/>
                </a:p>
              </p:txBody>
            </p:sp>
            <p:pic>
              <p:nvPicPr>
                <p:cNvPr id="2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295524"/>
                  <a:ext cx="7858125" cy="27336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6019800" y="304800"/>
                <a:ext cx="3048000" cy="1600200"/>
                <a:chOff x="6019800" y="304800"/>
                <a:chExt cx="3048000" cy="1600200"/>
              </a:xfrm>
            </p:grpSpPr>
            <p:sp>
              <p:nvSpPr>
                <p:cNvPr id="44" name="Rectangle 43"/>
                <p:cNvSpPr/>
                <p:nvPr/>
              </p:nvSpPr>
              <p:spPr>
                <a:xfrm>
                  <a:off x="7315200" y="304800"/>
                  <a:ext cx="1752600" cy="461665"/>
                </a:xfrm>
                <a:prstGeom prst="rect">
                  <a:avLst/>
                </a:prstGeom>
                <a:solidFill>
                  <a:schemeClr val="tx1"/>
                </a:solidFill>
              </p:spPr>
              <p:txBody>
                <a:bodyPr wrap="square">
                  <a:spAutoFit/>
                </a:bodyPr>
                <a:lstStyle/>
                <a:p>
                  <a:pPr algn="ctr"/>
                  <a:r>
                    <a:rPr lang="en-US" sz="2400" i="1" dirty="0">
                      <a:solidFill>
                        <a:schemeClr val="accent1"/>
                      </a:solidFill>
                    </a:rPr>
                    <a:t>E(</a:t>
                  </a:r>
                  <a:r>
                    <a:rPr lang="en-US" altLang="en-US" sz="2400" i="1" dirty="0">
                      <a:solidFill>
                        <a:srgbClr val="008000"/>
                      </a:solidFill>
                    </a:rPr>
                    <a:t>w</a:t>
                  </a:r>
                  <a:r>
                    <a:rPr lang="en-US" altLang="en-US" sz="2400" i="1" baseline="-25000" dirty="0">
                      <a:solidFill>
                        <a:srgbClr val="008000"/>
                      </a:solidFill>
                    </a:rPr>
                    <a:t>1</a:t>
                  </a:r>
                  <a:r>
                    <a:rPr lang="en-CA" sz="2400" i="1" dirty="0">
                      <a:solidFill>
                        <a:schemeClr val="accent1"/>
                      </a:solidFill>
                    </a:rPr>
                    <a:t>,…,</a:t>
                  </a:r>
                  <a:r>
                    <a:rPr lang="en-US" altLang="en-US" sz="2400" i="1" dirty="0" err="1">
                      <a:solidFill>
                        <a:srgbClr val="008000"/>
                      </a:solidFill>
                    </a:rPr>
                    <a:t>w</a:t>
                  </a:r>
                  <a:r>
                    <a:rPr lang="en-US" altLang="en-US" sz="2400" i="1" baseline="-25000" dirty="0" err="1">
                      <a:solidFill>
                        <a:srgbClr val="008000"/>
                      </a:solidFill>
                    </a:rPr>
                    <a:t>m</a:t>
                  </a:r>
                  <a:r>
                    <a:rPr lang="en-CA" sz="2400" i="1" dirty="0">
                      <a:solidFill>
                        <a:schemeClr val="accent1"/>
                      </a:solidFill>
                    </a:rPr>
                    <a:t>)</a:t>
                  </a:r>
                </a:p>
              </p:txBody>
            </p:sp>
            <p:sp>
              <p:nvSpPr>
                <p:cNvPr id="34" name="Rectangle 33"/>
                <p:cNvSpPr/>
                <p:nvPr/>
              </p:nvSpPr>
              <p:spPr>
                <a:xfrm>
                  <a:off x="6019800" y="452735"/>
                  <a:ext cx="637050" cy="461665"/>
                </a:xfrm>
                <a:prstGeom prst="rect">
                  <a:avLst/>
                </a:prstGeom>
                <a:noFill/>
              </p:spPr>
              <p:txBody>
                <a:bodyPr wrap="square">
                  <a:spAutoFit/>
                </a:bodyPr>
                <a:lstStyle/>
                <a:p>
                  <a:pPr algn="ctr"/>
                  <a:r>
                    <a:rPr lang="en-US" altLang="en-US" sz="2400" i="1" dirty="0">
                      <a:solidFill>
                        <a:srgbClr val="008000"/>
                      </a:solidFill>
                    </a:rPr>
                    <a:t>w</a:t>
                  </a:r>
                  <a:r>
                    <a:rPr lang="en-US" altLang="en-US" sz="2400" i="1" baseline="-25000" dirty="0">
                      <a:solidFill>
                        <a:srgbClr val="008000"/>
                      </a:solidFill>
                    </a:rPr>
                    <a:t>1</a:t>
                  </a:r>
                  <a:endParaRPr lang="en-CA" sz="2400" i="1" dirty="0">
                    <a:solidFill>
                      <a:srgbClr val="008000"/>
                    </a:solidFill>
                  </a:endParaRPr>
                </a:p>
              </p:txBody>
            </p:sp>
            <p:sp>
              <p:nvSpPr>
                <p:cNvPr id="36" name="Rectangle 35"/>
                <p:cNvSpPr/>
                <p:nvPr/>
              </p:nvSpPr>
              <p:spPr>
                <a:xfrm>
                  <a:off x="7467600" y="1443335"/>
                  <a:ext cx="580572" cy="461665"/>
                </a:xfrm>
                <a:prstGeom prst="rect">
                  <a:avLst/>
                </a:prstGeom>
                <a:noFill/>
              </p:spPr>
              <p:txBody>
                <a:bodyPr wrap="square">
                  <a:spAutoFit/>
                </a:bodyPr>
                <a:lstStyle/>
                <a:p>
                  <a:pPr algn="ctr"/>
                  <a:r>
                    <a:rPr lang="en-US" altLang="en-US" sz="2400" i="1" dirty="0" err="1">
                      <a:solidFill>
                        <a:srgbClr val="008000"/>
                      </a:solidFill>
                    </a:rPr>
                    <a:t>w</a:t>
                  </a:r>
                  <a:r>
                    <a:rPr lang="en-US" altLang="en-US" sz="2400" i="1" baseline="-25000" dirty="0" err="1">
                      <a:solidFill>
                        <a:srgbClr val="008000"/>
                      </a:solidFill>
                    </a:rPr>
                    <a:t>m</a:t>
                  </a:r>
                  <a:endParaRPr lang="en-CA" sz="2400" i="1" dirty="0">
                    <a:solidFill>
                      <a:srgbClr val="008000"/>
                    </a:solidFill>
                  </a:endParaRPr>
                </a:p>
              </p:txBody>
            </p:sp>
          </p:grpSp>
        </p:grpSp>
      </p:grpSp>
      <p:sp>
        <p:nvSpPr>
          <p:cNvPr id="28" name="Rectangle 63"/>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pic>
        <p:nvPicPr>
          <p:cNvPr id="7" name="Picture 6"/>
          <p:cNvPicPr>
            <a:picLocks noChangeAspect="1"/>
          </p:cNvPicPr>
          <p:nvPr/>
        </p:nvPicPr>
        <p:blipFill>
          <a:blip r:embed="rId3"/>
          <a:stretch>
            <a:fillRect/>
          </a:stretch>
        </p:blipFill>
        <p:spPr>
          <a:xfrm>
            <a:off x="103995" y="4038600"/>
            <a:ext cx="5124130" cy="2552611"/>
          </a:xfrm>
          <a:prstGeom prst="rect">
            <a:avLst/>
          </a:prstGeom>
        </p:spPr>
      </p:pic>
    </p:spTree>
    <p:extLst>
      <p:ext uri="{BB962C8B-B14F-4D97-AF65-F5344CB8AC3E}">
        <p14:creationId xmlns:p14="http://schemas.microsoft.com/office/powerpoint/2010/main" val="335916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 calcmode="lin" valueType="num">
                                      <p:cBhvr additive="base">
                                        <p:cTn id="17" dur="500" fill="hold"/>
                                        <p:tgtEl>
                                          <p:spTgt spid="2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 calcmode="lin" valueType="num">
                                      <p:cBhvr additive="base">
                                        <p:cTn id="23" dur="500" fill="hold"/>
                                        <p:tgtEl>
                                          <p:spTgt spid="24">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4">
                                            <p:txEl>
                                              <p:pRg st="3" end="3"/>
                                            </p:txEl>
                                          </p:spTgt>
                                        </p:tgtEl>
                                        <p:attrNameLst>
                                          <p:attrName>style.visibility</p:attrName>
                                        </p:attrNameLst>
                                      </p:cBhvr>
                                      <p:to>
                                        <p:strVal val="visible"/>
                                      </p:to>
                                    </p:set>
                                    <p:anim calcmode="lin" valueType="num">
                                      <p:cBhvr additive="base">
                                        <p:cTn id="29" dur="500" fill="hold"/>
                                        <p:tgtEl>
                                          <p:spTgt spid="24">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4">
                                            <p:txEl>
                                              <p:pRg st="4" end="4"/>
                                            </p:txEl>
                                          </p:spTgt>
                                        </p:tgtEl>
                                        <p:attrNameLst>
                                          <p:attrName>style.visibility</p:attrName>
                                        </p:attrNameLst>
                                      </p:cBhvr>
                                      <p:to>
                                        <p:strVal val="visible"/>
                                      </p:to>
                                    </p:set>
                                    <p:anim calcmode="lin" valueType="num">
                                      <p:cBhvr additive="base">
                                        <p:cTn id="35" dur="500" fill="hold"/>
                                        <p:tgtEl>
                                          <p:spTgt spid="24">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2">
                                            <p:txEl>
                                              <p:pRg st="0" end="0"/>
                                            </p:txEl>
                                          </p:spTgt>
                                        </p:tgtEl>
                                        <p:attrNameLst>
                                          <p:attrName>style.visibility</p:attrName>
                                        </p:attrNameLst>
                                      </p:cBhvr>
                                      <p:to>
                                        <p:strVal val="visible"/>
                                      </p:to>
                                    </p:set>
                                    <p:anim calcmode="lin" valueType="num">
                                      <p:cBhvr additive="base">
                                        <p:cTn id="41"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2">
                                            <p:txEl>
                                              <p:pRg st="1" end="1"/>
                                            </p:txEl>
                                          </p:spTgt>
                                        </p:tgtEl>
                                        <p:attrNameLst>
                                          <p:attrName>style.visibility</p:attrName>
                                        </p:attrNameLst>
                                      </p:cBhvr>
                                      <p:to>
                                        <p:strVal val="visible"/>
                                      </p:to>
                                    </p:set>
                                    <p:anim calcmode="lin" valueType="num">
                                      <p:cBhvr additive="base">
                                        <p:cTn id="47" dur="500" fill="hold"/>
                                        <p:tgtEl>
                                          <p:spTgt spid="42">
                                            <p:txEl>
                                              <p:pRg st="1" end="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42">
                                            <p:txEl>
                                              <p:pRg st="2" end="2"/>
                                            </p:txEl>
                                          </p:spTgt>
                                        </p:tgtEl>
                                        <p:attrNameLst>
                                          <p:attrName>style.visibility</p:attrName>
                                        </p:attrNameLst>
                                      </p:cBhvr>
                                      <p:to>
                                        <p:strVal val="visible"/>
                                      </p:to>
                                    </p:set>
                                    <p:anim calcmode="lin" valueType="num">
                                      <p:cBhvr additive="base">
                                        <p:cTn id="53" dur="500" fill="hold"/>
                                        <p:tgtEl>
                                          <p:spTgt spid="42">
                                            <p:txEl>
                                              <p:pRg st="2" end="2"/>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42">
                                            <p:txEl>
                                              <p:pRg st="2" end="2"/>
                                            </p:txEl>
                                          </p:spTgt>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0-#ppt_w/2"/>
                                          </p:val>
                                        </p:tav>
                                        <p:tav tm="100000">
                                          <p:val>
                                            <p:strVal val="#ppt_x"/>
                                          </p:val>
                                        </p:tav>
                                      </p:tavLst>
                                    </p:anim>
                                    <p:anim calcmode="lin" valueType="num">
                                      <p:cBhvr additive="base">
                                        <p:cTn id="5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42">
                                            <p:txEl>
                                              <p:pRg st="3" end="3"/>
                                            </p:txEl>
                                          </p:spTgt>
                                        </p:tgtEl>
                                        <p:attrNameLst>
                                          <p:attrName>style.visibility</p:attrName>
                                        </p:attrNameLst>
                                      </p:cBhvr>
                                      <p:to>
                                        <p:strVal val="visible"/>
                                      </p:to>
                                    </p:set>
                                    <p:anim calcmode="lin" valueType="num">
                                      <p:cBhvr additive="base">
                                        <p:cTn id="63" dur="500" fill="hold"/>
                                        <p:tgtEl>
                                          <p:spTgt spid="42">
                                            <p:txEl>
                                              <p:pRg st="3" end="3"/>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4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1600" y="3113960"/>
            <a:ext cx="7086600" cy="2786667"/>
            <a:chOff x="1371600" y="762000"/>
            <a:chExt cx="7086600" cy="2786667"/>
          </a:xfrm>
        </p:grpSpPr>
        <p:sp>
          <p:nvSpPr>
            <p:cNvPr id="17" name="Rectangle 16"/>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dirty="0"/>
            </a:p>
          </p:txBody>
        </p:sp>
        <p:pic>
          <p:nvPicPr>
            <p:cNvPr id="18"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Recurrent Networks</a:t>
            </a:r>
          </a:p>
        </p:txBody>
      </p:sp>
      <p:sp>
        <p:nvSpPr>
          <p:cNvPr id="13" name="Text Box 33"/>
          <p:cNvSpPr txBox="1">
            <a:spLocks noChangeArrowheads="1"/>
          </p:cNvSpPr>
          <p:nvPr/>
        </p:nvSpPr>
        <p:spPr bwMode="auto">
          <a:xfrm>
            <a:off x="-97457" y="609600"/>
            <a:ext cx="101558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tx2"/>
                </a:solidFill>
                <a:latin typeface="Times New Roman" pitchFamily="18" charset="0"/>
              </a:rPr>
              <a:t> </a:t>
            </a:r>
          </a:p>
          <a:p>
            <a:pPr marL="457200" indent="-457200">
              <a:spcBef>
                <a:spcPct val="0"/>
              </a:spcBef>
              <a:buFont typeface="Arial" panose="020B0604020202020204" pitchFamily="34" charset="0"/>
              <a:buChar char="•"/>
            </a:pPr>
            <a:r>
              <a:rPr lang="en-US" altLang="en-US" sz="2400" dirty="0">
                <a:latin typeface="Times New Roman" pitchFamily="18" charset="0"/>
              </a:rPr>
              <a:t>To help the neural network learn</a:t>
            </a:r>
            <a:br>
              <a:rPr lang="en-US" altLang="en-US" sz="2400" dirty="0">
                <a:latin typeface="Times New Roman" pitchFamily="18" charset="0"/>
              </a:rPr>
            </a:br>
            <a:r>
              <a:rPr lang="en-US" altLang="en-US" sz="2400" dirty="0">
                <a:latin typeface="Times New Roman" pitchFamily="18" charset="0"/>
              </a:rPr>
              <a:t>we add </a:t>
            </a:r>
            <a:r>
              <a:rPr lang="en-US" altLang="en-US" sz="2400" dirty="0">
                <a:solidFill>
                  <a:schemeClr val="tx2"/>
                </a:solidFill>
                <a:latin typeface="Times New Roman" pitchFamily="18" charset="0"/>
              </a:rPr>
              <a:t>Time Invariants</a:t>
            </a:r>
            <a:r>
              <a:rPr lang="en-US" altLang="en-US" sz="2400" dirty="0">
                <a:latin typeface="Times New Roman" pitchFamily="18" charset="0"/>
              </a:rPr>
              <a:t>.</a:t>
            </a:r>
          </a:p>
        </p:txBody>
      </p:sp>
      <p:pic>
        <p:nvPicPr>
          <p:cNvPr id="1026" name="Picture 2" descr="Image result for voice signa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97" t="4096" r="6760" b="3071"/>
          <a:stretch/>
        </p:blipFill>
        <p:spPr bwMode="auto">
          <a:xfrm rot="5400000">
            <a:off x="673572" y="4050828"/>
            <a:ext cx="2384930" cy="98887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830965" y="3810000"/>
            <a:ext cx="4950835" cy="625966"/>
            <a:chOff x="1830965" y="3810000"/>
            <a:chExt cx="4950835" cy="625966"/>
          </a:xfrm>
        </p:grpSpPr>
        <p:grpSp>
          <p:nvGrpSpPr>
            <p:cNvPr id="8" name="Group 7"/>
            <p:cNvGrpSpPr/>
            <p:nvPr/>
          </p:nvGrpSpPr>
          <p:grpSpPr>
            <a:xfrm>
              <a:off x="1830965" y="3810000"/>
              <a:ext cx="4950835" cy="625966"/>
              <a:chOff x="1830965" y="3810000"/>
              <a:chExt cx="4950835" cy="625966"/>
            </a:xfrm>
          </p:grpSpPr>
          <p:sp>
            <p:nvSpPr>
              <p:cNvPr id="327" name="Oval 326"/>
              <p:cNvSpPr/>
              <p:nvPr/>
            </p:nvSpPr>
            <p:spPr>
              <a:xfrm>
                <a:off x="2438572" y="3960803"/>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6" name="Text Box 33"/>
              <p:cNvSpPr txBox="1">
                <a:spLocks noChangeArrowheads="1"/>
              </p:cNvSpPr>
              <p:nvPr/>
            </p:nvSpPr>
            <p:spPr bwMode="auto">
              <a:xfrm>
                <a:off x="2777008" y="3810000"/>
                <a:ext cx="4004792" cy="461665"/>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 sound </a:t>
                </a:r>
                <a:r>
                  <a:rPr lang="en-CA" sz="2400" dirty="0">
                    <a:solidFill>
                      <a:schemeClr val="tx2"/>
                    </a:solidFill>
                    <a:latin typeface="Times New Roman" panose="02020603050405020304" pitchFamily="18" charset="0"/>
                    <a:cs typeface="Times New Roman" panose="02020603050405020304" pitchFamily="18" charset="0"/>
                    <a:sym typeface="Symbol" panose="05050102010706020507" pitchFamily="18" charset="2"/>
                  </a:rPr>
                  <a:t>early</a:t>
                </a:r>
                <a:r>
                  <a:rPr lang="en-CA"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in signal.</a:t>
                </a:r>
              </a:p>
            </p:txBody>
          </p:sp>
          <p:sp>
            <p:nvSpPr>
              <p:cNvPr id="3" name="Rounded Rectangle 2"/>
              <p:cNvSpPr/>
              <p:nvPr/>
            </p:nvSpPr>
            <p:spPr>
              <a:xfrm>
                <a:off x="1830965" y="4259139"/>
                <a:ext cx="152400" cy="176827"/>
              </a:xfrm>
              <a:prstGeom prst="roundRect">
                <a:avLst/>
              </a:prstGeom>
              <a:ln w="25400">
                <a:solidFill>
                  <a:srgbClr val="FF00FF"/>
                </a:solidFill>
              </a:ln>
            </p:spPr>
            <p:txBody>
              <a:bodyPr wrap="non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cxnSp>
          <p:nvCxnSpPr>
            <p:cNvPr id="10" name="Straight Arrow Connector 9"/>
            <p:cNvCxnSpPr>
              <a:stCxn id="3" idx="3"/>
              <a:endCxn id="327" idx="3"/>
            </p:cNvCxnSpPr>
            <p:nvPr/>
          </p:nvCxnSpPr>
          <p:spPr bwMode="auto">
            <a:xfrm flipV="1">
              <a:off x="1983365" y="4114443"/>
              <a:ext cx="481567" cy="233110"/>
            </a:xfrm>
            <a:prstGeom prst="straightConnector1">
              <a:avLst/>
            </a:prstGeom>
            <a:noFill/>
            <a:ln w="25400" cap="sq" cmpd="sng" algn="ctr">
              <a:solidFill>
                <a:srgbClr val="FF00FF"/>
              </a:solidFill>
              <a:prstDash val="solid"/>
              <a:round/>
              <a:headEnd type="none" w="med" len="med"/>
              <a:tailEnd type="triangle"/>
            </a:ln>
            <a:effectLst/>
          </p:spPr>
        </p:cxnSp>
      </p:grpSp>
      <p:grpSp>
        <p:nvGrpSpPr>
          <p:cNvPr id="21" name="Group 20"/>
          <p:cNvGrpSpPr/>
          <p:nvPr/>
        </p:nvGrpSpPr>
        <p:grpSpPr>
          <a:xfrm>
            <a:off x="1836582" y="4584863"/>
            <a:ext cx="4941327" cy="1024096"/>
            <a:chOff x="1836582" y="4584863"/>
            <a:chExt cx="4941327" cy="1024096"/>
          </a:xfrm>
        </p:grpSpPr>
        <p:grpSp>
          <p:nvGrpSpPr>
            <p:cNvPr id="7" name="Group 6"/>
            <p:cNvGrpSpPr/>
            <p:nvPr/>
          </p:nvGrpSpPr>
          <p:grpSpPr>
            <a:xfrm>
              <a:off x="1836582" y="4584863"/>
              <a:ext cx="4941327" cy="1024096"/>
              <a:chOff x="1836582" y="4584863"/>
              <a:chExt cx="4941327" cy="1024096"/>
            </a:xfrm>
          </p:grpSpPr>
          <p:sp>
            <p:nvSpPr>
              <p:cNvPr id="331" name="Oval 330"/>
              <p:cNvSpPr/>
              <p:nvPr/>
            </p:nvSpPr>
            <p:spPr>
              <a:xfrm>
                <a:off x="2450675" y="531418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4" name="Text Box 33"/>
              <p:cNvSpPr txBox="1">
                <a:spLocks noChangeArrowheads="1"/>
              </p:cNvSpPr>
              <p:nvPr/>
            </p:nvSpPr>
            <p:spPr bwMode="auto">
              <a:xfrm>
                <a:off x="2797341" y="5147294"/>
                <a:ext cx="3980568" cy="461665"/>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 sound </a:t>
                </a:r>
                <a:r>
                  <a:rPr lang="en-CA" sz="2400" dirty="0">
                    <a:solidFill>
                      <a:schemeClr val="tx2"/>
                    </a:solidFill>
                    <a:latin typeface="Times New Roman" panose="02020603050405020304" pitchFamily="18" charset="0"/>
                    <a:cs typeface="Times New Roman" panose="02020603050405020304" pitchFamily="18" charset="0"/>
                    <a:sym typeface="Symbol" panose="05050102010706020507" pitchFamily="18" charset="2"/>
                  </a:rPr>
                  <a:t>late</a:t>
                </a:r>
                <a:r>
                  <a:rPr lang="en-CA"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in signal.</a:t>
                </a:r>
              </a:p>
            </p:txBody>
          </p:sp>
          <p:sp>
            <p:nvSpPr>
              <p:cNvPr id="35" name="Rounded Rectangle 34"/>
              <p:cNvSpPr/>
              <p:nvPr/>
            </p:nvSpPr>
            <p:spPr>
              <a:xfrm>
                <a:off x="1836582" y="4584863"/>
                <a:ext cx="152400" cy="176827"/>
              </a:xfrm>
              <a:prstGeom prst="roundRect">
                <a:avLst/>
              </a:prstGeom>
              <a:ln w="25400">
                <a:solidFill>
                  <a:srgbClr val="FF00FF"/>
                </a:solidFill>
              </a:ln>
            </p:spPr>
            <p:txBody>
              <a:bodyPr wrap="non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cxnSp>
          <p:nvCxnSpPr>
            <p:cNvPr id="45" name="Straight Arrow Connector 44"/>
            <p:cNvCxnSpPr>
              <a:endCxn id="331" idx="1"/>
            </p:cNvCxnSpPr>
            <p:nvPr/>
          </p:nvCxnSpPr>
          <p:spPr bwMode="auto">
            <a:xfrm>
              <a:off x="1990284" y="4666368"/>
              <a:ext cx="486751" cy="674174"/>
            </a:xfrm>
            <a:prstGeom prst="straightConnector1">
              <a:avLst/>
            </a:prstGeom>
            <a:noFill/>
            <a:ln w="25400" cap="sq" cmpd="sng" algn="ctr">
              <a:solidFill>
                <a:srgbClr val="FF00FF"/>
              </a:solidFill>
              <a:prstDash val="solid"/>
              <a:round/>
              <a:headEnd type="none" w="med" len="med"/>
              <a:tailEnd type="triangle"/>
            </a:ln>
            <a:effectLst/>
          </p:spPr>
        </p:cxnSp>
      </p:grpSp>
    </p:spTree>
    <p:extLst>
      <p:ext uri="{BB962C8B-B14F-4D97-AF65-F5344CB8AC3E}">
        <p14:creationId xmlns:p14="http://schemas.microsoft.com/office/powerpoint/2010/main" val="276740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0-#ppt_w/2"/>
                                          </p:val>
                                        </p:tav>
                                        <p:tav tm="100000">
                                          <p:val>
                                            <p:strVal val="#ppt_x"/>
                                          </p:val>
                                        </p:tav>
                                      </p:tavLst>
                                    </p:anim>
                                    <p:anim calcmode="lin" valueType="num">
                                      <p:cBhvr additive="base">
                                        <p:cTn id="20"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1600" y="3113960"/>
            <a:ext cx="7086600" cy="2786667"/>
            <a:chOff x="1371600" y="762000"/>
            <a:chExt cx="7086600" cy="2786667"/>
          </a:xfrm>
        </p:grpSpPr>
        <p:sp>
          <p:nvSpPr>
            <p:cNvPr id="17" name="Rectangle 16"/>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dirty="0"/>
            </a:p>
          </p:txBody>
        </p:sp>
        <p:pic>
          <p:nvPicPr>
            <p:cNvPr id="18"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2" descr="Image result for voice signa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97" t="4096" r="6760" b="3071"/>
          <a:stretch/>
        </p:blipFill>
        <p:spPr bwMode="auto">
          <a:xfrm rot="5400000">
            <a:off x="673572" y="4050828"/>
            <a:ext cx="2384930" cy="98887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Recurrent Networks</a:t>
            </a:r>
          </a:p>
        </p:txBody>
      </p:sp>
      <p:sp>
        <p:nvSpPr>
          <p:cNvPr id="13" name="Text Box 33"/>
          <p:cNvSpPr txBox="1">
            <a:spLocks noChangeArrowheads="1"/>
          </p:cNvSpPr>
          <p:nvPr/>
        </p:nvSpPr>
        <p:spPr bwMode="auto">
          <a:xfrm>
            <a:off x="-97457" y="609600"/>
            <a:ext cx="101558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tx2"/>
                </a:solidFill>
                <a:latin typeface="Times New Roman" pitchFamily="18" charset="0"/>
              </a:rPr>
              <a:t> </a:t>
            </a:r>
          </a:p>
          <a:p>
            <a:pPr marL="457200" indent="-457200">
              <a:spcBef>
                <a:spcPct val="0"/>
              </a:spcBef>
              <a:buFont typeface="Arial" panose="020B0604020202020204" pitchFamily="34" charset="0"/>
              <a:buChar char="•"/>
            </a:pPr>
            <a:r>
              <a:rPr lang="en-US" altLang="en-US" sz="2400" dirty="0">
                <a:latin typeface="Times New Roman" pitchFamily="18" charset="0"/>
              </a:rPr>
              <a:t>To help the neural network learn</a:t>
            </a:r>
            <a:br>
              <a:rPr lang="en-US" altLang="en-US" sz="2400" dirty="0">
                <a:latin typeface="Times New Roman" pitchFamily="18" charset="0"/>
              </a:rPr>
            </a:br>
            <a:r>
              <a:rPr lang="en-US" altLang="en-US" sz="2400" dirty="0">
                <a:latin typeface="Times New Roman" pitchFamily="18" charset="0"/>
              </a:rPr>
              <a:t>we add </a:t>
            </a:r>
            <a:r>
              <a:rPr lang="en-US" altLang="en-US" sz="2400" dirty="0">
                <a:solidFill>
                  <a:schemeClr val="tx2"/>
                </a:solidFill>
                <a:latin typeface="Times New Roman" pitchFamily="18" charset="0"/>
              </a:rPr>
              <a:t>Time Invariants</a:t>
            </a:r>
            <a:r>
              <a:rPr lang="en-US" altLang="en-US" sz="2400" dirty="0">
                <a:latin typeface="Times New Roman" pitchFamily="18" charset="0"/>
              </a:rPr>
              <a:t>.</a:t>
            </a:r>
          </a:p>
        </p:txBody>
      </p:sp>
      <p:grpSp>
        <p:nvGrpSpPr>
          <p:cNvPr id="22" name="Group 21"/>
          <p:cNvGrpSpPr/>
          <p:nvPr/>
        </p:nvGrpSpPr>
        <p:grpSpPr>
          <a:xfrm>
            <a:off x="3519430" y="3741003"/>
            <a:ext cx="4710169" cy="830997"/>
            <a:chOff x="3519430" y="3741003"/>
            <a:chExt cx="4710169" cy="830997"/>
          </a:xfrm>
        </p:grpSpPr>
        <p:sp>
          <p:nvSpPr>
            <p:cNvPr id="23" name="Text Box 33"/>
            <p:cNvSpPr txBox="1">
              <a:spLocks noChangeArrowheads="1"/>
            </p:cNvSpPr>
            <p:nvPr/>
          </p:nvSpPr>
          <p:spPr bwMode="auto">
            <a:xfrm>
              <a:off x="3806562" y="3741003"/>
              <a:ext cx="4423037" cy="83099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 hidden node looking for </a:t>
              </a:r>
              <a:b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b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 feature </a:t>
              </a:r>
              <a:r>
                <a:rPr lang="en-CA" sz="2400" dirty="0">
                  <a:solidFill>
                    <a:schemeClr val="tx2"/>
                  </a:solidFill>
                  <a:latin typeface="Times New Roman" panose="02020603050405020304" pitchFamily="18" charset="0"/>
                  <a:cs typeface="Times New Roman" panose="02020603050405020304" pitchFamily="18" charset="0"/>
                  <a:sym typeface="Symbol" panose="05050102010706020507" pitchFamily="18" charset="2"/>
                </a:rPr>
                <a:t>early</a:t>
              </a: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in signal.</a:t>
              </a:r>
            </a:p>
          </p:txBody>
        </p:sp>
        <p:sp>
          <p:nvSpPr>
            <p:cNvPr id="24" name="Oval 23"/>
            <p:cNvSpPr/>
            <p:nvPr/>
          </p:nvSpPr>
          <p:spPr>
            <a:xfrm>
              <a:off x="3519430" y="4090576"/>
              <a:ext cx="180000" cy="180000"/>
            </a:xfrm>
            <a:prstGeom prst="ellipse">
              <a:avLst/>
            </a:prstGeom>
            <a:solidFill>
              <a:srgbClr val="00FFFF"/>
            </a:solidFill>
            <a:ln>
              <a:noFill/>
            </a:ln>
          </p:spPr>
          <p:txBody>
            <a:bodyPr wrap="square" rtlCol="0" anchor="ctr">
              <a:spAutoFit/>
            </a:bodyPr>
            <a:lstStyle/>
            <a:p>
              <a:pPr algn="l"/>
              <a:endParaRPr lang="en-CA" sz="2400" dirty="0"/>
            </a:p>
          </p:txBody>
        </p:sp>
      </p:grpSp>
      <p:grpSp>
        <p:nvGrpSpPr>
          <p:cNvPr id="25" name="Group 24"/>
          <p:cNvGrpSpPr/>
          <p:nvPr/>
        </p:nvGrpSpPr>
        <p:grpSpPr>
          <a:xfrm>
            <a:off x="2536036" y="3477376"/>
            <a:ext cx="1077595" cy="713624"/>
            <a:chOff x="2536036" y="3477376"/>
            <a:chExt cx="1077595" cy="713624"/>
          </a:xfrm>
        </p:grpSpPr>
        <p:cxnSp>
          <p:nvCxnSpPr>
            <p:cNvPr id="26" name="Straight Connector 25"/>
            <p:cNvCxnSpPr/>
            <p:nvPr/>
          </p:nvCxnSpPr>
          <p:spPr bwMode="auto">
            <a:xfrm>
              <a:off x="2536036" y="4038600"/>
              <a:ext cx="1077595" cy="152400"/>
            </a:xfrm>
            <a:prstGeom prst="line">
              <a:avLst/>
            </a:prstGeom>
            <a:noFill/>
            <a:ln w="25400" cap="sq" cmpd="sng" algn="ctr">
              <a:solidFill>
                <a:srgbClr val="66FF33"/>
              </a:solidFill>
              <a:prstDash val="solid"/>
              <a:round/>
              <a:headEnd type="none" w="med" len="med"/>
              <a:tailEnd type="none" w="med" len="med"/>
            </a:ln>
            <a:effectLst/>
          </p:spPr>
        </p:cxnSp>
        <p:grpSp>
          <p:nvGrpSpPr>
            <p:cNvPr id="27" name="Group 26"/>
            <p:cNvGrpSpPr/>
            <p:nvPr/>
          </p:nvGrpSpPr>
          <p:grpSpPr>
            <a:xfrm>
              <a:off x="2717936" y="3477376"/>
              <a:ext cx="821439" cy="537000"/>
              <a:chOff x="2717936" y="3218228"/>
              <a:chExt cx="821439" cy="537000"/>
            </a:xfrm>
          </p:grpSpPr>
          <p:sp>
            <p:nvSpPr>
              <p:cNvPr id="28" name="Rectangle 27"/>
              <p:cNvSpPr/>
              <p:nvPr/>
            </p:nvSpPr>
            <p:spPr>
              <a:xfrm>
                <a:off x="2742563" y="3294428"/>
                <a:ext cx="796812"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9" name="Rectangle 28"/>
              <p:cNvSpPr/>
              <p:nvPr/>
            </p:nvSpPr>
            <p:spPr>
              <a:xfrm>
                <a:off x="2717936" y="3218228"/>
                <a:ext cx="814042"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grpSp>
        <p:nvGrpSpPr>
          <p:cNvPr id="2" name="Group 1"/>
          <p:cNvGrpSpPr/>
          <p:nvPr/>
        </p:nvGrpSpPr>
        <p:grpSpPr>
          <a:xfrm>
            <a:off x="2584744" y="4861160"/>
            <a:ext cx="1077595" cy="713624"/>
            <a:chOff x="2584744" y="4861160"/>
            <a:chExt cx="1077595" cy="713624"/>
          </a:xfrm>
        </p:grpSpPr>
        <p:cxnSp>
          <p:nvCxnSpPr>
            <p:cNvPr id="31" name="Straight Connector 30"/>
            <p:cNvCxnSpPr/>
            <p:nvPr/>
          </p:nvCxnSpPr>
          <p:spPr bwMode="auto">
            <a:xfrm>
              <a:off x="2584744" y="5422384"/>
              <a:ext cx="1077595" cy="152400"/>
            </a:xfrm>
            <a:prstGeom prst="line">
              <a:avLst/>
            </a:prstGeom>
            <a:noFill/>
            <a:ln w="25400" cap="sq" cmpd="sng" algn="ctr">
              <a:solidFill>
                <a:srgbClr val="66FF33"/>
              </a:solidFill>
              <a:prstDash val="solid"/>
              <a:round/>
              <a:headEnd type="none" w="med" len="med"/>
              <a:tailEnd type="none" w="med" len="med"/>
            </a:ln>
            <a:effectLst/>
          </p:spPr>
        </p:cxnSp>
        <p:sp>
          <p:nvSpPr>
            <p:cNvPr id="33" name="Rectangle 32"/>
            <p:cNvSpPr/>
            <p:nvPr/>
          </p:nvSpPr>
          <p:spPr>
            <a:xfrm>
              <a:off x="2791271" y="4937360"/>
              <a:ext cx="796812"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36" name="Rectangle 35"/>
            <p:cNvSpPr/>
            <p:nvPr/>
          </p:nvSpPr>
          <p:spPr>
            <a:xfrm>
              <a:off x="2766643" y="4861160"/>
              <a:ext cx="892829"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a:t>
              </a:r>
              <a:r>
                <a:rPr lang="en-US" sz="2400" i="1" baseline="-25000" dirty="0">
                  <a:solidFill>
                    <a:srgbClr val="66FF33"/>
                  </a:solidFill>
                  <a:cs typeface="Times New Roman" panose="02020603050405020304" pitchFamily="18" charset="0"/>
                  <a:sym typeface="Symbol" panose="05050102010706020507" pitchFamily="18" charset="2"/>
                </a:rPr>
                <a:t>’,j’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sp>
        <p:nvSpPr>
          <p:cNvPr id="327" name="Oval 326"/>
          <p:cNvSpPr/>
          <p:nvPr/>
        </p:nvSpPr>
        <p:spPr>
          <a:xfrm>
            <a:off x="2438572" y="3960803"/>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 name="Rounded Rectangle 2"/>
          <p:cNvSpPr/>
          <p:nvPr/>
        </p:nvSpPr>
        <p:spPr>
          <a:xfrm>
            <a:off x="1830965" y="4259139"/>
            <a:ext cx="152400" cy="176827"/>
          </a:xfrm>
          <a:prstGeom prst="roundRect">
            <a:avLst/>
          </a:prstGeom>
          <a:ln w="25400">
            <a:solidFill>
              <a:srgbClr val="FF00FF"/>
            </a:solidFill>
          </a:ln>
        </p:spPr>
        <p:txBody>
          <a:bodyPr wrap="non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31" name="Oval 330"/>
          <p:cNvSpPr/>
          <p:nvPr/>
        </p:nvSpPr>
        <p:spPr>
          <a:xfrm>
            <a:off x="2450675" y="531418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5" name="Rounded Rectangle 34"/>
          <p:cNvSpPr/>
          <p:nvPr/>
        </p:nvSpPr>
        <p:spPr>
          <a:xfrm>
            <a:off x="1836582" y="4584863"/>
            <a:ext cx="152400" cy="176827"/>
          </a:xfrm>
          <a:prstGeom prst="roundRect">
            <a:avLst/>
          </a:prstGeom>
          <a:ln w="25400">
            <a:solidFill>
              <a:srgbClr val="FF00FF"/>
            </a:solidFill>
          </a:ln>
        </p:spPr>
        <p:txBody>
          <a:bodyPr wrap="non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nvGrpSpPr>
          <p:cNvPr id="40" name="Group 39"/>
          <p:cNvGrpSpPr/>
          <p:nvPr/>
        </p:nvGrpSpPr>
        <p:grpSpPr>
          <a:xfrm>
            <a:off x="3525981" y="5098746"/>
            <a:ext cx="4932219" cy="830997"/>
            <a:chOff x="3519430" y="3741003"/>
            <a:chExt cx="4932219" cy="830997"/>
          </a:xfrm>
        </p:grpSpPr>
        <p:sp>
          <p:nvSpPr>
            <p:cNvPr id="41" name="Text Box 33"/>
            <p:cNvSpPr txBox="1">
              <a:spLocks noChangeArrowheads="1"/>
            </p:cNvSpPr>
            <p:nvPr/>
          </p:nvSpPr>
          <p:spPr bwMode="auto">
            <a:xfrm>
              <a:off x="3806562" y="3741003"/>
              <a:ext cx="4645087" cy="83099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 hidden node looking for </a:t>
              </a:r>
              <a:b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br>
              <a:r>
                <a:rPr lang="en-CA"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same</a:t>
              </a: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feature </a:t>
              </a:r>
              <a:r>
                <a:rPr lang="en-CA" sz="2400" dirty="0">
                  <a:solidFill>
                    <a:schemeClr val="tx2"/>
                  </a:solidFill>
                  <a:latin typeface="Times New Roman" panose="02020603050405020304" pitchFamily="18" charset="0"/>
                  <a:cs typeface="Times New Roman" panose="02020603050405020304" pitchFamily="18" charset="0"/>
                  <a:sym typeface="Symbol" panose="05050102010706020507" pitchFamily="18" charset="2"/>
                </a:rPr>
                <a:t>late</a:t>
              </a: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in signal.</a:t>
              </a:r>
            </a:p>
          </p:txBody>
        </p:sp>
        <p:sp>
          <p:nvSpPr>
            <p:cNvPr id="42" name="Oval 41"/>
            <p:cNvSpPr/>
            <p:nvPr/>
          </p:nvSpPr>
          <p:spPr>
            <a:xfrm>
              <a:off x="3519430" y="4090576"/>
              <a:ext cx="180000" cy="180000"/>
            </a:xfrm>
            <a:prstGeom prst="ellipse">
              <a:avLst/>
            </a:prstGeom>
            <a:solidFill>
              <a:srgbClr val="00FFFF"/>
            </a:solidFill>
            <a:ln>
              <a:noFill/>
            </a:ln>
          </p:spPr>
          <p:txBody>
            <a:bodyPr wrap="square" rtlCol="0" anchor="ctr">
              <a:spAutoFit/>
            </a:bodyPr>
            <a:lstStyle/>
            <a:p>
              <a:pPr algn="l"/>
              <a:endParaRPr lang="en-CA" sz="2400" dirty="0"/>
            </a:p>
          </p:txBody>
        </p:sp>
      </p:grpSp>
      <p:cxnSp>
        <p:nvCxnSpPr>
          <p:cNvPr id="43" name="Straight Arrow Connector 42"/>
          <p:cNvCxnSpPr/>
          <p:nvPr/>
        </p:nvCxnSpPr>
        <p:spPr bwMode="auto">
          <a:xfrm flipV="1">
            <a:off x="1983365" y="4114443"/>
            <a:ext cx="481567" cy="233110"/>
          </a:xfrm>
          <a:prstGeom prst="straightConnector1">
            <a:avLst/>
          </a:prstGeom>
          <a:noFill/>
          <a:ln w="25400" cap="sq" cmpd="sng" algn="ctr">
            <a:solidFill>
              <a:srgbClr val="FF00FF"/>
            </a:solidFill>
            <a:prstDash val="solid"/>
            <a:round/>
            <a:headEnd type="none" w="med" len="med"/>
            <a:tailEnd type="triangle"/>
          </a:ln>
          <a:effectLst/>
        </p:spPr>
      </p:cxnSp>
      <p:cxnSp>
        <p:nvCxnSpPr>
          <p:cNvPr id="44" name="Straight Arrow Connector 43"/>
          <p:cNvCxnSpPr/>
          <p:nvPr/>
        </p:nvCxnSpPr>
        <p:spPr bwMode="auto">
          <a:xfrm>
            <a:off x="1990284" y="4666368"/>
            <a:ext cx="486751" cy="674174"/>
          </a:xfrm>
          <a:prstGeom prst="straightConnector1">
            <a:avLst/>
          </a:prstGeom>
          <a:noFill/>
          <a:ln w="25400" cap="sq" cmpd="sng" algn="ctr">
            <a:solidFill>
              <a:srgbClr val="FF00FF"/>
            </a:solidFill>
            <a:prstDash val="solid"/>
            <a:round/>
            <a:headEnd type="none" w="med" len="med"/>
            <a:tailEnd type="triangle"/>
          </a:ln>
          <a:effectLst/>
        </p:spPr>
      </p:cxnSp>
      <p:sp>
        <p:nvSpPr>
          <p:cNvPr id="45" name="Text Box 33"/>
          <p:cNvSpPr txBox="1">
            <a:spLocks noChangeArrowheads="1"/>
          </p:cNvSpPr>
          <p:nvPr/>
        </p:nvSpPr>
        <p:spPr bwMode="auto">
          <a:xfrm>
            <a:off x="2045288" y="5937544"/>
            <a:ext cx="5041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latin typeface="Times New Roman" panose="02020603050405020304" pitchFamily="18" charset="0"/>
                <a:cs typeface="Times New Roman" panose="02020603050405020304" pitchFamily="18" charset="0"/>
                <a:sym typeface="Symbol" panose="05050102010706020507" pitchFamily="18" charset="2"/>
              </a:rPr>
              <a:t>When learning, force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2400" dirty="0">
                <a:latin typeface="Times New Roman" panose="02020603050405020304" pitchFamily="18" charset="0"/>
                <a:cs typeface="Times New Roman" panose="02020603050405020304" pitchFamily="18" charset="0"/>
                <a:sym typeface="Symbol" panose="05050102010706020507" pitchFamily="18" charset="2"/>
              </a:rPr>
              <a:t>.</a:t>
            </a:r>
          </a:p>
        </p:txBody>
      </p:sp>
      <p:sp>
        <p:nvSpPr>
          <p:cNvPr id="46" name="Text Box 33"/>
          <p:cNvSpPr txBox="1">
            <a:spLocks noChangeArrowheads="1"/>
          </p:cNvSpPr>
          <p:nvPr/>
        </p:nvSpPr>
        <p:spPr bwMode="auto">
          <a:xfrm>
            <a:off x="4120856" y="6320135"/>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latin typeface="Times New Roman" panose="02020603050405020304" pitchFamily="18" charset="0"/>
                <a:cs typeface="Times New Roman" panose="02020603050405020304" pitchFamily="18" charset="0"/>
                <a:sym typeface="Symbol" panose="05050102010706020507" pitchFamily="18" charset="2"/>
              </a:rPr>
              <a:t>and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0</a:t>
            </a:r>
            <a:r>
              <a:rPr lang="en-CA" sz="2400" dirty="0">
                <a:latin typeface="Times New Roman" panose="02020603050405020304" pitchFamily="18" charset="0"/>
                <a:cs typeface="Times New Roman" panose="02020603050405020304" pitchFamily="18" charset="0"/>
                <a:sym typeface="Symbol" panose="05050102010706020507" pitchFamily="18" charset="2"/>
              </a:rPr>
              <a:t>.</a:t>
            </a:r>
          </a:p>
        </p:txBody>
      </p:sp>
      <p:sp>
        <p:nvSpPr>
          <p:cNvPr id="52" name="Text Box 33"/>
          <p:cNvSpPr txBox="1">
            <a:spLocks noChangeArrowheads="1"/>
          </p:cNvSpPr>
          <p:nvPr/>
        </p:nvSpPr>
        <p:spPr bwMode="auto">
          <a:xfrm>
            <a:off x="2057400" y="3048000"/>
            <a:ext cx="2590800" cy="461665"/>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Learning feature</a:t>
            </a:r>
          </a:p>
        </p:txBody>
      </p:sp>
      <p:sp>
        <p:nvSpPr>
          <p:cNvPr id="53" name="Text Box 33"/>
          <p:cNvSpPr txBox="1">
            <a:spLocks noChangeArrowheads="1"/>
          </p:cNvSpPr>
          <p:nvPr/>
        </p:nvSpPr>
        <p:spPr bwMode="auto">
          <a:xfrm>
            <a:off x="2514600" y="4491335"/>
            <a:ext cx="3276600" cy="461665"/>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Learning </a:t>
            </a:r>
            <a:r>
              <a:rPr lang="en-CA"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same</a:t>
            </a:r>
            <a:r>
              <a:rPr lang="en-CA"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feature</a:t>
            </a:r>
          </a:p>
        </p:txBody>
      </p:sp>
      <p:grpSp>
        <p:nvGrpSpPr>
          <p:cNvPr id="6" name="Group 5"/>
          <p:cNvGrpSpPr/>
          <p:nvPr/>
        </p:nvGrpSpPr>
        <p:grpSpPr>
          <a:xfrm>
            <a:off x="2608248" y="3810000"/>
            <a:ext cx="1083527" cy="1684182"/>
            <a:chOff x="2608248" y="3810000"/>
            <a:chExt cx="1083527" cy="1684182"/>
          </a:xfrm>
        </p:grpSpPr>
        <p:cxnSp>
          <p:nvCxnSpPr>
            <p:cNvPr id="48" name="Straight Connector 47"/>
            <p:cNvCxnSpPr/>
            <p:nvPr/>
          </p:nvCxnSpPr>
          <p:spPr bwMode="auto">
            <a:xfrm>
              <a:off x="2608248" y="4117959"/>
              <a:ext cx="931127" cy="1376223"/>
            </a:xfrm>
            <a:prstGeom prst="line">
              <a:avLst/>
            </a:prstGeom>
            <a:noFill/>
            <a:ln w="25400" cap="sq" cmpd="sng" algn="ctr">
              <a:solidFill>
                <a:srgbClr val="66FF33"/>
              </a:solidFill>
              <a:prstDash val="solid"/>
              <a:round/>
              <a:headEnd type="none" w="med" len="med"/>
              <a:tailEnd type="none" w="med" len="med"/>
            </a:ln>
            <a:effectLst/>
          </p:spPr>
        </p:cxnSp>
        <p:grpSp>
          <p:nvGrpSpPr>
            <p:cNvPr id="49" name="Group 48"/>
            <p:cNvGrpSpPr/>
            <p:nvPr/>
          </p:nvGrpSpPr>
          <p:grpSpPr>
            <a:xfrm>
              <a:off x="2870336" y="3810000"/>
              <a:ext cx="821439" cy="461665"/>
              <a:chOff x="2717936" y="3218228"/>
              <a:chExt cx="821439" cy="461665"/>
            </a:xfrm>
          </p:grpSpPr>
          <p:sp>
            <p:nvSpPr>
              <p:cNvPr id="50" name="Rectangle 49"/>
              <p:cNvSpPr/>
              <p:nvPr/>
            </p:nvSpPr>
            <p:spPr>
              <a:xfrm>
                <a:off x="2742563" y="3218228"/>
                <a:ext cx="796812"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2717936" y="3218228"/>
                <a:ext cx="814042"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spTree>
    <p:extLst>
      <p:ext uri="{BB962C8B-B14F-4D97-AF65-F5344CB8AC3E}">
        <p14:creationId xmlns:p14="http://schemas.microsoft.com/office/powerpoint/2010/main" val="239918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0-#ppt_w/2"/>
                                          </p:val>
                                        </p:tav>
                                        <p:tav tm="100000">
                                          <p:val>
                                            <p:strVal val="#ppt_x"/>
                                          </p:val>
                                        </p:tav>
                                      </p:tavLst>
                                    </p:anim>
                                    <p:anim calcmode="lin" valueType="num">
                                      <p:cBhvr additive="base">
                                        <p:cTn id="2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0-#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0-#ppt_w/2"/>
                                          </p:val>
                                        </p:tav>
                                        <p:tav tm="100000">
                                          <p:val>
                                            <p:strVal val="#ppt_x"/>
                                          </p:val>
                                        </p:tav>
                                      </p:tavLst>
                                    </p:anim>
                                    <p:anim calcmode="lin" valueType="num">
                                      <p:cBhvr additive="base">
                                        <p:cTn id="3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45">
                                            <p:txEl>
                                              <p:pRg st="0" end="0"/>
                                            </p:txEl>
                                          </p:spTgt>
                                        </p:tgtEl>
                                        <p:attrNameLst>
                                          <p:attrName>style.visibility</p:attrName>
                                        </p:attrNameLst>
                                      </p:cBhvr>
                                      <p:to>
                                        <p:strVal val="visible"/>
                                      </p:to>
                                    </p:set>
                                    <p:anim calcmode="lin" valueType="num">
                                      <p:cBhvr additive="base">
                                        <p:cTn id="39"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0-#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6">
                                            <p:txEl>
                                              <p:pRg st="0" end="0"/>
                                            </p:txEl>
                                          </p:spTgt>
                                        </p:tgtEl>
                                        <p:attrNameLst>
                                          <p:attrName>style.visibility</p:attrName>
                                        </p:attrNameLst>
                                      </p:cBhvr>
                                      <p:to>
                                        <p:strVal val="visible"/>
                                      </p:to>
                                    </p:set>
                                    <p:anim calcmode="lin" valueType="num">
                                      <p:cBhvr additive="base">
                                        <p:cTn id="49"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A7F70A6-326B-4A03-B144-E6D7C3A06B10}"/>
              </a:ext>
            </a:extLst>
          </p:cNvPr>
          <p:cNvGrpSpPr/>
          <p:nvPr/>
        </p:nvGrpSpPr>
        <p:grpSpPr>
          <a:xfrm>
            <a:off x="3436042" y="4249874"/>
            <a:ext cx="5648325" cy="2303326"/>
            <a:chOff x="3436042" y="4249874"/>
            <a:chExt cx="5648325" cy="2303326"/>
          </a:xfrm>
        </p:grpSpPr>
        <p:grpSp>
          <p:nvGrpSpPr>
            <p:cNvPr id="3" name="Group 2">
              <a:extLst>
                <a:ext uri="{FF2B5EF4-FFF2-40B4-BE49-F238E27FC236}">
                  <a16:creationId xmlns:a16="http://schemas.microsoft.com/office/drawing/2014/main" id="{981AE27C-D028-419D-BDEE-24E33E5930A4}"/>
                </a:ext>
              </a:extLst>
            </p:cNvPr>
            <p:cNvGrpSpPr/>
            <p:nvPr/>
          </p:nvGrpSpPr>
          <p:grpSpPr>
            <a:xfrm>
              <a:off x="3436042" y="4249874"/>
              <a:ext cx="5648325" cy="2303326"/>
              <a:chOff x="3429000" y="4249874"/>
              <a:chExt cx="5648325" cy="2303326"/>
            </a:xfrm>
          </p:grpSpPr>
          <p:grpSp>
            <p:nvGrpSpPr>
              <p:cNvPr id="9" name="Group 8">
                <a:extLst>
                  <a:ext uri="{FF2B5EF4-FFF2-40B4-BE49-F238E27FC236}">
                    <a16:creationId xmlns:a16="http://schemas.microsoft.com/office/drawing/2014/main" id="{789B8DE7-9A6F-424F-9388-AAF87A1DE6AE}"/>
                  </a:ext>
                </a:extLst>
              </p:cNvPr>
              <p:cNvGrpSpPr/>
              <p:nvPr/>
            </p:nvGrpSpPr>
            <p:grpSpPr>
              <a:xfrm>
                <a:off x="3429000" y="4249874"/>
                <a:ext cx="5648325" cy="2303326"/>
                <a:chOff x="3429000" y="4267200"/>
                <a:chExt cx="5648325" cy="2303326"/>
              </a:xfrm>
            </p:grpSpPr>
            <p:pic>
              <p:nvPicPr>
                <p:cNvPr id="10" name="Picture 2" descr="Image result for recurrent neural network">
                  <a:extLst>
                    <a:ext uri="{FF2B5EF4-FFF2-40B4-BE49-F238E27FC236}">
                      <a16:creationId xmlns:a16="http://schemas.microsoft.com/office/drawing/2014/main" id="{53C16378-557D-4037-B0A1-814BFCDA5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67200"/>
                  <a:ext cx="5648325" cy="23033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3">
                  <a:extLst>
                    <a:ext uri="{FF2B5EF4-FFF2-40B4-BE49-F238E27FC236}">
                      <a16:creationId xmlns:a16="http://schemas.microsoft.com/office/drawing/2014/main" id="{0BDDFBC2-3500-4876-8376-DFC2634FC853}"/>
                    </a:ext>
                  </a:extLst>
                </p:cNvPr>
                <p:cNvSpPr txBox="1">
                  <a:spLocks noChangeArrowheads="1"/>
                </p:cNvSpPr>
                <p:nvPr/>
              </p:nvSpPr>
              <p:spPr bwMode="auto">
                <a:xfrm>
                  <a:off x="5396247" y="5215967"/>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t-2</a:t>
                  </a:r>
                </a:p>
              </p:txBody>
            </p:sp>
            <p:sp>
              <p:nvSpPr>
                <p:cNvPr id="12" name="Text Box 33">
                  <a:extLst>
                    <a:ext uri="{FF2B5EF4-FFF2-40B4-BE49-F238E27FC236}">
                      <a16:creationId xmlns:a16="http://schemas.microsoft.com/office/drawing/2014/main" id="{87E0DBE8-5D3D-4330-A94A-4C342CBAA7F3}"/>
                    </a:ext>
                  </a:extLst>
                </p:cNvPr>
                <p:cNvSpPr txBox="1">
                  <a:spLocks noChangeArrowheads="1"/>
                </p:cNvSpPr>
                <p:nvPr/>
              </p:nvSpPr>
              <p:spPr bwMode="auto">
                <a:xfrm>
                  <a:off x="6310647" y="556260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t-1</a:t>
                  </a:r>
                </a:p>
              </p:txBody>
            </p:sp>
            <p:sp>
              <p:nvSpPr>
                <p:cNvPr id="13" name="Text Box 33">
                  <a:extLst>
                    <a:ext uri="{FF2B5EF4-FFF2-40B4-BE49-F238E27FC236}">
                      <a16:creationId xmlns:a16="http://schemas.microsoft.com/office/drawing/2014/main" id="{CE0222F4-5142-40C0-B082-7E56ED433426}"/>
                    </a:ext>
                  </a:extLst>
                </p:cNvPr>
                <p:cNvSpPr txBox="1">
                  <a:spLocks noChangeArrowheads="1"/>
                </p:cNvSpPr>
                <p:nvPr/>
              </p:nvSpPr>
              <p:spPr bwMode="auto">
                <a:xfrm>
                  <a:off x="7200363" y="552708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a:t>
                  </a:r>
                </a:p>
              </p:txBody>
            </p:sp>
            <p:sp>
              <p:nvSpPr>
                <p:cNvPr id="14" name="Text Box 33">
                  <a:extLst>
                    <a:ext uri="{FF2B5EF4-FFF2-40B4-BE49-F238E27FC236}">
                      <a16:creationId xmlns:a16="http://schemas.microsoft.com/office/drawing/2014/main" id="{1DD23231-5739-4432-ACAD-EE8EF78AFC1F}"/>
                    </a:ext>
                  </a:extLst>
                </p:cNvPr>
                <p:cNvSpPr txBox="1">
                  <a:spLocks noChangeArrowheads="1"/>
                </p:cNvSpPr>
                <p:nvPr/>
              </p:nvSpPr>
              <p:spPr bwMode="auto">
                <a:xfrm>
                  <a:off x="8177010" y="556260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t+1</a:t>
                  </a:r>
                </a:p>
              </p:txBody>
            </p:sp>
          </p:grpSp>
          <p:sp>
            <p:nvSpPr>
              <p:cNvPr id="2" name="Rectangle 1">
                <a:extLst>
                  <a:ext uri="{FF2B5EF4-FFF2-40B4-BE49-F238E27FC236}">
                    <a16:creationId xmlns:a16="http://schemas.microsoft.com/office/drawing/2014/main" id="{811F3172-8007-4EA7-95FF-0F99749E67DE}"/>
                  </a:ext>
                </a:extLst>
              </p:cNvPr>
              <p:cNvSpPr/>
              <p:nvPr/>
            </p:nvSpPr>
            <p:spPr>
              <a:xfrm>
                <a:off x="3771363" y="5773874"/>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5" name="Rectangle 14">
                <a:extLst>
                  <a:ext uri="{FF2B5EF4-FFF2-40B4-BE49-F238E27FC236}">
                    <a16:creationId xmlns:a16="http://schemas.microsoft.com/office/drawing/2014/main" id="{387BC25D-EBDB-4C0B-9619-E3E61379DB3D}"/>
                  </a:ext>
                </a:extLst>
              </p:cNvPr>
              <p:cNvSpPr/>
              <p:nvPr/>
            </p:nvSpPr>
            <p:spPr>
              <a:xfrm>
                <a:off x="3758484" y="4914363"/>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6" name="Rectangle 15">
                <a:extLst>
                  <a:ext uri="{FF2B5EF4-FFF2-40B4-BE49-F238E27FC236}">
                    <a16:creationId xmlns:a16="http://schemas.microsoft.com/office/drawing/2014/main" id="{82AA8D8A-A980-4702-9135-7BE9C77B4572}"/>
                  </a:ext>
                </a:extLst>
              </p:cNvPr>
              <p:cNvSpPr/>
              <p:nvPr/>
            </p:nvSpPr>
            <p:spPr>
              <a:xfrm>
                <a:off x="5770807" y="4948860"/>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7" name="Rectangle 16">
                <a:extLst>
                  <a:ext uri="{FF2B5EF4-FFF2-40B4-BE49-F238E27FC236}">
                    <a16:creationId xmlns:a16="http://schemas.microsoft.com/office/drawing/2014/main" id="{CA216FB9-EA3C-4D24-A4F0-E6E462E162B6}"/>
                  </a:ext>
                </a:extLst>
              </p:cNvPr>
              <p:cNvSpPr/>
              <p:nvPr/>
            </p:nvSpPr>
            <p:spPr>
              <a:xfrm>
                <a:off x="6768921" y="4927242"/>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8" name="Rectangle 17">
                <a:extLst>
                  <a:ext uri="{FF2B5EF4-FFF2-40B4-BE49-F238E27FC236}">
                    <a16:creationId xmlns:a16="http://schemas.microsoft.com/office/drawing/2014/main" id="{1A51A8BE-9A36-48C8-8495-D6EAD1A1C179}"/>
                  </a:ext>
                </a:extLst>
              </p:cNvPr>
              <p:cNvSpPr/>
              <p:nvPr/>
            </p:nvSpPr>
            <p:spPr>
              <a:xfrm>
                <a:off x="7715519" y="4905624"/>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9" name="Rectangle 18">
                <a:extLst>
                  <a:ext uri="{FF2B5EF4-FFF2-40B4-BE49-F238E27FC236}">
                    <a16:creationId xmlns:a16="http://schemas.microsoft.com/office/drawing/2014/main" id="{8CD00B8E-7124-4D0F-A09B-3F856FEE1B74}"/>
                  </a:ext>
                </a:extLst>
              </p:cNvPr>
              <p:cNvSpPr/>
              <p:nvPr/>
            </p:nvSpPr>
            <p:spPr>
              <a:xfrm>
                <a:off x="8128716" y="5717148"/>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20" name="Rectangle 19">
                <a:extLst>
                  <a:ext uri="{FF2B5EF4-FFF2-40B4-BE49-F238E27FC236}">
                    <a16:creationId xmlns:a16="http://schemas.microsoft.com/office/drawing/2014/main" id="{79BEBA5C-2BF2-4C9D-A6E2-55024575A6E2}"/>
                  </a:ext>
                </a:extLst>
              </p:cNvPr>
              <p:cNvSpPr/>
              <p:nvPr/>
            </p:nvSpPr>
            <p:spPr>
              <a:xfrm>
                <a:off x="7174605" y="5715000"/>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21" name="Rectangle 20">
                <a:extLst>
                  <a:ext uri="{FF2B5EF4-FFF2-40B4-BE49-F238E27FC236}">
                    <a16:creationId xmlns:a16="http://schemas.microsoft.com/office/drawing/2014/main" id="{CBCCDEAE-E6A8-4EAE-B5E6-F3D197B48973}"/>
                  </a:ext>
                </a:extLst>
              </p:cNvPr>
              <p:cNvSpPr/>
              <p:nvPr/>
            </p:nvSpPr>
            <p:spPr>
              <a:xfrm>
                <a:off x="6260205" y="5753637"/>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4" name="Group 3">
              <a:extLst>
                <a:ext uri="{FF2B5EF4-FFF2-40B4-BE49-F238E27FC236}">
                  <a16:creationId xmlns:a16="http://schemas.microsoft.com/office/drawing/2014/main" id="{18984284-0495-4205-B443-5E32431BE496}"/>
                </a:ext>
              </a:extLst>
            </p:cNvPr>
            <p:cNvGrpSpPr/>
            <p:nvPr/>
          </p:nvGrpSpPr>
          <p:grpSpPr>
            <a:xfrm>
              <a:off x="6248401" y="5135592"/>
              <a:ext cx="371984" cy="245907"/>
              <a:chOff x="6248401" y="5135592"/>
              <a:chExt cx="371984" cy="245907"/>
            </a:xfrm>
          </p:grpSpPr>
          <p:sp>
            <p:nvSpPr>
              <p:cNvPr id="26" name="Rectangle 25">
                <a:extLst>
                  <a:ext uri="{FF2B5EF4-FFF2-40B4-BE49-F238E27FC236}">
                    <a16:creationId xmlns:a16="http://schemas.microsoft.com/office/drawing/2014/main" id="{33F152A1-2AD6-4377-806E-49E0618C388C}"/>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27" name="Rectangle 26">
                <a:extLst>
                  <a:ext uri="{FF2B5EF4-FFF2-40B4-BE49-F238E27FC236}">
                    <a16:creationId xmlns:a16="http://schemas.microsoft.com/office/drawing/2014/main" id="{EF65E307-3464-44E0-AB40-BE11EB67C30D}"/>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29" name="Group 28">
              <a:extLst>
                <a:ext uri="{FF2B5EF4-FFF2-40B4-BE49-F238E27FC236}">
                  <a16:creationId xmlns:a16="http://schemas.microsoft.com/office/drawing/2014/main" id="{CE7D71C0-CDB7-474D-B4C6-CA5B9292BFC5}"/>
                </a:ext>
              </a:extLst>
            </p:cNvPr>
            <p:cNvGrpSpPr/>
            <p:nvPr/>
          </p:nvGrpSpPr>
          <p:grpSpPr>
            <a:xfrm>
              <a:off x="7216266" y="5118100"/>
              <a:ext cx="371984" cy="245907"/>
              <a:chOff x="6248401" y="5135592"/>
              <a:chExt cx="371984" cy="245907"/>
            </a:xfrm>
          </p:grpSpPr>
          <p:sp>
            <p:nvSpPr>
              <p:cNvPr id="30" name="Rectangle 29">
                <a:extLst>
                  <a:ext uri="{FF2B5EF4-FFF2-40B4-BE49-F238E27FC236}">
                    <a16:creationId xmlns:a16="http://schemas.microsoft.com/office/drawing/2014/main" id="{D36E5B81-276E-4635-957E-553CD79A10D5}"/>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1" name="Rectangle 30">
                <a:extLst>
                  <a:ext uri="{FF2B5EF4-FFF2-40B4-BE49-F238E27FC236}">
                    <a16:creationId xmlns:a16="http://schemas.microsoft.com/office/drawing/2014/main" id="{795D33D6-9C85-49C0-8165-6167405E936F}"/>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32" name="Group 31">
              <a:extLst>
                <a:ext uri="{FF2B5EF4-FFF2-40B4-BE49-F238E27FC236}">
                  <a16:creationId xmlns:a16="http://schemas.microsoft.com/office/drawing/2014/main" id="{99550439-1564-403F-9F2B-DD6B8F4A037F}"/>
                </a:ext>
              </a:extLst>
            </p:cNvPr>
            <p:cNvGrpSpPr/>
            <p:nvPr/>
          </p:nvGrpSpPr>
          <p:grpSpPr>
            <a:xfrm>
              <a:off x="8152381" y="5170643"/>
              <a:ext cx="371984" cy="245907"/>
              <a:chOff x="6248401" y="5135592"/>
              <a:chExt cx="371984" cy="245907"/>
            </a:xfrm>
          </p:grpSpPr>
          <p:sp>
            <p:nvSpPr>
              <p:cNvPr id="33" name="Rectangle 32">
                <a:extLst>
                  <a:ext uri="{FF2B5EF4-FFF2-40B4-BE49-F238E27FC236}">
                    <a16:creationId xmlns:a16="http://schemas.microsoft.com/office/drawing/2014/main" id="{4B0C7D1C-35C0-4A67-B087-F0F5B2A89E7C}"/>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4" name="Rectangle 33">
                <a:extLst>
                  <a:ext uri="{FF2B5EF4-FFF2-40B4-BE49-F238E27FC236}">
                    <a16:creationId xmlns:a16="http://schemas.microsoft.com/office/drawing/2014/main" id="{02D134C3-8CBE-4048-B766-2F3F8C6CF5A0}"/>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35" name="Rectangle 34">
              <a:extLst>
                <a:ext uri="{FF2B5EF4-FFF2-40B4-BE49-F238E27FC236}">
                  <a16:creationId xmlns:a16="http://schemas.microsoft.com/office/drawing/2014/main" id="{DD4477B6-133E-4BA1-AAE6-9DDE899E7FF7}"/>
                </a:ext>
              </a:extLst>
            </p:cNvPr>
            <p:cNvSpPr/>
            <p:nvPr/>
          </p:nvSpPr>
          <p:spPr>
            <a:xfrm>
              <a:off x="3436042" y="5338303"/>
              <a:ext cx="164408" cy="171451"/>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8" name="Text Box 33"/>
          <p:cNvSpPr txBox="1">
            <a:spLocks noChangeArrowheads="1"/>
          </p:cNvSpPr>
          <p:nvPr/>
        </p:nvSpPr>
        <p:spPr bwMode="auto">
          <a:xfrm>
            <a:off x="-99645" y="470118"/>
            <a:ext cx="93389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latin typeface="Times New Roman" pitchFamily="18" charset="0"/>
              </a:rPr>
              <a:t>Uses: When processing the input that arrives as a stream in time.</a:t>
            </a:r>
          </a:p>
          <a:p>
            <a:pPr>
              <a:spcBef>
                <a:spcPct val="0"/>
              </a:spcBef>
            </a:pPr>
            <a:r>
              <a:rPr lang="en-US" altLang="en-US" sz="2400" dirty="0">
                <a:latin typeface="Times New Roman" pitchFamily="18" charset="0"/>
              </a:rPr>
              <a:t>We reuse the same weights over and over </a:t>
            </a:r>
            <a:br>
              <a:rPr lang="en-US" altLang="en-US" sz="2400" dirty="0">
                <a:latin typeface="Times New Roman" pitchFamily="18" charset="0"/>
              </a:rPr>
            </a:br>
            <a:r>
              <a:rPr lang="en-US" altLang="en-US" sz="2400" dirty="0">
                <a:latin typeface="Times New Roman" pitchFamily="18" charset="0"/>
              </a:rPr>
              <a:t>  by creating a cycle in the network.</a:t>
            </a:r>
          </a:p>
          <a:p>
            <a:pPr marL="457200" indent="-457200">
              <a:spcBef>
                <a:spcPct val="0"/>
              </a:spcBef>
              <a:buFont typeface="Arial" panose="020B0604020202020204" pitchFamily="34" charset="0"/>
              <a:buChar char="•"/>
            </a:pPr>
            <a:r>
              <a:rPr lang="en-US" altLang="en-US" sz="2400" dirty="0">
                <a:latin typeface="Times New Roman" pitchFamily="18" charset="0"/>
              </a:rPr>
              <a:t>Each time step remembers something from the past.</a:t>
            </a:r>
            <a:br>
              <a:rPr lang="en-US" altLang="en-US" sz="2400" dirty="0">
                <a:latin typeface="Times New Roman" pitchFamily="18" charset="0"/>
              </a:rPr>
            </a:br>
            <a:r>
              <a:rPr lang="en-US" altLang="en-US" sz="2400" dirty="0">
                <a:latin typeface="Times New Roman" pitchFamily="18" charset="0"/>
              </a:rPr>
              <a:t>   eg that the next word needs to be a noun.</a:t>
            </a:r>
          </a:p>
          <a:p>
            <a:pPr marL="342900" indent="-342900">
              <a:spcBef>
                <a:spcPct val="0"/>
              </a:spcBef>
              <a:buFont typeface="Arial" panose="020B0604020202020204" pitchFamily="34" charset="0"/>
              <a:buChar char="•"/>
            </a:pPr>
            <a:r>
              <a:rPr lang="en-US" altLang="en-US" sz="2400" dirty="0">
                <a:latin typeface="Times New Roman" pitchFamily="18" charset="0"/>
              </a:rPr>
              <a:t> Then the signal from the next time step arrives.</a:t>
            </a:r>
            <a:br>
              <a:rPr lang="en-US" altLang="en-US" sz="2400" dirty="0">
                <a:latin typeface="Times New Roman" pitchFamily="18" charset="0"/>
              </a:rPr>
            </a:br>
            <a:r>
              <a:rPr lang="en-US" altLang="en-US" sz="2400" dirty="0">
                <a:latin typeface="Times New Roman" pitchFamily="18" charset="0"/>
              </a:rPr>
              <a:t>    eg the next word in English</a:t>
            </a:r>
          </a:p>
          <a:p>
            <a:pPr marL="457200" indent="-457200">
              <a:spcBef>
                <a:spcPct val="0"/>
              </a:spcBef>
              <a:buFont typeface="Arial" panose="020B0604020202020204" pitchFamily="34" charset="0"/>
              <a:buChar char="•"/>
            </a:pPr>
            <a:r>
              <a:rPr lang="en-US" altLang="en-US" sz="2400" dirty="0">
                <a:latin typeface="Times New Roman" pitchFamily="18" charset="0"/>
              </a:rPr>
              <a:t>Each time step outputs a value,</a:t>
            </a:r>
            <a:br>
              <a:rPr lang="en-US" altLang="en-US" sz="2400" dirty="0">
                <a:latin typeface="Times New Roman" pitchFamily="18" charset="0"/>
              </a:rPr>
            </a:br>
            <a:r>
              <a:rPr lang="en-US" altLang="en-US" sz="2400" dirty="0">
                <a:latin typeface="Times New Roman" pitchFamily="18" charset="0"/>
              </a:rPr>
              <a:t>  eg word in French.</a:t>
            </a:r>
          </a:p>
        </p:txBody>
      </p:sp>
      <p:sp>
        <p:nvSpPr>
          <p:cNvPr id="6" name="Rectangle 63">
            <a:extLst>
              <a:ext uri="{FF2B5EF4-FFF2-40B4-BE49-F238E27FC236}">
                <a16:creationId xmlns:a16="http://schemas.microsoft.com/office/drawing/2014/main" id="{968E8D74-30AA-4B0B-8E0E-E5EC0429EE62}"/>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Recurrent Networks</a:t>
            </a:r>
          </a:p>
        </p:txBody>
      </p:sp>
      <p:grpSp>
        <p:nvGrpSpPr>
          <p:cNvPr id="36" name="Group 35">
            <a:extLst>
              <a:ext uri="{FF2B5EF4-FFF2-40B4-BE49-F238E27FC236}">
                <a16:creationId xmlns:a16="http://schemas.microsoft.com/office/drawing/2014/main" id="{0A64A063-F2FA-47A4-9BB6-521483953377}"/>
              </a:ext>
            </a:extLst>
          </p:cNvPr>
          <p:cNvGrpSpPr/>
          <p:nvPr/>
        </p:nvGrpSpPr>
        <p:grpSpPr>
          <a:xfrm>
            <a:off x="3845924" y="5146467"/>
            <a:ext cx="719462" cy="688685"/>
            <a:chOff x="3847278" y="5143539"/>
            <a:chExt cx="719462" cy="688685"/>
          </a:xfrm>
        </p:grpSpPr>
        <p:sp>
          <p:nvSpPr>
            <p:cNvPr id="45" name="Rectangle 44">
              <a:extLst>
                <a:ext uri="{FF2B5EF4-FFF2-40B4-BE49-F238E27FC236}">
                  <a16:creationId xmlns:a16="http://schemas.microsoft.com/office/drawing/2014/main" id="{68FAE43F-316E-408A-B177-0F7855705E7B}"/>
                </a:ext>
              </a:extLst>
            </p:cNvPr>
            <p:cNvSpPr/>
            <p:nvPr/>
          </p:nvSpPr>
          <p:spPr>
            <a:xfrm rot="1551322">
              <a:off x="3847278" y="5143539"/>
              <a:ext cx="710549" cy="374933"/>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6" name="Rectangle 45">
              <a:extLst>
                <a:ext uri="{FF2B5EF4-FFF2-40B4-BE49-F238E27FC236}">
                  <a16:creationId xmlns:a16="http://schemas.microsoft.com/office/drawing/2014/main" id="{27A77EEA-A562-4900-AAC3-E189F339DE30}"/>
                </a:ext>
              </a:extLst>
            </p:cNvPr>
            <p:cNvSpPr/>
            <p:nvPr/>
          </p:nvSpPr>
          <p:spPr>
            <a:xfrm rot="1551322">
              <a:off x="3856191" y="5457291"/>
              <a:ext cx="710549" cy="374933"/>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56" name="Rectangle 55">
            <a:extLst>
              <a:ext uri="{FF2B5EF4-FFF2-40B4-BE49-F238E27FC236}">
                <a16:creationId xmlns:a16="http://schemas.microsoft.com/office/drawing/2014/main" id="{558B686D-00DA-46E9-8F7D-AC914544B419}"/>
              </a:ext>
            </a:extLst>
          </p:cNvPr>
          <p:cNvSpPr/>
          <p:nvPr/>
        </p:nvSpPr>
        <p:spPr>
          <a:xfrm>
            <a:off x="4455485" y="5204953"/>
            <a:ext cx="940761" cy="61731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5" name="Picture 4" descr="Image result for speech time machine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46539"/>
            <a:ext cx="3048000" cy="174464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39DF6243-AA98-45F5-8917-613E39B3D21F}"/>
              </a:ext>
            </a:extLst>
          </p:cNvPr>
          <p:cNvSpPr/>
          <p:nvPr/>
        </p:nvSpPr>
        <p:spPr>
          <a:xfrm>
            <a:off x="3436042" y="6553200"/>
            <a:ext cx="5707958" cy="332100"/>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63" name="Text Box 33">
            <a:extLst>
              <a:ext uri="{FF2B5EF4-FFF2-40B4-BE49-F238E27FC236}">
                <a16:creationId xmlns:a16="http://schemas.microsoft.com/office/drawing/2014/main" id="{A55BB0FE-6EB6-4220-B9C2-21950497DB2D}"/>
              </a:ext>
            </a:extLst>
          </p:cNvPr>
          <p:cNvSpPr txBox="1">
            <a:spLocks noChangeArrowheads="1"/>
          </p:cNvSpPr>
          <p:nvPr/>
        </p:nvSpPr>
        <p:spPr bwMode="auto">
          <a:xfrm>
            <a:off x="3584460" y="5834742"/>
            <a:ext cx="28237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Input: </a:t>
            </a:r>
            <a:br>
              <a:rPr lang="en-US" altLang="en-US" sz="2400" dirty="0">
                <a:solidFill>
                  <a:schemeClr val="bg2"/>
                </a:solidFill>
                <a:latin typeface="Times New Roman" pitchFamily="18" charset="0"/>
              </a:rPr>
            </a:br>
            <a:r>
              <a:rPr lang="en-US" altLang="en-US" sz="2400" dirty="0">
                <a:solidFill>
                  <a:schemeClr val="bg2"/>
                </a:solidFill>
                <a:latin typeface="Times New Roman" pitchFamily="18" charset="0"/>
              </a:rPr>
              <a:t>  English speech</a:t>
            </a:r>
          </a:p>
        </p:txBody>
      </p:sp>
      <p:sp>
        <p:nvSpPr>
          <p:cNvPr id="66" name="Rectangle 65">
            <a:extLst>
              <a:ext uri="{FF2B5EF4-FFF2-40B4-BE49-F238E27FC236}">
                <a16:creationId xmlns:a16="http://schemas.microsoft.com/office/drawing/2014/main" id="{0F3450CC-1B78-41B3-9EA3-085327B5DDD8}"/>
              </a:ext>
            </a:extLst>
          </p:cNvPr>
          <p:cNvSpPr/>
          <p:nvPr/>
        </p:nvSpPr>
        <p:spPr>
          <a:xfrm>
            <a:off x="5425479" y="5241332"/>
            <a:ext cx="710549" cy="374933"/>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67" name="Rectangle 66">
            <a:extLst>
              <a:ext uri="{FF2B5EF4-FFF2-40B4-BE49-F238E27FC236}">
                <a16:creationId xmlns:a16="http://schemas.microsoft.com/office/drawing/2014/main" id="{69FF75D7-58A7-4607-9461-D2D4D4CD2F45}"/>
              </a:ext>
            </a:extLst>
          </p:cNvPr>
          <p:cNvSpPr/>
          <p:nvPr/>
        </p:nvSpPr>
        <p:spPr>
          <a:xfrm>
            <a:off x="6066731" y="4529712"/>
            <a:ext cx="336771" cy="1083982"/>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68" name="Rectangle 67">
            <a:extLst>
              <a:ext uri="{FF2B5EF4-FFF2-40B4-BE49-F238E27FC236}">
                <a16:creationId xmlns:a16="http://schemas.microsoft.com/office/drawing/2014/main" id="{B55A893D-EBE2-4FC6-A5D0-3426D3CDB8DC}"/>
              </a:ext>
            </a:extLst>
          </p:cNvPr>
          <p:cNvSpPr/>
          <p:nvPr/>
        </p:nvSpPr>
        <p:spPr>
          <a:xfrm>
            <a:off x="7012075" y="4483360"/>
            <a:ext cx="376893" cy="1104324"/>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69" name="Rectangle 68">
            <a:extLst>
              <a:ext uri="{FF2B5EF4-FFF2-40B4-BE49-F238E27FC236}">
                <a16:creationId xmlns:a16="http://schemas.microsoft.com/office/drawing/2014/main" id="{ADD0EF21-88C3-44AF-A7EB-32EA37C62622}"/>
              </a:ext>
            </a:extLst>
          </p:cNvPr>
          <p:cNvSpPr/>
          <p:nvPr/>
        </p:nvSpPr>
        <p:spPr>
          <a:xfrm>
            <a:off x="7923033" y="4567153"/>
            <a:ext cx="420330" cy="100534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0" name="Rectangle 69">
            <a:extLst>
              <a:ext uri="{FF2B5EF4-FFF2-40B4-BE49-F238E27FC236}">
                <a16:creationId xmlns:a16="http://schemas.microsoft.com/office/drawing/2014/main" id="{F9FD9C36-C052-457F-99B2-B805CEF79398}"/>
              </a:ext>
            </a:extLst>
          </p:cNvPr>
          <p:cNvSpPr/>
          <p:nvPr/>
        </p:nvSpPr>
        <p:spPr>
          <a:xfrm>
            <a:off x="8214304" y="5260513"/>
            <a:ext cx="654608" cy="513361"/>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1" name="Rectangle 70">
            <a:extLst>
              <a:ext uri="{FF2B5EF4-FFF2-40B4-BE49-F238E27FC236}">
                <a16:creationId xmlns:a16="http://schemas.microsoft.com/office/drawing/2014/main" id="{F29D409F-CDA0-496E-AE8B-3F2F76BF59B7}"/>
              </a:ext>
            </a:extLst>
          </p:cNvPr>
          <p:cNvSpPr/>
          <p:nvPr/>
        </p:nvSpPr>
        <p:spPr>
          <a:xfrm>
            <a:off x="6066731" y="5587684"/>
            <a:ext cx="393408" cy="802774"/>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2" name="Rectangle 71">
            <a:extLst>
              <a:ext uri="{FF2B5EF4-FFF2-40B4-BE49-F238E27FC236}">
                <a16:creationId xmlns:a16="http://schemas.microsoft.com/office/drawing/2014/main" id="{2288A9F4-17CB-438C-AA9F-DBFA9B9228A0}"/>
              </a:ext>
            </a:extLst>
          </p:cNvPr>
          <p:cNvSpPr/>
          <p:nvPr/>
        </p:nvSpPr>
        <p:spPr>
          <a:xfrm>
            <a:off x="7043775" y="5602808"/>
            <a:ext cx="393408" cy="802774"/>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3" name="Rectangle 72">
            <a:extLst>
              <a:ext uri="{FF2B5EF4-FFF2-40B4-BE49-F238E27FC236}">
                <a16:creationId xmlns:a16="http://schemas.microsoft.com/office/drawing/2014/main" id="{6B512DB0-F71A-43D3-9FBD-1E6BFA0F8530}"/>
              </a:ext>
            </a:extLst>
          </p:cNvPr>
          <p:cNvSpPr/>
          <p:nvPr/>
        </p:nvSpPr>
        <p:spPr>
          <a:xfrm>
            <a:off x="7923033" y="5569236"/>
            <a:ext cx="393408" cy="802774"/>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4" name="Rectangle 73">
            <a:extLst>
              <a:ext uri="{FF2B5EF4-FFF2-40B4-BE49-F238E27FC236}">
                <a16:creationId xmlns:a16="http://schemas.microsoft.com/office/drawing/2014/main" id="{579D3991-1C66-49C0-B8AE-19096C05CE7F}"/>
              </a:ext>
            </a:extLst>
          </p:cNvPr>
          <p:cNvSpPr/>
          <p:nvPr/>
        </p:nvSpPr>
        <p:spPr>
          <a:xfrm>
            <a:off x="7303421" y="5187418"/>
            <a:ext cx="581030" cy="513361"/>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5" name="Rectangle 74">
            <a:extLst>
              <a:ext uri="{FF2B5EF4-FFF2-40B4-BE49-F238E27FC236}">
                <a16:creationId xmlns:a16="http://schemas.microsoft.com/office/drawing/2014/main" id="{E339513F-EA22-4AE1-A27D-CF1BDB4F8D6A}"/>
              </a:ext>
            </a:extLst>
          </p:cNvPr>
          <p:cNvSpPr/>
          <p:nvPr/>
        </p:nvSpPr>
        <p:spPr>
          <a:xfrm>
            <a:off x="6368142" y="5310790"/>
            <a:ext cx="581030" cy="513361"/>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6" name="Rectangle 75">
            <a:extLst>
              <a:ext uri="{FF2B5EF4-FFF2-40B4-BE49-F238E27FC236}">
                <a16:creationId xmlns:a16="http://schemas.microsoft.com/office/drawing/2014/main" id="{0B560344-225E-4514-83DB-39B677A02F4F}"/>
              </a:ext>
            </a:extLst>
          </p:cNvPr>
          <p:cNvSpPr/>
          <p:nvPr/>
        </p:nvSpPr>
        <p:spPr>
          <a:xfrm>
            <a:off x="9095416" y="3810067"/>
            <a:ext cx="459010" cy="3142864"/>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77" name="Text Box 33">
            <a:extLst>
              <a:ext uri="{FF2B5EF4-FFF2-40B4-BE49-F238E27FC236}">
                <a16:creationId xmlns:a16="http://schemas.microsoft.com/office/drawing/2014/main" id="{4784A2D1-948A-43C9-8D13-6A5FB29BD4ED}"/>
              </a:ext>
            </a:extLst>
          </p:cNvPr>
          <p:cNvSpPr txBox="1">
            <a:spLocks noChangeArrowheads="1"/>
          </p:cNvSpPr>
          <p:nvPr/>
        </p:nvSpPr>
        <p:spPr bwMode="auto">
          <a:xfrm>
            <a:off x="4038600" y="5219163"/>
            <a:ext cx="2745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Our neural net</a:t>
            </a:r>
          </a:p>
        </p:txBody>
      </p:sp>
      <p:sp>
        <p:nvSpPr>
          <p:cNvPr id="78" name="Text Box 33">
            <a:extLst>
              <a:ext uri="{FF2B5EF4-FFF2-40B4-BE49-F238E27FC236}">
                <a16:creationId xmlns:a16="http://schemas.microsoft.com/office/drawing/2014/main" id="{8CE4A0DB-ACC1-449A-BC58-D0D055C4F83C}"/>
              </a:ext>
            </a:extLst>
          </p:cNvPr>
          <p:cNvSpPr txBox="1">
            <a:spLocks noChangeArrowheads="1"/>
          </p:cNvSpPr>
          <p:nvPr/>
        </p:nvSpPr>
        <p:spPr bwMode="auto">
          <a:xfrm>
            <a:off x="3670951" y="4400550"/>
            <a:ext cx="26264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Output: </a:t>
            </a:r>
            <a:br>
              <a:rPr lang="en-US" altLang="en-US" sz="2400" dirty="0">
                <a:solidFill>
                  <a:schemeClr val="bg2"/>
                </a:solidFill>
                <a:latin typeface="Times New Roman" pitchFamily="18" charset="0"/>
              </a:rPr>
            </a:br>
            <a:r>
              <a:rPr lang="en-US" altLang="en-US" sz="2400" dirty="0">
                <a:solidFill>
                  <a:schemeClr val="bg2"/>
                </a:solidFill>
                <a:latin typeface="Times New Roman" pitchFamily="18" charset="0"/>
              </a:rPr>
              <a:t>  French speech</a:t>
            </a:r>
          </a:p>
        </p:txBody>
      </p:sp>
    </p:spTree>
    <p:extLst>
      <p:ext uri="{BB962C8B-B14F-4D97-AF65-F5344CB8AC3E}">
        <p14:creationId xmlns:p14="http://schemas.microsoft.com/office/powerpoint/2010/main" val="32462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0-#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3">
                                            <p:txEl>
                                              <p:pRg st="0" end="0"/>
                                            </p:txEl>
                                          </p:spTgt>
                                        </p:tgtEl>
                                        <p:attrNameLst>
                                          <p:attrName>style.visibility</p:attrName>
                                        </p:attrNameLst>
                                      </p:cBhvr>
                                      <p:to>
                                        <p:strVal val="visible"/>
                                      </p:to>
                                    </p:set>
                                    <p:anim calcmode="lin" valueType="num">
                                      <p:cBhvr additive="base">
                                        <p:cTn id="29" dur="500" fill="hold"/>
                                        <p:tgtEl>
                                          <p:spTgt spid="63">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3">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7">
                                            <p:txEl>
                                              <p:pRg st="0" end="0"/>
                                            </p:txEl>
                                          </p:spTgt>
                                        </p:tgtEl>
                                        <p:attrNameLst>
                                          <p:attrName>style.visibility</p:attrName>
                                        </p:attrNameLst>
                                      </p:cBhvr>
                                      <p:to>
                                        <p:strVal val="visible"/>
                                      </p:to>
                                    </p:set>
                                    <p:anim calcmode="lin" valueType="num">
                                      <p:cBhvr additive="base">
                                        <p:cTn id="33"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7">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8">
                                            <p:txEl>
                                              <p:pRg st="0" end="0"/>
                                            </p:txEl>
                                          </p:spTgt>
                                        </p:tgtEl>
                                        <p:attrNameLst>
                                          <p:attrName>style.visibility</p:attrName>
                                        </p:attrNameLst>
                                      </p:cBhvr>
                                      <p:to>
                                        <p:strVal val="visible"/>
                                      </p:to>
                                    </p:set>
                                    <p:anim calcmode="lin" valueType="num">
                                      <p:cBhvr additive="base">
                                        <p:cTn id="37" dur="500" fill="hold"/>
                                        <p:tgtEl>
                                          <p:spTgt spid="78">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8">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fill="hold" grpId="1" nodeType="with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0-#ppt_w/2"/>
                                          </p:val>
                                        </p:tav>
                                        <p:tav tm="100000">
                                          <p:val>
                                            <p:strVal val="#ppt_x"/>
                                          </p:val>
                                        </p:tav>
                                      </p:tavLst>
                                    </p:anim>
                                    <p:anim calcmode="lin" valueType="num">
                                      <p:cBhvr additive="base">
                                        <p:cTn id="42" dur="500" fill="hold"/>
                                        <p:tgtEl>
                                          <p:spTgt spid="66"/>
                                        </p:tgtEl>
                                        <p:attrNameLst>
                                          <p:attrName>ppt_y</p:attrName>
                                        </p:attrNameLst>
                                      </p:cBhvr>
                                      <p:tavLst>
                                        <p:tav tm="0">
                                          <p:val>
                                            <p:strVal val="#ppt_y"/>
                                          </p:val>
                                        </p:tav>
                                        <p:tav tm="100000">
                                          <p:val>
                                            <p:strVal val="#ppt_y"/>
                                          </p:val>
                                        </p:tav>
                                      </p:tavLst>
                                    </p:anim>
                                  </p:childTnLst>
                                </p:cTn>
                              </p:par>
                              <p:par>
                                <p:cTn id="43" presetID="2" presetClass="entr" presetSubtype="8" fill="hold" grpId="1" nodeType="with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500" fill="hold"/>
                                        <p:tgtEl>
                                          <p:spTgt spid="71"/>
                                        </p:tgtEl>
                                        <p:attrNameLst>
                                          <p:attrName>ppt_x</p:attrName>
                                        </p:attrNameLst>
                                      </p:cBhvr>
                                      <p:tavLst>
                                        <p:tav tm="0">
                                          <p:val>
                                            <p:strVal val="0-#ppt_w/2"/>
                                          </p:val>
                                        </p:tav>
                                        <p:tav tm="100000">
                                          <p:val>
                                            <p:strVal val="#ppt_x"/>
                                          </p:val>
                                        </p:tav>
                                      </p:tavLst>
                                    </p:anim>
                                    <p:anim calcmode="lin" valueType="num">
                                      <p:cBhvr additive="base">
                                        <p:cTn id="46" dur="500" fill="hold"/>
                                        <p:tgtEl>
                                          <p:spTgt spid="71"/>
                                        </p:tgtEl>
                                        <p:attrNameLst>
                                          <p:attrName>ppt_y</p:attrName>
                                        </p:attrNameLst>
                                      </p:cBhvr>
                                      <p:tavLst>
                                        <p:tav tm="0">
                                          <p:val>
                                            <p:strVal val="#ppt_y"/>
                                          </p:val>
                                        </p:tav>
                                        <p:tav tm="100000">
                                          <p:val>
                                            <p:strVal val="#ppt_y"/>
                                          </p:val>
                                        </p:tav>
                                      </p:tavLst>
                                    </p:anim>
                                  </p:childTnLst>
                                </p:cTn>
                              </p:par>
                              <p:par>
                                <p:cTn id="47" presetID="2" presetClass="entr" presetSubtype="8" fill="hold" grpId="1" nodeType="with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0-#ppt_w/2"/>
                                          </p:val>
                                        </p:tav>
                                        <p:tav tm="100000">
                                          <p:val>
                                            <p:strVal val="#ppt_x"/>
                                          </p:val>
                                        </p:tav>
                                      </p:tavLst>
                                    </p:anim>
                                    <p:anim calcmode="lin" valueType="num">
                                      <p:cBhvr additive="base">
                                        <p:cTn id="50" dur="500" fill="hold"/>
                                        <p:tgtEl>
                                          <p:spTgt spid="67"/>
                                        </p:tgtEl>
                                        <p:attrNameLst>
                                          <p:attrName>ppt_y</p:attrName>
                                        </p:attrNameLst>
                                      </p:cBhvr>
                                      <p:tavLst>
                                        <p:tav tm="0">
                                          <p:val>
                                            <p:strVal val="#ppt_y"/>
                                          </p:val>
                                        </p:tav>
                                        <p:tav tm="100000">
                                          <p:val>
                                            <p:strVal val="#ppt_y"/>
                                          </p:val>
                                        </p:tav>
                                      </p:tavLst>
                                    </p:anim>
                                  </p:childTnLst>
                                </p:cTn>
                              </p:par>
                              <p:par>
                                <p:cTn id="51" presetID="2" presetClass="entr" presetSubtype="8" fill="hold" grpId="1" nodeType="withEffect">
                                  <p:stCondLst>
                                    <p:cond delay="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fill="hold"/>
                                        <p:tgtEl>
                                          <p:spTgt spid="75"/>
                                        </p:tgtEl>
                                        <p:attrNameLst>
                                          <p:attrName>ppt_x</p:attrName>
                                        </p:attrNameLst>
                                      </p:cBhvr>
                                      <p:tavLst>
                                        <p:tav tm="0">
                                          <p:val>
                                            <p:strVal val="0-#ppt_w/2"/>
                                          </p:val>
                                        </p:tav>
                                        <p:tav tm="100000">
                                          <p:val>
                                            <p:strVal val="#ppt_x"/>
                                          </p:val>
                                        </p:tav>
                                      </p:tavLst>
                                    </p:anim>
                                    <p:anim calcmode="lin" valueType="num">
                                      <p:cBhvr additive="base">
                                        <p:cTn id="54" dur="500" fill="hold"/>
                                        <p:tgtEl>
                                          <p:spTgt spid="75"/>
                                        </p:tgtEl>
                                        <p:attrNameLst>
                                          <p:attrName>ppt_y</p:attrName>
                                        </p:attrNameLst>
                                      </p:cBhvr>
                                      <p:tavLst>
                                        <p:tav tm="0">
                                          <p:val>
                                            <p:strVal val="#ppt_y"/>
                                          </p:val>
                                        </p:tav>
                                        <p:tav tm="100000">
                                          <p:val>
                                            <p:strVal val="#ppt_y"/>
                                          </p:val>
                                        </p:tav>
                                      </p:tavLst>
                                    </p:anim>
                                  </p:childTnLst>
                                </p:cTn>
                              </p:par>
                              <p:par>
                                <p:cTn id="55" presetID="2" presetClass="entr" presetSubtype="8" fill="hold" grpId="1" nodeType="with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additive="base">
                                        <p:cTn id="57" dur="500" fill="hold"/>
                                        <p:tgtEl>
                                          <p:spTgt spid="72"/>
                                        </p:tgtEl>
                                        <p:attrNameLst>
                                          <p:attrName>ppt_x</p:attrName>
                                        </p:attrNameLst>
                                      </p:cBhvr>
                                      <p:tavLst>
                                        <p:tav tm="0">
                                          <p:val>
                                            <p:strVal val="0-#ppt_w/2"/>
                                          </p:val>
                                        </p:tav>
                                        <p:tav tm="100000">
                                          <p:val>
                                            <p:strVal val="#ppt_x"/>
                                          </p:val>
                                        </p:tav>
                                      </p:tavLst>
                                    </p:anim>
                                    <p:anim calcmode="lin" valueType="num">
                                      <p:cBhvr additive="base">
                                        <p:cTn id="58" dur="500" fill="hold"/>
                                        <p:tgtEl>
                                          <p:spTgt spid="72"/>
                                        </p:tgtEl>
                                        <p:attrNameLst>
                                          <p:attrName>ppt_y</p:attrName>
                                        </p:attrNameLst>
                                      </p:cBhvr>
                                      <p:tavLst>
                                        <p:tav tm="0">
                                          <p:val>
                                            <p:strVal val="#ppt_y"/>
                                          </p:val>
                                        </p:tav>
                                        <p:tav tm="100000">
                                          <p:val>
                                            <p:strVal val="#ppt_y"/>
                                          </p:val>
                                        </p:tav>
                                      </p:tavLst>
                                    </p:anim>
                                  </p:childTnLst>
                                </p:cTn>
                              </p:par>
                              <p:par>
                                <p:cTn id="59" presetID="2" presetClass="entr" presetSubtype="8" fill="hold" grpId="1" nodeType="with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0-#ppt_w/2"/>
                                          </p:val>
                                        </p:tav>
                                        <p:tav tm="100000">
                                          <p:val>
                                            <p:strVal val="#ppt_x"/>
                                          </p:val>
                                        </p:tav>
                                      </p:tavLst>
                                    </p:anim>
                                    <p:anim calcmode="lin" valueType="num">
                                      <p:cBhvr additive="base">
                                        <p:cTn id="62" dur="500" fill="hold"/>
                                        <p:tgtEl>
                                          <p:spTgt spid="68"/>
                                        </p:tgtEl>
                                        <p:attrNameLst>
                                          <p:attrName>ppt_y</p:attrName>
                                        </p:attrNameLst>
                                      </p:cBhvr>
                                      <p:tavLst>
                                        <p:tav tm="0">
                                          <p:val>
                                            <p:strVal val="#ppt_y"/>
                                          </p:val>
                                        </p:tav>
                                        <p:tav tm="100000">
                                          <p:val>
                                            <p:strVal val="#ppt_y"/>
                                          </p:val>
                                        </p:tav>
                                      </p:tavLst>
                                    </p:anim>
                                  </p:childTnLst>
                                </p:cTn>
                              </p:par>
                              <p:par>
                                <p:cTn id="63" presetID="2" presetClass="entr" presetSubtype="8" fill="hold" grpId="1" nodeType="withEffect">
                                  <p:stCondLst>
                                    <p:cond delay="0"/>
                                  </p:stCondLst>
                                  <p:childTnLst>
                                    <p:set>
                                      <p:cBhvr>
                                        <p:cTn id="64" dur="1" fill="hold">
                                          <p:stCondLst>
                                            <p:cond delay="0"/>
                                          </p:stCondLst>
                                        </p:cTn>
                                        <p:tgtEl>
                                          <p:spTgt spid="74"/>
                                        </p:tgtEl>
                                        <p:attrNameLst>
                                          <p:attrName>style.visibility</p:attrName>
                                        </p:attrNameLst>
                                      </p:cBhvr>
                                      <p:to>
                                        <p:strVal val="visible"/>
                                      </p:to>
                                    </p:set>
                                    <p:anim calcmode="lin" valueType="num">
                                      <p:cBhvr additive="base">
                                        <p:cTn id="65" dur="500" fill="hold"/>
                                        <p:tgtEl>
                                          <p:spTgt spid="74"/>
                                        </p:tgtEl>
                                        <p:attrNameLst>
                                          <p:attrName>ppt_x</p:attrName>
                                        </p:attrNameLst>
                                      </p:cBhvr>
                                      <p:tavLst>
                                        <p:tav tm="0">
                                          <p:val>
                                            <p:strVal val="0-#ppt_w/2"/>
                                          </p:val>
                                        </p:tav>
                                        <p:tav tm="100000">
                                          <p:val>
                                            <p:strVal val="#ppt_x"/>
                                          </p:val>
                                        </p:tav>
                                      </p:tavLst>
                                    </p:anim>
                                    <p:anim calcmode="lin" valueType="num">
                                      <p:cBhvr additive="base">
                                        <p:cTn id="66" dur="500" fill="hold"/>
                                        <p:tgtEl>
                                          <p:spTgt spid="74"/>
                                        </p:tgtEl>
                                        <p:attrNameLst>
                                          <p:attrName>ppt_y</p:attrName>
                                        </p:attrNameLst>
                                      </p:cBhvr>
                                      <p:tavLst>
                                        <p:tav tm="0">
                                          <p:val>
                                            <p:strVal val="#ppt_y"/>
                                          </p:val>
                                        </p:tav>
                                        <p:tav tm="100000">
                                          <p:val>
                                            <p:strVal val="#ppt_y"/>
                                          </p:val>
                                        </p:tav>
                                      </p:tavLst>
                                    </p:anim>
                                  </p:childTnLst>
                                </p:cTn>
                              </p:par>
                              <p:par>
                                <p:cTn id="67" presetID="2" presetClass="entr" presetSubtype="8" fill="hold" grpId="1" nodeType="withEffect">
                                  <p:stCondLst>
                                    <p:cond delay="0"/>
                                  </p:stCondLst>
                                  <p:childTnLst>
                                    <p:set>
                                      <p:cBhvr>
                                        <p:cTn id="68" dur="1" fill="hold">
                                          <p:stCondLst>
                                            <p:cond delay="0"/>
                                          </p:stCondLst>
                                        </p:cTn>
                                        <p:tgtEl>
                                          <p:spTgt spid="73"/>
                                        </p:tgtEl>
                                        <p:attrNameLst>
                                          <p:attrName>style.visibility</p:attrName>
                                        </p:attrNameLst>
                                      </p:cBhvr>
                                      <p:to>
                                        <p:strVal val="visible"/>
                                      </p:to>
                                    </p:set>
                                    <p:anim calcmode="lin" valueType="num">
                                      <p:cBhvr additive="base">
                                        <p:cTn id="69" dur="500" fill="hold"/>
                                        <p:tgtEl>
                                          <p:spTgt spid="73"/>
                                        </p:tgtEl>
                                        <p:attrNameLst>
                                          <p:attrName>ppt_x</p:attrName>
                                        </p:attrNameLst>
                                      </p:cBhvr>
                                      <p:tavLst>
                                        <p:tav tm="0">
                                          <p:val>
                                            <p:strVal val="0-#ppt_w/2"/>
                                          </p:val>
                                        </p:tav>
                                        <p:tav tm="100000">
                                          <p:val>
                                            <p:strVal val="#ppt_x"/>
                                          </p:val>
                                        </p:tav>
                                      </p:tavLst>
                                    </p:anim>
                                    <p:anim calcmode="lin" valueType="num">
                                      <p:cBhvr additive="base">
                                        <p:cTn id="70" dur="500" fill="hold"/>
                                        <p:tgtEl>
                                          <p:spTgt spid="73"/>
                                        </p:tgtEl>
                                        <p:attrNameLst>
                                          <p:attrName>ppt_y</p:attrName>
                                        </p:attrNameLst>
                                      </p:cBhvr>
                                      <p:tavLst>
                                        <p:tav tm="0">
                                          <p:val>
                                            <p:strVal val="#ppt_y"/>
                                          </p:val>
                                        </p:tav>
                                        <p:tav tm="100000">
                                          <p:val>
                                            <p:strVal val="#ppt_y"/>
                                          </p:val>
                                        </p:tav>
                                      </p:tavLst>
                                    </p:anim>
                                  </p:childTnLst>
                                </p:cTn>
                              </p:par>
                              <p:par>
                                <p:cTn id="71" presetID="2" presetClass="entr" presetSubtype="8" fill="hold" grpId="1" nodeType="withEffect">
                                  <p:stCondLst>
                                    <p:cond delay="0"/>
                                  </p:stCondLst>
                                  <p:childTnLst>
                                    <p:set>
                                      <p:cBhvr>
                                        <p:cTn id="72" dur="1" fill="hold">
                                          <p:stCondLst>
                                            <p:cond delay="0"/>
                                          </p:stCondLst>
                                        </p:cTn>
                                        <p:tgtEl>
                                          <p:spTgt spid="69"/>
                                        </p:tgtEl>
                                        <p:attrNameLst>
                                          <p:attrName>style.visibility</p:attrName>
                                        </p:attrNameLst>
                                      </p:cBhvr>
                                      <p:to>
                                        <p:strVal val="visible"/>
                                      </p:to>
                                    </p:set>
                                    <p:anim calcmode="lin" valueType="num">
                                      <p:cBhvr additive="base">
                                        <p:cTn id="73" dur="500" fill="hold"/>
                                        <p:tgtEl>
                                          <p:spTgt spid="69"/>
                                        </p:tgtEl>
                                        <p:attrNameLst>
                                          <p:attrName>ppt_x</p:attrName>
                                        </p:attrNameLst>
                                      </p:cBhvr>
                                      <p:tavLst>
                                        <p:tav tm="0">
                                          <p:val>
                                            <p:strVal val="0-#ppt_w/2"/>
                                          </p:val>
                                        </p:tav>
                                        <p:tav tm="100000">
                                          <p:val>
                                            <p:strVal val="#ppt_x"/>
                                          </p:val>
                                        </p:tav>
                                      </p:tavLst>
                                    </p:anim>
                                    <p:anim calcmode="lin" valueType="num">
                                      <p:cBhvr additive="base">
                                        <p:cTn id="74" dur="500" fill="hold"/>
                                        <p:tgtEl>
                                          <p:spTgt spid="69"/>
                                        </p:tgtEl>
                                        <p:attrNameLst>
                                          <p:attrName>ppt_y</p:attrName>
                                        </p:attrNameLst>
                                      </p:cBhvr>
                                      <p:tavLst>
                                        <p:tav tm="0">
                                          <p:val>
                                            <p:strVal val="#ppt_y"/>
                                          </p:val>
                                        </p:tav>
                                        <p:tav tm="100000">
                                          <p:val>
                                            <p:strVal val="#ppt_y"/>
                                          </p:val>
                                        </p:tav>
                                      </p:tavLst>
                                    </p:anim>
                                  </p:childTnLst>
                                </p:cTn>
                              </p:par>
                              <p:par>
                                <p:cTn id="75" presetID="2" presetClass="entr" presetSubtype="8" fill="hold" grpId="1"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additive="base">
                                        <p:cTn id="77" dur="500" fill="hold"/>
                                        <p:tgtEl>
                                          <p:spTgt spid="70"/>
                                        </p:tgtEl>
                                        <p:attrNameLst>
                                          <p:attrName>ppt_x</p:attrName>
                                        </p:attrNameLst>
                                      </p:cBhvr>
                                      <p:tavLst>
                                        <p:tav tm="0">
                                          <p:val>
                                            <p:strVal val="0-#ppt_w/2"/>
                                          </p:val>
                                        </p:tav>
                                        <p:tav tm="100000">
                                          <p:val>
                                            <p:strVal val="#ppt_x"/>
                                          </p:val>
                                        </p:tav>
                                      </p:tavLst>
                                    </p:anim>
                                    <p:anim calcmode="lin" valueType="num">
                                      <p:cBhvr additive="base">
                                        <p:cTn id="78" dur="500" fill="hold"/>
                                        <p:tgtEl>
                                          <p:spTgt spid="70"/>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76"/>
                                        </p:tgtEl>
                                        <p:attrNameLst>
                                          <p:attrName>style.visibility</p:attrName>
                                        </p:attrNameLst>
                                      </p:cBhvr>
                                      <p:to>
                                        <p:strVal val="visible"/>
                                      </p:to>
                                    </p:set>
                                    <p:anim calcmode="lin" valueType="num">
                                      <p:cBhvr additive="base">
                                        <p:cTn id="81" dur="500" fill="hold"/>
                                        <p:tgtEl>
                                          <p:spTgt spid="76"/>
                                        </p:tgtEl>
                                        <p:attrNameLst>
                                          <p:attrName>ppt_x</p:attrName>
                                        </p:attrNameLst>
                                      </p:cBhvr>
                                      <p:tavLst>
                                        <p:tav tm="0">
                                          <p:val>
                                            <p:strVal val="0-#ppt_w/2"/>
                                          </p:val>
                                        </p:tav>
                                        <p:tav tm="100000">
                                          <p:val>
                                            <p:strVal val="#ppt_x"/>
                                          </p:val>
                                        </p:tav>
                                      </p:tavLst>
                                    </p:anim>
                                    <p:anim calcmode="lin" valueType="num">
                                      <p:cBhvr additive="base">
                                        <p:cTn id="82"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nodeType="clickEffect">
                                  <p:stCondLst>
                                    <p:cond delay="0"/>
                                  </p:stCondLst>
                                  <p:childTnLst>
                                    <p:set>
                                      <p:cBhvr>
                                        <p:cTn id="86" dur="1" fill="hold">
                                          <p:stCondLst>
                                            <p:cond delay="0"/>
                                          </p:stCondLst>
                                        </p:cTn>
                                        <p:tgtEl>
                                          <p:spTgt spid="8">
                                            <p:txEl>
                                              <p:pRg st="1" end="1"/>
                                            </p:txEl>
                                          </p:spTgt>
                                        </p:tgtEl>
                                        <p:attrNameLst>
                                          <p:attrName>style.visibility</p:attrName>
                                        </p:attrNameLst>
                                      </p:cBhvr>
                                      <p:to>
                                        <p:strVal val="visible"/>
                                      </p:to>
                                    </p:set>
                                    <p:anim calcmode="lin" valueType="num">
                                      <p:cBhvr additive="base">
                                        <p:cTn id="8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8">
                                            <p:txEl>
                                              <p:pRg st="1" end="1"/>
                                            </p:txEl>
                                          </p:spTgt>
                                        </p:tgtEl>
                                        <p:attrNameLst>
                                          <p:attrName>ppt_y</p:attrName>
                                        </p:attrNameLst>
                                      </p:cBhvr>
                                      <p:tavLst>
                                        <p:tav tm="0">
                                          <p:val>
                                            <p:strVal val="#ppt_y"/>
                                          </p:val>
                                        </p:tav>
                                        <p:tav tm="100000">
                                          <p:val>
                                            <p:strVal val="#ppt_y"/>
                                          </p:val>
                                        </p:tav>
                                      </p:tavLst>
                                    </p:anim>
                                  </p:childTnLst>
                                </p:cTn>
                              </p:par>
                              <p:par>
                                <p:cTn id="89" presetID="2" presetClass="exit" presetSubtype="4" fill="hold" nodeType="withEffect">
                                  <p:stCondLst>
                                    <p:cond delay="0"/>
                                  </p:stCondLst>
                                  <p:childTnLst>
                                    <p:anim calcmode="lin" valueType="num">
                                      <p:cBhvr additive="base">
                                        <p:cTn id="90" dur="500"/>
                                        <p:tgtEl>
                                          <p:spTgt spid="36"/>
                                        </p:tgtEl>
                                        <p:attrNameLst>
                                          <p:attrName>ppt_x</p:attrName>
                                        </p:attrNameLst>
                                      </p:cBhvr>
                                      <p:tavLst>
                                        <p:tav tm="0">
                                          <p:val>
                                            <p:strVal val="ppt_x"/>
                                          </p:val>
                                        </p:tav>
                                        <p:tav tm="100000">
                                          <p:val>
                                            <p:strVal val="ppt_x"/>
                                          </p:val>
                                        </p:tav>
                                      </p:tavLst>
                                    </p:anim>
                                    <p:anim calcmode="lin" valueType="num">
                                      <p:cBhvr additive="base">
                                        <p:cTn id="91" dur="500"/>
                                        <p:tgtEl>
                                          <p:spTgt spid="36"/>
                                        </p:tgtEl>
                                        <p:attrNameLst>
                                          <p:attrName>ppt_y</p:attrName>
                                        </p:attrNameLst>
                                      </p:cBhvr>
                                      <p:tavLst>
                                        <p:tav tm="0">
                                          <p:val>
                                            <p:strVal val="ppt_y"/>
                                          </p:val>
                                        </p:tav>
                                        <p:tav tm="100000">
                                          <p:val>
                                            <p:strVal val="1+ppt_h/2"/>
                                          </p:val>
                                        </p:tav>
                                      </p:tavLst>
                                    </p:anim>
                                    <p:set>
                                      <p:cBhvr>
                                        <p:cTn id="92" dur="1" fill="hold">
                                          <p:stCondLst>
                                            <p:cond delay="499"/>
                                          </p:stCondLst>
                                        </p:cTn>
                                        <p:tgtEl>
                                          <p:spTgt spid="3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0" nodeType="clickEffect">
                                  <p:stCondLst>
                                    <p:cond delay="0"/>
                                  </p:stCondLst>
                                  <p:childTnLst>
                                    <p:anim calcmode="lin" valueType="num">
                                      <p:cBhvr additive="base">
                                        <p:cTn id="96" dur="500"/>
                                        <p:tgtEl>
                                          <p:spTgt spid="56"/>
                                        </p:tgtEl>
                                        <p:attrNameLst>
                                          <p:attrName>ppt_x</p:attrName>
                                        </p:attrNameLst>
                                      </p:cBhvr>
                                      <p:tavLst>
                                        <p:tav tm="0">
                                          <p:val>
                                            <p:strVal val="ppt_x"/>
                                          </p:val>
                                        </p:tav>
                                        <p:tav tm="100000">
                                          <p:val>
                                            <p:strVal val="ppt_x"/>
                                          </p:val>
                                        </p:tav>
                                      </p:tavLst>
                                    </p:anim>
                                    <p:anim calcmode="lin" valueType="num">
                                      <p:cBhvr additive="base">
                                        <p:cTn id="97" dur="500"/>
                                        <p:tgtEl>
                                          <p:spTgt spid="56"/>
                                        </p:tgtEl>
                                        <p:attrNameLst>
                                          <p:attrName>ppt_y</p:attrName>
                                        </p:attrNameLst>
                                      </p:cBhvr>
                                      <p:tavLst>
                                        <p:tav tm="0">
                                          <p:val>
                                            <p:strVal val="ppt_y"/>
                                          </p:val>
                                        </p:tav>
                                        <p:tav tm="100000">
                                          <p:val>
                                            <p:strVal val="1+ppt_h/2"/>
                                          </p:val>
                                        </p:tav>
                                      </p:tavLst>
                                    </p:anim>
                                    <p:set>
                                      <p:cBhvr>
                                        <p:cTn id="98" dur="1" fill="hold">
                                          <p:stCondLst>
                                            <p:cond delay="499"/>
                                          </p:stCondLst>
                                        </p:cTn>
                                        <p:tgtEl>
                                          <p:spTgt spid="56"/>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77">
                                            <p:txEl>
                                              <p:pRg st="0" end="0"/>
                                            </p:txEl>
                                          </p:spTgt>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8">
                                            <p:txEl>
                                              <p:pRg st="2" end="2"/>
                                            </p:txEl>
                                          </p:spTgt>
                                        </p:tgtEl>
                                        <p:attrNameLst>
                                          <p:attrName>style.visibility</p:attrName>
                                        </p:attrNameLst>
                                      </p:cBhvr>
                                      <p:to>
                                        <p:strVal val="visible"/>
                                      </p:to>
                                    </p:set>
                                    <p:anim calcmode="lin" valueType="num">
                                      <p:cBhvr additive="base">
                                        <p:cTn id="10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8">
                                            <p:txEl>
                                              <p:pRg st="2" end="2"/>
                                            </p:txEl>
                                          </p:spTgt>
                                        </p:tgtEl>
                                        <p:attrNameLst>
                                          <p:attrName>ppt_y</p:attrName>
                                        </p:attrNameLst>
                                      </p:cBhvr>
                                      <p:tavLst>
                                        <p:tav tm="0">
                                          <p:val>
                                            <p:strVal val="#ppt_y"/>
                                          </p:val>
                                        </p:tav>
                                        <p:tav tm="100000">
                                          <p:val>
                                            <p:strVal val="#ppt_y"/>
                                          </p:val>
                                        </p:tav>
                                      </p:tavLst>
                                    </p:anim>
                                  </p:childTnLst>
                                </p:cTn>
                              </p:par>
                              <p:par>
                                <p:cTn id="107" presetID="2" presetClass="exit" presetSubtype="2" fill="hold" grpId="0" nodeType="withEffect">
                                  <p:stCondLst>
                                    <p:cond delay="0"/>
                                  </p:stCondLst>
                                  <p:childTnLst>
                                    <p:anim calcmode="lin" valueType="num">
                                      <p:cBhvr additive="base">
                                        <p:cTn id="108" dur="500"/>
                                        <p:tgtEl>
                                          <p:spTgt spid="66"/>
                                        </p:tgtEl>
                                        <p:attrNameLst>
                                          <p:attrName>ppt_x</p:attrName>
                                        </p:attrNameLst>
                                      </p:cBhvr>
                                      <p:tavLst>
                                        <p:tav tm="0">
                                          <p:val>
                                            <p:strVal val="ppt_x"/>
                                          </p:val>
                                        </p:tav>
                                        <p:tav tm="100000">
                                          <p:val>
                                            <p:strVal val="1+ppt_w/2"/>
                                          </p:val>
                                        </p:tav>
                                      </p:tavLst>
                                    </p:anim>
                                    <p:anim calcmode="lin" valueType="num">
                                      <p:cBhvr additive="base">
                                        <p:cTn id="109" dur="500"/>
                                        <p:tgtEl>
                                          <p:spTgt spid="66"/>
                                        </p:tgtEl>
                                        <p:attrNameLst>
                                          <p:attrName>ppt_y</p:attrName>
                                        </p:attrNameLst>
                                      </p:cBhvr>
                                      <p:tavLst>
                                        <p:tav tm="0">
                                          <p:val>
                                            <p:strVal val="ppt_y"/>
                                          </p:val>
                                        </p:tav>
                                        <p:tav tm="100000">
                                          <p:val>
                                            <p:strVal val="ppt_y"/>
                                          </p:val>
                                        </p:tav>
                                      </p:tavLst>
                                    </p:anim>
                                    <p:set>
                                      <p:cBhvr>
                                        <p:cTn id="110" dur="1" fill="hold">
                                          <p:stCondLst>
                                            <p:cond delay="499"/>
                                          </p:stCondLst>
                                        </p:cTn>
                                        <p:tgtEl>
                                          <p:spTgt spid="6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8">
                                            <p:txEl>
                                              <p:pRg st="3" end="3"/>
                                            </p:txEl>
                                          </p:spTgt>
                                        </p:tgtEl>
                                        <p:attrNameLst>
                                          <p:attrName>style.visibility</p:attrName>
                                        </p:attrNameLst>
                                      </p:cBhvr>
                                      <p:to>
                                        <p:strVal val="visible"/>
                                      </p:to>
                                    </p:set>
                                    <p:anim calcmode="lin" valueType="num">
                                      <p:cBhvr additive="base">
                                        <p:cTn id="11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8">
                                            <p:txEl>
                                              <p:pRg st="3" end="3"/>
                                            </p:txEl>
                                          </p:spTgt>
                                        </p:tgtEl>
                                        <p:attrNameLst>
                                          <p:attrName>ppt_y</p:attrName>
                                        </p:attrNameLst>
                                      </p:cBhvr>
                                      <p:tavLst>
                                        <p:tav tm="0">
                                          <p:val>
                                            <p:strVal val="#ppt_y"/>
                                          </p:val>
                                        </p:tav>
                                        <p:tav tm="100000">
                                          <p:val>
                                            <p:strVal val="#ppt_y"/>
                                          </p:val>
                                        </p:tav>
                                      </p:tavLst>
                                    </p:anim>
                                  </p:childTnLst>
                                </p:cTn>
                              </p:par>
                              <p:par>
                                <p:cTn id="117" presetID="2" presetClass="exit" presetSubtype="4" fill="hold" grpId="0" nodeType="withEffect">
                                  <p:stCondLst>
                                    <p:cond delay="0"/>
                                  </p:stCondLst>
                                  <p:childTnLst>
                                    <p:anim calcmode="lin" valueType="num">
                                      <p:cBhvr additive="base">
                                        <p:cTn id="118" dur="500"/>
                                        <p:tgtEl>
                                          <p:spTgt spid="71"/>
                                        </p:tgtEl>
                                        <p:attrNameLst>
                                          <p:attrName>ppt_x</p:attrName>
                                        </p:attrNameLst>
                                      </p:cBhvr>
                                      <p:tavLst>
                                        <p:tav tm="0">
                                          <p:val>
                                            <p:strVal val="ppt_x"/>
                                          </p:val>
                                        </p:tav>
                                        <p:tav tm="100000">
                                          <p:val>
                                            <p:strVal val="ppt_x"/>
                                          </p:val>
                                        </p:tav>
                                      </p:tavLst>
                                    </p:anim>
                                    <p:anim calcmode="lin" valueType="num">
                                      <p:cBhvr additive="base">
                                        <p:cTn id="119" dur="500"/>
                                        <p:tgtEl>
                                          <p:spTgt spid="71"/>
                                        </p:tgtEl>
                                        <p:attrNameLst>
                                          <p:attrName>ppt_y</p:attrName>
                                        </p:attrNameLst>
                                      </p:cBhvr>
                                      <p:tavLst>
                                        <p:tav tm="0">
                                          <p:val>
                                            <p:strVal val="ppt_y"/>
                                          </p:val>
                                        </p:tav>
                                        <p:tav tm="100000">
                                          <p:val>
                                            <p:strVal val="1+ppt_h/2"/>
                                          </p:val>
                                        </p:tav>
                                      </p:tavLst>
                                    </p:anim>
                                    <p:set>
                                      <p:cBhvr>
                                        <p:cTn id="120" dur="1" fill="hold">
                                          <p:stCondLst>
                                            <p:cond delay="499"/>
                                          </p:stCondLst>
                                        </p:cTn>
                                        <p:tgtEl>
                                          <p:spTgt spid="7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 presetClass="entr" presetSubtype="8" fill="hold" nodeType="clickEffect">
                                  <p:stCondLst>
                                    <p:cond delay="0"/>
                                  </p:stCondLst>
                                  <p:childTnLst>
                                    <p:set>
                                      <p:cBhvr>
                                        <p:cTn id="124" dur="1" fill="hold">
                                          <p:stCondLst>
                                            <p:cond delay="0"/>
                                          </p:stCondLst>
                                        </p:cTn>
                                        <p:tgtEl>
                                          <p:spTgt spid="8">
                                            <p:txEl>
                                              <p:pRg st="4" end="4"/>
                                            </p:txEl>
                                          </p:spTgt>
                                        </p:tgtEl>
                                        <p:attrNameLst>
                                          <p:attrName>style.visibility</p:attrName>
                                        </p:attrNameLst>
                                      </p:cBhvr>
                                      <p:to>
                                        <p:strVal val="visible"/>
                                      </p:to>
                                    </p:set>
                                    <p:anim calcmode="lin" valueType="num">
                                      <p:cBhvr additive="base">
                                        <p:cTn id="125"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126" dur="500" fill="hold"/>
                                        <p:tgtEl>
                                          <p:spTgt spid="8">
                                            <p:txEl>
                                              <p:pRg st="4" end="4"/>
                                            </p:txEl>
                                          </p:spTgt>
                                        </p:tgtEl>
                                        <p:attrNameLst>
                                          <p:attrName>ppt_y</p:attrName>
                                        </p:attrNameLst>
                                      </p:cBhvr>
                                      <p:tavLst>
                                        <p:tav tm="0">
                                          <p:val>
                                            <p:strVal val="#ppt_y"/>
                                          </p:val>
                                        </p:tav>
                                        <p:tav tm="100000">
                                          <p:val>
                                            <p:strVal val="#ppt_y"/>
                                          </p:val>
                                        </p:tav>
                                      </p:tavLst>
                                    </p:anim>
                                  </p:childTnLst>
                                </p:cTn>
                              </p:par>
                              <p:par>
                                <p:cTn id="127" presetID="2" presetClass="exit" presetSubtype="2" fill="hold" grpId="0" nodeType="withEffect">
                                  <p:stCondLst>
                                    <p:cond delay="0"/>
                                  </p:stCondLst>
                                  <p:childTnLst>
                                    <p:anim calcmode="lin" valueType="num">
                                      <p:cBhvr additive="base">
                                        <p:cTn id="128" dur="500"/>
                                        <p:tgtEl>
                                          <p:spTgt spid="67"/>
                                        </p:tgtEl>
                                        <p:attrNameLst>
                                          <p:attrName>ppt_x</p:attrName>
                                        </p:attrNameLst>
                                      </p:cBhvr>
                                      <p:tavLst>
                                        <p:tav tm="0">
                                          <p:val>
                                            <p:strVal val="ppt_x"/>
                                          </p:val>
                                        </p:tav>
                                        <p:tav tm="100000">
                                          <p:val>
                                            <p:strVal val="1+ppt_w/2"/>
                                          </p:val>
                                        </p:tav>
                                      </p:tavLst>
                                    </p:anim>
                                    <p:anim calcmode="lin" valueType="num">
                                      <p:cBhvr additive="base">
                                        <p:cTn id="129" dur="500"/>
                                        <p:tgtEl>
                                          <p:spTgt spid="67"/>
                                        </p:tgtEl>
                                        <p:attrNameLst>
                                          <p:attrName>ppt_y</p:attrName>
                                        </p:attrNameLst>
                                      </p:cBhvr>
                                      <p:tavLst>
                                        <p:tav tm="0">
                                          <p:val>
                                            <p:strVal val="ppt_y"/>
                                          </p:val>
                                        </p:tav>
                                        <p:tav tm="100000">
                                          <p:val>
                                            <p:strVal val="ppt_y"/>
                                          </p:val>
                                        </p:tav>
                                      </p:tavLst>
                                    </p:anim>
                                    <p:set>
                                      <p:cBhvr>
                                        <p:cTn id="130" dur="1" fill="hold">
                                          <p:stCondLst>
                                            <p:cond delay="499"/>
                                          </p:stCondLst>
                                        </p:cTn>
                                        <p:tgtEl>
                                          <p:spTgt spid="6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32" presetClass="emph" presetSubtype="0" fill="hold" nodeType="clickEffect">
                                  <p:stCondLst>
                                    <p:cond delay="0"/>
                                  </p:stCondLst>
                                  <p:childTnLst>
                                    <p:animRot by="120000">
                                      <p:cBhvr>
                                        <p:cTn id="134" dur="100" fill="hold">
                                          <p:stCondLst>
                                            <p:cond delay="0"/>
                                          </p:stCondLst>
                                        </p:cTn>
                                        <p:tgtEl>
                                          <p:spTgt spid="8">
                                            <p:txEl>
                                              <p:pRg st="2" end="2"/>
                                            </p:txEl>
                                          </p:spTgt>
                                        </p:tgtEl>
                                        <p:attrNameLst>
                                          <p:attrName>r</p:attrName>
                                        </p:attrNameLst>
                                      </p:cBhvr>
                                    </p:animRot>
                                    <p:animRot by="-240000">
                                      <p:cBhvr>
                                        <p:cTn id="135" dur="200" fill="hold">
                                          <p:stCondLst>
                                            <p:cond delay="200"/>
                                          </p:stCondLst>
                                        </p:cTn>
                                        <p:tgtEl>
                                          <p:spTgt spid="8">
                                            <p:txEl>
                                              <p:pRg st="2" end="2"/>
                                            </p:txEl>
                                          </p:spTgt>
                                        </p:tgtEl>
                                        <p:attrNameLst>
                                          <p:attrName>r</p:attrName>
                                        </p:attrNameLst>
                                      </p:cBhvr>
                                    </p:animRot>
                                    <p:animRot by="240000">
                                      <p:cBhvr>
                                        <p:cTn id="136" dur="200" fill="hold">
                                          <p:stCondLst>
                                            <p:cond delay="400"/>
                                          </p:stCondLst>
                                        </p:cTn>
                                        <p:tgtEl>
                                          <p:spTgt spid="8">
                                            <p:txEl>
                                              <p:pRg st="2" end="2"/>
                                            </p:txEl>
                                          </p:spTgt>
                                        </p:tgtEl>
                                        <p:attrNameLst>
                                          <p:attrName>r</p:attrName>
                                        </p:attrNameLst>
                                      </p:cBhvr>
                                    </p:animRot>
                                    <p:animRot by="-240000">
                                      <p:cBhvr>
                                        <p:cTn id="137" dur="200" fill="hold">
                                          <p:stCondLst>
                                            <p:cond delay="600"/>
                                          </p:stCondLst>
                                        </p:cTn>
                                        <p:tgtEl>
                                          <p:spTgt spid="8">
                                            <p:txEl>
                                              <p:pRg st="2" end="2"/>
                                            </p:txEl>
                                          </p:spTgt>
                                        </p:tgtEl>
                                        <p:attrNameLst>
                                          <p:attrName>r</p:attrName>
                                        </p:attrNameLst>
                                      </p:cBhvr>
                                    </p:animRot>
                                    <p:animRot by="120000">
                                      <p:cBhvr>
                                        <p:cTn id="138" dur="200" fill="hold">
                                          <p:stCondLst>
                                            <p:cond delay="800"/>
                                          </p:stCondLst>
                                        </p:cTn>
                                        <p:tgtEl>
                                          <p:spTgt spid="8">
                                            <p:txEl>
                                              <p:pRg st="2" end="2"/>
                                            </p:txEl>
                                          </p:spTgt>
                                        </p:tgtEl>
                                        <p:attrNameLst>
                                          <p:attrName>r</p:attrName>
                                        </p:attrNameLst>
                                      </p:cBhvr>
                                    </p:animRot>
                                  </p:childTnLst>
                                </p:cTn>
                              </p:par>
                              <p:par>
                                <p:cTn id="139" presetID="2" presetClass="exit" presetSubtype="4" fill="hold" grpId="0" nodeType="withEffect">
                                  <p:stCondLst>
                                    <p:cond delay="0"/>
                                  </p:stCondLst>
                                  <p:childTnLst>
                                    <p:anim calcmode="lin" valueType="num">
                                      <p:cBhvr additive="base">
                                        <p:cTn id="140" dur="500"/>
                                        <p:tgtEl>
                                          <p:spTgt spid="75"/>
                                        </p:tgtEl>
                                        <p:attrNameLst>
                                          <p:attrName>ppt_x</p:attrName>
                                        </p:attrNameLst>
                                      </p:cBhvr>
                                      <p:tavLst>
                                        <p:tav tm="0">
                                          <p:val>
                                            <p:strVal val="ppt_x"/>
                                          </p:val>
                                        </p:tav>
                                        <p:tav tm="100000">
                                          <p:val>
                                            <p:strVal val="ppt_x"/>
                                          </p:val>
                                        </p:tav>
                                      </p:tavLst>
                                    </p:anim>
                                    <p:anim calcmode="lin" valueType="num">
                                      <p:cBhvr additive="base">
                                        <p:cTn id="141" dur="500"/>
                                        <p:tgtEl>
                                          <p:spTgt spid="75"/>
                                        </p:tgtEl>
                                        <p:attrNameLst>
                                          <p:attrName>ppt_y</p:attrName>
                                        </p:attrNameLst>
                                      </p:cBhvr>
                                      <p:tavLst>
                                        <p:tav tm="0">
                                          <p:val>
                                            <p:strVal val="ppt_y"/>
                                          </p:val>
                                        </p:tav>
                                        <p:tav tm="100000">
                                          <p:val>
                                            <p:strVal val="1+ppt_h/2"/>
                                          </p:val>
                                        </p:tav>
                                      </p:tavLst>
                                    </p:anim>
                                    <p:set>
                                      <p:cBhvr>
                                        <p:cTn id="142" dur="1" fill="hold">
                                          <p:stCondLst>
                                            <p:cond delay="499"/>
                                          </p:stCondLst>
                                        </p:cTn>
                                        <p:tgtEl>
                                          <p:spTgt spid="75"/>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32" presetClass="emph" presetSubtype="0" fill="hold" nodeType="clickEffect">
                                  <p:stCondLst>
                                    <p:cond delay="0"/>
                                  </p:stCondLst>
                                  <p:childTnLst>
                                    <p:animRot by="120000">
                                      <p:cBhvr>
                                        <p:cTn id="146" dur="100" fill="hold">
                                          <p:stCondLst>
                                            <p:cond delay="0"/>
                                          </p:stCondLst>
                                        </p:cTn>
                                        <p:tgtEl>
                                          <p:spTgt spid="8">
                                            <p:txEl>
                                              <p:pRg st="3" end="3"/>
                                            </p:txEl>
                                          </p:spTgt>
                                        </p:tgtEl>
                                        <p:attrNameLst>
                                          <p:attrName>r</p:attrName>
                                        </p:attrNameLst>
                                      </p:cBhvr>
                                    </p:animRot>
                                    <p:animRot by="-240000">
                                      <p:cBhvr>
                                        <p:cTn id="147" dur="200" fill="hold">
                                          <p:stCondLst>
                                            <p:cond delay="200"/>
                                          </p:stCondLst>
                                        </p:cTn>
                                        <p:tgtEl>
                                          <p:spTgt spid="8">
                                            <p:txEl>
                                              <p:pRg st="3" end="3"/>
                                            </p:txEl>
                                          </p:spTgt>
                                        </p:tgtEl>
                                        <p:attrNameLst>
                                          <p:attrName>r</p:attrName>
                                        </p:attrNameLst>
                                      </p:cBhvr>
                                    </p:animRot>
                                    <p:animRot by="240000">
                                      <p:cBhvr>
                                        <p:cTn id="148" dur="200" fill="hold">
                                          <p:stCondLst>
                                            <p:cond delay="400"/>
                                          </p:stCondLst>
                                        </p:cTn>
                                        <p:tgtEl>
                                          <p:spTgt spid="8">
                                            <p:txEl>
                                              <p:pRg st="3" end="3"/>
                                            </p:txEl>
                                          </p:spTgt>
                                        </p:tgtEl>
                                        <p:attrNameLst>
                                          <p:attrName>r</p:attrName>
                                        </p:attrNameLst>
                                      </p:cBhvr>
                                    </p:animRot>
                                    <p:animRot by="-240000">
                                      <p:cBhvr>
                                        <p:cTn id="149" dur="200" fill="hold">
                                          <p:stCondLst>
                                            <p:cond delay="600"/>
                                          </p:stCondLst>
                                        </p:cTn>
                                        <p:tgtEl>
                                          <p:spTgt spid="8">
                                            <p:txEl>
                                              <p:pRg st="3" end="3"/>
                                            </p:txEl>
                                          </p:spTgt>
                                        </p:tgtEl>
                                        <p:attrNameLst>
                                          <p:attrName>r</p:attrName>
                                        </p:attrNameLst>
                                      </p:cBhvr>
                                    </p:animRot>
                                    <p:animRot by="120000">
                                      <p:cBhvr>
                                        <p:cTn id="150" dur="200" fill="hold">
                                          <p:stCondLst>
                                            <p:cond delay="800"/>
                                          </p:stCondLst>
                                        </p:cTn>
                                        <p:tgtEl>
                                          <p:spTgt spid="8">
                                            <p:txEl>
                                              <p:pRg st="3" end="3"/>
                                            </p:txEl>
                                          </p:spTgt>
                                        </p:tgtEl>
                                        <p:attrNameLst>
                                          <p:attrName>r</p:attrName>
                                        </p:attrNameLst>
                                      </p:cBhvr>
                                    </p:animRot>
                                  </p:childTnLst>
                                </p:cTn>
                              </p:par>
                              <p:par>
                                <p:cTn id="151" presetID="2" presetClass="exit" presetSubtype="4" fill="hold" grpId="0" nodeType="withEffect">
                                  <p:stCondLst>
                                    <p:cond delay="0"/>
                                  </p:stCondLst>
                                  <p:childTnLst>
                                    <p:anim calcmode="lin" valueType="num">
                                      <p:cBhvr additive="base">
                                        <p:cTn id="152" dur="500"/>
                                        <p:tgtEl>
                                          <p:spTgt spid="72"/>
                                        </p:tgtEl>
                                        <p:attrNameLst>
                                          <p:attrName>ppt_x</p:attrName>
                                        </p:attrNameLst>
                                      </p:cBhvr>
                                      <p:tavLst>
                                        <p:tav tm="0">
                                          <p:val>
                                            <p:strVal val="ppt_x"/>
                                          </p:val>
                                        </p:tav>
                                        <p:tav tm="100000">
                                          <p:val>
                                            <p:strVal val="ppt_x"/>
                                          </p:val>
                                        </p:tav>
                                      </p:tavLst>
                                    </p:anim>
                                    <p:anim calcmode="lin" valueType="num">
                                      <p:cBhvr additive="base">
                                        <p:cTn id="153" dur="500"/>
                                        <p:tgtEl>
                                          <p:spTgt spid="72"/>
                                        </p:tgtEl>
                                        <p:attrNameLst>
                                          <p:attrName>ppt_y</p:attrName>
                                        </p:attrNameLst>
                                      </p:cBhvr>
                                      <p:tavLst>
                                        <p:tav tm="0">
                                          <p:val>
                                            <p:strVal val="ppt_y"/>
                                          </p:val>
                                        </p:tav>
                                        <p:tav tm="100000">
                                          <p:val>
                                            <p:strVal val="1+ppt_h/2"/>
                                          </p:val>
                                        </p:tav>
                                      </p:tavLst>
                                    </p:anim>
                                    <p:set>
                                      <p:cBhvr>
                                        <p:cTn id="154" dur="1" fill="hold">
                                          <p:stCondLst>
                                            <p:cond delay="499"/>
                                          </p:stCondLst>
                                        </p:cTn>
                                        <p:tgtEl>
                                          <p:spTgt spid="7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nodeType="clickEffect">
                                  <p:stCondLst>
                                    <p:cond delay="0"/>
                                  </p:stCondLst>
                                  <p:childTnLst>
                                    <p:animRot by="120000">
                                      <p:cBhvr>
                                        <p:cTn id="158" dur="100" fill="hold">
                                          <p:stCondLst>
                                            <p:cond delay="0"/>
                                          </p:stCondLst>
                                        </p:cTn>
                                        <p:tgtEl>
                                          <p:spTgt spid="8">
                                            <p:txEl>
                                              <p:pRg st="4" end="4"/>
                                            </p:txEl>
                                          </p:spTgt>
                                        </p:tgtEl>
                                        <p:attrNameLst>
                                          <p:attrName>r</p:attrName>
                                        </p:attrNameLst>
                                      </p:cBhvr>
                                    </p:animRot>
                                    <p:animRot by="-240000">
                                      <p:cBhvr>
                                        <p:cTn id="159" dur="200" fill="hold">
                                          <p:stCondLst>
                                            <p:cond delay="200"/>
                                          </p:stCondLst>
                                        </p:cTn>
                                        <p:tgtEl>
                                          <p:spTgt spid="8">
                                            <p:txEl>
                                              <p:pRg st="4" end="4"/>
                                            </p:txEl>
                                          </p:spTgt>
                                        </p:tgtEl>
                                        <p:attrNameLst>
                                          <p:attrName>r</p:attrName>
                                        </p:attrNameLst>
                                      </p:cBhvr>
                                    </p:animRot>
                                    <p:animRot by="240000">
                                      <p:cBhvr>
                                        <p:cTn id="160" dur="200" fill="hold">
                                          <p:stCondLst>
                                            <p:cond delay="400"/>
                                          </p:stCondLst>
                                        </p:cTn>
                                        <p:tgtEl>
                                          <p:spTgt spid="8">
                                            <p:txEl>
                                              <p:pRg st="4" end="4"/>
                                            </p:txEl>
                                          </p:spTgt>
                                        </p:tgtEl>
                                        <p:attrNameLst>
                                          <p:attrName>r</p:attrName>
                                        </p:attrNameLst>
                                      </p:cBhvr>
                                    </p:animRot>
                                    <p:animRot by="-240000">
                                      <p:cBhvr>
                                        <p:cTn id="161" dur="200" fill="hold">
                                          <p:stCondLst>
                                            <p:cond delay="600"/>
                                          </p:stCondLst>
                                        </p:cTn>
                                        <p:tgtEl>
                                          <p:spTgt spid="8">
                                            <p:txEl>
                                              <p:pRg st="4" end="4"/>
                                            </p:txEl>
                                          </p:spTgt>
                                        </p:tgtEl>
                                        <p:attrNameLst>
                                          <p:attrName>r</p:attrName>
                                        </p:attrNameLst>
                                      </p:cBhvr>
                                    </p:animRot>
                                    <p:animRot by="120000">
                                      <p:cBhvr>
                                        <p:cTn id="162" dur="200" fill="hold">
                                          <p:stCondLst>
                                            <p:cond delay="800"/>
                                          </p:stCondLst>
                                        </p:cTn>
                                        <p:tgtEl>
                                          <p:spTgt spid="8">
                                            <p:txEl>
                                              <p:pRg st="4" end="4"/>
                                            </p:txEl>
                                          </p:spTgt>
                                        </p:tgtEl>
                                        <p:attrNameLst>
                                          <p:attrName>r</p:attrName>
                                        </p:attrNameLst>
                                      </p:cBhvr>
                                    </p:animRot>
                                  </p:childTnLst>
                                </p:cTn>
                              </p:par>
                              <p:par>
                                <p:cTn id="163" presetID="2" presetClass="exit" presetSubtype="2" fill="hold" grpId="0" nodeType="withEffect">
                                  <p:stCondLst>
                                    <p:cond delay="0"/>
                                  </p:stCondLst>
                                  <p:childTnLst>
                                    <p:anim calcmode="lin" valueType="num">
                                      <p:cBhvr additive="base">
                                        <p:cTn id="164" dur="500"/>
                                        <p:tgtEl>
                                          <p:spTgt spid="68"/>
                                        </p:tgtEl>
                                        <p:attrNameLst>
                                          <p:attrName>ppt_x</p:attrName>
                                        </p:attrNameLst>
                                      </p:cBhvr>
                                      <p:tavLst>
                                        <p:tav tm="0">
                                          <p:val>
                                            <p:strVal val="ppt_x"/>
                                          </p:val>
                                        </p:tav>
                                        <p:tav tm="100000">
                                          <p:val>
                                            <p:strVal val="1+ppt_w/2"/>
                                          </p:val>
                                        </p:tav>
                                      </p:tavLst>
                                    </p:anim>
                                    <p:anim calcmode="lin" valueType="num">
                                      <p:cBhvr additive="base">
                                        <p:cTn id="165" dur="500"/>
                                        <p:tgtEl>
                                          <p:spTgt spid="68"/>
                                        </p:tgtEl>
                                        <p:attrNameLst>
                                          <p:attrName>ppt_y</p:attrName>
                                        </p:attrNameLst>
                                      </p:cBhvr>
                                      <p:tavLst>
                                        <p:tav tm="0">
                                          <p:val>
                                            <p:strVal val="ppt_y"/>
                                          </p:val>
                                        </p:tav>
                                        <p:tav tm="100000">
                                          <p:val>
                                            <p:strVal val="ppt_y"/>
                                          </p:val>
                                        </p:tav>
                                      </p:tavLst>
                                    </p:anim>
                                    <p:set>
                                      <p:cBhvr>
                                        <p:cTn id="166" dur="1" fill="hold">
                                          <p:stCondLst>
                                            <p:cond delay="499"/>
                                          </p:stCondLst>
                                        </p:cTn>
                                        <p:tgtEl>
                                          <p:spTgt spid="68"/>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8">
                                            <p:txEl>
                                              <p:pRg st="2" end="2"/>
                                            </p:txEl>
                                          </p:spTgt>
                                        </p:tgtEl>
                                        <p:attrNameLst>
                                          <p:attrName>r</p:attrName>
                                        </p:attrNameLst>
                                      </p:cBhvr>
                                    </p:animRot>
                                    <p:animRot by="-240000">
                                      <p:cBhvr>
                                        <p:cTn id="171" dur="200" fill="hold">
                                          <p:stCondLst>
                                            <p:cond delay="200"/>
                                          </p:stCondLst>
                                        </p:cTn>
                                        <p:tgtEl>
                                          <p:spTgt spid="8">
                                            <p:txEl>
                                              <p:pRg st="2" end="2"/>
                                            </p:txEl>
                                          </p:spTgt>
                                        </p:tgtEl>
                                        <p:attrNameLst>
                                          <p:attrName>r</p:attrName>
                                        </p:attrNameLst>
                                      </p:cBhvr>
                                    </p:animRot>
                                    <p:animRot by="240000">
                                      <p:cBhvr>
                                        <p:cTn id="172" dur="200" fill="hold">
                                          <p:stCondLst>
                                            <p:cond delay="400"/>
                                          </p:stCondLst>
                                        </p:cTn>
                                        <p:tgtEl>
                                          <p:spTgt spid="8">
                                            <p:txEl>
                                              <p:pRg st="2" end="2"/>
                                            </p:txEl>
                                          </p:spTgt>
                                        </p:tgtEl>
                                        <p:attrNameLst>
                                          <p:attrName>r</p:attrName>
                                        </p:attrNameLst>
                                      </p:cBhvr>
                                    </p:animRot>
                                    <p:animRot by="-240000">
                                      <p:cBhvr>
                                        <p:cTn id="173" dur="200" fill="hold">
                                          <p:stCondLst>
                                            <p:cond delay="600"/>
                                          </p:stCondLst>
                                        </p:cTn>
                                        <p:tgtEl>
                                          <p:spTgt spid="8">
                                            <p:txEl>
                                              <p:pRg st="2" end="2"/>
                                            </p:txEl>
                                          </p:spTgt>
                                        </p:tgtEl>
                                        <p:attrNameLst>
                                          <p:attrName>r</p:attrName>
                                        </p:attrNameLst>
                                      </p:cBhvr>
                                    </p:animRot>
                                    <p:animRot by="120000">
                                      <p:cBhvr>
                                        <p:cTn id="174" dur="200" fill="hold">
                                          <p:stCondLst>
                                            <p:cond delay="800"/>
                                          </p:stCondLst>
                                        </p:cTn>
                                        <p:tgtEl>
                                          <p:spTgt spid="8">
                                            <p:txEl>
                                              <p:pRg st="2" end="2"/>
                                            </p:txEl>
                                          </p:spTgt>
                                        </p:tgtEl>
                                        <p:attrNameLst>
                                          <p:attrName>r</p:attrName>
                                        </p:attrNameLst>
                                      </p:cBhvr>
                                    </p:animRot>
                                  </p:childTnLst>
                                </p:cTn>
                              </p:par>
                              <p:par>
                                <p:cTn id="175" presetID="2" presetClass="exit" presetSubtype="4" fill="hold" grpId="0" nodeType="withEffect">
                                  <p:stCondLst>
                                    <p:cond delay="0"/>
                                  </p:stCondLst>
                                  <p:childTnLst>
                                    <p:anim calcmode="lin" valueType="num">
                                      <p:cBhvr additive="base">
                                        <p:cTn id="176" dur="500"/>
                                        <p:tgtEl>
                                          <p:spTgt spid="74"/>
                                        </p:tgtEl>
                                        <p:attrNameLst>
                                          <p:attrName>ppt_x</p:attrName>
                                        </p:attrNameLst>
                                      </p:cBhvr>
                                      <p:tavLst>
                                        <p:tav tm="0">
                                          <p:val>
                                            <p:strVal val="ppt_x"/>
                                          </p:val>
                                        </p:tav>
                                        <p:tav tm="100000">
                                          <p:val>
                                            <p:strVal val="ppt_x"/>
                                          </p:val>
                                        </p:tav>
                                      </p:tavLst>
                                    </p:anim>
                                    <p:anim calcmode="lin" valueType="num">
                                      <p:cBhvr additive="base">
                                        <p:cTn id="177" dur="500"/>
                                        <p:tgtEl>
                                          <p:spTgt spid="74"/>
                                        </p:tgtEl>
                                        <p:attrNameLst>
                                          <p:attrName>ppt_y</p:attrName>
                                        </p:attrNameLst>
                                      </p:cBhvr>
                                      <p:tavLst>
                                        <p:tav tm="0">
                                          <p:val>
                                            <p:strVal val="ppt_y"/>
                                          </p:val>
                                        </p:tav>
                                        <p:tav tm="100000">
                                          <p:val>
                                            <p:strVal val="1+ppt_h/2"/>
                                          </p:val>
                                        </p:tav>
                                      </p:tavLst>
                                    </p:anim>
                                    <p:set>
                                      <p:cBhvr>
                                        <p:cTn id="178" dur="1" fill="hold">
                                          <p:stCondLst>
                                            <p:cond delay="499"/>
                                          </p:stCondLst>
                                        </p:cTn>
                                        <p:tgtEl>
                                          <p:spTgt spid="7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8">
                                            <p:txEl>
                                              <p:pRg st="3" end="3"/>
                                            </p:txEl>
                                          </p:spTgt>
                                        </p:tgtEl>
                                        <p:attrNameLst>
                                          <p:attrName>r</p:attrName>
                                        </p:attrNameLst>
                                      </p:cBhvr>
                                    </p:animRot>
                                    <p:animRot by="-240000">
                                      <p:cBhvr>
                                        <p:cTn id="183" dur="200" fill="hold">
                                          <p:stCondLst>
                                            <p:cond delay="200"/>
                                          </p:stCondLst>
                                        </p:cTn>
                                        <p:tgtEl>
                                          <p:spTgt spid="8">
                                            <p:txEl>
                                              <p:pRg st="3" end="3"/>
                                            </p:txEl>
                                          </p:spTgt>
                                        </p:tgtEl>
                                        <p:attrNameLst>
                                          <p:attrName>r</p:attrName>
                                        </p:attrNameLst>
                                      </p:cBhvr>
                                    </p:animRot>
                                    <p:animRot by="240000">
                                      <p:cBhvr>
                                        <p:cTn id="184" dur="200" fill="hold">
                                          <p:stCondLst>
                                            <p:cond delay="400"/>
                                          </p:stCondLst>
                                        </p:cTn>
                                        <p:tgtEl>
                                          <p:spTgt spid="8">
                                            <p:txEl>
                                              <p:pRg st="3" end="3"/>
                                            </p:txEl>
                                          </p:spTgt>
                                        </p:tgtEl>
                                        <p:attrNameLst>
                                          <p:attrName>r</p:attrName>
                                        </p:attrNameLst>
                                      </p:cBhvr>
                                    </p:animRot>
                                    <p:animRot by="-240000">
                                      <p:cBhvr>
                                        <p:cTn id="185" dur="200" fill="hold">
                                          <p:stCondLst>
                                            <p:cond delay="600"/>
                                          </p:stCondLst>
                                        </p:cTn>
                                        <p:tgtEl>
                                          <p:spTgt spid="8">
                                            <p:txEl>
                                              <p:pRg st="3" end="3"/>
                                            </p:txEl>
                                          </p:spTgt>
                                        </p:tgtEl>
                                        <p:attrNameLst>
                                          <p:attrName>r</p:attrName>
                                        </p:attrNameLst>
                                      </p:cBhvr>
                                    </p:animRot>
                                    <p:animRot by="120000">
                                      <p:cBhvr>
                                        <p:cTn id="186" dur="200" fill="hold">
                                          <p:stCondLst>
                                            <p:cond delay="800"/>
                                          </p:stCondLst>
                                        </p:cTn>
                                        <p:tgtEl>
                                          <p:spTgt spid="8">
                                            <p:txEl>
                                              <p:pRg st="3" end="3"/>
                                            </p:txEl>
                                          </p:spTgt>
                                        </p:tgtEl>
                                        <p:attrNameLst>
                                          <p:attrName>r</p:attrName>
                                        </p:attrNameLst>
                                      </p:cBhvr>
                                    </p:animRot>
                                  </p:childTnLst>
                                </p:cTn>
                              </p:par>
                              <p:par>
                                <p:cTn id="187" presetID="2" presetClass="exit" presetSubtype="4" fill="hold" grpId="0" nodeType="withEffect">
                                  <p:stCondLst>
                                    <p:cond delay="0"/>
                                  </p:stCondLst>
                                  <p:childTnLst>
                                    <p:anim calcmode="lin" valueType="num">
                                      <p:cBhvr additive="base">
                                        <p:cTn id="188" dur="500"/>
                                        <p:tgtEl>
                                          <p:spTgt spid="73"/>
                                        </p:tgtEl>
                                        <p:attrNameLst>
                                          <p:attrName>ppt_x</p:attrName>
                                        </p:attrNameLst>
                                      </p:cBhvr>
                                      <p:tavLst>
                                        <p:tav tm="0">
                                          <p:val>
                                            <p:strVal val="ppt_x"/>
                                          </p:val>
                                        </p:tav>
                                        <p:tav tm="100000">
                                          <p:val>
                                            <p:strVal val="ppt_x"/>
                                          </p:val>
                                        </p:tav>
                                      </p:tavLst>
                                    </p:anim>
                                    <p:anim calcmode="lin" valueType="num">
                                      <p:cBhvr additive="base">
                                        <p:cTn id="189" dur="500"/>
                                        <p:tgtEl>
                                          <p:spTgt spid="73"/>
                                        </p:tgtEl>
                                        <p:attrNameLst>
                                          <p:attrName>ppt_y</p:attrName>
                                        </p:attrNameLst>
                                      </p:cBhvr>
                                      <p:tavLst>
                                        <p:tav tm="0">
                                          <p:val>
                                            <p:strVal val="ppt_y"/>
                                          </p:val>
                                        </p:tav>
                                        <p:tav tm="100000">
                                          <p:val>
                                            <p:strVal val="1+ppt_h/2"/>
                                          </p:val>
                                        </p:tav>
                                      </p:tavLst>
                                    </p:anim>
                                    <p:set>
                                      <p:cBhvr>
                                        <p:cTn id="190" dur="1" fill="hold">
                                          <p:stCondLst>
                                            <p:cond delay="499"/>
                                          </p:stCondLst>
                                        </p:cTn>
                                        <p:tgtEl>
                                          <p:spTgt spid="73"/>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32" presetClass="emph" presetSubtype="0" fill="hold" nodeType="clickEffect">
                                  <p:stCondLst>
                                    <p:cond delay="0"/>
                                  </p:stCondLst>
                                  <p:childTnLst>
                                    <p:animRot by="120000">
                                      <p:cBhvr>
                                        <p:cTn id="194" dur="100" fill="hold">
                                          <p:stCondLst>
                                            <p:cond delay="0"/>
                                          </p:stCondLst>
                                        </p:cTn>
                                        <p:tgtEl>
                                          <p:spTgt spid="8">
                                            <p:txEl>
                                              <p:pRg st="4" end="4"/>
                                            </p:txEl>
                                          </p:spTgt>
                                        </p:tgtEl>
                                        <p:attrNameLst>
                                          <p:attrName>r</p:attrName>
                                        </p:attrNameLst>
                                      </p:cBhvr>
                                    </p:animRot>
                                    <p:animRot by="-240000">
                                      <p:cBhvr>
                                        <p:cTn id="195" dur="200" fill="hold">
                                          <p:stCondLst>
                                            <p:cond delay="200"/>
                                          </p:stCondLst>
                                        </p:cTn>
                                        <p:tgtEl>
                                          <p:spTgt spid="8">
                                            <p:txEl>
                                              <p:pRg st="4" end="4"/>
                                            </p:txEl>
                                          </p:spTgt>
                                        </p:tgtEl>
                                        <p:attrNameLst>
                                          <p:attrName>r</p:attrName>
                                        </p:attrNameLst>
                                      </p:cBhvr>
                                    </p:animRot>
                                    <p:animRot by="240000">
                                      <p:cBhvr>
                                        <p:cTn id="196" dur="200" fill="hold">
                                          <p:stCondLst>
                                            <p:cond delay="400"/>
                                          </p:stCondLst>
                                        </p:cTn>
                                        <p:tgtEl>
                                          <p:spTgt spid="8">
                                            <p:txEl>
                                              <p:pRg st="4" end="4"/>
                                            </p:txEl>
                                          </p:spTgt>
                                        </p:tgtEl>
                                        <p:attrNameLst>
                                          <p:attrName>r</p:attrName>
                                        </p:attrNameLst>
                                      </p:cBhvr>
                                    </p:animRot>
                                    <p:animRot by="-240000">
                                      <p:cBhvr>
                                        <p:cTn id="197" dur="200" fill="hold">
                                          <p:stCondLst>
                                            <p:cond delay="600"/>
                                          </p:stCondLst>
                                        </p:cTn>
                                        <p:tgtEl>
                                          <p:spTgt spid="8">
                                            <p:txEl>
                                              <p:pRg st="4" end="4"/>
                                            </p:txEl>
                                          </p:spTgt>
                                        </p:tgtEl>
                                        <p:attrNameLst>
                                          <p:attrName>r</p:attrName>
                                        </p:attrNameLst>
                                      </p:cBhvr>
                                    </p:animRot>
                                    <p:animRot by="120000">
                                      <p:cBhvr>
                                        <p:cTn id="198" dur="200" fill="hold">
                                          <p:stCondLst>
                                            <p:cond delay="800"/>
                                          </p:stCondLst>
                                        </p:cTn>
                                        <p:tgtEl>
                                          <p:spTgt spid="8">
                                            <p:txEl>
                                              <p:pRg st="4" end="4"/>
                                            </p:txEl>
                                          </p:spTgt>
                                        </p:tgtEl>
                                        <p:attrNameLst>
                                          <p:attrName>r</p:attrName>
                                        </p:attrNameLst>
                                      </p:cBhvr>
                                    </p:animRot>
                                  </p:childTnLst>
                                </p:cTn>
                              </p:par>
                              <p:par>
                                <p:cTn id="199" presetID="2" presetClass="exit" presetSubtype="2" fill="hold" grpId="0" nodeType="withEffect">
                                  <p:stCondLst>
                                    <p:cond delay="0"/>
                                  </p:stCondLst>
                                  <p:childTnLst>
                                    <p:anim calcmode="lin" valueType="num">
                                      <p:cBhvr additive="base">
                                        <p:cTn id="200" dur="500"/>
                                        <p:tgtEl>
                                          <p:spTgt spid="69"/>
                                        </p:tgtEl>
                                        <p:attrNameLst>
                                          <p:attrName>ppt_x</p:attrName>
                                        </p:attrNameLst>
                                      </p:cBhvr>
                                      <p:tavLst>
                                        <p:tav tm="0">
                                          <p:val>
                                            <p:strVal val="ppt_x"/>
                                          </p:val>
                                        </p:tav>
                                        <p:tav tm="100000">
                                          <p:val>
                                            <p:strVal val="1+ppt_w/2"/>
                                          </p:val>
                                        </p:tav>
                                      </p:tavLst>
                                    </p:anim>
                                    <p:anim calcmode="lin" valueType="num">
                                      <p:cBhvr additive="base">
                                        <p:cTn id="201" dur="500"/>
                                        <p:tgtEl>
                                          <p:spTgt spid="69"/>
                                        </p:tgtEl>
                                        <p:attrNameLst>
                                          <p:attrName>ppt_y</p:attrName>
                                        </p:attrNameLst>
                                      </p:cBhvr>
                                      <p:tavLst>
                                        <p:tav tm="0">
                                          <p:val>
                                            <p:strVal val="ppt_y"/>
                                          </p:val>
                                        </p:tav>
                                        <p:tav tm="100000">
                                          <p:val>
                                            <p:strVal val="ppt_y"/>
                                          </p:val>
                                        </p:tav>
                                      </p:tavLst>
                                    </p:anim>
                                    <p:set>
                                      <p:cBhvr>
                                        <p:cTn id="202" dur="1" fill="hold">
                                          <p:stCondLst>
                                            <p:cond delay="499"/>
                                          </p:stCondLst>
                                        </p:cTn>
                                        <p:tgtEl>
                                          <p:spTgt spid="69"/>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nodeType="clickEffect">
                                  <p:stCondLst>
                                    <p:cond delay="0"/>
                                  </p:stCondLst>
                                  <p:childTnLst>
                                    <p:animRot by="120000">
                                      <p:cBhvr>
                                        <p:cTn id="206" dur="100" fill="hold">
                                          <p:stCondLst>
                                            <p:cond delay="0"/>
                                          </p:stCondLst>
                                        </p:cTn>
                                        <p:tgtEl>
                                          <p:spTgt spid="8">
                                            <p:txEl>
                                              <p:pRg st="2" end="2"/>
                                            </p:txEl>
                                          </p:spTgt>
                                        </p:tgtEl>
                                        <p:attrNameLst>
                                          <p:attrName>r</p:attrName>
                                        </p:attrNameLst>
                                      </p:cBhvr>
                                    </p:animRot>
                                    <p:animRot by="-240000">
                                      <p:cBhvr>
                                        <p:cTn id="207" dur="200" fill="hold">
                                          <p:stCondLst>
                                            <p:cond delay="200"/>
                                          </p:stCondLst>
                                        </p:cTn>
                                        <p:tgtEl>
                                          <p:spTgt spid="8">
                                            <p:txEl>
                                              <p:pRg st="2" end="2"/>
                                            </p:txEl>
                                          </p:spTgt>
                                        </p:tgtEl>
                                        <p:attrNameLst>
                                          <p:attrName>r</p:attrName>
                                        </p:attrNameLst>
                                      </p:cBhvr>
                                    </p:animRot>
                                    <p:animRot by="240000">
                                      <p:cBhvr>
                                        <p:cTn id="208" dur="200" fill="hold">
                                          <p:stCondLst>
                                            <p:cond delay="400"/>
                                          </p:stCondLst>
                                        </p:cTn>
                                        <p:tgtEl>
                                          <p:spTgt spid="8">
                                            <p:txEl>
                                              <p:pRg st="2" end="2"/>
                                            </p:txEl>
                                          </p:spTgt>
                                        </p:tgtEl>
                                        <p:attrNameLst>
                                          <p:attrName>r</p:attrName>
                                        </p:attrNameLst>
                                      </p:cBhvr>
                                    </p:animRot>
                                    <p:animRot by="-240000">
                                      <p:cBhvr>
                                        <p:cTn id="209" dur="200" fill="hold">
                                          <p:stCondLst>
                                            <p:cond delay="600"/>
                                          </p:stCondLst>
                                        </p:cTn>
                                        <p:tgtEl>
                                          <p:spTgt spid="8">
                                            <p:txEl>
                                              <p:pRg st="2" end="2"/>
                                            </p:txEl>
                                          </p:spTgt>
                                        </p:tgtEl>
                                        <p:attrNameLst>
                                          <p:attrName>r</p:attrName>
                                        </p:attrNameLst>
                                      </p:cBhvr>
                                    </p:animRot>
                                    <p:animRot by="120000">
                                      <p:cBhvr>
                                        <p:cTn id="210" dur="200" fill="hold">
                                          <p:stCondLst>
                                            <p:cond delay="800"/>
                                          </p:stCondLst>
                                        </p:cTn>
                                        <p:tgtEl>
                                          <p:spTgt spid="8">
                                            <p:txEl>
                                              <p:pRg st="2" end="2"/>
                                            </p:txEl>
                                          </p:spTgt>
                                        </p:tgtEl>
                                        <p:attrNameLst>
                                          <p:attrName>r</p:attrName>
                                        </p:attrNameLst>
                                      </p:cBhvr>
                                    </p:animRot>
                                  </p:childTnLst>
                                </p:cTn>
                              </p:par>
                              <p:par>
                                <p:cTn id="211" presetID="2" presetClass="exit" presetSubtype="4" fill="hold" grpId="0" nodeType="withEffect">
                                  <p:stCondLst>
                                    <p:cond delay="0"/>
                                  </p:stCondLst>
                                  <p:childTnLst>
                                    <p:anim calcmode="lin" valueType="num">
                                      <p:cBhvr additive="base">
                                        <p:cTn id="212" dur="500"/>
                                        <p:tgtEl>
                                          <p:spTgt spid="70"/>
                                        </p:tgtEl>
                                        <p:attrNameLst>
                                          <p:attrName>ppt_x</p:attrName>
                                        </p:attrNameLst>
                                      </p:cBhvr>
                                      <p:tavLst>
                                        <p:tav tm="0">
                                          <p:val>
                                            <p:strVal val="ppt_x"/>
                                          </p:val>
                                        </p:tav>
                                        <p:tav tm="100000">
                                          <p:val>
                                            <p:strVal val="ppt_x"/>
                                          </p:val>
                                        </p:tav>
                                      </p:tavLst>
                                    </p:anim>
                                    <p:anim calcmode="lin" valueType="num">
                                      <p:cBhvr additive="base">
                                        <p:cTn id="213" dur="500"/>
                                        <p:tgtEl>
                                          <p:spTgt spid="70"/>
                                        </p:tgtEl>
                                        <p:attrNameLst>
                                          <p:attrName>ppt_y</p:attrName>
                                        </p:attrNameLst>
                                      </p:cBhvr>
                                      <p:tavLst>
                                        <p:tav tm="0">
                                          <p:val>
                                            <p:strVal val="ppt_y"/>
                                          </p:val>
                                        </p:tav>
                                        <p:tav tm="100000">
                                          <p:val>
                                            <p:strVal val="1+ppt_h/2"/>
                                          </p:val>
                                        </p:tav>
                                      </p:tavLst>
                                    </p:anim>
                                    <p:set>
                                      <p:cBhvr>
                                        <p:cTn id="214"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7"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A7F70A6-326B-4A03-B144-E6D7C3A06B10}"/>
              </a:ext>
            </a:extLst>
          </p:cNvPr>
          <p:cNvGrpSpPr/>
          <p:nvPr/>
        </p:nvGrpSpPr>
        <p:grpSpPr>
          <a:xfrm>
            <a:off x="3436042" y="4249874"/>
            <a:ext cx="5648325" cy="2303326"/>
            <a:chOff x="3436042" y="4249874"/>
            <a:chExt cx="5648325" cy="2303326"/>
          </a:xfrm>
        </p:grpSpPr>
        <p:grpSp>
          <p:nvGrpSpPr>
            <p:cNvPr id="3" name="Group 2">
              <a:extLst>
                <a:ext uri="{FF2B5EF4-FFF2-40B4-BE49-F238E27FC236}">
                  <a16:creationId xmlns:a16="http://schemas.microsoft.com/office/drawing/2014/main" id="{981AE27C-D028-419D-BDEE-24E33E5930A4}"/>
                </a:ext>
              </a:extLst>
            </p:cNvPr>
            <p:cNvGrpSpPr/>
            <p:nvPr/>
          </p:nvGrpSpPr>
          <p:grpSpPr>
            <a:xfrm>
              <a:off x="3436042" y="4249874"/>
              <a:ext cx="5648325" cy="2303326"/>
              <a:chOff x="3429000" y="4249874"/>
              <a:chExt cx="5648325" cy="2303326"/>
            </a:xfrm>
          </p:grpSpPr>
          <p:grpSp>
            <p:nvGrpSpPr>
              <p:cNvPr id="9" name="Group 8">
                <a:extLst>
                  <a:ext uri="{FF2B5EF4-FFF2-40B4-BE49-F238E27FC236}">
                    <a16:creationId xmlns:a16="http://schemas.microsoft.com/office/drawing/2014/main" id="{789B8DE7-9A6F-424F-9388-AAF87A1DE6AE}"/>
                  </a:ext>
                </a:extLst>
              </p:cNvPr>
              <p:cNvGrpSpPr/>
              <p:nvPr/>
            </p:nvGrpSpPr>
            <p:grpSpPr>
              <a:xfrm>
                <a:off x="3429000" y="4249874"/>
                <a:ext cx="5648325" cy="2303326"/>
                <a:chOff x="3429000" y="4267200"/>
                <a:chExt cx="5648325" cy="2303326"/>
              </a:xfrm>
            </p:grpSpPr>
            <p:pic>
              <p:nvPicPr>
                <p:cNvPr id="10" name="Picture 2" descr="Image result for recurrent neural network">
                  <a:extLst>
                    <a:ext uri="{FF2B5EF4-FFF2-40B4-BE49-F238E27FC236}">
                      <a16:creationId xmlns:a16="http://schemas.microsoft.com/office/drawing/2014/main" id="{53C16378-557D-4037-B0A1-814BFCDA5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67200"/>
                  <a:ext cx="5648325" cy="23033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3">
                  <a:extLst>
                    <a:ext uri="{FF2B5EF4-FFF2-40B4-BE49-F238E27FC236}">
                      <a16:creationId xmlns:a16="http://schemas.microsoft.com/office/drawing/2014/main" id="{0BDDFBC2-3500-4876-8376-DFC2634FC853}"/>
                    </a:ext>
                  </a:extLst>
                </p:cNvPr>
                <p:cNvSpPr txBox="1">
                  <a:spLocks noChangeArrowheads="1"/>
                </p:cNvSpPr>
                <p:nvPr/>
              </p:nvSpPr>
              <p:spPr bwMode="auto">
                <a:xfrm>
                  <a:off x="5396247" y="5215967"/>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t-2</a:t>
                  </a:r>
                </a:p>
              </p:txBody>
            </p:sp>
            <p:sp>
              <p:nvSpPr>
                <p:cNvPr id="12" name="Text Box 33">
                  <a:extLst>
                    <a:ext uri="{FF2B5EF4-FFF2-40B4-BE49-F238E27FC236}">
                      <a16:creationId xmlns:a16="http://schemas.microsoft.com/office/drawing/2014/main" id="{87E0DBE8-5D3D-4330-A94A-4C342CBAA7F3}"/>
                    </a:ext>
                  </a:extLst>
                </p:cNvPr>
                <p:cNvSpPr txBox="1">
                  <a:spLocks noChangeArrowheads="1"/>
                </p:cNvSpPr>
                <p:nvPr/>
              </p:nvSpPr>
              <p:spPr bwMode="auto">
                <a:xfrm>
                  <a:off x="6310647" y="556260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t-1</a:t>
                  </a:r>
                </a:p>
              </p:txBody>
            </p:sp>
            <p:sp>
              <p:nvSpPr>
                <p:cNvPr id="13" name="Text Box 33">
                  <a:extLst>
                    <a:ext uri="{FF2B5EF4-FFF2-40B4-BE49-F238E27FC236}">
                      <a16:creationId xmlns:a16="http://schemas.microsoft.com/office/drawing/2014/main" id="{CE0222F4-5142-40C0-B082-7E56ED433426}"/>
                    </a:ext>
                  </a:extLst>
                </p:cNvPr>
                <p:cNvSpPr txBox="1">
                  <a:spLocks noChangeArrowheads="1"/>
                </p:cNvSpPr>
                <p:nvPr/>
              </p:nvSpPr>
              <p:spPr bwMode="auto">
                <a:xfrm>
                  <a:off x="7200363" y="552708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a:t>
                  </a:r>
                </a:p>
              </p:txBody>
            </p:sp>
            <p:sp>
              <p:nvSpPr>
                <p:cNvPr id="14" name="Text Box 33">
                  <a:extLst>
                    <a:ext uri="{FF2B5EF4-FFF2-40B4-BE49-F238E27FC236}">
                      <a16:creationId xmlns:a16="http://schemas.microsoft.com/office/drawing/2014/main" id="{1DD23231-5739-4432-ACAD-EE8EF78AFC1F}"/>
                    </a:ext>
                  </a:extLst>
                </p:cNvPr>
                <p:cNvSpPr txBox="1">
                  <a:spLocks noChangeArrowheads="1"/>
                </p:cNvSpPr>
                <p:nvPr/>
              </p:nvSpPr>
              <p:spPr bwMode="auto">
                <a:xfrm>
                  <a:off x="8177010" y="556260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t+1</a:t>
                  </a:r>
                </a:p>
              </p:txBody>
            </p:sp>
          </p:grpSp>
          <p:sp>
            <p:nvSpPr>
              <p:cNvPr id="2" name="Rectangle 1">
                <a:extLst>
                  <a:ext uri="{FF2B5EF4-FFF2-40B4-BE49-F238E27FC236}">
                    <a16:creationId xmlns:a16="http://schemas.microsoft.com/office/drawing/2014/main" id="{811F3172-8007-4EA7-95FF-0F99749E67DE}"/>
                  </a:ext>
                </a:extLst>
              </p:cNvPr>
              <p:cNvSpPr/>
              <p:nvPr/>
            </p:nvSpPr>
            <p:spPr>
              <a:xfrm>
                <a:off x="3771363" y="5773874"/>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5" name="Rectangle 14">
                <a:extLst>
                  <a:ext uri="{FF2B5EF4-FFF2-40B4-BE49-F238E27FC236}">
                    <a16:creationId xmlns:a16="http://schemas.microsoft.com/office/drawing/2014/main" id="{387BC25D-EBDB-4C0B-9619-E3E61379DB3D}"/>
                  </a:ext>
                </a:extLst>
              </p:cNvPr>
              <p:cNvSpPr/>
              <p:nvPr/>
            </p:nvSpPr>
            <p:spPr>
              <a:xfrm>
                <a:off x="3758484" y="4914363"/>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6" name="Rectangle 15">
                <a:extLst>
                  <a:ext uri="{FF2B5EF4-FFF2-40B4-BE49-F238E27FC236}">
                    <a16:creationId xmlns:a16="http://schemas.microsoft.com/office/drawing/2014/main" id="{82AA8D8A-A980-4702-9135-7BE9C77B4572}"/>
                  </a:ext>
                </a:extLst>
              </p:cNvPr>
              <p:cNvSpPr/>
              <p:nvPr/>
            </p:nvSpPr>
            <p:spPr>
              <a:xfrm>
                <a:off x="5770807" y="4948860"/>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7" name="Rectangle 16">
                <a:extLst>
                  <a:ext uri="{FF2B5EF4-FFF2-40B4-BE49-F238E27FC236}">
                    <a16:creationId xmlns:a16="http://schemas.microsoft.com/office/drawing/2014/main" id="{CA216FB9-EA3C-4D24-A4F0-E6E462E162B6}"/>
                  </a:ext>
                </a:extLst>
              </p:cNvPr>
              <p:cNvSpPr/>
              <p:nvPr/>
            </p:nvSpPr>
            <p:spPr>
              <a:xfrm>
                <a:off x="6768921" y="4927242"/>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8" name="Rectangle 17">
                <a:extLst>
                  <a:ext uri="{FF2B5EF4-FFF2-40B4-BE49-F238E27FC236}">
                    <a16:creationId xmlns:a16="http://schemas.microsoft.com/office/drawing/2014/main" id="{1A51A8BE-9A36-48C8-8495-D6EAD1A1C179}"/>
                  </a:ext>
                </a:extLst>
              </p:cNvPr>
              <p:cNvSpPr/>
              <p:nvPr/>
            </p:nvSpPr>
            <p:spPr>
              <a:xfrm>
                <a:off x="7715519" y="4905624"/>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9" name="Rectangle 18">
                <a:extLst>
                  <a:ext uri="{FF2B5EF4-FFF2-40B4-BE49-F238E27FC236}">
                    <a16:creationId xmlns:a16="http://schemas.microsoft.com/office/drawing/2014/main" id="{8CD00B8E-7124-4D0F-A09B-3F856FEE1B74}"/>
                  </a:ext>
                </a:extLst>
              </p:cNvPr>
              <p:cNvSpPr/>
              <p:nvPr/>
            </p:nvSpPr>
            <p:spPr>
              <a:xfrm>
                <a:off x="8128716" y="5717148"/>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20" name="Rectangle 19">
                <a:extLst>
                  <a:ext uri="{FF2B5EF4-FFF2-40B4-BE49-F238E27FC236}">
                    <a16:creationId xmlns:a16="http://schemas.microsoft.com/office/drawing/2014/main" id="{79BEBA5C-2BF2-4C9D-A6E2-55024575A6E2}"/>
                  </a:ext>
                </a:extLst>
              </p:cNvPr>
              <p:cNvSpPr/>
              <p:nvPr/>
            </p:nvSpPr>
            <p:spPr>
              <a:xfrm>
                <a:off x="7174605" y="5715000"/>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21" name="Rectangle 20">
                <a:extLst>
                  <a:ext uri="{FF2B5EF4-FFF2-40B4-BE49-F238E27FC236}">
                    <a16:creationId xmlns:a16="http://schemas.microsoft.com/office/drawing/2014/main" id="{CBCCDEAE-E6A8-4EAE-B5E6-F3D197B48973}"/>
                  </a:ext>
                </a:extLst>
              </p:cNvPr>
              <p:cNvSpPr/>
              <p:nvPr/>
            </p:nvSpPr>
            <p:spPr>
              <a:xfrm>
                <a:off x="6260205" y="5753637"/>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4" name="Group 3">
              <a:extLst>
                <a:ext uri="{FF2B5EF4-FFF2-40B4-BE49-F238E27FC236}">
                  <a16:creationId xmlns:a16="http://schemas.microsoft.com/office/drawing/2014/main" id="{18984284-0495-4205-B443-5E32431BE496}"/>
                </a:ext>
              </a:extLst>
            </p:cNvPr>
            <p:cNvGrpSpPr/>
            <p:nvPr/>
          </p:nvGrpSpPr>
          <p:grpSpPr>
            <a:xfrm>
              <a:off x="6248401" y="5135592"/>
              <a:ext cx="371984" cy="245907"/>
              <a:chOff x="6248401" y="5135592"/>
              <a:chExt cx="371984" cy="245907"/>
            </a:xfrm>
          </p:grpSpPr>
          <p:sp>
            <p:nvSpPr>
              <p:cNvPr id="26" name="Rectangle 25">
                <a:extLst>
                  <a:ext uri="{FF2B5EF4-FFF2-40B4-BE49-F238E27FC236}">
                    <a16:creationId xmlns:a16="http://schemas.microsoft.com/office/drawing/2014/main" id="{33F152A1-2AD6-4377-806E-49E0618C388C}"/>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27" name="Rectangle 26">
                <a:extLst>
                  <a:ext uri="{FF2B5EF4-FFF2-40B4-BE49-F238E27FC236}">
                    <a16:creationId xmlns:a16="http://schemas.microsoft.com/office/drawing/2014/main" id="{EF65E307-3464-44E0-AB40-BE11EB67C30D}"/>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29" name="Group 28">
              <a:extLst>
                <a:ext uri="{FF2B5EF4-FFF2-40B4-BE49-F238E27FC236}">
                  <a16:creationId xmlns:a16="http://schemas.microsoft.com/office/drawing/2014/main" id="{CE7D71C0-CDB7-474D-B4C6-CA5B9292BFC5}"/>
                </a:ext>
              </a:extLst>
            </p:cNvPr>
            <p:cNvGrpSpPr/>
            <p:nvPr/>
          </p:nvGrpSpPr>
          <p:grpSpPr>
            <a:xfrm>
              <a:off x="7216266" y="5118100"/>
              <a:ext cx="371984" cy="245907"/>
              <a:chOff x="6248401" y="5135592"/>
              <a:chExt cx="371984" cy="245907"/>
            </a:xfrm>
          </p:grpSpPr>
          <p:sp>
            <p:nvSpPr>
              <p:cNvPr id="30" name="Rectangle 29">
                <a:extLst>
                  <a:ext uri="{FF2B5EF4-FFF2-40B4-BE49-F238E27FC236}">
                    <a16:creationId xmlns:a16="http://schemas.microsoft.com/office/drawing/2014/main" id="{D36E5B81-276E-4635-957E-553CD79A10D5}"/>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1" name="Rectangle 30">
                <a:extLst>
                  <a:ext uri="{FF2B5EF4-FFF2-40B4-BE49-F238E27FC236}">
                    <a16:creationId xmlns:a16="http://schemas.microsoft.com/office/drawing/2014/main" id="{795D33D6-9C85-49C0-8165-6167405E936F}"/>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32" name="Group 31">
              <a:extLst>
                <a:ext uri="{FF2B5EF4-FFF2-40B4-BE49-F238E27FC236}">
                  <a16:creationId xmlns:a16="http://schemas.microsoft.com/office/drawing/2014/main" id="{99550439-1564-403F-9F2B-DD6B8F4A037F}"/>
                </a:ext>
              </a:extLst>
            </p:cNvPr>
            <p:cNvGrpSpPr/>
            <p:nvPr/>
          </p:nvGrpSpPr>
          <p:grpSpPr>
            <a:xfrm>
              <a:off x="8152381" y="5170643"/>
              <a:ext cx="371984" cy="245907"/>
              <a:chOff x="6248401" y="5135592"/>
              <a:chExt cx="371984" cy="245907"/>
            </a:xfrm>
          </p:grpSpPr>
          <p:sp>
            <p:nvSpPr>
              <p:cNvPr id="33" name="Rectangle 32">
                <a:extLst>
                  <a:ext uri="{FF2B5EF4-FFF2-40B4-BE49-F238E27FC236}">
                    <a16:creationId xmlns:a16="http://schemas.microsoft.com/office/drawing/2014/main" id="{4B0C7D1C-35C0-4A67-B087-F0F5B2A89E7C}"/>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4" name="Rectangle 33">
                <a:extLst>
                  <a:ext uri="{FF2B5EF4-FFF2-40B4-BE49-F238E27FC236}">
                    <a16:creationId xmlns:a16="http://schemas.microsoft.com/office/drawing/2014/main" id="{02D134C3-8CBE-4048-B766-2F3F8C6CF5A0}"/>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35" name="Rectangle 34">
              <a:extLst>
                <a:ext uri="{FF2B5EF4-FFF2-40B4-BE49-F238E27FC236}">
                  <a16:creationId xmlns:a16="http://schemas.microsoft.com/office/drawing/2014/main" id="{DD4477B6-133E-4BA1-AAE6-9DDE899E7FF7}"/>
                </a:ext>
              </a:extLst>
            </p:cNvPr>
            <p:cNvSpPr/>
            <p:nvPr/>
          </p:nvSpPr>
          <p:spPr>
            <a:xfrm>
              <a:off x="3436042" y="5338303"/>
              <a:ext cx="164408" cy="171451"/>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6" name="Rectangle 63">
            <a:extLst>
              <a:ext uri="{FF2B5EF4-FFF2-40B4-BE49-F238E27FC236}">
                <a16:creationId xmlns:a16="http://schemas.microsoft.com/office/drawing/2014/main" id="{968E8D74-30AA-4B0B-8E0E-E5EC0429EE62}"/>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Recurrent Networks</a:t>
            </a:r>
          </a:p>
        </p:txBody>
      </p:sp>
      <p:pic>
        <p:nvPicPr>
          <p:cNvPr id="5" name="Picture 4" descr="Image result for speech time machine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46539"/>
            <a:ext cx="3048000" cy="174464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39DF6243-AA98-45F5-8917-613E39B3D21F}"/>
              </a:ext>
            </a:extLst>
          </p:cNvPr>
          <p:cNvSpPr/>
          <p:nvPr/>
        </p:nvSpPr>
        <p:spPr>
          <a:xfrm>
            <a:off x="3436042" y="6553200"/>
            <a:ext cx="5707958" cy="332100"/>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63" name="Text Box 33">
            <a:extLst>
              <a:ext uri="{FF2B5EF4-FFF2-40B4-BE49-F238E27FC236}">
                <a16:creationId xmlns:a16="http://schemas.microsoft.com/office/drawing/2014/main" id="{A55BB0FE-6EB6-4220-B9C2-21950497DB2D}"/>
              </a:ext>
            </a:extLst>
          </p:cNvPr>
          <p:cNvSpPr txBox="1">
            <a:spLocks noChangeArrowheads="1"/>
          </p:cNvSpPr>
          <p:nvPr/>
        </p:nvSpPr>
        <p:spPr bwMode="auto">
          <a:xfrm>
            <a:off x="3584460" y="5834742"/>
            <a:ext cx="28237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Input: </a:t>
            </a:r>
            <a:br>
              <a:rPr lang="en-US" altLang="en-US" sz="2400" dirty="0">
                <a:solidFill>
                  <a:schemeClr val="bg2"/>
                </a:solidFill>
                <a:latin typeface="Times New Roman" pitchFamily="18" charset="0"/>
              </a:rPr>
            </a:br>
            <a:r>
              <a:rPr lang="en-US" altLang="en-US" sz="2400" dirty="0">
                <a:solidFill>
                  <a:schemeClr val="bg2"/>
                </a:solidFill>
                <a:latin typeface="Times New Roman" pitchFamily="18" charset="0"/>
              </a:rPr>
              <a:t>  English speech</a:t>
            </a:r>
          </a:p>
        </p:txBody>
      </p:sp>
      <p:sp>
        <p:nvSpPr>
          <p:cNvPr id="78" name="Text Box 33">
            <a:extLst>
              <a:ext uri="{FF2B5EF4-FFF2-40B4-BE49-F238E27FC236}">
                <a16:creationId xmlns:a16="http://schemas.microsoft.com/office/drawing/2014/main" id="{8CE4A0DB-ACC1-449A-BC58-D0D055C4F83C}"/>
              </a:ext>
            </a:extLst>
          </p:cNvPr>
          <p:cNvSpPr txBox="1">
            <a:spLocks noChangeArrowheads="1"/>
          </p:cNvSpPr>
          <p:nvPr/>
        </p:nvSpPr>
        <p:spPr bwMode="auto">
          <a:xfrm>
            <a:off x="3670951" y="4400550"/>
            <a:ext cx="26264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Output: </a:t>
            </a:r>
            <a:br>
              <a:rPr lang="en-US" altLang="en-US" sz="2400" dirty="0">
                <a:solidFill>
                  <a:schemeClr val="bg2"/>
                </a:solidFill>
                <a:latin typeface="Times New Roman" pitchFamily="18" charset="0"/>
              </a:rPr>
            </a:br>
            <a:r>
              <a:rPr lang="en-US" altLang="en-US" sz="2400" dirty="0">
                <a:solidFill>
                  <a:schemeClr val="bg2"/>
                </a:solidFill>
                <a:latin typeface="Times New Roman" pitchFamily="18" charset="0"/>
              </a:rPr>
              <a:t>  French speech</a:t>
            </a:r>
          </a:p>
        </p:txBody>
      </p:sp>
      <p:sp>
        <p:nvSpPr>
          <p:cNvPr id="50" name="Text Box 33">
            <a:extLst>
              <a:ext uri="{FF2B5EF4-FFF2-40B4-BE49-F238E27FC236}">
                <a16:creationId xmlns:a16="http://schemas.microsoft.com/office/drawing/2014/main" id="{D05203AF-7211-43EF-921A-4C681ABDB28C}"/>
              </a:ext>
            </a:extLst>
          </p:cNvPr>
          <p:cNvSpPr txBox="1">
            <a:spLocks noChangeArrowheads="1"/>
          </p:cNvSpPr>
          <p:nvPr/>
        </p:nvSpPr>
        <p:spPr bwMode="auto">
          <a:xfrm>
            <a:off x="-99645" y="470118"/>
            <a:ext cx="9338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latin typeface="Times New Roman" pitchFamily="18" charset="0"/>
              </a:rPr>
              <a:t>Sometimes it has long term memory built in.</a:t>
            </a:r>
          </a:p>
        </p:txBody>
      </p:sp>
      <p:sp>
        <p:nvSpPr>
          <p:cNvPr id="51" name="Rectangle 94">
            <a:extLst>
              <a:ext uri="{FF2B5EF4-FFF2-40B4-BE49-F238E27FC236}">
                <a16:creationId xmlns:a16="http://schemas.microsoft.com/office/drawing/2014/main" id="{1DAA94FB-25BC-4C4C-B124-99E23DFE2F76}"/>
              </a:ext>
            </a:extLst>
          </p:cNvPr>
          <p:cNvSpPr>
            <a:spLocks noChangeArrowheads="1"/>
          </p:cNvSpPr>
          <p:nvPr/>
        </p:nvSpPr>
        <p:spPr bwMode="auto">
          <a:xfrm>
            <a:off x="152400" y="824552"/>
            <a:ext cx="69579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itchFamily="34" charset="0"/>
              <a:buChar char="•"/>
            </a:pPr>
            <a:r>
              <a:rPr lang="en-US" altLang="en-US" sz="2400" dirty="0">
                <a:latin typeface="Times New Roman" pitchFamily="18" charset="0"/>
              </a:rPr>
              <a:t>When lock is low, it remembers previous value.</a:t>
            </a:r>
          </a:p>
          <a:p>
            <a:pPr marL="457200" indent="-457200">
              <a:spcBef>
                <a:spcPct val="0"/>
              </a:spcBef>
              <a:buFont typeface="Arial" pitchFamily="34" charset="0"/>
              <a:buChar char="•"/>
            </a:pPr>
            <a:r>
              <a:rPr lang="en-US" altLang="en-US" sz="2400" dirty="0">
                <a:latin typeface="Times New Roman" pitchFamily="18" charset="0"/>
              </a:rPr>
              <a:t>When lock is high, new value is stored.</a:t>
            </a:r>
          </a:p>
          <a:p>
            <a:pPr marL="457200" indent="-457200">
              <a:spcBef>
                <a:spcPct val="0"/>
              </a:spcBef>
              <a:buFont typeface="Arial" pitchFamily="34" charset="0"/>
              <a:buChar char="•"/>
            </a:pPr>
            <a:r>
              <a:rPr lang="en-US" altLang="en-US" sz="2400" dirty="0">
                <a:latin typeface="Times New Roman" pitchFamily="18" charset="0"/>
              </a:rPr>
              <a:t>The neural net </a:t>
            </a:r>
            <a:r>
              <a:rPr lang="en-US" altLang="en-US" sz="2400" dirty="0">
                <a:solidFill>
                  <a:srgbClr val="FF00FF"/>
                </a:solidFill>
                <a:latin typeface="Times New Roman" pitchFamily="18" charset="0"/>
              </a:rPr>
              <a:t>learns</a:t>
            </a:r>
            <a:r>
              <a:rPr lang="en-US" altLang="en-US" sz="2400" dirty="0">
                <a:latin typeface="Times New Roman" pitchFamily="18" charset="0"/>
              </a:rPr>
              <a:t> when to control the lock.</a:t>
            </a:r>
          </a:p>
        </p:txBody>
      </p:sp>
      <p:grpSp>
        <p:nvGrpSpPr>
          <p:cNvPr id="52" name="Group 49">
            <a:extLst>
              <a:ext uri="{FF2B5EF4-FFF2-40B4-BE49-F238E27FC236}">
                <a16:creationId xmlns:a16="http://schemas.microsoft.com/office/drawing/2014/main" id="{A1E6548E-C2EB-4123-B3A8-A82DCB114F2F}"/>
              </a:ext>
            </a:extLst>
          </p:cNvPr>
          <p:cNvGrpSpPr>
            <a:grpSpLocks/>
          </p:cNvGrpSpPr>
          <p:nvPr/>
        </p:nvGrpSpPr>
        <p:grpSpPr bwMode="auto">
          <a:xfrm>
            <a:off x="458787" y="3044098"/>
            <a:ext cx="2158053" cy="953027"/>
            <a:chOff x="990600" y="5274969"/>
            <a:chExt cx="2158053" cy="952794"/>
          </a:xfrm>
        </p:grpSpPr>
        <p:sp>
          <p:nvSpPr>
            <p:cNvPr id="53" name="Rectangle 95">
              <a:extLst>
                <a:ext uri="{FF2B5EF4-FFF2-40B4-BE49-F238E27FC236}">
                  <a16:creationId xmlns:a16="http://schemas.microsoft.com/office/drawing/2014/main" id="{F8F71B1D-A259-4046-AF3F-C7F906B1065F}"/>
                </a:ext>
              </a:extLst>
            </p:cNvPr>
            <p:cNvSpPr>
              <a:spLocks noChangeArrowheads="1"/>
            </p:cNvSpPr>
            <p:nvPr/>
          </p:nvSpPr>
          <p:spPr bwMode="auto">
            <a:xfrm>
              <a:off x="1203965" y="5532491"/>
              <a:ext cx="1944688" cy="461553"/>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400">
                <a:latin typeface="Times New Roman" pitchFamily="18" charset="0"/>
              </a:endParaRPr>
            </a:p>
          </p:txBody>
        </p:sp>
        <p:sp>
          <p:nvSpPr>
            <p:cNvPr id="54" name="Rectangle 96">
              <a:extLst>
                <a:ext uri="{FF2B5EF4-FFF2-40B4-BE49-F238E27FC236}">
                  <a16:creationId xmlns:a16="http://schemas.microsoft.com/office/drawing/2014/main" id="{80F5A5D7-29EB-4191-AA90-0041D9CB6117}"/>
                </a:ext>
              </a:extLst>
            </p:cNvPr>
            <p:cNvSpPr>
              <a:spLocks noChangeArrowheads="1"/>
            </p:cNvSpPr>
            <p:nvPr/>
          </p:nvSpPr>
          <p:spPr bwMode="auto">
            <a:xfrm>
              <a:off x="990600" y="5472113"/>
              <a:ext cx="1613583" cy="46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latin typeface="Times New Roman" pitchFamily="18" charset="0"/>
                </a:rPr>
                <a:t>Memory</a:t>
              </a:r>
            </a:p>
          </p:txBody>
        </p:sp>
        <p:sp>
          <p:nvSpPr>
            <p:cNvPr id="57" name="Line 98">
              <a:extLst>
                <a:ext uri="{FF2B5EF4-FFF2-40B4-BE49-F238E27FC236}">
                  <a16:creationId xmlns:a16="http://schemas.microsoft.com/office/drawing/2014/main" id="{63968A42-E3AD-4F9D-8C87-5513B121A2D9}"/>
                </a:ext>
              </a:extLst>
            </p:cNvPr>
            <p:cNvSpPr>
              <a:spLocks noChangeShapeType="1"/>
            </p:cNvSpPr>
            <p:nvPr/>
          </p:nvSpPr>
          <p:spPr bwMode="auto">
            <a:xfrm flipH="1" flipV="1">
              <a:off x="2206626" y="5995320"/>
              <a:ext cx="1587" cy="232443"/>
            </a:xfrm>
            <a:prstGeom prst="line">
              <a:avLst/>
            </a:prstGeom>
            <a:noFill/>
            <a:ln w="38100" cap="sq">
              <a:solidFill>
                <a:srgbClr val="FF00FF"/>
              </a:solidFill>
              <a:round/>
              <a:headEnd/>
              <a:tailEnd/>
            </a:ln>
            <a:extLst>
              <a:ext uri="{909E8E84-426E-40DD-AFC4-6F175D3DCCD1}">
                <a14:hiddenFill xmlns:a14="http://schemas.microsoft.com/office/drawing/2010/main">
                  <a:noFill/>
                </a14:hiddenFill>
              </a:ext>
            </a:extLst>
          </p:spPr>
          <p:txBody>
            <a:bodyPr wrap="square" lIns="274320" rIns="274320">
              <a:spAutoFit/>
            </a:bodyPr>
            <a:lstStyle/>
            <a:p>
              <a:endParaRPr lang="en-US" sz="2400" dirty="0"/>
            </a:p>
          </p:txBody>
        </p:sp>
        <p:sp>
          <p:nvSpPr>
            <p:cNvPr id="116" name="Line 98">
              <a:extLst>
                <a:ext uri="{FF2B5EF4-FFF2-40B4-BE49-F238E27FC236}">
                  <a16:creationId xmlns:a16="http://schemas.microsoft.com/office/drawing/2014/main" id="{14D54F89-0A9C-45F4-9748-4B6277FFF3AF}"/>
                </a:ext>
              </a:extLst>
            </p:cNvPr>
            <p:cNvSpPr>
              <a:spLocks noChangeShapeType="1"/>
            </p:cNvSpPr>
            <p:nvPr/>
          </p:nvSpPr>
          <p:spPr bwMode="auto">
            <a:xfrm flipH="1" flipV="1">
              <a:off x="2201863" y="5274969"/>
              <a:ext cx="1587" cy="232443"/>
            </a:xfrm>
            <a:prstGeom prst="line">
              <a:avLst/>
            </a:prstGeom>
            <a:noFill/>
            <a:ln w="38100" cap="sq">
              <a:solidFill>
                <a:srgbClr val="FF00FF"/>
              </a:solidFill>
              <a:round/>
              <a:headEnd/>
              <a:tailEnd/>
            </a:ln>
            <a:extLst>
              <a:ext uri="{909E8E84-426E-40DD-AFC4-6F175D3DCCD1}">
                <a14:hiddenFill xmlns:a14="http://schemas.microsoft.com/office/drawing/2010/main">
                  <a:noFill/>
                </a14:hiddenFill>
              </a:ext>
            </a:extLst>
          </p:spPr>
          <p:txBody>
            <a:bodyPr wrap="square" lIns="274320" rIns="274320">
              <a:spAutoFit/>
            </a:bodyPr>
            <a:lstStyle/>
            <a:p>
              <a:endParaRPr lang="en-US" sz="2400" dirty="0"/>
            </a:p>
          </p:txBody>
        </p:sp>
      </p:grpSp>
      <p:sp>
        <p:nvSpPr>
          <p:cNvPr id="58" name="Rectangle 99">
            <a:extLst>
              <a:ext uri="{FF2B5EF4-FFF2-40B4-BE49-F238E27FC236}">
                <a16:creationId xmlns:a16="http://schemas.microsoft.com/office/drawing/2014/main" id="{B0594964-6CBD-46B6-85AA-0D11DDF5760B}"/>
              </a:ext>
            </a:extLst>
          </p:cNvPr>
          <p:cNvSpPr>
            <a:spLocks noChangeArrowheads="1"/>
          </p:cNvSpPr>
          <p:nvPr/>
        </p:nvSpPr>
        <p:spPr bwMode="auto">
          <a:xfrm>
            <a:off x="1299913" y="2581275"/>
            <a:ext cx="747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err="1">
                <a:solidFill>
                  <a:schemeClr val="accent2"/>
                </a:solidFill>
                <a:latin typeface="Times New Roman" pitchFamily="18" charset="0"/>
              </a:rPr>
              <a:t>x</a:t>
            </a:r>
            <a:r>
              <a:rPr lang="en-US" altLang="en-US" sz="2400" i="1" baseline="-25000" dirty="0" err="1">
                <a:solidFill>
                  <a:schemeClr val="accent2"/>
                </a:solidFill>
                <a:latin typeface="Times New Roman" pitchFamily="18" charset="0"/>
              </a:rPr>
              <a:t>t</a:t>
            </a:r>
            <a:endParaRPr lang="en-US" altLang="en-US" sz="2400" i="1" baseline="-25000" dirty="0">
              <a:solidFill>
                <a:schemeClr val="accent2"/>
              </a:solidFill>
              <a:latin typeface="Times New Roman" pitchFamily="18" charset="0"/>
            </a:endParaRPr>
          </a:p>
        </p:txBody>
      </p:sp>
      <p:sp>
        <p:nvSpPr>
          <p:cNvPr id="59" name="Rectangle 100">
            <a:extLst>
              <a:ext uri="{FF2B5EF4-FFF2-40B4-BE49-F238E27FC236}">
                <a16:creationId xmlns:a16="http://schemas.microsoft.com/office/drawing/2014/main" id="{8FA1F829-82A4-4847-AF99-E8DA1D2A4866}"/>
              </a:ext>
            </a:extLst>
          </p:cNvPr>
          <p:cNvSpPr>
            <a:spLocks noChangeArrowheads="1"/>
          </p:cNvSpPr>
          <p:nvPr/>
        </p:nvSpPr>
        <p:spPr bwMode="auto">
          <a:xfrm>
            <a:off x="1371600" y="3865349"/>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grpSp>
        <p:nvGrpSpPr>
          <p:cNvPr id="60" name="Group 41">
            <a:extLst>
              <a:ext uri="{FF2B5EF4-FFF2-40B4-BE49-F238E27FC236}">
                <a16:creationId xmlns:a16="http://schemas.microsoft.com/office/drawing/2014/main" id="{B12352C5-9CF5-45F1-811A-1F12D901C0E4}"/>
              </a:ext>
            </a:extLst>
          </p:cNvPr>
          <p:cNvGrpSpPr>
            <a:grpSpLocks/>
          </p:cNvGrpSpPr>
          <p:nvPr/>
        </p:nvGrpSpPr>
        <p:grpSpPr bwMode="auto">
          <a:xfrm>
            <a:off x="2883539" y="3302948"/>
            <a:ext cx="2831506" cy="507052"/>
            <a:chOff x="3429000" y="3060700"/>
            <a:chExt cx="2831506" cy="507052"/>
          </a:xfrm>
        </p:grpSpPr>
        <p:sp>
          <p:nvSpPr>
            <p:cNvPr id="61" name="Freeform 102">
              <a:extLst>
                <a:ext uri="{FF2B5EF4-FFF2-40B4-BE49-F238E27FC236}">
                  <a16:creationId xmlns:a16="http://schemas.microsoft.com/office/drawing/2014/main" id="{BC1632AE-8E0B-47A1-82AD-D783B2E756FB}"/>
                </a:ext>
              </a:extLst>
            </p:cNvPr>
            <p:cNvSpPr>
              <a:spLocks/>
            </p:cNvSpPr>
            <p:nvPr/>
          </p:nvSpPr>
          <p:spPr bwMode="auto">
            <a:xfrm>
              <a:off x="3429000" y="3070225"/>
              <a:ext cx="457200" cy="461665"/>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sz="2400" dirty="0"/>
            </a:p>
          </p:txBody>
        </p:sp>
        <p:sp>
          <p:nvSpPr>
            <p:cNvPr id="64" name="Freeform 103">
              <a:extLst>
                <a:ext uri="{FF2B5EF4-FFF2-40B4-BE49-F238E27FC236}">
                  <a16:creationId xmlns:a16="http://schemas.microsoft.com/office/drawing/2014/main" id="{880A77A3-8BB5-4A9B-94D9-B2766B811CEE}"/>
                </a:ext>
              </a:extLst>
            </p:cNvPr>
            <p:cNvSpPr>
              <a:spLocks/>
            </p:cNvSpPr>
            <p:nvPr/>
          </p:nvSpPr>
          <p:spPr bwMode="auto">
            <a:xfrm>
              <a:off x="3894153" y="3060700"/>
              <a:ext cx="757215" cy="461665"/>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 name="connsiteX0" fmla="*/ 0 w 16458"/>
                <a:gd name="connsiteY0" fmla="*/ 9993 h 10000"/>
                <a:gd name="connsiteX1" fmla="*/ 11944 w 16458"/>
                <a:gd name="connsiteY1" fmla="*/ 10000 h 10000"/>
                <a:gd name="connsiteX2" fmla="*/ 11979 w 16458"/>
                <a:gd name="connsiteY2" fmla="*/ 0 h 10000"/>
                <a:gd name="connsiteX3" fmla="*/ 16458 w 16458"/>
                <a:gd name="connsiteY3" fmla="*/ 0 h 10000"/>
                <a:gd name="connsiteX4" fmla="*/ 16458 w 16458"/>
                <a:gd name="connsiteY4" fmla="*/ 9574 h 10000"/>
                <a:gd name="connsiteX0" fmla="*/ 0 w 16562"/>
                <a:gd name="connsiteY0" fmla="*/ 9993 h 10000"/>
                <a:gd name="connsiteX1" fmla="*/ 11944 w 16562"/>
                <a:gd name="connsiteY1" fmla="*/ 10000 h 10000"/>
                <a:gd name="connsiteX2" fmla="*/ 11979 w 16562"/>
                <a:gd name="connsiteY2" fmla="*/ 0 h 10000"/>
                <a:gd name="connsiteX3" fmla="*/ 16458 w 16562"/>
                <a:gd name="connsiteY3" fmla="*/ 0 h 10000"/>
                <a:gd name="connsiteX4" fmla="*/ 16562 w 16562"/>
                <a:gd name="connsiteY4" fmla="*/ 9987 h 10000"/>
                <a:gd name="connsiteX0" fmla="*/ 0 w 16562"/>
                <a:gd name="connsiteY0" fmla="*/ 9993 h 10000"/>
                <a:gd name="connsiteX1" fmla="*/ 11944 w 16562"/>
                <a:gd name="connsiteY1" fmla="*/ 10000 h 10000"/>
                <a:gd name="connsiteX2" fmla="*/ 11979 w 16562"/>
                <a:gd name="connsiteY2" fmla="*/ 0 h 10000"/>
                <a:gd name="connsiteX3" fmla="*/ 16458 w 16562"/>
                <a:gd name="connsiteY3" fmla="*/ 0 h 10000"/>
                <a:gd name="connsiteX4" fmla="*/ 16562 w 16562"/>
                <a:gd name="connsiteY4" fmla="*/ 972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2" h="10000">
                  <a:moveTo>
                    <a:pt x="0" y="9993"/>
                  </a:moveTo>
                  <a:lnTo>
                    <a:pt x="11944" y="10000"/>
                  </a:lnTo>
                  <a:cubicBezTo>
                    <a:pt x="11956" y="6667"/>
                    <a:pt x="11967" y="3333"/>
                    <a:pt x="11979" y="0"/>
                  </a:cubicBezTo>
                  <a:lnTo>
                    <a:pt x="16458" y="0"/>
                  </a:lnTo>
                  <a:cubicBezTo>
                    <a:pt x="16493" y="3329"/>
                    <a:pt x="16527" y="6400"/>
                    <a:pt x="16562" y="9729"/>
                  </a:cubicBez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sz="2400" dirty="0"/>
            </a:p>
          </p:txBody>
        </p:sp>
        <p:sp>
          <p:nvSpPr>
            <p:cNvPr id="79" name="Rectangle 106">
              <a:extLst>
                <a:ext uri="{FF2B5EF4-FFF2-40B4-BE49-F238E27FC236}">
                  <a16:creationId xmlns:a16="http://schemas.microsoft.com/office/drawing/2014/main" id="{3C76B370-F77E-44B9-A0C9-3E3EFA5FDA55}"/>
                </a:ext>
              </a:extLst>
            </p:cNvPr>
            <p:cNvSpPr>
              <a:spLocks noChangeArrowheads="1"/>
            </p:cNvSpPr>
            <p:nvPr/>
          </p:nvSpPr>
          <p:spPr bwMode="auto">
            <a:xfrm>
              <a:off x="5041261" y="3106087"/>
              <a:ext cx="12192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latin typeface="Times New Roman" pitchFamily="18" charset="0"/>
                </a:rPr>
                <a:t>clock</a:t>
              </a:r>
            </a:p>
          </p:txBody>
        </p:sp>
        <p:sp>
          <p:nvSpPr>
            <p:cNvPr id="80" name="Freeform 102">
              <a:extLst>
                <a:ext uri="{FF2B5EF4-FFF2-40B4-BE49-F238E27FC236}">
                  <a16:creationId xmlns:a16="http://schemas.microsoft.com/office/drawing/2014/main" id="{806B4FFA-223B-456C-816F-3EC0E1A10673}"/>
                </a:ext>
              </a:extLst>
            </p:cNvPr>
            <p:cNvSpPr>
              <a:spLocks/>
            </p:cNvSpPr>
            <p:nvPr/>
          </p:nvSpPr>
          <p:spPr bwMode="auto">
            <a:xfrm>
              <a:off x="4651377" y="3514120"/>
              <a:ext cx="542932" cy="3650"/>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 name="connsiteX0" fmla="*/ 0 w 10000"/>
                <a:gd name="connsiteY0" fmla="*/ 9787 h 10000"/>
                <a:gd name="connsiteX1" fmla="*/ 5486 w 10000"/>
                <a:gd name="connsiteY1" fmla="*/ 10000 h 10000"/>
                <a:gd name="connsiteX2" fmla="*/ 10000 w 10000"/>
                <a:gd name="connsiteY2" fmla="*/ 0 h 10000"/>
                <a:gd name="connsiteX3" fmla="*/ 10000 w 10000"/>
                <a:gd name="connsiteY3" fmla="*/ 9574 h 10000"/>
                <a:gd name="connsiteX0" fmla="*/ 0 w 10000"/>
                <a:gd name="connsiteY0" fmla="*/ 213 h 426"/>
                <a:gd name="connsiteX1" fmla="*/ 5486 w 10000"/>
                <a:gd name="connsiteY1" fmla="*/ 426 h 426"/>
                <a:gd name="connsiteX2" fmla="*/ 10000 w 10000"/>
                <a:gd name="connsiteY2" fmla="*/ 0 h 426"/>
                <a:gd name="connsiteX0" fmla="*/ 0 w 5486"/>
                <a:gd name="connsiteY0" fmla="*/ 0 h 5000"/>
                <a:gd name="connsiteX1" fmla="*/ 5486 w 5486"/>
                <a:gd name="connsiteY1" fmla="*/ 5000 h 5000"/>
                <a:gd name="connsiteX0" fmla="*/ 0 w 10285"/>
                <a:gd name="connsiteY0" fmla="*/ 0 h 313"/>
                <a:gd name="connsiteX1" fmla="*/ 10285 w 10285"/>
                <a:gd name="connsiteY1" fmla="*/ 313 h 313"/>
                <a:gd name="connsiteX0" fmla="*/ 0 w 10400"/>
                <a:gd name="connsiteY0" fmla="*/ 417 h 417"/>
                <a:gd name="connsiteX1" fmla="*/ 10400 w 10400"/>
                <a:gd name="connsiteY1" fmla="*/ 0 h 417"/>
                <a:gd name="connsiteX0" fmla="*/ 0 w 10096"/>
                <a:gd name="connsiteY0" fmla="*/ 0 h 39974"/>
                <a:gd name="connsiteX1" fmla="*/ 10096 w 10096"/>
                <a:gd name="connsiteY1" fmla="*/ 39974 h 39974"/>
                <a:gd name="connsiteX0" fmla="*/ 0 w 10192"/>
                <a:gd name="connsiteY0" fmla="*/ 0 h 2492"/>
                <a:gd name="connsiteX1" fmla="*/ 10192 w 10192"/>
                <a:gd name="connsiteY1" fmla="*/ 2492 h 2492"/>
                <a:gd name="connsiteX0" fmla="*/ 0 w 10629"/>
                <a:gd name="connsiteY0" fmla="*/ 123684 h 123684"/>
                <a:gd name="connsiteX1" fmla="*/ 10629 w 10629"/>
                <a:gd name="connsiteY1" fmla="*/ 0 h 123684"/>
                <a:gd name="connsiteX0" fmla="*/ 0 w 10755"/>
                <a:gd name="connsiteY0" fmla="*/ 0 h 76842"/>
                <a:gd name="connsiteX1" fmla="*/ 10755 w 10755"/>
                <a:gd name="connsiteY1" fmla="*/ 76842 h 76842"/>
              </a:gdLst>
              <a:ahLst/>
              <a:cxnLst>
                <a:cxn ang="0">
                  <a:pos x="connsiteX0" y="connsiteY0"/>
                </a:cxn>
                <a:cxn ang="0">
                  <a:pos x="connsiteX1" y="connsiteY1"/>
                </a:cxn>
              </a:cxnLst>
              <a:rect l="l" t="t" r="r" b="b"/>
              <a:pathLst>
                <a:path w="10755" h="76842">
                  <a:moveTo>
                    <a:pt x="0" y="0"/>
                  </a:moveTo>
                  <a:lnTo>
                    <a:pt x="10755" y="76842"/>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lIns="274320" rIns="274320">
              <a:spAutoFit/>
            </a:bodyPr>
            <a:lstStyle/>
            <a:p>
              <a:endParaRPr lang="en-US" sz="2400" dirty="0"/>
            </a:p>
          </p:txBody>
        </p:sp>
      </p:grpSp>
      <p:sp>
        <p:nvSpPr>
          <p:cNvPr id="81" name="Rectangle 100">
            <a:extLst>
              <a:ext uri="{FF2B5EF4-FFF2-40B4-BE49-F238E27FC236}">
                <a16:creationId xmlns:a16="http://schemas.microsoft.com/office/drawing/2014/main" id="{B57A0654-906D-461D-8E74-ABFCA7693A66}"/>
              </a:ext>
            </a:extLst>
          </p:cNvPr>
          <p:cNvSpPr>
            <a:spLocks noChangeArrowheads="1"/>
          </p:cNvSpPr>
          <p:nvPr/>
        </p:nvSpPr>
        <p:spPr bwMode="auto">
          <a:xfrm>
            <a:off x="1906587" y="3204949"/>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sp>
        <p:nvSpPr>
          <p:cNvPr id="82" name="Rectangle 100">
            <a:extLst>
              <a:ext uri="{FF2B5EF4-FFF2-40B4-BE49-F238E27FC236}">
                <a16:creationId xmlns:a16="http://schemas.microsoft.com/office/drawing/2014/main" id="{0DD4664C-F856-4A76-BAF4-F0A5202FA478}"/>
              </a:ext>
            </a:extLst>
          </p:cNvPr>
          <p:cNvSpPr>
            <a:spLocks noChangeArrowheads="1"/>
          </p:cNvSpPr>
          <p:nvPr/>
        </p:nvSpPr>
        <p:spPr bwMode="auto">
          <a:xfrm>
            <a:off x="1906587" y="3189074"/>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t-1</a:t>
            </a:r>
          </a:p>
        </p:txBody>
      </p:sp>
      <p:sp>
        <p:nvSpPr>
          <p:cNvPr id="83" name="Rectangle 100">
            <a:extLst>
              <a:ext uri="{FF2B5EF4-FFF2-40B4-BE49-F238E27FC236}">
                <a16:creationId xmlns:a16="http://schemas.microsoft.com/office/drawing/2014/main" id="{C2298566-CC7D-4EAC-A0F5-0C4BAECA38A1}"/>
              </a:ext>
            </a:extLst>
          </p:cNvPr>
          <p:cNvSpPr>
            <a:spLocks noChangeArrowheads="1"/>
          </p:cNvSpPr>
          <p:nvPr/>
        </p:nvSpPr>
        <p:spPr bwMode="auto">
          <a:xfrm>
            <a:off x="1337943" y="3865349"/>
            <a:ext cx="9194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a:solidFill>
                  <a:schemeClr val="accent2"/>
                </a:solidFill>
                <a:latin typeface="Times New Roman" pitchFamily="18" charset="0"/>
              </a:rPr>
              <a:t>x</a:t>
            </a:r>
            <a:r>
              <a:rPr lang="en-US" altLang="en-US" sz="2400" i="1" baseline="-25000" dirty="0">
                <a:solidFill>
                  <a:schemeClr val="accent2"/>
                </a:solidFill>
                <a:latin typeface="Times New Roman" pitchFamily="18" charset="0"/>
              </a:rPr>
              <a:t>t-1</a:t>
            </a:r>
          </a:p>
        </p:txBody>
      </p:sp>
      <p:grpSp>
        <p:nvGrpSpPr>
          <p:cNvPr id="84" name="Group 83">
            <a:extLst>
              <a:ext uri="{FF2B5EF4-FFF2-40B4-BE49-F238E27FC236}">
                <a16:creationId xmlns:a16="http://schemas.microsoft.com/office/drawing/2014/main" id="{060F17C9-22E2-4B2F-912A-0C35D2300B0B}"/>
              </a:ext>
            </a:extLst>
          </p:cNvPr>
          <p:cNvGrpSpPr/>
          <p:nvPr/>
        </p:nvGrpSpPr>
        <p:grpSpPr>
          <a:xfrm>
            <a:off x="1371600" y="1153899"/>
            <a:ext cx="7913688" cy="3229402"/>
            <a:chOff x="1371600" y="2854325"/>
            <a:chExt cx="7913688" cy="3229402"/>
          </a:xfrm>
        </p:grpSpPr>
        <p:sp>
          <p:nvSpPr>
            <p:cNvPr id="85" name="Rectangle 100">
              <a:extLst>
                <a:ext uri="{FF2B5EF4-FFF2-40B4-BE49-F238E27FC236}">
                  <a16:creationId xmlns:a16="http://schemas.microsoft.com/office/drawing/2014/main" id="{58C5C5AF-F3F4-4665-A75D-D137D862AA7A}"/>
                </a:ext>
              </a:extLst>
            </p:cNvPr>
            <p:cNvSpPr>
              <a:spLocks noChangeArrowheads="1"/>
            </p:cNvSpPr>
            <p:nvPr/>
          </p:nvSpPr>
          <p:spPr bwMode="auto">
            <a:xfrm>
              <a:off x="1371600" y="5559852"/>
              <a:ext cx="758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t</a:t>
              </a:r>
            </a:p>
          </p:txBody>
        </p:sp>
        <p:sp>
          <p:nvSpPr>
            <p:cNvPr id="86" name="Rectangle 100">
              <a:extLst>
                <a:ext uri="{FF2B5EF4-FFF2-40B4-BE49-F238E27FC236}">
                  <a16:creationId xmlns:a16="http://schemas.microsoft.com/office/drawing/2014/main" id="{EF9CC822-5EAA-4FA8-A310-DFADDFC899FD}"/>
                </a:ext>
              </a:extLst>
            </p:cNvPr>
            <p:cNvSpPr>
              <a:spLocks noChangeArrowheads="1"/>
            </p:cNvSpPr>
            <p:nvPr/>
          </p:nvSpPr>
          <p:spPr bwMode="auto">
            <a:xfrm>
              <a:off x="1922462" y="4900826"/>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y</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grpSp>
          <p:nvGrpSpPr>
            <p:cNvPr id="87" name="Group 86">
              <a:extLst>
                <a:ext uri="{FF2B5EF4-FFF2-40B4-BE49-F238E27FC236}">
                  <a16:creationId xmlns:a16="http://schemas.microsoft.com/office/drawing/2014/main" id="{19B4C7F0-2F5E-49EC-A040-347E08BE7EAE}"/>
                </a:ext>
              </a:extLst>
            </p:cNvPr>
            <p:cNvGrpSpPr>
              <a:grpSpLocks/>
            </p:cNvGrpSpPr>
            <p:nvPr/>
          </p:nvGrpSpPr>
          <p:grpSpPr bwMode="auto">
            <a:xfrm>
              <a:off x="1524000" y="3777115"/>
              <a:ext cx="1080183" cy="985725"/>
              <a:chOff x="1524000" y="3777115"/>
              <a:chExt cx="1080183" cy="985725"/>
            </a:xfrm>
          </p:grpSpPr>
          <p:sp>
            <p:nvSpPr>
              <p:cNvPr id="110" name="Rectangle 108">
                <a:extLst>
                  <a:ext uri="{FF2B5EF4-FFF2-40B4-BE49-F238E27FC236}">
                    <a16:creationId xmlns:a16="http://schemas.microsoft.com/office/drawing/2014/main" id="{425A0D09-7C6B-45CE-97D3-7220D5D9F57F}"/>
                  </a:ext>
                </a:extLst>
              </p:cNvPr>
              <p:cNvSpPr>
                <a:spLocks noChangeArrowheads="1"/>
              </p:cNvSpPr>
              <p:nvPr/>
            </p:nvSpPr>
            <p:spPr bwMode="auto">
              <a:xfrm>
                <a:off x="1524000" y="4038600"/>
                <a:ext cx="1007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a:solidFill>
                      <a:schemeClr val="accent2"/>
                    </a:solidFill>
                    <a:latin typeface="Times New Roman" pitchFamily="18" charset="0"/>
                  </a:rPr>
                  <a:t>z</a:t>
                </a:r>
                <a:r>
                  <a:rPr lang="en-US" altLang="en-US" sz="2400" i="1" baseline="-25000">
                    <a:solidFill>
                      <a:schemeClr val="accent2"/>
                    </a:solidFill>
                    <a:latin typeface="Times New Roman" pitchFamily="18" charset="0"/>
                  </a:rPr>
                  <a:t>t</a:t>
                </a:r>
                <a:r>
                  <a:rPr lang="en-US" altLang="en-US" sz="2400" baseline="-25000">
                    <a:solidFill>
                      <a:schemeClr val="accent2"/>
                    </a:solidFill>
                    <a:latin typeface="Times New Roman" pitchFamily="18" charset="0"/>
                  </a:rPr>
                  <a:t>  </a:t>
                </a:r>
                <a:r>
                  <a:rPr lang="en-US" altLang="en-US" sz="2400">
                    <a:solidFill>
                      <a:schemeClr val="accent2"/>
                    </a:solidFill>
                    <a:latin typeface="Times New Roman" pitchFamily="18" charset="0"/>
                  </a:rPr>
                  <a:t>=</a:t>
                </a:r>
              </a:p>
            </p:txBody>
          </p:sp>
          <p:sp>
            <p:nvSpPr>
              <p:cNvPr id="111" name="AutoShape 109">
                <a:extLst>
                  <a:ext uri="{FF2B5EF4-FFF2-40B4-BE49-F238E27FC236}">
                    <a16:creationId xmlns:a16="http://schemas.microsoft.com/office/drawing/2014/main" id="{E537733E-1184-4398-BD30-978143C059EE}"/>
                  </a:ext>
                </a:extLst>
              </p:cNvPr>
              <p:cNvSpPr>
                <a:spLocks/>
              </p:cNvSpPr>
              <p:nvPr/>
            </p:nvSpPr>
            <p:spPr bwMode="auto">
              <a:xfrm>
                <a:off x="2471511" y="3777115"/>
                <a:ext cx="132672" cy="985725"/>
              </a:xfrm>
              <a:prstGeom prst="leftBrace">
                <a:avLst>
                  <a:gd name="adj1" fmla="val 70833"/>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squar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88" name="Rectangle 110">
              <a:extLst>
                <a:ext uri="{FF2B5EF4-FFF2-40B4-BE49-F238E27FC236}">
                  <a16:creationId xmlns:a16="http://schemas.microsoft.com/office/drawing/2014/main" id="{A8BB952E-3F18-4667-9E0A-359313C8E5BD}"/>
                </a:ext>
              </a:extLst>
            </p:cNvPr>
            <p:cNvSpPr>
              <a:spLocks noChangeArrowheads="1"/>
            </p:cNvSpPr>
            <p:nvPr/>
          </p:nvSpPr>
          <p:spPr bwMode="auto">
            <a:xfrm>
              <a:off x="2466975" y="4170363"/>
              <a:ext cx="747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dirty="0" err="1">
                  <a:solidFill>
                    <a:schemeClr val="accent2"/>
                  </a:solidFill>
                  <a:latin typeface="Times New Roman" pitchFamily="18" charset="0"/>
                </a:rPr>
                <a:t>y</a:t>
              </a:r>
              <a:r>
                <a:rPr lang="en-US" altLang="en-US" sz="2400" i="1" baseline="-25000" dirty="0" err="1">
                  <a:solidFill>
                    <a:schemeClr val="accent2"/>
                  </a:solidFill>
                  <a:latin typeface="Times New Roman" pitchFamily="18" charset="0"/>
                </a:rPr>
                <a:t>t</a:t>
              </a:r>
              <a:endParaRPr lang="en-US" altLang="en-US" sz="2400" i="1" dirty="0">
                <a:solidFill>
                  <a:schemeClr val="accent2"/>
                </a:solidFill>
                <a:latin typeface="Times New Roman" pitchFamily="18" charset="0"/>
              </a:endParaRPr>
            </a:p>
          </p:txBody>
        </p:sp>
        <p:sp>
          <p:nvSpPr>
            <p:cNvPr id="89" name="Rectangle 111">
              <a:extLst>
                <a:ext uri="{FF2B5EF4-FFF2-40B4-BE49-F238E27FC236}">
                  <a16:creationId xmlns:a16="http://schemas.microsoft.com/office/drawing/2014/main" id="{1ABB6273-9B77-48B8-B4B4-A3A50A1B5CCB}"/>
                </a:ext>
              </a:extLst>
            </p:cNvPr>
            <p:cNvSpPr>
              <a:spLocks noChangeArrowheads="1"/>
            </p:cNvSpPr>
            <p:nvPr/>
          </p:nvSpPr>
          <p:spPr bwMode="auto">
            <a:xfrm>
              <a:off x="2486025" y="3716338"/>
              <a:ext cx="747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i="1">
                  <a:solidFill>
                    <a:schemeClr val="accent2"/>
                  </a:solidFill>
                  <a:latin typeface="Times New Roman" pitchFamily="18" charset="0"/>
                </a:rPr>
                <a:t>x</a:t>
              </a:r>
              <a:r>
                <a:rPr lang="en-US" altLang="en-US" sz="2400" i="1" baseline="-25000">
                  <a:solidFill>
                    <a:schemeClr val="accent2"/>
                  </a:solidFill>
                  <a:latin typeface="Times New Roman" pitchFamily="18" charset="0"/>
                </a:rPr>
                <a:t>t</a:t>
              </a:r>
              <a:endParaRPr lang="en-US" altLang="en-US" sz="2400" i="1">
                <a:solidFill>
                  <a:schemeClr val="accent2"/>
                </a:solidFill>
                <a:latin typeface="Times New Roman" pitchFamily="18" charset="0"/>
              </a:endParaRPr>
            </a:p>
          </p:txBody>
        </p:sp>
        <p:sp>
          <p:nvSpPr>
            <p:cNvPr id="90" name="Rectangle 89">
              <a:extLst>
                <a:ext uri="{FF2B5EF4-FFF2-40B4-BE49-F238E27FC236}">
                  <a16:creationId xmlns:a16="http://schemas.microsoft.com/office/drawing/2014/main" id="{2376CB63-AD5F-488B-8C30-B878EA0CC47A}"/>
                </a:ext>
              </a:extLst>
            </p:cNvPr>
            <p:cNvSpPr>
              <a:spLocks noChangeArrowheads="1"/>
            </p:cNvSpPr>
            <p:nvPr/>
          </p:nvSpPr>
          <p:spPr bwMode="auto">
            <a:xfrm>
              <a:off x="3289300" y="3751263"/>
              <a:ext cx="15359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latin typeface="Times New Roman" pitchFamily="18" charset="0"/>
                </a:rPr>
                <a:t>if</a:t>
              </a:r>
              <a:r>
                <a:rPr lang="en-US" altLang="en-US" sz="2400" dirty="0">
                  <a:solidFill>
                    <a:schemeClr val="accent2"/>
                  </a:solidFill>
                  <a:latin typeface="Times New Roman" pitchFamily="18" charset="0"/>
                </a:rPr>
                <a:t> c</a:t>
              </a:r>
              <a:r>
                <a:rPr lang="en-US" altLang="en-US" sz="2400" i="1" dirty="0">
                  <a:solidFill>
                    <a:schemeClr val="accent2"/>
                  </a:solidFill>
                  <a:latin typeface="Times New Roman" pitchFamily="18" charset="0"/>
                </a:rPr>
                <a:t>lock =1</a:t>
              </a:r>
            </a:p>
          </p:txBody>
        </p:sp>
        <p:sp>
          <p:nvSpPr>
            <p:cNvPr id="91" name="Rectangle 90">
              <a:extLst>
                <a:ext uri="{FF2B5EF4-FFF2-40B4-BE49-F238E27FC236}">
                  <a16:creationId xmlns:a16="http://schemas.microsoft.com/office/drawing/2014/main" id="{47D3CAA4-E3F9-489F-B10C-6A19AE64F15D}"/>
                </a:ext>
              </a:extLst>
            </p:cNvPr>
            <p:cNvSpPr>
              <a:spLocks noChangeArrowheads="1"/>
            </p:cNvSpPr>
            <p:nvPr/>
          </p:nvSpPr>
          <p:spPr bwMode="auto">
            <a:xfrm>
              <a:off x="3294063" y="4232275"/>
              <a:ext cx="1459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latin typeface="Times New Roman" pitchFamily="18" charset="0"/>
                </a:rPr>
                <a:t>if</a:t>
              </a:r>
              <a:r>
                <a:rPr lang="en-US" altLang="en-US" sz="2400">
                  <a:solidFill>
                    <a:schemeClr val="accent2"/>
                  </a:solidFill>
                  <a:latin typeface="Times New Roman" pitchFamily="18" charset="0"/>
                </a:rPr>
                <a:t> c</a:t>
              </a:r>
              <a:r>
                <a:rPr lang="en-US" altLang="en-US" sz="2400" i="1">
                  <a:solidFill>
                    <a:schemeClr val="accent2"/>
                  </a:solidFill>
                  <a:latin typeface="Times New Roman" pitchFamily="18" charset="0"/>
                </a:rPr>
                <a:t>lock</a:t>
              </a:r>
              <a:r>
                <a:rPr lang="en-US" altLang="en-US" sz="2400" i="1" dirty="0">
                  <a:solidFill>
                    <a:schemeClr val="accent2"/>
                  </a:solidFill>
                  <a:latin typeface="Times New Roman" pitchFamily="18" charset="0"/>
                </a:rPr>
                <a:t>=0</a:t>
              </a:r>
            </a:p>
          </p:txBody>
        </p:sp>
        <p:grpSp>
          <p:nvGrpSpPr>
            <p:cNvPr id="92" name="Group 114">
              <a:extLst>
                <a:ext uri="{FF2B5EF4-FFF2-40B4-BE49-F238E27FC236}">
                  <a16:creationId xmlns:a16="http://schemas.microsoft.com/office/drawing/2014/main" id="{E82D74E6-269B-4E1D-AE3D-0D4155EE535F}"/>
                </a:ext>
              </a:extLst>
            </p:cNvPr>
            <p:cNvGrpSpPr>
              <a:grpSpLocks/>
            </p:cNvGrpSpPr>
            <p:nvPr/>
          </p:nvGrpSpPr>
          <p:grpSpPr bwMode="auto">
            <a:xfrm>
              <a:off x="6762750" y="2854325"/>
              <a:ext cx="2522538" cy="3013075"/>
              <a:chOff x="306" y="1299"/>
              <a:chExt cx="1589" cy="1898"/>
            </a:xfrm>
          </p:grpSpPr>
          <p:sp>
            <p:nvSpPr>
              <p:cNvPr id="93" name="Text Box 115">
                <a:extLst>
                  <a:ext uri="{FF2B5EF4-FFF2-40B4-BE49-F238E27FC236}">
                    <a16:creationId xmlns:a16="http://schemas.microsoft.com/office/drawing/2014/main" id="{D329A480-96E0-4B52-BF92-AFB17E4D4A60}"/>
                  </a:ext>
                </a:extLst>
              </p:cNvPr>
              <p:cNvSpPr txBox="1">
                <a:spLocks noChangeArrowheads="1"/>
              </p:cNvSpPr>
              <p:nvPr/>
            </p:nvSpPr>
            <p:spPr bwMode="auto">
              <a:xfrm>
                <a:off x="306" y="1520"/>
                <a:ext cx="85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i="1" dirty="0">
                    <a:solidFill>
                      <a:schemeClr val="accent2"/>
                    </a:solidFill>
                    <a:latin typeface="Times New Roman" pitchFamily="18" charset="0"/>
                  </a:rPr>
                  <a:t>¬lock </a:t>
                </a:r>
              </a:p>
              <a:p>
                <a:pPr algn="ctr">
                  <a:spcBef>
                    <a:spcPct val="0"/>
                  </a:spcBef>
                </a:pPr>
                <a:endParaRPr lang="en-US" altLang="en-US" sz="2400" i="1" baseline="-25000" dirty="0">
                  <a:solidFill>
                    <a:schemeClr val="accent2"/>
                  </a:solidFill>
                  <a:latin typeface="Times New Roman" pitchFamily="18" charset="0"/>
                </a:endParaRPr>
              </a:p>
            </p:txBody>
          </p:sp>
          <p:sp>
            <p:nvSpPr>
              <p:cNvPr id="94" name="AutoShape 116">
                <a:extLst>
                  <a:ext uri="{FF2B5EF4-FFF2-40B4-BE49-F238E27FC236}">
                    <a16:creationId xmlns:a16="http://schemas.microsoft.com/office/drawing/2014/main" id="{9AD830D6-2AA6-4D81-BE17-60EE6E516149}"/>
                  </a:ext>
                </a:extLst>
              </p:cNvPr>
              <p:cNvSpPr>
                <a:spLocks noChangeArrowheads="1"/>
              </p:cNvSpPr>
              <p:nvPr/>
            </p:nvSpPr>
            <p:spPr bwMode="auto">
              <a:xfrm rot="5400000" flipV="1">
                <a:off x="500" y="1864"/>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95" name="Freeform 117">
                <a:extLst>
                  <a:ext uri="{FF2B5EF4-FFF2-40B4-BE49-F238E27FC236}">
                    <a16:creationId xmlns:a16="http://schemas.microsoft.com/office/drawing/2014/main" id="{69BB20D1-4111-4C50-B93C-B984D302171A}"/>
                  </a:ext>
                </a:extLst>
              </p:cNvPr>
              <p:cNvSpPr>
                <a:spLocks/>
              </p:cNvSpPr>
              <p:nvPr/>
            </p:nvSpPr>
            <p:spPr bwMode="auto">
              <a:xfrm>
                <a:off x="672" y="2216"/>
                <a:ext cx="322" cy="132"/>
              </a:xfrm>
              <a:custGeom>
                <a:avLst/>
                <a:gdLst>
                  <a:gd name="T0" fmla="*/ 322 w 322"/>
                  <a:gd name="T1" fmla="*/ 132 h 132"/>
                  <a:gd name="T2" fmla="*/ 321 w 322"/>
                  <a:gd name="T3" fmla="*/ 67 h 132"/>
                  <a:gd name="T4" fmla="*/ 0 w 322"/>
                  <a:gd name="T5" fmla="*/ 64 h 132"/>
                  <a:gd name="T6" fmla="*/ 3 w 322"/>
                  <a:gd name="T7" fmla="*/ 61 h 132"/>
                  <a:gd name="T8" fmla="*/ 0 w 322"/>
                  <a:gd name="T9" fmla="*/ 0 h 132"/>
                  <a:gd name="T10" fmla="*/ 0 60000 65536"/>
                  <a:gd name="T11" fmla="*/ 0 60000 65536"/>
                  <a:gd name="T12" fmla="*/ 0 60000 65536"/>
                  <a:gd name="T13" fmla="*/ 0 60000 65536"/>
                  <a:gd name="T14" fmla="*/ 0 60000 65536"/>
                  <a:gd name="T15" fmla="*/ 0 w 322"/>
                  <a:gd name="T16" fmla="*/ 0 h 132"/>
                  <a:gd name="T17" fmla="*/ 322 w 322"/>
                  <a:gd name="T18" fmla="*/ 132 h 132"/>
                </a:gdLst>
                <a:ahLst/>
                <a:cxnLst>
                  <a:cxn ang="T10">
                    <a:pos x="T0" y="T1"/>
                  </a:cxn>
                  <a:cxn ang="T11">
                    <a:pos x="T2" y="T3"/>
                  </a:cxn>
                  <a:cxn ang="T12">
                    <a:pos x="T4" y="T5"/>
                  </a:cxn>
                  <a:cxn ang="T13">
                    <a:pos x="T6" y="T7"/>
                  </a:cxn>
                  <a:cxn ang="T14">
                    <a:pos x="T8" y="T9"/>
                  </a:cxn>
                </a:cxnLst>
                <a:rect l="T15" t="T16" r="T17" b="T18"/>
                <a:pathLst>
                  <a:path w="322" h="132">
                    <a:moveTo>
                      <a:pt x="322" y="132"/>
                    </a:moveTo>
                    <a:lnTo>
                      <a:pt x="321" y="67"/>
                    </a:lnTo>
                    <a:lnTo>
                      <a:pt x="0" y="64"/>
                    </a:lnTo>
                    <a:lnTo>
                      <a:pt x="3" y="61"/>
                    </a:lnTo>
                    <a:lnTo>
                      <a:pt x="0"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96" name="Rectangle 118">
                <a:extLst>
                  <a:ext uri="{FF2B5EF4-FFF2-40B4-BE49-F238E27FC236}">
                    <a16:creationId xmlns:a16="http://schemas.microsoft.com/office/drawing/2014/main" id="{74852675-4F35-40A7-B12E-49B7CC1D6BF5}"/>
                  </a:ext>
                </a:extLst>
              </p:cNvPr>
              <p:cNvSpPr>
                <a:spLocks noChangeArrowheads="1"/>
              </p:cNvSpPr>
              <p:nvPr/>
            </p:nvSpPr>
            <p:spPr bwMode="auto">
              <a:xfrm>
                <a:off x="336" y="1872"/>
                <a:ext cx="6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AND</a:t>
                </a:r>
              </a:p>
            </p:txBody>
          </p:sp>
          <p:sp>
            <p:nvSpPr>
              <p:cNvPr id="97" name="Line 119">
                <a:extLst>
                  <a:ext uri="{FF2B5EF4-FFF2-40B4-BE49-F238E27FC236}">
                    <a16:creationId xmlns:a16="http://schemas.microsoft.com/office/drawing/2014/main" id="{8B59B483-2245-4FA8-94E4-833C4C9BA6E5}"/>
                  </a:ext>
                </a:extLst>
              </p:cNvPr>
              <p:cNvSpPr>
                <a:spLocks noChangeShapeType="1"/>
              </p:cNvSpPr>
              <p:nvPr/>
            </p:nvSpPr>
            <p:spPr bwMode="auto">
              <a:xfrm flipH="1" flipV="1">
                <a:off x="760" y="1776"/>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98" name="Line 120">
                <a:extLst>
                  <a:ext uri="{FF2B5EF4-FFF2-40B4-BE49-F238E27FC236}">
                    <a16:creationId xmlns:a16="http://schemas.microsoft.com/office/drawing/2014/main" id="{9B7BDB00-1F29-438C-B35D-124BABBA4CE1}"/>
                  </a:ext>
                </a:extLst>
              </p:cNvPr>
              <p:cNvSpPr>
                <a:spLocks noChangeShapeType="1"/>
              </p:cNvSpPr>
              <p:nvPr/>
            </p:nvSpPr>
            <p:spPr bwMode="auto">
              <a:xfrm flipH="1" flipV="1">
                <a:off x="1104" y="2688"/>
                <a:ext cx="0" cy="21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99" name="AutoShape 121">
                <a:extLst>
                  <a:ext uri="{FF2B5EF4-FFF2-40B4-BE49-F238E27FC236}">
                    <a16:creationId xmlns:a16="http://schemas.microsoft.com/office/drawing/2014/main" id="{BB8B4CBD-BC09-4AFE-9EEB-2D15B19E79CD}"/>
                  </a:ext>
                </a:extLst>
              </p:cNvPr>
              <p:cNvSpPr>
                <a:spLocks noChangeArrowheads="1"/>
              </p:cNvSpPr>
              <p:nvPr/>
            </p:nvSpPr>
            <p:spPr bwMode="auto">
              <a:xfrm rot="5400000" flipV="1">
                <a:off x="932" y="2348"/>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100" name="Rectangle 122">
                <a:extLst>
                  <a:ext uri="{FF2B5EF4-FFF2-40B4-BE49-F238E27FC236}">
                    <a16:creationId xmlns:a16="http://schemas.microsoft.com/office/drawing/2014/main" id="{2299FFD5-0861-44E1-A405-95CD8AA7772E}"/>
                  </a:ext>
                </a:extLst>
              </p:cNvPr>
              <p:cNvSpPr>
                <a:spLocks noChangeArrowheads="1"/>
              </p:cNvSpPr>
              <p:nvPr/>
            </p:nvSpPr>
            <p:spPr bwMode="auto">
              <a:xfrm>
                <a:off x="838" y="2356"/>
                <a:ext cx="5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OR</a:t>
                </a:r>
              </a:p>
            </p:txBody>
          </p:sp>
          <p:sp>
            <p:nvSpPr>
              <p:cNvPr id="101" name="Text Box 123">
                <a:extLst>
                  <a:ext uri="{FF2B5EF4-FFF2-40B4-BE49-F238E27FC236}">
                    <a16:creationId xmlns:a16="http://schemas.microsoft.com/office/drawing/2014/main" id="{99473579-4B9D-4408-9913-5D6EE0D04273}"/>
                  </a:ext>
                </a:extLst>
              </p:cNvPr>
              <p:cNvSpPr txBox="1">
                <a:spLocks noChangeArrowheads="1"/>
              </p:cNvSpPr>
              <p:nvPr/>
            </p:nvSpPr>
            <p:spPr bwMode="auto">
              <a:xfrm>
                <a:off x="1296" y="1533"/>
                <a:ext cx="599"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baseline="-25000" dirty="0">
                    <a:solidFill>
                      <a:schemeClr val="accent2"/>
                    </a:solidFill>
                    <a:latin typeface="Times New Roman" pitchFamily="18" charset="0"/>
                  </a:rPr>
                  <a:t>lock</a:t>
                </a:r>
              </a:p>
            </p:txBody>
          </p:sp>
          <p:sp>
            <p:nvSpPr>
              <p:cNvPr id="102" name="AutoShape 124">
                <a:extLst>
                  <a:ext uri="{FF2B5EF4-FFF2-40B4-BE49-F238E27FC236}">
                    <a16:creationId xmlns:a16="http://schemas.microsoft.com/office/drawing/2014/main" id="{306BF13D-F207-41CB-838C-80F6449B4B88}"/>
                  </a:ext>
                </a:extLst>
              </p:cNvPr>
              <p:cNvSpPr>
                <a:spLocks noChangeArrowheads="1"/>
              </p:cNvSpPr>
              <p:nvPr/>
            </p:nvSpPr>
            <p:spPr bwMode="auto">
              <a:xfrm rot="5400000" flipV="1">
                <a:off x="1322" y="1876"/>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103" name="Line 125">
                <a:extLst>
                  <a:ext uri="{FF2B5EF4-FFF2-40B4-BE49-F238E27FC236}">
                    <a16:creationId xmlns:a16="http://schemas.microsoft.com/office/drawing/2014/main" id="{CF01B3A6-E52B-4142-8278-4938F0BF5E97}"/>
                  </a:ext>
                </a:extLst>
              </p:cNvPr>
              <p:cNvSpPr>
                <a:spLocks noChangeShapeType="1"/>
              </p:cNvSpPr>
              <p:nvPr/>
            </p:nvSpPr>
            <p:spPr bwMode="auto">
              <a:xfrm flipV="1">
                <a:off x="1382" y="1600"/>
                <a:ext cx="0" cy="261"/>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04" name="Rectangle 126">
                <a:extLst>
                  <a:ext uri="{FF2B5EF4-FFF2-40B4-BE49-F238E27FC236}">
                    <a16:creationId xmlns:a16="http://schemas.microsoft.com/office/drawing/2014/main" id="{1BC6E88E-4927-4FBD-9934-E79F635895E7}"/>
                  </a:ext>
                </a:extLst>
              </p:cNvPr>
              <p:cNvSpPr>
                <a:spLocks noChangeArrowheads="1"/>
              </p:cNvSpPr>
              <p:nvPr/>
            </p:nvSpPr>
            <p:spPr bwMode="auto">
              <a:xfrm>
                <a:off x="1158" y="1884"/>
                <a:ext cx="6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AND</a:t>
                </a:r>
              </a:p>
            </p:txBody>
          </p:sp>
          <p:sp>
            <p:nvSpPr>
              <p:cNvPr id="105" name="Line 127">
                <a:extLst>
                  <a:ext uri="{FF2B5EF4-FFF2-40B4-BE49-F238E27FC236}">
                    <a16:creationId xmlns:a16="http://schemas.microsoft.com/office/drawing/2014/main" id="{D9753D13-5AB2-4900-A734-3AAAAE4ED499}"/>
                  </a:ext>
                </a:extLst>
              </p:cNvPr>
              <p:cNvSpPr>
                <a:spLocks noChangeShapeType="1"/>
              </p:cNvSpPr>
              <p:nvPr/>
            </p:nvSpPr>
            <p:spPr bwMode="auto">
              <a:xfrm flipH="1" flipV="1">
                <a:off x="1582" y="178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06" name="Text Box 128">
                <a:extLst>
                  <a:ext uri="{FF2B5EF4-FFF2-40B4-BE49-F238E27FC236}">
                    <a16:creationId xmlns:a16="http://schemas.microsoft.com/office/drawing/2014/main" id="{2A61CCCD-D91B-40E0-ADB2-54509BA18732}"/>
                  </a:ext>
                </a:extLst>
              </p:cNvPr>
              <p:cNvSpPr txBox="1">
                <a:spLocks noChangeArrowheads="1"/>
              </p:cNvSpPr>
              <p:nvPr/>
            </p:nvSpPr>
            <p:spPr bwMode="auto">
              <a:xfrm>
                <a:off x="1081" y="1299"/>
                <a:ext cx="67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i="1" dirty="0">
                    <a:solidFill>
                      <a:schemeClr val="accent2"/>
                    </a:solidFill>
                    <a:latin typeface="Times New Roman" pitchFamily="18" charset="0"/>
                  </a:rPr>
                  <a:t>x</a:t>
                </a:r>
                <a:r>
                  <a:rPr lang="en-US" altLang="en-US" sz="2400" i="1" baseline="-25000" dirty="0">
                    <a:solidFill>
                      <a:schemeClr val="accent2"/>
                    </a:solidFill>
                    <a:latin typeface="Times New Roman" pitchFamily="18" charset="0"/>
                  </a:rPr>
                  <a:t>t+1</a:t>
                </a:r>
                <a:r>
                  <a:rPr lang="en-US" altLang="en-US" sz="2400" i="1" dirty="0">
                    <a:solidFill>
                      <a:schemeClr val="accent2"/>
                    </a:solidFill>
                    <a:latin typeface="Times New Roman" pitchFamily="18" charset="0"/>
                  </a:rPr>
                  <a:t> </a:t>
                </a:r>
              </a:p>
              <a:p>
                <a:pPr algn="ctr">
                  <a:spcBef>
                    <a:spcPct val="0"/>
                  </a:spcBef>
                </a:pPr>
                <a:endParaRPr lang="en-US" altLang="en-US" sz="2400" i="1" baseline="-25000" dirty="0">
                  <a:solidFill>
                    <a:schemeClr val="accent2"/>
                  </a:solidFill>
                  <a:latin typeface="Times New Roman" pitchFamily="18" charset="0"/>
                </a:endParaRPr>
              </a:p>
            </p:txBody>
          </p:sp>
          <p:sp>
            <p:nvSpPr>
              <p:cNvPr id="107" name="Freeform 129">
                <a:extLst>
                  <a:ext uri="{FF2B5EF4-FFF2-40B4-BE49-F238E27FC236}">
                    <a16:creationId xmlns:a16="http://schemas.microsoft.com/office/drawing/2014/main" id="{1A1B8ADF-6F1F-40A3-B503-96FD2A6169AE}"/>
                  </a:ext>
                </a:extLst>
              </p:cNvPr>
              <p:cNvSpPr>
                <a:spLocks/>
              </p:cNvSpPr>
              <p:nvPr/>
            </p:nvSpPr>
            <p:spPr bwMode="auto">
              <a:xfrm flipH="1">
                <a:off x="1170" y="2211"/>
                <a:ext cx="322" cy="132"/>
              </a:xfrm>
              <a:custGeom>
                <a:avLst/>
                <a:gdLst>
                  <a:gd name="T0" fmla="*/ 322 w 322"/>
                  <a:gd name="T1" fmla="*/ 132 h 132"/>
                  <a:gd name="T2" fmla="*/ 321 w 322"/>
                  <a:gd name="T3" fmla="*/ 67 h 132"/>
                  <a:gd name="T4" fmla="*/ 0 w 322"/>
                  <a:gd name="T5" fmla="*/ 64 h 132"/>
                  <a:gd name="T6" fmla="*/ 3 w 322"/>
                  <a:gd name="T7" fmla="*/ 61 h 132"/>
                  <a:gd name="T8" fmla="*/ 0 w 322"/>
                  <a:gd name="T9" fmla="*/ 0 h 132"/>
                  <a:gd name="T10" fmla="*/ 0 60000 65536"/>
                  <a:gd name="T11" fmla="*/ 0 60000 65536"/>
                  <a:gd name="T12" fmla="*/ 0 60000 65536"/>
                  <a:gd name="T13" fmla="*/ 0 60000 65536"/>
                  <a:gd name="T14" fmla="*/ 0 60000 65536"/>
                  <a:gd name="T15" fmla="*/ 0 w 322"/>
                  <a:gd name="T16" fmla="*/ 0 h 132"/>
                  <a:gd name="T17" fmla="*/ 322 w 322"/>
                  <a:gd name="T18" fmla="*/ 132 h 132"/>
                </a:gdLst>
                <a:ahLst/>
                <a:cxnLst>
                  <a:cxn ang="T10">
                    <a:pos x="T0" y="T1"/>
                  </a:cxn>
                  <a:cxn ang="T11">
                    <a:pos x="T2" y="T3"/>
                  </a:cxn>
                  <a:cxn ang="T12">
                    <a:pos x="T4" y="T5"/>
                  </a:cxn>
                  <a:cxn ang="T13">
                    <a:pos x="T6" y="T7"/>
                  </a:cxn>
                  <a:cxn ang="T14">
                    <a:pos x="T8" y="T9"/>
                  </a:cxn>
                </a:cxnLst>
                <a:rect l="T15" t="T16" r="T17" b="T18"/>
                <a:pathLst>
                  <a:path w="322" h="132">
                    <a:moveTo>
                      <a:pt x="322" y="132"/>
                    </a:moveTo>
                    <a:lnTo>
                      <a:pt x="321" y="67"/>
                    </a:lnTo>
                    <a:lnTo>
                      <a:pt x="0" y="64"/>
                    </a:lnTo>
                    <a:lnTo>
                      <a:pt x="3" y="61"/>
                    </a:lnTo>
                    <a:lnTo>
                      <a:pt x="0"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108" name="Freeform 130">
                <a:extLst>
                  <a:ext uri="{FF2B5EF4-FFF2-40B4-BE49-F238E27FC236}">
                    <a16:creationId xmlns:a16="http://schemas.microsoft.com/office/drawing/2014/main" id="{31E886E5-EC73-4D5F-9C86-1D3B6F26FC43}"/>
                  </a:ext>
                </a:extLst>
              </p:cNvPr>
              <p:cNvSpPr>
                <a:spLocks/>
              </p:cNvSpPr>
              <p:nvPr/>
            </p:nvSpPr>
            <p:spPr bwMode="auto">
              <a:xfrm>
                <a:off x="396" y="1713"/>
                <a:ext cx="708" cy="1071"/>
              </a:xfrm>
              <a:custGeom>
                <a:avLst/>
                <a:gdLst>
                  <a:gd name="T0" fmla="*/ 162 w 708"/>
                  <a:gd name="T1" fmla="*/ 147 h 1071"/>
                  <a:gd name="T2" fmla="*/ 162 w 708"/>
                  <a:gd name="T3" fmla="*/ 0 h 1071"/>
                  <a:gd name="T4" fmla="*/ 0 w 708"/>
                  <a:gd name="T5" fmla="*/ 3 h 1071"/>
                  <a:gd name="T6" fmla="*/ 0 w 708"/>
                  <a:gd name="T7" fmla="*/ 1071 h 1071"/>
                  <a:gd name="T8" fmla="*/ 708 w 708"/>
                  <a:gd name="T9" fmla="*/ 1071 h 1071"/>
                  <a:gd name="T10" fmla="*/ 0 60000 65536"/>
                  <a:gd name="T11" fmla="*/ 0 60000 65536"/>
                  <a:gd name="T12" fmla="*/ 0 60000 65536"/>
                  <a:gd name="T13" fmla="*/ 0 60000 65536"/>
                  <a:gd name="T14" fmla="*/ 0 60000 65536"/>
                  <a:gd name="T15" fmla="*/ 0 w 708"/>
                  <a:gd name="T16" fmla="*/ 0 h 1071"/>
                  <a:gd name="T17" fmla="*/ 708 w 708"/>
                  <a:gd name="T18" fmla="*/ 1071 h 1071"/>
                </a:gdLst>
                <a:ahLst/>
                <a:cxnLst>
                  <a:cxn ang="T10">
                    <a:pos x="T0" y="T1"/>
                  </a:cxn>
                  <a:cxn ang="T11">
                    <a:pos x="T2" y="T3"/>
                  </a:cxn>
                  <a:cxn ang="T12">
                    <a:pos x="T4" y="T5"/>
                  </a:cxn>
                  <a:cxn ang="T13">
                    <a:pos x="T6" y="T7"/>
                  </a:cxn>
                  <a:cxn ang="T14">
                    <a:pos x="T8" y="T9"/>
                  </a:cxn>
                </a:cxnLst>
                <a:rect l="T15" t="T16" r="T17" b="T18"/>
                <a:pathLst>
                  <a:path w="708" h="1071">
                    <a:moveTo>
                      <a:pt x="162" y="147"/>
                    </a:moveTo>
                    <a:lnTo>
                      <a:pt x="162" y="0"/>
                    </a:lnTo>
                    <a:lnTo>
                      <a:pt x="0" y="3"/>
                    </a:lnTo>
                    <a:lnTo>
                      <a:pt x="0" y="1071"/>
                    </a:lnTo>
                    <a:lnTo>
                      <a:pt x="708" y="1071"/>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109" name="Text Box 131">
                <a:extLst>
                  <a:ext uri="{FF2B5EF4-FFF2-40B4-BE49-F238E27FC236}">
                    <a16:creationId xmlns:a16="http://schemas.microsoft.com/office/drawing/2014/main" id="{0252D2EF-880A-499D-AD6C-B0D3CC3BF892}"/>
                  </a:ext>
                </a:extLst>
              </p:cNvPr>
              <p:cNvSpPr txBox="1">
                <a:spLocks noChangeArrowheads="1"/>
              </p:cNvSpPr>
              <p:nvPr/>
            </p:nvSpPr>
            <p:spPr bwMode="auto">
              <a:xfrm>
                <a:off x="960" y="2688"/>
                <a:ext cx="543"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dirty="0" err="1">
                    <a:solidFill>
                      <a:schemeClr val="accent2"/>
                    </a:solidFill>
                    <a:latin typeface="Times New Roman" pitchFamily="18" charset="0"/>
                  </a:rPr>
                  <a:t>y</a:t>
                </a:r>
                <a:r>
                  <a:rPr lang="en-US" altLang="en-US" sz="2800" i="1" baseline="-25000" dirty="0" err="1">
                    <a:solidFill>
                      <a:schemeClr val="accent2"/>
                    </a:solidFill>
                    <a:latin typeface="Times New Roman" pitchFamily="18" charset="0"/>
                  </a:rPr>
                  <a:t>t</a:t>
                </a:r>
                <a:r>
                  <a:rPr lang="en-US" altLang="en-US" sz="2800" i="1" dirty="0">
                    <a:solidFill>
                      <a:schemeClr val="accent2"/>
                    </a:solidFill>
                    <a:latin typeface="Times New Roman" pitchFamily="18" charset="0"/>
                  </a:rPr>
                  <a:t> </a:t>
                </a:r>
              </a:p>
              <a:p>
                <a:pPr algn="ctr">
                  <a:spcBef>
                    <a:spcPct val="0"/>
                  </a:spcBef>
                </a:pPr>
                <a:endParaRPr lang="en-US" altLang="en-US" sz="2800" i="1" baseline="-25000" dirty="0">
                  <a:solidFill>
                    <a:schemeClr val="accent2"/>
                  </a:solidFill>
                  <a:latin typeface="Times New Roman" pitchFamily="18" charset="0"/>
                </a:endParaRPr>
              </a:p>
            </p:txBody>
          </p:sp>
        </p:grpSp>
      </p:grpSp>
      <p:grpSp>
        <p:nvGrpSpPr>
          <p:cNvPr id="112" name="Group 111">
            <a:extLst>
              <a:ext uri="{FF2B5EF4-FFF2-40B4-BE49-F238E27FC236}">
                <a16:creationId xmlns:a16="http://schemas.microsoft.com/office/drawing/2014/main" id="{FE21F82D-96A8-4C5E-B56D-8A18D397A322}"/>
              </a:ext>
            </a:extLst>
          </p:cNvPr>
          <p:cNvGrpSpPr/>
          <p:nvPr/>
        </p:nvGrpSpPr>
        <p:grpSpPr>
          <a:xfrm>
            <a:off x="5961189" y="2694297"/>
            <a:ext cx="1609907" cy="685799"/>
            <a:chOff x="6070527" y="4419600"/>
            <a:chExt cx="1609907" cy="685799"/>
          </a:xfrm>
        </p:grpSpPr>
        <p:sp>
          <p:nvSpPr>
            <p:cNvPr id="113" name="Rectangle 106">
              <a:extLst>
                <a:ext uri="{FF2B5EF4-FFF2-40B4-BE49-F238E27FC236}">
                  <a16:creationId xmlns:a16="http://schemas.microsoft.com/office/drawing/2014/main" id="{51B5E771-DB2B-48B7-8419-1E1956ED9801}"/>
                </a:ext>
              </a:extLst>
            </p:cNvPr>
            <p:cNvSpPr>
              <a:spLocks noChangeArrowheads="1"/>
            </p:cNvSpPr>
            <p:nvPr/>
          </p:nvSpPr>
          <p:spPr bwMode="auto">
            <a:xfrm>
              <a:off x="6070527" y="4495800"/>
              <a:ext cx="12016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rgbClr val="FF0000"/>
                  </a:solidFill>
                  <a:latin typeface="Times New Roman" pitchFamily="18" charset="0"/>
                </a:rPr>
                <a:t>cycle</a:t>
              </a:r>
            </a:p>
          </p:txBody>
        </p:sp>
        <p:sp>
          <p:nvSpPr>
            <p:cNvPr id="114" name="Curved Down Arrow 3">
              <a:extLst>
                <a:ext uri="{FF2B5EF4-FFF2-40B4-BE49-F238E27FC236}">
                  <a16:creationId xmlns:a16="http://schemas.microsoft.com/office/drawing/2014/main" id="{05FE988B-2E24-4702-8E81-4DE5FE0AF6C4}"/>
                </a:ext>
              </a:extLst>
            </p:cNvPr>
            <p:cNvSpPr/>
            <p:nvPr/>
          </p:nvSpPr>
          <p:spPr>
            <a:xfrm rot="10800000">
              <a:off x="7039084" y="4791869"/>
              <a:ext cx="625475" cy="313530"/>
            </a:xfrm>
            <a:prstGeom prst="curvedDownArrow">
              <a:avLst/>
            </a:prstGeom>
            <a:solidFill>
              <a:srgbClr val="FF0000"/>
            </a:solidFill>
            <a:ln>
              <a:solidFill>
                <a:schemeClr val="hlink"/>
              </a:solidFill>
            </a:ln>
          </p:spPr>
          <p:txBody>
            <a:bodyPr wrap="square" rtlCol="0" anchor="ctr">
              <a:spAutoFit/>
            </a:bodyPr>
            <a:lstStyle/>
            <a:p>
              <a:pPr algn="l"/>
              <a:endParaRPr lang="en-CA" sz="2400" dirty="0"/>
            </a:p>
          </p:txBody>
        </p:sp>
        <p:sp>
          <p:nvSpPr>
            <p:cNvPr id="115" name="Curved Down Arrow 51">
              <a:extLst>
                <a:ext uri="{FF2B5EF4-FFF2-40B4-BE49-F238E27FC236}">
                  <a16:creationId xmlns:a16="http://schemas.microsoft.com/office/drawing/2014/main" id="{74CE823D-F8B4-4971-ADE8-DE620E9E12FB}"/>
                </a:ext>
              </a:extLst>
            </p:cNvPr>
            <p:cNvSpPr/>
            <p:nvPr/>
          </p:nvSpPr>
          <p:spPr>
            <a:xfrm>
              <a:off x="7054959" y="4419600"/>
              <a:ext cx="625475" cy="313530"/>
            </a:xfrm>
            <a:prstGeom prst="curvedDownArrow">
              <a:avLst/>
            </a:prstGeom>
            <a:solidFill>
              <a:srgbClr val="FF0000"/>
            </a:solidFill>
            <a:ln>
              <a:solidFill>
                <a:schemeClr val="hlink"/>
              </a:solidFill>
            </a:ln>
          </p:spPr>
          <p:txBody>
            <a:bodyPr wrap="square" rtlCol="0" anchor="ctr">
              <a:spAutoFit/>
            </a:bodyPr>
            <a:lstStyle/>
            <a:p>
              <a:pPr algn="l"/>
              <a:endParaRPr lang="en-CA" sz="2400" dirty="0"/>
            </a:p>
          </p:txBody>
        </p:sp>
      </p:grpSp>
    </p:spTree>
    <p:extLst>
      <p:ext uri="{BB962C8B-B14F-4D97-AF65-F5344CB8AC3E}">
        <p14:creationId xmlns:p14="http://schemas.microsoft.com/office/powerpoint/2010/main" val="374278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 calcmode="lin" valueType="num">
                                      <p:cBhvr additive="base">
                                        <p:cTn id="7"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0-#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0-#ppt_w/2"/>
                                          </p:val>
                                        </p:tav>
                                        <p:tav tm="100000">
                                          <p:val>
                                            <p:strVal val="#ppt_x"/>
                                          </p:val>
                                        </p:tav>
                                      </p:tavLst>
                                    </p:anim>
                                    <p:anim calcmode="lin" valueType="num">
                                      <p:cBhvr additive="base">
                                        <p:cTn id="16" dur="500" fill="hold"/>
                                        <p:tgtEl>
                                          <p:spTgt spid="82"/>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0-#ppt_w/2"/>
                                          </p:val>
                                        </p:tav>
                                        <p:tav tm="100000">
                                          <p:val>
                                            <p:strVal val="#ppt_x"/>
                                          </p:val>
                                        </p:tav>
                                      </p:tavLst>
                                    </p:anim>
                                    <p:anim calcmode="lin" valueType="num">
                                      <p:cBhvr additive="base">
                                        <p:cTn id="20"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anim calcmode="lin" valueType="num">
                                      <p:cBhvr additive="base">
                                        <p:cTn id="25"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0-#ppt_w/2"/>
                                          </p:val>
                                        </p:tav>
                                        <p:tav tm="100000">
                                          <p:val>
                                            <p:strVal val="#ppt_x"/>
                                          </p:val>
                                        </p:tav>
                                      </p:tavLst>
                                    </p:anim>
                                    <p:anim calcmode="lin" valueType="num">
                                      <p:cBhvr additive="base">
                                        <p:cTn id="30"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1">
                                            <p:txEl>
                                              <p:pRg st="1" end="1"/>
                                            </p:txEl>
                                          </p:spTgt>
                                        </p:tgtEl>
                                        <p:attrNameLst>
                                          <p:attrName>style.visibility</p:attrName>
                                        </p:attrNameLst>
                                      </p:cBhvr>
                                      <p:to>
                                        <p:strVal val="visible"/>
                                      </p:to>
                                    </p:set>
                                    <p:anim calcmode="lin" valueType="num">
                                      <p:cBhvr additive="base">
                                        <p:cTn id="35" dur="500" fill="hold"/>
                                        <p:tgtEl>
                                          <p:spTgt spid="51">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1">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additive="base">
                                        <p:cTn id="39" dur="500" fill="hold"/>
                                        <p:tgtEl>
                                          <p:spTgt spid="81"/>
                                        </p:tgtEl>
                                        <p:attrNameLst>
                                          <p:attrName>ppt_x</p:attrName>
                                        </p:attrNameLst>
                                      </p:cBhvr>
                                      <p:tavLst>
                                        <p:tav tm="0">
                                          <p:val>
                                            <p:strVal val="0-#ppt_w/2"/>
                                          </p:val>
                                        </p:tav>
                                        <p:tav tm="100000">
                                          <p:val>
                                            <p:strVal val="#ppt_x"/>
                                          </p:val>
                                        </p:tav>
                                      </p:tavLst>
                                    </p:anim>
                                    <p:anim calcmode="lin" valueType="num">
                                      <p:cBhvr additive="base">
                                        <p:cTn id="40" dur="500" fill="hold"/>
                                        <p:tgtEl>
                                          <p:spTgt spid="8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0-#ppt_w/2"/>
                                          </p:val>
                                        </p:tav>
                                        <p:tav tm="100000">
                                          <p:val>
                                            <p:strVal val="#ppt_x"/>
                                          </p:val>
                                        </p:tav>
                                      </p:tavLst>
                                    </p:anim>
                                    <p:anim calcmode="lin" valueType="num">
                                      <p:cBhvr additive="base">
                                        <p:cTn id="44" dur="500" fill="hold"/>
                                        <p:tgtEl>
                                          <p:spTgt spid="58"/>
                                        </p:tgtEl>
                                        <p:attrNameLst>
                                          <p:attrName>ppt_y</p:attrName>
                                        </p:attrNameLst>
                                      </p:cBhvr>
                                      <p:tavLst>
                                        <p:tav tm="0">
                                          <p:val>
                                            <p:strVal val="#ppt_y"/>
                                          </p:val>
                                        </p:tav>
                                        <p:tav tm="100000">
                                          <p:val>
                                            <p:strVal val="#ppt_y"/>
                                          </p:val>
                                        </p:tav>
                                      </p:tavLst>
                                    </p:anim>
                                  </p:childTnLst>
                                </p:cTn>
                              </p:par>
                              <p:par>
                                <p:cTn id="45" presetID="1" presetClass="exit"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hidden"/>
                                      </p:to>
                                    </p:set>
                                  </p:childTnLst>
                                </p:cTn>
                              </p:par>
                              <p:par>
                                <p:cTn id="49" presetID="2" presetClass="entr" presetSubtype="8"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0-#ppt_w/2"/>
                                          </p:val>
                                        </p:tav>
                                        <p:tav tm="100000">
                                          <p:val>
                                            <p:strVal val="#ppt_x"/>
                                          </p:val>
                                        </p:tav>
                                      </p:tavLst>
                                    </p:anim>
                                    <p:anim calcmode="lin" valueType="num">
                                      <p:cBhvr additive="base">
                                        <p:cTn id="52"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anim calcmode="lin" valueType="num">
                                      <p:cBhvr additive="base">
                                        <p:cTn id="57" dur="500" fill="hold"/>
                                        <p:tgtEl>
                                          <p:spTgt spid="84"/>
                                        </p:tgtEl>
                                        <p:attrNameLst>
                                          <p:attrName>ppt_x</p:attrName>
                                        </p:attrNameLst>
                                      </p:cBhvr>
                                      <p:tavLst>
                                        <p:tav tm="0">
                                          <p:val>
                                            <p:strVal val="1+#ppt_w/2"/>
                                          </p:val>
                                        </p:tav>
                                        <p:tav tm="100000">
                                          <p:val>
                                            <p:strVal val="#ppt_x"/>
                                          </p:val>
                                        </p:tav>
                                      </p:tavLst>
                                    </p:anim>
                                    <p:anim calcmode="lin" valueType="num">
                                      <p:cBhvr additive="base">
                                        <p:cTn id="58" dur="500" fill="hold"/>
                                        <p:tgtEl>
                                          <p:spTgt spid="84"/>
                                        </p:tgtEl>
                                        <p:attrNameLst>
                                          <p:attrName>ppt_y</p:attrName>
                                        </p:attrNameLst>
                                      </p:cBhvr>
                                      <p:tavLst>
                                        <p:tav tm="0">
                                          <p:val>
                                            <p:strVal val="#ppt_y"/>
                                          </p:val>
                                        </p:tav>
                                        <p:tav tm="100000">
                                          <p:val>
                                            <p:strVal val="#ppt_y"/>
                                          </p:val>
                                        </p:tav>
                                      </p:tavLst>
                                    </p:anim>
                                  </p:childTnLst>
                                </p:cTn>
                              </p:par>
                              <p:par>
                                <p:cTn id="59" presetID="1" presetClass="exit" presetSubtype="0" fill="hold" grpId="1" nodeType="withEffect">
                                  <p:stCondLst>
                                    <p:cond delay="0"/>
                                  </p:stCondLst>
                                  <p:childTnLst>
                                    <p:set>
                                      <p:cBhvr>
                                        <p:cTn id="60" dur="1" fill="hold">
                                          <p:stCondLst>
                                            <p:cond delay="0"/>
                                          </p:stCondLst>
                                        </p:cTn>
                                        <p:tgtEl>
                                          <p:spTgt spid="8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12"/>
                                        </p:tgtEl>
                                        <p:attrNameLst>
                                          <p:attrName>style.visibility</p:attrName>
                                        </p:attrNameLst>
                                      </p:cBhvr>
                                      <p:to>
                                        <p:strVal val="visible"/>
                                      </p:to>
                                    </p:set>
                                    <p:anim calcmode="lin" valueType="num">
                                      <p:cBhvr additive="base">
                                        <p:cTn id="67" dur="500" fill="hold"/>
                                        <p:tgtEl>
                                          <p:spTgt spid="112"/>
                                        </p:tgtEl>
                                        <p:attrNameLst>
                                          <p:attrName>ppt_x</p:attrName>
                                        </p:attrNameLst>
                                      </p:cBhvr>
                                      <p:tavLst>
                                        <p:tav tm="0">
                                          <p:val>
                                            <p:strVal val="1+#ppt_w/2"/>
                                          </p:val>
                                        </p:tav>
                                        <p:tav tm="100000">
                                          <p:val>
                                            <p:strVal val="#ppt_x"/>
                                          </p:val>
                                        </p:tav>
                                      </p:tavLst>
                                    </p:anim>
                                    <p:anim calcmode="lin" valueType="num">
                                      <p:cBhvr additive="base">
                                        <p:cTn id="68" dur="500" fill="hold"/>
                                        <p:tgtEl>
                                          <p:spTgt spid="11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51">
                                            <p:txEl>
                                              <p:pRg st="2" end="2"/>
                                            </p:txEl>
                                          </p:spTgt>
                                        </p:tgtEl>
                                        <p:attrNameLst>
                                          <p:attrName>style.visibility</p:attrName>
                                        </p:attrNameLst>
                                      </p:cBhvr>
                                      <p:to>
                                        <p:strVal val="visible"/>
                                      </p:to>
                                    </p:set>
                                    <p:anim calcmode="lin" valueType="num">
                                      <p:cBhvr additive="base">
                                        <p:cTn id="73" dur="500" fill="hold"/>
                                        <p:tgtEl>
                                          <p:spTgt spid="51">
                                            <p:txEl>
                                              <p:pRg st="2" end="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5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59" grpId="1"/>
      <p:bldP spid="81" grpId="0"/>
      <p:bldP spid="81" grpId="1"/>
      <p:bldP spid="82" grpId="0"/>
      <p:bldP spid="82" grpId="1"/>
      <p:bldP spid="83" grpId="0"/>
      <p:bldP spid="8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EFAFE0C9-61BD-4677-A9A6-7C08155FE5D2}"/>
              </a:ext>
            </a:extLst>
          </p:cNvPr>
          <p:cNvGrpSpPr/>
          <p:nvPr/>
        </p:nvGrpSpPr>
        <p:grpSpPr>
          <a:xfrm>
            <a:off x="3436042" y="4249874"/>
            <a:ext cx="5648325" cy="2303326"/>
            <a:chOff x="3436042" y="4249874"/>
            <a:chExt cx="5648325" cy="2303326"/>
          </a:xfrm>
        </p:grpSpPr>
        <p:grpSp>
          <p:nvGrpSpPr>
            <p:cNvPr id="88" name="Group 87">
              <a:extLst>
                <a:ext uri="{FF2B5EF4-FFF2-40B4-BE49-F238E27FC236}">
                  <a16:creationId xmlns:a16="http://schemas.microsoft.com/office/drawing/2014/main" id="{86892930-270C-4724-B21E-BBD207F9F963}"/>
                </a:ext>
              </a:extLst>
            </p:cNvPr>
            <p:cNvGrpSpPr/>
            <p:nvPr/>
          </p:nvGrpSpPr>
          <p:grpSpPr>
            <a:xfrm>
              <a:off x="3436042" y="4249874"/>
              <a:ext cx="5648325" cy="2303326"/>
              <a:chOff x="3429000" y="4249874"/>
              <a:chExt cx="5648325" cy="2303326"/>
            </a:xfrm>
          </p:grpSpPr>
          <p:grpSp>
            <p:nvGrpSpPr>
              <p:cNvPr id="99" name="Group 98">
                <a:extLst>
                  <a:ext uri="{FF2B5EF4-FFF2-40B4-BE49-F238E27FC236}">
                    <a16:creationId xmlns:a16="http://schemas.microsoft.com/office/drawing/2014/main" id="{DACEAD87-95E3-40FD-814E-4440DF5458D6}"/>
                  </a:ext>
                </a:extLst>
              </p:cNvPr>
              <p:cNvGrpSpPr/>
              <p:nvPr/>
            </p:nvGrpSpPr>
            <p:grpSpPr>
              <a:xfrm>
                <a:off x="3429000" y="4249874"/>
                <a:ext cx="5648325" cy="2303326"/>
                <a:chOff x="3429000" y="4267200"/>
                <a:chExt cx="5648325" cy="2303326"/>
              </a:xfrm>
            </p:grpSpPr>
            <p:pic>
              <p:nvPicPr>
                <p:cNvPr id="108" name="Picture 2" descr="Image result for recurrent neural network">
                  <a:extLst>
                    <a:ext uri="{FF2B5EF4-FFF2-40B4-BE49-F238E27FC236}">
                      <a16:creationId xmlns:a16="http://schemas.microsoft.com/office/drawing/2014/main" id="{46C1BED4-A06B-4877-BB3A-8A45BEF01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67200"/>
                  <a:ext cx="5648325" cy="2303326"/>
                </a:xfrm>
                <a:prstGeom prst="rect">
                  <a:avLst/>
                </a:prstGeom>
                <a:noFill/>
                <a:extLst>
                  <a:ext uri="{909E8E84-426E-40DD-AFC4-6F175D3DCCD1}">
                    <a14:hiddenFill xmlns:a14="http://schemas.microsoft.com/office/drawing/2010/main">
                      <a:solidFill>
                        <a:srgbClr val="FFFFFF"/>
                      </a:solidFill>
                    </a14:hiddenFill>
                  </a:ext>
                </a:extLst>
              </p:spPr>
            </p:pic>
            <p:sp>
              <p:nvSpPr>
                <p:cNvPr id="109" name="Text Box 33">
                  <a:extLst>
                    <a:ext uri="{FF2B5EF4-FFF2-40B4-BE49-F238E27FC236}">
                      <a16:creationId xmlns:a16="http://schemas.microsoft.com/office/drawing/2014/main" id="{C25D45C4-BEE0-438F-9E8D-FE8DBA761312}"/>
                    </a:ext>
                  </a:extLst>
                </p:cNvPr>
                <p:cNvSpPr txBox="1">
                  <a:spLocks noChangeArrowheads="1"/>
                </p:cNvSpPr>
                <p:nvPr/>
              </p:nvSpPr>
              <p:spPr bwMode="auto">
                <a:xfrm>
                  <a:off x="5396247" y="5215967"/>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t-2</a:t>
                  </a:r>
                </a:p>
              </p:txBody>
            </p:sp>
            <p:sp>
              <p:nvSpPr>
                <p:cNvPr id="110" name="Text Box 33">
                  <a:extLst>
                    <a:ext uri="{FF2B5EF4-FFF2-40B4-BE49-F238E27FC236}">
                      <a16:creationId xmlns:a16="http://schemas.microsoft.com/office/drawing/2014/main" id="{7C40622B-0918-4BF6-A829-D63173B70F11}"/>
                    </a:ext>
                  </a:extLst>
                </p:cNvPr>
                <p:cNvSpPr txBox="1">
                  <a:spLocks noChangeArrowheads="1"/>
                </p:cNvSpPr>
                <p:nvPr/>
              </p:nvSpPr>
              <p:spPr bwMode="auto">
                <a:xfrm>
                  <a:off x="6310647" y="556260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t-1</a:t>
                  </a:r>
                </a:p>
              </p:txBody>
            </p:sp>
            <p:sp>
              <p:nvSpPr>
                <p:cNvPr id="111" name="Text Box 33">
                  <a:extLst>
                    <a:ext uri="{FF2B5EF4-FFF2-40B4-BE49-F238E27FC236}">
                      <a16:creationId xmlns:a16="http://schemas.microsoft.com/office/drawing/2014/main" id="{0577F8A1-F215-46E6-A517-0D97D84BD66C}"/>
                    </a:ext>
                  </a:extLst>
                </p:cNvPr>
                <p:cNvSpPr txBox="1">
                  <a:spLocks noChangeArrowheads="1"/>
                </p:cNvSpPr>
                <p:nvPr/>
              </p:nvSpPr>
              <p:spPr bwMode="auto">
                <a:xfrm>
                  <a:off x="7200363" y="552708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a:t>
                  </a:r>
                </a:p>
              </p:txBody>
            </p:sp>
            <p:sp>
              <p:nvSpPr>
                <p:cNvPr id="112" name="Text Box 33">
                  <a:extLst>
                    <a:ext uri="{FF2B5EF4-FFF2-40B4-BE49-F238E27FC236}">
                      <a16:creationId xmlns:a16="http://schemas.microsoft.com/office/drawing/2014/main" id="{D136E863-F7F4-49AE-A386-43B4E71A982D}"/>
                    </a:ext>
                  </a:extLst>
                </p:cNvPr>
                <p:cNvSpPr txBox="1">
                  <a:spLocks noChangeArrowheads="1"/>
                </p:cNvSpPr>
                <p:nvPr/>
              </p:nvSpPr>
              <p:spPr bwMode="auto">
                <a:xfrm>
                  <a:off x="8177010" y="556260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t+1</a:t>
                  </a:r>
                </a:p>
              </p:txBody>
            </p:sp>
          </p:grpSp>
          <p:sp>
            <p:nvSpPr>
              <p:cNvPr id="100" name="Rectangle 99">
                <a:extLst>
                  <a:ext uri="{FF2B5EF4-FFF2-40B4-BE49-F238E27FC236}">
                    <a16:creationId xmlns:a16="http://schemas.microsoft.com/office/drawing/2014/main" id="{07E1D515-0951-418F-8700-112151BBD250}"/>
                  </a:ext>
                </a:extLst>
              </p:cNvPr>
              <p:cNvSpPr/>
              <p:nvPr/>
            </p:nvSpPr>
            <p:spPr>
              <a:xfrm>
                <a:off x="3771363" y="5773874"/>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01" name="Rectangle 100">
                <a:extLst>
                  <a:ext uri="{FF2B5EF4-FFF2-40B4-BE49-F238E27FC236}">
                    <a16:creationId xmlns:a16="http://schemas.microsoft.com/office/drawing/2014/main" id="{55BC84C1-06C6-43D5-BDF6-E3924502C6AC}"/>
                  </a:ext>
                </a:extLst>
              </p:cNvPr>
              <p:cNvSpPr/>
              <p:nvPr/>
            </p:nvSpPr>
            <p:spPr>
              <a:xfrm>
                <a:off x="3758484" y="4914363"/>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02" name="Rectangle 101">
                <a:extLst>
                  <a:ext uri="{FF2B5EF4-FFF2-40B4-BE49-F238E27FC236}">
                    <a16:creationId xmlns:a16="http://schemas.microsoft.com/office/drawing/2014/main" id="{AEE54C12-F308-4B9F-A043-060A89BABB92}"/>
                  </a:ext>
                </a:extLst>
              </p:cNvPr>
              <p:cNvSpPr/>
              <p:nvPr/>
            </p:nvSpPr>
            <p:spPr>
              <a:xfrm>
                <a:off x="5770807" y="4948860"/>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03" name="Rectangle 102">
                <a:extLst>
                  <a:ext uri="{FF2B5EF4-FFF2-40B4-BE49-F238E27FC236}">
                    <a16:creationId xmlns:a16="http://schemas.microsoft.com/office/drawing/2014/main" id="{B894F18E-19A7-44A9-AB63-223E5CE23942}"/>
                  </a:ext>
                </a:extLst>
              </p:cNvPr>
              <p:cNvSpPr/>
              <p:nvPr/>
            </p:nvSpPr>
            <p:spPr>
              <a:xfrm>
                <a:off x="6768921" y="4927242"/>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04" name="Rectangle 103">
                <a:extLst>
                  <a:ext uri="{FF2B5EF4-FFF2-40B4-BE49-F238E27FC236}">
                    <a16:creationId xmlns:a16="http://schemas.microsoft.com/office/drawing/2014/main" id="{176E27AC-5066-46E3-9E61-E6AD5AB7E22B}"/>
                  </a:ext>
                </a:extLst>
              </p:cNvPr>
              <p:cNvSpPr/>
              <p:nvPr/>
            </p:nvSpPr>
            <p:spPr>
              <a:xfrm>
                <a:off x="7715519" y="4905624"/>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05" name="Rectangle 104">
                <a:extLst>
                  <a:ext uri="{FF2B5EF4-FFF2-40B4-BE49-F238E27FC236}">
                    <a16:creationId xmlns:a16="http://schemas.microsoft.com/office/drawing/2014/main" id="{E28C35E4-E5B0-4B14-A052-12B6B61BB2C8}"/>
                  </a:ext>
                </a:extLst>
              </p:cNvPr>
              <p:cNvSpPr/>
              <p:nvPr/>
            </p:nvSpPr>
            <p:spPr>
              <a:xfrm>
                <a:off x="8128716" y="5717148"/>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06" name="Rectangle 105">
                <a:extLst>
                  <a:ext uri="{FF2B5EF4-FFF2-40B4-BE49-F238E27FC236}">
                    <a16:creationId xmlns:a16="http://schemas.microsoft.com/office/drawing/2014/main" id="{99479F5F-62FA-452F-B2EB-C1B933C24ED7}"/>
                  </a:ext>
                </a:extLst>
              </p:cNvPr>
              <p:cNvSpPr/>
              <p:nvPr/>
            </p:nvSpPr>
            <p:spPr>
              <a:xfrm>
                <a:off x="7174605" y="5715000"/>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07" name="Rectangle 106">
                <a:extLst>
                  <a:ext uri="{FF2B5EF4-FFF2-40B4-BE49-F238E27FC236}">
                    <a16:creationId xmlns:a16="http://schemas.microsoft.com/office/drawing/2014/main" id="{1A110175-5373-436E-8E0C-51D1DD5EB75D}"/>
                  </a:ext>
                </a:extLst>
              </p:cNvPr>
              <p:cNvSpPr/>
              <p:nvPr/>
            </p:nvSpPr>
            <p:spPr>
              <a:xfrm>
                <a:off x="6260205" y="5753637"/>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89" name="Group 88">
              <a:extLst>
                <a:ext uri="{FF2B5EF4-FFF2-40B4-BE49-F238E27FC236}">
                  <a16:creationId xmlns:a16="http://schemas.microsoft.com/office/drawing/2014/main" id="{56B12525-71AE-48C4-9EC9-816779810652}"/>
                </a:ext>
              </a:extLst>
            </p:cNvPr>
            <p:cNvGrpSpPr/>
            <p:nvPr/>
          </p:nvGrpSpPr>
          <p:grpSpPr>
            <a:xfrm>
              <a:off x="6248401" y="5135592"/>
              <a:ext cx="371984" cy="245907"/>
              <a:chOff x="6248401" y="5135592"/>
              <a:chExt cx="371984" cy="245907"/>
            </a:xfrm>
          </p:grpSpPr>
          <p:sp>
            <p:nvSpPr>
              <p:cNvPr id="97" name="Rectangle 96">
                <a:extLst>
                  <a:ext uri="{FF2B5EF4-FFF2-40B4-BE49-F238E27FC236}">
                    <a16:creationId xmlns:a16="http://schemas.microsoft.com/office/drawing/2014/main" id="{0DA896B0-3A1F-4C25-8B90-721D3AB1A977}"/>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8" name="Rectangle 97">
                <a:extLst>
                  <a:ext uri="{FF2B5EF4-FFF2-40B4-BE49-F238E27FC236}">
                    <a16:creationId xmlns:a16="http://schemas.microsoft.com/office/drawing/2014/main" id="{9FEA419A-2663-410D-8E0B-D8307F4A1B0C}"/>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90" name="Group 89">
              <a:extLst>
                <a:ext uri="{FF2B5EF4-FFF2-40B4-BE49-F238E27FC236}">
                  <a16:creationId xmlns:a16="http://schemas.microsoft.com/office/drawing/2014/main" id="{C716712E-96CC-41A5-9283-4527E76FC9A7}"/>
                </a:ext>
              </a:extLst>
            </p:cNvPr>
            <p:cNvGrpSpPr/>
            <p:nvPr/>
          </p:nvGrpSpPr>
          <p:grpSpPr>
            <a:xfrm>
              <a:off x="7216266" y="5118100"/>
              <a:ext cx="371984" cy="245907"/>
              <a:chOff x="6248401" y="5135592"/>
              <a:chExt cx="371984" cy="245907"/>
            </a:xfrm>
          </p:grpSpPr>
          <p:sp>
            <p:nvSpPr>
              <p:cNvPr id="95" name="Rectangle 94">
                <a:extLst>
                  <a:ext uri="{FF2B5EF4-FFF2-40B4-BE49-F238E27FC236}">
                    <a16:creationId xmlns:a16="http://schemas.microsoft.com/office/drawing/2014/main" id="{DB1F59B7-7D0F-4EED-BCFB-A7069C52FACD}"/>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6" name="Rectangle 95">
                <a:extLst>
                  <a:ext uri="{FF2B5EF4-FFF2-40B4-BE49-F238E27FC236}">
                    <a16:creationId xmlns:a16="http://schemas.microsoft.com/office/drawing/2014/main" id="{885B33CB-5350-463E-9166-FBADAFE54D28}"/>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91" name="Group 90">
              <a:extLst>
                <a:ext uri="{FF2B5EF4-FFF2-40B4-BE49-F238E27FC236}">
                  <a16:creationId xmlns:a16="http://schemas.microsoft.com/office/drawing/2014/main" id="{2F458000-6C52-44BC-810D-D6B3C6F3CE3D}"/>
                </a:ext>
              </a:extLst>
            </p:cNvPr>
            <p:cNvGrpSpPr/>
            <p:nvPr/>
          </p:nvGrpSpPr>
          <p:grpSpPr>
            <a:xfrm>
              <a:off x="8152381" y="5170643"/>
              <a:ext cx="371984" cy="245907"/>
              <a:chOff x="6248401" y="5135592"/>
              <a:chExt cx="371984" cy="245907"/>
            </a:xfrm>
          </p:grpSpPr>
          <p:sp>
            <p:nvSpPr>
              <p:cNvPr id="93" name="Rectangle 92">
                <a:extLst>
                  <a:ext uri="{FF2B5EF4-FFF2-40B4-BE49-F238E27FC236}">
                    <a16:creationId xmlns:a16="http://schemas.microsoft.com/office/drawing/2014/main" id="{E2111A36-1BC7-4A74-8962-3E7CEA2D3CBF}"/>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4" name="Rectangle 93">
                <a:extLst>
                  <a:ext uri="{FF2B5EF4-FFF2-40B4-BE49-F238E27FC236}">
                    <a16:creationId xmlns:a16="http://schemas.microsoft.com/office/drawing/2014/main" id="{CA28D5C3-D73D-4412-BD7E-C3BB66DBFA1F}"/>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92" name="Rectangle 91">
              <a:extLst>
                <a:ext uri="{FF2B5EF4-FFF2-40B4-BE49-F238E27FC236}">
                  <a16:creationId xmlns:a16="http://schemas.microsoft.com/office/drawing/2014/main" id="{5430AD45-681E-4E8E-A02E-67A0BCE96637}"/>
                </a:ext>
              </a:extLst>
            </p:cNvPr>
            <p:cNvSpPr/>
            <p:nvPr/>
          </p:nvSpPr>
          <p:spPr>
            <a:xfrm>
              <a:off x="3436042" y="5338303"/>
              <a:ext cx="164408" cy="171451"/>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113" name="Rectangle 112">
            <a:extLst>
              <a:ext uri="{FF2B5EF4-FFF2-40B4-BE49-F238E27FC236}">
                <a16:creationId xmlns:a16="http://schemas.microsoft.com/office/drawing/2014/main" id="{BB06A8C6-A04B-425E-8EDA-53A313A30EF1}"/>
              </a:ext>
            </a:extLst>
          </p:cNvPr>
          <p:cNvSpPr/>
          <p:nvPr/>
        </p:nvSpPr>
        <p:spPr>
          <a:xfrm>
            <a:off x="3436042" y="6553200"/>
            <a:ext cx="5707958" cy="332100"/>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14" name="Text Box 33">
            <a:extLst>
              <a:ext uri="{FF2B5EF4-FFF2-40B4-BE49-F238E27FC236}">
                <a16:creationId xmlns:a16="http://schemas.microsoft.com/office/drawing/2014/main" id="{D9951FFF-54EA-4932-A970-F07BFA2C7422}"/>
              </a:ext>
            </a:extLst>
          </p:cNvPr>
          <p:cNvSpPr txBox="1">
            <a:spLocks noChangeArrowheads="1"/>
          </p:cNvSpPr>
          <p:nvPr/>
        </p:nvSpPr>
        <p:spPr bwMode="auto">
          <a:xfrm>
            <a:off x="3584460" y="5834742"/>
            <a:ext cx="28237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Input: </a:t>
            </a:r>
            <a:br>
              <a:rPr lang="en-US" altLang="en-US" sz="2400" dirty="0">
                <a:solidFill>
                  <a:schemeClr val="bg2"/>
                </a:solidFill>
                <a:latin typeface="Times New Roman" pitchFamily="18" charset="0"/>
              </a:rPr>
            </a:br>
            <a:r>
              <a:rPr lang="en-US" altLang="en-US" sz="2400" dirty="0">
                <a:solidFill>
                  <a:schemeClr val="bg2"/>
                </a:solidFill>
                <a:latin typeface="Times New Roman" pitchFamily="18" charset="0"/>
              </a:rPr>
              <a:t>  English speech</a:t>
            </a:r>
          </a:p>
        </p:txBody>
      </p:sp>
      <p:sp>
        <p:nvSpPr>
          <p:cNvPr id="115" name="Text Box 33">
            <a:extLst>
              <a:ext uri="{FF2B5EF4-FFF2-40B4-BE49-F238E27FC236}">
                <a16:creationId xmlns:a16="http://schemas.microsoft.com/office/drawing/2014/main" id="{5BE3379E-9BB1-4831-8318-313D2CE1C535}"/>
              </a:ext>
            </a:extLst>
          </p:cNvPr>
          <p:cNvSpPr txBox="1">
            <a:spLocks noChangeArrowheads="1"/>
          </p:cNvSpPr>
          <p:nvPr/>
        </p:nvSpPr>
        <p:spPr bwMode="auto">
          <a:xfrm>
            <a:off x="3670951" y="4400550"/>
            <a:ext cx="26264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Output: </a:t>
            </a:r>
            <a:br>
              <a:rPr lang="en-US" altLang="en-US" sz="2400" dirty="0">
                <a:solidFill>
                  <a:schemeClr val="bg2"/>
                </a:solidFill>
                <a:latin typeface="Times New Roman" pitchFamily="18" charset="0"/>
              </a:rPr>
            </a:br>
            <a:r>
              <a:rPr lang="en-US" altLang="en-US" sz="2400" dirty="0">
                <a:solidFill>
                  <a:schemeClr val="bg2"/>
                </a:solidFill>
                <a:latin typeface="Times New Roman" pitchFamily="18" charset="0"/>
              </a:rPr>
              <a:t>  French speech</a:t>
            </a:r>
          </a:p>
        </p:txBody>
      </p:sp>
      <p:pic>
        <p:nvPicPr>
          <p:cNvPr id="5" name="Picture 4" descr="Image result for speech time machine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46539"/>
            <a:ext cx="3048000" cy="17446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3">
            <a:extLst>
              <a:ext uri="{FF2B5EF4-FFF2-40B4-BE49-F238E27FC236}">
                <a16:creationId xmlns:a16="http://schemas.microsoft.com/office/drawing/2014/main" id="{968E8D74-30AA-4B0B-8E0E-E5EC0429EE62}"/>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Recurrent Networks</a:t>
            </a:r>
          </a:p>
        </p:txBody>
      </p:sp>
      <p:grpSp>
        <p:nvGrpSpPr>
          <p:cNvPr id="22" name="Group 21">
            <a:extLst>
              <a:ext uri="{FF2B5EF4-FFF2-40B4-BE49-F238E27FC236}">
                <a16:creationId xmlns:a16="http://schemas.microsoft.com/office/drawing/2014/main" id="{9E76C8D3-E4A9-41A1-8CE9-224B47151431}"/>
              </a:ext>
            </a:extLst>
          </p:cNvPr>
          <p:cNvGrpSpPr/>
          <p:nvPr/>
        </p:nvGrpSpPr>
        <p:grpSpPr>
          <a:xfrm>
            <a:off x="4630604" y="685800"/>
            <a:ext cx="4284796" cy="3843624"/>
            <a:chOff x="4630604" y="685800"/>
            <a:chExt cx="4284796" cy="3843624"/>
          </a:xfrm>
        </p:grpSpPr>
        <p:grpSp>
          <p:nvGrpSpPr>
            <p:cNvPr id="45" name="Group 44">
              <a:extLst>
                <a:ext uri="{FF2B5EF4-FFF2-40B4-BE49-F238E27FC236}">
                  <a16:creationId xmlns:a16="http://schemas.microsoft.com/office/drawing/2014/main" id="{52B8DD77-DA2C-4204-8D7B-303A783ABCC8}"/>
                </a:ext>
              </a:extLst>
            </p:cNvPr>
            <p:cNvGrpSpPr/>
            <p:nvPr/>
          </p:nvGrpSpPr>
          <p:grpSpPr>
            <a:xfrm flipH="1">
              <a:off x="7924800" y="685800"/>
              <a:ext cx="990600" cy="1447800"/>
              <a:chOff x="5060717" y="3077392"/>
              <a:chExt cx="1849758" cy="3642254"/>
            </a:xfrm>
          </p:grpSpPr>
          <p:pic>
            <p:nvPicPr>
              <p:cNvPr id="53" name="Picture 2" descr="Related image">
                <a:extLst>
                  <a:ext uri="{FF2B5EF4-FFF2-40B4-BE49-F238E27FC236}">
                    <a16:creationId xmlns:a16="http://schemas.microsoft.com/office/drawing/2014/main" id="{DE1B2073-0F13-466E-ACB1-FE8AAE2EED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CA31A123-47B1-4D25-968D-B5E9AA7F06B2}"/>
                  </a:ext>
                </a:extLst>
              </p:cNvPr>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56" name="AutoShape 55">
              <a:extLst>
                <a:ext uri="{FF2B5EF4-FFF2-40B4-BE49-F238E27FC236}">
                  <a16:creationId xmlns:a16="http://schemas.microsoft.com/office/drawing/2014/main" id="{FE9895BC-1C17-4B7C-8718-EA530F4E8B1C}"/>
                </a:ext>
              </a:extLst>
            </p:cNvPr>
            <p:cNvSpPr>
              <a:spLocks noChangeArrowheads="1"/>
            </p:cNvSpPr>
            <p:nvPr/>
          </p:nvSpPr>
          <p:spPr bwMode="auto">
            <a:xfrm>
              <a:off x="4630604" y="1011082"/>
              <a:ext cx="3411563" cy="1394405"/>
            </a:xfrm>
            <a:prstGeom prst="wedgeRoundRectCallout">
              <a:avLst>
                <a:gd name="adj1" fmla="val 57179"/>
                <a:gd name="adj2" fmla="val -40671"/>
                <a:gd name="adj3" fmla="val 16667"/>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CA" sz="2400" dirty="0">
                  <a:cs typeface="Times New Roman" panose="02020603050405020304" pitchFamily="18" charset="0"/>
                  <a:sym typeface="Symbol" panose="05050102010706020507" pitchFamily="18" charset="2"/>
                </a:rPr>
                <a:t>As your supervisor,</a:t>
              </a:r>
              <a:br>
                <a:rPr lang="en-CA" sz="2400" dirty="0">
                  <a:cs typeface="Times New Roman" panose="02020603050405020304" pitchFamily="18" charset="0"/>
                  <a:sym typeface="Symbol" panose="05050102010706020507" pitchFamily="18" charset="2"/>
                </a:rPr>
              </a:br>
              <a:r>
                <a:rPr lang="en-CA" sz="2400" dirty="0">
                  <a:cs typeface="Times New Roman" panose="02020603050405020304" pitchFamily="18" charset="0"/>
                  <a:sym typeface="Symbol" panose="05050102010706020507" pitchFamily="18" charset="2"/>
                </a:rPr>
                <a:t>I give you </a:t>
              </a:r>
            </a:p>
            <a:p>
              <a:pPr algn="ctr">
                <a:buNone/>
              </a:pPr>
              <a:r>
                <a:rPr lang="en-CA" sz="2400" dirty="0">
                  <a:cs typeface="Times New Roman" panose="02020603050405020304" pitchFamily="18" charset="0"/>
                  <a:sym typeface="Symbol" panose="05050102010706020507" pitchFamily="18" charset="2"/>
                </a:rPr>
                <a:t>the correct answers.</a:t>
              </a:r>
              <a:br>
                <a:rPr lang="en-CA" sz="2400" dirty="0">
                  <a:cs typeface="Times New Roman" panose="02020603050405020304" pitchFamily="18" charset="0"/>
                  <a:sym typeface="Symbol" panose="05050102010706020507" pitchFamily="18" charset="2"/>
                </a:rPr>
              </a:br>
              <a:endParaRPr lang="en-CA" sz="2400" dirty="0">
                <a:cs typeface="Times New Roman" panose="02020603050405020304" pitchFamily="18" charset="0"/>
                <a:sym typeface="Symbol" panose="05050102010706020507" pitchFamily="18" charset="2"/>
              </a:endParaRPr>
            </a:p>
            <a:p>
              <a:pPr algn="ctr">
                <a:buNone/>
              </a:pPr>
              <a:endParaRPr lang="en-CA" sz="2400" dirty="0">
                <a:cs typeface="Times New Roman" panose="02020603050405020304" pitchFamily="18" charset="0"/>
                <a:sym typeface="Symbol" panose="05050102010706020507" pitchFamily="18" charset="2"/>
              </a:endParaRPr>
            </a:p>
            <a:p>
              <a:pPr algn="ctr">
                <a:buNone/>
              </a:pPr>
              <a:endParaRPr lang="en-CA" sz="2400" dirty="0">
                <a:cs typeface="Times New Roman" panose="02020603050405020304" pitchFamily="18" charset="0"/>
                <a:sym typeface="Symbol" panose="05050102010706020507" pitchFamily="18" charset="2"/>
              </a:endParaRPr>
            </a:p>
          </p:txBody>
        </p:sp>
        <p:sp>
          <p:nvSpPr>
            <p:cNvPr id="60" name="Text Box 33">
              <a:extLst>
                <a:ext uri="{FF2B5EF4-FFF2-40B4-BE49-F238E27FC236}">
                  <a16:creationId xmlns:a16="http://schemas.microsoft.com/office/drawing/2014/main" id="{569DE513-1929-411F-AA79-3285FE608D65}"/>
                </a:ext>
              </a:extLst>
            </p:cNvPr>
            <p:cNvSpPr txBox="1">
              <a:spLocks noChangeArrowheads="1"/>
            </p:cNvSpPr>
            <p:nvPr/>
          </p:nvSpPr>
          <p:spPr bwMode="auto">
            <a:xfrm>
              <a:off x="5815311" y="4117324"/>
              <a:ext cx="1014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i="1" dirty="0">
                  <a:solidFill>
                    <a:srgbClr val="FF00FF"/>
                  </a:solidFill>
                  <a:latin typeface="Times New Roman" pitchFamily="18" charset="0"/>
                </a:rPr>
                <a:t>y</a:t>
              </a:r>
              <a:r>
                <a:rPr lang="en-US" altLang="en-US" sz="2000" i="1" baseline="-25000" dirty="0">
                  <a:solidFill>
                    <a:srgbClr val="FF00FF"/>
                  </a:solidFill>
                  <a:latin typeface="Times New Roman" pitchFamily="18" charset="0"/>
                </a:rPr>
                <a:t>t-1</a:t>
              </a:r>
            </a:p>
          </p:txBody>
        </p:sp>
        <p:sp>
          <p:nvSpPr>
            <p:cNvPr id="61" name="Text Box 33">
              <a:extLst>
                <a:ext uri="{FF2B5EF4-FFF2-40B4-BE49-F238E27FC236}">
                  <a16:creationId xmlns:a16="http://schemas.microsoft.com/office/drawing/2014/main" id="{E0C56CE8-0AD1-4155-BE3A-067616CCA752}"/>
                </a:ext>
              </a:extLst>
            </p:cNvPr>
            <p:cNvSpPr txBox="1">
              <a:spLocks noChangeArrowheads="1"/>
            </p:cNvSpPr>
            <p:nvPr/>
          </p:nvSpPr>
          <p:spPr bwMode="auto">
            <a:xfrm>
              <a:off x="6709230" y="4114800"/>
              <a:ext cx="1014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i="1" dirty="0" err="1">
                  <a:solidFill>
                    <a:srgbClr val="FF00FF"/>
                  </a:solidFill>
                  <a:latin typeface="Times New Roman" pitchFamily="18" charset="0"/>
                </a:rPr>
                <a:t>y</a:t>
              </a:r>
              <a:r>
                <a:rPr lang="en-US" altLang="en-US" sz="2000" i="1" baseline="-25000" dirty="0" err="1">
                  <a:solidFill>
                    <a:srgbClr val="FF00FF"/>
                  </a:solidFill>
                  <a:latin typeface="Times New Roman" pitchFamily="18" charset="0"/>
                </a:rPr>
                <a:t>t</a:t>
              </a:r>
              <a:endParaRPr lang="en-US" altLang="en-US" sz="2000" i="1" baseline="-25000" dirty="0">
                <a:solidFill>
                  <a:srgbClr val="FF00FF"/>
                </a:solidFill>
                <a:latin typeface="Times New Roman" pitchFamily="18" charset="0"/>
              </a:endParaRPr>
            </a:p>
          </p:txBody>
        </p:sp>
        <p:sp>
          <p:nvSpPr>
            <p:cNvPr id="64" name="Text Box 33">
              <a:extLst>
                <a:ext uri="{FF2B5EF4-FFF2-40B4-BE49-F238E27FC236}">
                  <a16:creationId xmlns:a16="http://schemas.microsoft.com/office/drawing/2014/main" id="{75C97AA2-9C3C-4139-B434-8358681738A2}"/>
                </a:ext>
              </a:extLst>
            </p:cNvPr>
            <p:cNvSpPr txBox="1">
              <a:spLocks noChangeArrowheads="1"/>
            </p:cNvSpPr>
            <p:nvPr/>
          </p:nvSpPr>
          <p:spPr bwMode="auto">
            <a:xfrm>
              <a:off x="7705413" y="4129314"/>
              <a:ext cx="1014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i="1" dirty="0">
                  <a:solidFill>
                    <a:srgbClr val="FF00FF"/>
                  </a:solidFill>
                  <a:latin typeface="Times New Roman" pitchFamily="18" charset="0"/>
                </a:rPr>
                <a:t>y</a:t>
              </a:r>
              <a:r>
                <a:rPr lang="en-US" altLang="en-US" sz="2000" i="1" baseline="-25000" dirty="0">
                  <a:solidFill>
                    <a:srgbClr val="FF00FF"/>
                  </a:solidFill>
                  <a:latin typeface="Times New Roman" pitchFamily="18" charset="0"/>
                </a:rPr>
                <a:t>t+1</a:t>
              </a:r>
            </a:p>
          </p:txBody>
        </p:sp>
      </p:grpSp>
      <p:sp>
        <p:nvSpPr>
          <p:cNvPr id="65" name="AutoShape 55">
            <a:extLst>
              <a:ext uri="{FF2B5EF4-FFF2-40B4-BE49-F238E27FC236}">
                <a16:creationId xmlns:a16="http://schemas.microsoft.com/office/drawing/2014/main" id="{30574C46-F8AB-4B14-9D17-4DCB6B7B4859}"/>
              </a:ext>
            </a:extLst>
          </p:cNvPr>
          <p:cNvSpPr>
            <a:spLocks noChangeArrowheads="1"/>
          </p:cNvSpPr>
          <p:nvPr/>
        </p:nvSpPr>
        <p:spPr bwMode="auto">
          <a:xfrm>
            <a:off x="4695019" y="2470096"/>
            <a:ext cx="3229781" cy="530294"/>
          </a:xfrm>
          <a:prstGeom prst="wedgeRoundRectCallout">
            <a:avLst>
              <a:gd name="adj1" fmla="val 41900"/>
              <a:gd name="adj2" fmla="val -70778"/>
              <a:gd name="adj3" fmla="val 16667"/>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CA" sz="2400" dirty="0">
                <a:cs typeface="Times New Roman" panose="02020603050405020304" pitchFamily="18" charset="0"/>
                <a:sym typeface="Symbol" panose="05050102010706020507" pitchFamily="18" charset="2"/>
              </a:rPr>
              <a:t>And compute the Error.</a:t>
            </a:r>
          </a:p>
        </p:txBody>
      </p:sp>
      <p:sp>
        <p:nvSpPr>
          <p:cNvPr id="116" name="Text Box 33">
            <a:extLst>
              <a:ext uri="{FF2B5EF4-FFF2-40B4-BE49-F238E27FC236}">
                <a16:creationId xmlns:a16="http://schemas.microsoft.com/office/drawing/2014/main" id="{604BF4DA-752E-4123-B3E3-058A1FAF403D}"/>
              </a:ext>
            </a:extLst>
          </p:cNvPr>
          <p:cNvSpPr txBox="1">
            <a:spLocks noChangeArrowheads="1"/>
          </p:cNvSpPr>
          <p:nvPr/>
        </p:nvSpPr>
        <p:spPr bwMode="auto">
          <a:xfrm>
            <a:off x="8358555" y="4296228"/>
            <a:ext cx="1014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i="1" dirty="0">
                <a:solidFill>
                  <a:srgbClr val="FFC000"/>
                </a:solidFill>
                <a:latin typeface="Times New Roman" pitchFamily="18" charset="0"/>
              </a:rPr>
              <a:t>E</a:t>
            </a:r>
            <a:endParaRPr lang="en-US" altLang="en-US" sz="2000" i="1" baseline="-25000" dirty="0">
              <a:solidFill>
                <a:srgbClr val="FFC000"/>
              </a:solidFill>
              <a:latin typeface="Times New Roman" pitchFamily="18" charset="0"/>
            </a:endParaRPr>
          </a:p>
        </p:txBody>
      </p:sp>
    </p:spTree>
    <p:extLst>
      <p:ext uri="{BB962C8B-B14F-4D97-AF65-F5344CB8AC3E}">
        <p14:creationId xmlns:p14="http://schemas.microsoft.com/office/powerpoint/2010/main" val="15821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1+#ppt_w/2"/>
                                          </p:val>
                                        </p:tav>
                                        <p:tav tm="100000">
                                          <p:val>
                                            <p:strVal val="#ppt_x"/>
                                          </p:val>
                                        </p:tav>
                                      </p:tavLst>
                                    </p:anim>
                                    <p:anim calcmode="lin" valueType="num">
                                      <p:cBhvr additive="base">
                                        <p:cTn id="14" dur="500" fill="hold"/>
                                        <p:tgtEl>
                                          <p:spTgt spid="6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16"/>
                                        </p:tgtEl>
                                        <p:attrNameLst>
                                          <p:attrName>style.visibility</p:attrName>
                                        </p:attrNameLst>
                                      </p:cBhvr>
                                      <p:to>
                                        <p:strVal val="visible"/>
                                      </p:to>
                                    </p:set>
                                    <p:anim calcmode="lin" valueType="num">
                                      <p:cBhvr additive="base">
                                        <p:cTn id="17" dur="500" fill="hold"/>
                                        <p:tgtEl>
                                          <p:spTgt spid="116"/>
                                        </p:tgtEl>
                                        <p:attrNameLst>
                                          <p:attrName>ppt_x</p:attrName>
                                        </p:attrNameLst>
                                      </p:cBhvr>
                                      <p:tavLst>
                                        <p:tav tm="0">
                                          <p:val>
                                            <p:strVal val="1+#ppt_w/2"/>
                                          </p:val>
                                        </p:tav>
                                        <p:tav tm="100000">
                                          <p:val>
                                            <p:strVal val="#ppt_x"/>
                                          </p:val>
                                        </p:tav>
                                      </p:tavLst>
                                    </p:anim>
                                    <p:anim calcmode="lin" valueType="num">
                                      <p:cBhvr additive="base">
                                        <p:cTn id="18" dur="50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35BD5822-31C1-442C-B520-7A2F9E40C381}"/>
              </a:ext>
            </a:extLst>
          </p:cNvPr>
          <p:cNvGrpSpPr/>
          <p:nvPr/>
        </p:nvGrpSpPr>
        <p:grpSpPr>
          <a:xfrm>
            <a:off x="3436042" y="4249874"/>
            <a:ext cx="5648325" cy="2303326"/>
            <a:chOff x="3429000" y="4267200"/>
            <a:chExt cx="5648325" cy="2303326"/>
          </a:xfrm>
        </p:grpSpPr>
        <p:pic>
          <p:nvPicPr>
            <p:cNvPr id="74" name="Picture 2" descr="Image result for recurrent neural network">
              <a:extLst>
                <a:ext uri="{FF2B5EF4-FFF2-40B4-BE49-F238E27FC236}">
                  <a16:creationId xmlns:a16="http://schemas.microsoft.com/office/drawing/2014/main" id="{1A3F7040-E908-4554-94C1-E0F0F420F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67200"/>
              <a:ext cx="5648325" cy="2303326"/>
            </a:xfrm>
            <a:prstGeom prst="rect">
              <a:avLst/>
            </a:prstGeom>
            <a:noFill/>
            <a:extLst>
              <a:ext uri="{909E8E84-426E-40DD-AFC4-6F175D3DCCD1}">
                <a14:hiddenFill xmlns:a14="http://schemas.microsoft.com/office/drawing/2010/main">
                  <a:solidFill>
                    <a:srgbClr val="FFFFFF"/>
                  </a:solidFill>
                </a14:hiddenFill>
              </a:ext>
            </a:extLst>
          </p:spPr>
        </p:pic>
        <p:sp>
          <p:nvSpPr>
            <p:cNvPr id="75" name="Text Box 33">
              <a:extLst>
                <a:ext uri="{FF2B5EF4-FFF2-40B4-BE49-F238E27FC236}">
                  <a16:creationId xmlns:a16="http://schemas.microsoft.com/office/drawing/2014/main" id="{FA50BA97-9416-4C4E-B9A4-DEDB542E22C4}"/>
                </a:ext>
              </a:extLst>
            </p:cNvPr>
            <p:cNvSpPr txBox="1">
              <a:spLocks noChangeArrowheads="1"/>
            </p:cNvSpPr>
            <p:nvPr/>
          </p:nvSpPr>
          <p:spPr bwMode="auto">
            <a:xfrm>
              <a:off x="5396247" y="5215967"/>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t-2</a:t>
              </a:r>
            </a:p>
          </p:txBody>
        </p:sp>
        <p:sp>
          <p:nvSpPr>
            <p:cNvPr id="76" name="Text Box 33">
              <a:extLst>
                <a:ext uri="{FF2B5EF4-FFF2-40B4-BE49-F238E27FC236}">
                  <a16:creationId xmlns:a16="http://schemas.microsoft.com/office/drawing/2014/main" id="{1C2D7F74-E561-4943-821D-BC55BF7FCC1C}"/>
                </a:ext>
              </a:extLst>
            </p:cNvPr>
            <p:cNvSpPr txBox="1">
              <a:spLocks noChangeArrowheads="1"/>
            </p:cNvSpPr>
            <p:nvPr/>
          </p:nvSpPr>
          <p:spPr bwMode="auto">
            <a:xfrm>
              <a:off x="6310647" y="556260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t-1</a:t>
              </a:r>
            </a:p>
          </p:txBody>
        </p:sp>
        <p:sp>
          <p:nvSpPr>
            <p:cNvPr id="77" name="Text Box 33">
              <a:extLst>
                <a:ext uri="{FF2B5EF4-FFF2-40B4-BE49-F238E27FC236}">
                  <a16:creationId xmlns:a16="http://schemas.microsoft.com/office/drawing/2014/main" id="{52F3D6BF-55D5-4B29-AC5A-AC00FDD3300E}"/>
                </a:ext>
              </a:extLst>
            </p:cNvPr>
            <p:cNvSpPr txBox="1">
              <a:spLocks noChangeArrowheads="1"/>
            </p:cNvSpPr>
            <p:nvPr/>
          </p:nvSpPr>
          <p:spPr bwMode="auto">
            <a:xfrm>
              <a:off x="7200363" y="552708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a:t>
              </a:r>
            </a:p>
          </p:txBody>
        </p:sp>
        <p:sp>
          <p:nvSpPr>
            <p:cNvPr id="78" name="Text Box 33">
              <a:extLst>
                <a:ext uri="{FF2B5EF4-FFF2-40B4-BE49-F238E27FC236}">
                  <a16:creationId xmlns:a16="http://schemas.microsoft.com/office/drawing/2014/main" id="{BBDE8455-16E9-45A2-8FC1-5FF403D35D09}"/>
                </a:ext>
              </a:extLst>
            </p:cNvPr>
            <p:cNvSpPr txBox="1">
              <a:spLocks noChangeArrowheads="1"/>
            </p:cNvSpPr>
            <p:nvPr/>
          </p:nvSpPr>
          <p:spPr bwMode="auto">
            <a:xfrm>
              <a:off x="8177010" y="5562600"/>
              <a:ext cx="787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200" i="1" dirty="0">
                  <a:solidFill>
                    <a:schemeClr val="bg2"/>
                  </a:solidFill>
                  <a:latin typeface="Times New Roman" pitchFamily="18" charset="0"/>
                </a:rPr>
                <a:t>t+1</a:t>
              </a:r>
            </a:p>
          </p:txBody>
        </p:sp>
      </p:grpSp>
      <p:sp>
        <p:nvSpPr>
          <p:cNvPr id="79" name="Rectangle 78">
            <a:extLst>
              <a:ext uri="{FF2B5EF4-FFF2-40B4-BE49-F238E27FC236}">
                <a16:creationId xmlns:a16="http://schemas.microsoft.com/office/drawing/2014/main" id="{6D39CB10-E2D4-4D7A-AE8C-628CD5AD99EA}"/>
              </a:ext>
            </a:extLst>
          </p:cNvPr>
          <p:cNvSpPr/>
          <p:nvPr/>
        </p:nvSpPr>
        <p:spPr>
          <a:xfrm>
            <a:off x="5777849" y="4948860"/>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0" name="Rectangle 79">
            <a:extLst>
              <a:ext uri="{FF2B5EF4-FFF2-40B4-BE49-F238E27FC236}">
                <a16:creationId xmlns:a16="http://schemas.microsoft.com/office/drawing/2014/main" id="{E94D65E2-12B9-4959-BC41-DBCD22C0D52A}"/>
              </a:ext>
            </a:extLst>
          </p:cNvPr>
          <p:cNvSpPr/>
          <p:nvPr/>
        </p:nvSpPr>
        <p:spPr>
          <a:xfrm>
            <a:off x="6267247" y="5753637"/>
            <a:ext cx="304800" cy="304800"/>
          </a:xfrm>
          <a:prstGeom prst="rect">
            <a:avLst/>
          </a:prstGeom>
          <a:solidFill>
            <a:srgbClr val="FFFFFF"/>
          </a:solidFill>
          <a:ln w="25400">
            <a:noFill/>
          </a:ln>
        </p:spPr>
        <p:txBody>
          <a:bodyPr wrap="non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nvGrpSpPr>
          <p:cNvPr id="81" name="Group 80">
            <a:extLst>
              <a:ext uri="{FF2B5EF4-FFF2-40B4-BE49-F238E27FC236}">
                <a16:creationId xmlns:a16="http://schemas.microsoft.com/office/drawing/2014/main" id="{077E58B1-9F59-4988-B0C5-EB815105283B}"/>
              </a:ext>
            </a:extLst>
          </p:cNvPr>
          <p:cNvGrpSpPr/>
          <p:nvPr/>
        </p:nvGrpSpPr>
        <p:grpSpPr>
          <a:xfrm>
            <a:off x="6248401" y="5135592"/>
            <a:ext cx="371984" cy="245907"/>
            <a:chOff x="6248401" y="5135592"/>
            <a:chExt cx="371984" cy="245907"/>
          </a:xfrm>
        </p:grpSpPr>
        <p:sp>
          <p:nvSpPr>
            <p:cNvPr id="82" name="Rectangle 81">
              <a:extLst>
                <a:ext uri="{FF2B5EF4-FFF2-40B4-BE49-F238E27FC236}">
                  <a16:creationId xmlns:a16="http://schemas.microsoft.com/office/drawing/2014/main" id="{D76083FF-B755-4E10-A7F3-3A59E536A7A6}"/>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3" name="Rectangle 82">
              <a:extLst>
                <a:ext uri="{FF2B5EF4-FFF2-40B4-BE49-F238E27FC236}">
                  <a16:creationId xmlns:a16="http://schemas.microsoft.com/office/drawing/2014/main" id="{6641603D-85C8-4090-A8BA-E1E5BA4B2820}"/>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84" name="Group 83">
            <a:extLst>
              <a:ext uri="{FF2B5EF4-FFF2-40B4-BE49-F238E27FC236}">
                <a16:creationId xmlns:a16="http://schemas.microsoft.com/office/drawing/2014/main" id="{48A96E7A-B5B4-4018-AABB-68D8CEC23ABE}"/>
              </a:ext>
            </a:extLst>
          </p:cNvPr>
          <p:cNvGrpSpPr/>
          <p:nvPr/>
        </p:nvGrpSpPr>
        <p:grpSpPr>
          <a:xfrm>
            <a:off x="7216266" y="5118100"/>
            <a:ext cx="371984" cy="245907"/>
            <a:chOff x="6248401" y="5135592"/>
            <a:chExt cx="371984" cy="245907"/>
          </a:xfrm>
        </p:grpSpPr>
        <p:sp>
          <p:nvSpPr>
            <p:cNvPr id="85" name="Rectangle 84">
              <a:extLst>
                <a:ext uri="{FF2B5EF4-FFF2-40B4-BE49-F238E27FC236}">
                  <a16:creationId xmlns:a16="http://schemas.microsoft.com/office/drawing/2014/main" id="{125666B0-D860-4572-9219-0529EBF28098}"/>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6" name="Rectangle 85">
              <a:extLst>
                <a:ext uri="{FF2B5EF4-FFF2-40B4-BE49-F238E27FC236}">
                  <a16:creationId xmlns:a16="http://schemas.microsoft.com/office/drawing/2014/main" id="{DCD92F38-84E0-4A05-8884-693394A6A599}"/>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87" name="Group 86">
            <a:extLst>
              <a:ext uri="{FF2B5EF4-FFF2-40B4-BE49-F238E27FC236}">
                <a16:creationId xmlns:a16="http://schemas.microsoft.com/office/drawing/2014/main" id="{5DF1FA98-BE60-4AE0-A9D0-1D022EC5EA2C}"/>
              </a:ext>
            </a:extLst>
          </p:cNvPr>
          <p:cNvGrpSpPr/>
          <p:nvPr/>
        </p:nvGrpSpPr>
        <p:grpSpPr>
          <a:xfrm>
            <a:off x="8152381" y="5170643"/>
            <a:ext cx="371984" cy="245907"/>
            <a:chOff x="6248401" y="5135592"/>
            <a:chExt cx="371984" cy="245907"/>
          </a:xfrm>
        </p:grpSpPr>
        <p:sp>
          <p:nvSpPr>
            <p:cNvPr id="88" name="Rectangle 87">
              <a:extLst>
                <a:ext uri="{FF2B5EF4-FFF2-40B4-BE49-F238E27FC236}">
                  <a16:creationId xmlns:a16="http://schemas.microsoft.com/office/drawing/2014/main" id="{9A45169C-FE95-4799-88C7-0E6F34F47E58}"/>
                </a:ext>
              </a:extLst>
            </p:cNvPr>
            <p:cNvSpPr/>
            <p:nvPr/>
          </p:nvSpPr>
          <p:spPr>
            <a:xfrm>
              <a:off x="6318252" y="5214044"/>
              <a:ext cx="302133"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9" name="Rectangle 88">
              <a:extLst>
                <a:ext uri="{FF2B5EF4-FFF2-40B4-BE49-F238E27FC236}">
                  <a16:creationId xmlns:a16="http://schemas.microsoft.com/office/drawing/2014/main" id="{3E5E19B9-D09F-4004-95BD-38FC29CC6D30}"/>
                </a:ext>
              </a:extLst>
            </p:cNvPr>
            <p:cNvSpPr/>
            <p:nvPr/>
          </p:nvSpPr>
          <p:spPr>
            <a:xfrm>
              <a:off x="6248401" y="5135592"/>
              <a:ext cx="152400" cy="167455"/>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90" name="Rectangle 89">
            <a:extLst>
              <a:ext uri="{FF2B5EF4-FFF2-40B4-BE49-F238E27FC236}">
                <a16:creationId xmlns:a16="http://schemas.microsoft.com/office/drawing/2014/main" id="{F763F815-2E9C-4991-9A40-15C1E0B90859}"/>
              </a:ext>
            </a:extLst>
          </p:cNvPr>
          <p:cNvSpPr/>
          <p:nvPr/>
        </p:nvSpPr>
        <p:spPr>
          <a:xfrm>
            <a:off x="3436042" y="5338303"/>
            <a:ext cx="164408" cy="171451"/>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1" name="Rectangle 90">
            <a:extLst>
              <a:ext uri="{FF2B5EF4-FFF2-40B4-BE49-F238E27FC236}">
                <a16:creationId xmlns:a16="http://schemas.microsoft.com/office/drawing/2014/main" id="{02ED65F2-499E-45ED-B187-3CA72201E864}"/>
              </a:ext>
            </a:extLst>
          </p:cNvPr>
          <p:cNvSpPr/>
          <p:nvPr/>
        </p:nvSpPr>
        <p:spPr>
          <a:xfrm>
            <a:off x="3436042" y="6553200"/>
            <a:ext cx="5707958" cy="332100"/>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2" name="Text Box 33">
            <a:extLst>
              <a:ext uri="{FF2B5EF4-FFF2-40B4-BE49-F238E27FC236}">
                <a16:creationId xmlns:a16="http://schemas.microsoft.com/office/drawing/2014/main" id="{958E07D5-7EBC-4BD5-A2FE-858849537567}"/>
              </a:ext>
            </a:extLst>
          </p:cNvPr>
          <p:cNvSpPr txBox="1">
            <a:spLocks noChangeArrowheads="1"/>
          </p:cNvSpPr>
          <p:nvPr/>
        </p:nvSpPr>
        <p:spPr bwMode="auto">
          <a:xfrm>
            <a:off x="3584460" y="5834742"/>
            <a:ext cx="28237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Input: </a:t>
            </a:r>
            <a:br>
              <a:rPr lang="en-US" altLang="en-US" sz="2400" dirty="0">
                <a:solidFill>
                  <a:schemeClr val="bg2"/>
                </a:solidFill>
                <a:latin typeface="Times New Roman" pitchFamily="18" charset="0"/>
              </a:rPr>
            </a:br>
            <a:r>
              <a:rPr lang="en-US" altLang="en-US" sz="2400" dirty="0">
                <a:solidFill>
                  <a:schemeClr val="bg2"/>
                </a:solidFill>
                <a:latin typeface="Times New Roman" pitchFamily="18" charset="0"/>
              </a:rPr>
              <a:t>  English speech</a:t>
            </a:r>
          </a:p>
        </p:txBody>
      </p:sp>
      <p:sp>
        <p:nvSpPr>
          <p:cNvPr id="93" name="Text Box 33">
            <a:extLst>
              <a:ext uri="{FF2B5EF4-FFF2-40B4-BE49-F238E27FC236}">
                <a16:creationId xmlns:a16="http://schemas.microsoft.com/office/drawing/2014/main" id="{757B2D7E-8C0E-4E08-9D48-ECF2D639E36F}"/>
              </a:ext>
            </a:extLst>
          </p:cNvPr>
          <p:cNvSpPr txBox="1">
            <a:spLocks noChangeArrowheads="1"/>
          </p:cNvSpPr>
          <p:nvPr/>
        </p:nvSpPr>
        <p:spPr bwMode="auto">
          <a:xfrm>
            <a:off x="3670951" y="4400550"/>
            <a:ext cx="26264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bg2"/>
                </a:solidFill>
                <a:latin typeface="Times New Roman" pitchFamily="18" charset="0"/>
              </a:rPr>
              <a:t>Output: </a:t>
            </a:r>
            <a:br>
              <a:rPr lang="en-US" altLang="en-US" sz="2400" dirty="0">
                <a:solidFill>
                  <a:schemeClr val="bg2"/>
                </a:solidFill>
                <a:latin typeface="Times New Roman" pitchFamily="18" charset="0"/>
              </a:rPr>
            </a:br>
            <a:r>
              <a:rPr lang="en-US" altLang="en-US" sz="2400" dirty="0">
                <a:solidFill>
                  <a:schemeClr val="bg2"/>
                </a:solidFill>
                <a:latin typeface="Times New Roman" pitchFamily="18" charset="0"/>
              </a:rPr>
              <a:t>  French speech</a:t>
            </a:r>
          </a:p>
        </p:txBody>
      </p:sp>
      <p:sp>
        <p:nvSpPr>
          <p:cNvPr id="94" name="Rectangle 93">
            <a:extLst>
              <a:ext uri="{FF2B5EF4-FFF2-40B4-BE49-F238E27FC236}">
                <a16:creationId xmlns:a16="http://schemas.microsoft.com/office/drawing/2014/main" id="{9B0A1717-72CB-4381-B989-7C5873D5C393}"/>
              </a:ext>
            </a:extLst>
          </p:cNvPr>
          <p:cNvSpPr/>
          <p:nvPr/>
        </p:nvSpPr>
        <p:spPr>
          <a:xfrm>
            <a:off x="3436042" y="6553200"/>
            <a:ext cx="5707958" cy="332100"/>
          </a:xfrm>
          <a:prstGeom prst="rect">
            <a:avLst/>
          </a:prstGeom>
          <a:solidFill>
            <a:srgbClr val="000066"/>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95" name="Text Box 33">
            <a:extLst>
              <a:ext uri="{FF2B5EF4-FFF2-40B4-BE49-F238E27FC236}">
                <a16:creationId xmlns:a16="http://schemas.microsoft.com/office/drawing/2014/main" id="{E7ACAD7E-F58A-42AB-BAF3-31F5120FAA2D}"/>
              </a:ext>
            </a:extLst>
          </p:cNvPr>
          <p:cNvSpPr txBox="1">
            <a:spLocks noChangeArrowheads="1"/>
          </p:cNvSpPr>
          <p:nvPr/>
        </p:nvSpPr>
        <p:spPr bwMode="auto">
          <a:xfrm>
            <a:off x="8358555" y="4296228"/>
            <a:ext cx="1014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i="1" dirty="0">
                <a:solidFill>
                  <a:srgbClr val="FFC000"/>
                </a:solidFill>
                <a:latin typeface="Times New Roman" pitchFamily="18" charset="0"/>
              </a:rPr>
              <a:t>E</a:t>
            </a:r>
            <a:endParaRPr lang="en-US" altLang="en-US" sz="2000" i="1" baseline="-25000" dirty="0">
              <a:solidFill>
                <a:srgbClr val="FFC000"/>
              </a:solidFill>
              <a:latin typeface="Times New Roman" pitchFamily="18" charset="0"/>
            </a:endParaRPr>
          </a:p>
        </p:txBody>
      </p:sp>
      <p:pic>
        <p:nvPicPr>
          <p:cNvPr id="5" name="Picture 4" descr="Image result for speech time machine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46539"/>
            <a:ext cx="3048000" cy="17446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3">
            <a:extLst>
              <a:ext uri="{FF2B5EF4-FFF2-40B4-BE49-F238E27FC236}">
                <a16:creationId xmlns:a16="http://schemas.microsoft.com/office/drawing/2014/main" id="{968E8D74-30AA-4B0B-8E0E-E5EC0429EE62}"/>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Recurrent Networks</a:t>
            </a:r>
          </a:p>
        </p:txBody>
      </p:sp>
      <p:sp>
        <p:nvSpPr>
          <p:cNvPr id="4" name="Oval 3">
            <a:extLst>
              <a:ext uri="{FF2B5EF4-FFF2-40B4-BE49-F238E27FC236}">
                <a16:creationId xmlns:a16="http://schemas.microsoft.com/office/drawing/2014/main" id="{9411F12E-DE51-44BE-85E4-AB1508FF70F2}"/>
              </a:ext>
            </a:extLst>
          </p:cNvPr>
          <p:cNvSpPr/>
          <p:nvPr/>
        </p:nvSpPr>
        <p:spPr>
          <a:xfrm>
            <a:off x="3429000" y="4876800"/>
            <a:ext cx="5181600" cy="400110"/>
          </a:xfrm>
          <a:prstGeom prst="ellipse">
            <a:avLst/>
          </a:prstGeom>
          <a:ln w="25400">
            <a:solidFill>
              <a:srgbClr val="66FF33"/>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6" name="Oval 15">
            <a:extLst>
              <a:ext uri="{FF2B5EF4-FFF2-40B4-BE49-F238E27FC236}">
                <a16:creationId xmlns:a16="http://schemas.microsoft.com/office/drawing/2014/main" id="{B5DFC988-CABB-46D1-AB3B-1DACBC16B11E}"/>
              </a:ext>
            </a:extLst>
          </p:cNvPr>
          <p:cNvSpPr/>
          <p:nvPr/>
        </p:nvSpPr>
        <p:spPr>
          <a:xfrm>
            <a:off x="3429000" y="5685972"/>
            <a:ext cx="5181600" cy="400110"/>
          </a:xfrm>
          <a:prstGeom prst="ellipse">
            <a:avLst/>
          </a:prstGeom>
          <a:ln w="25400">
            <a:solidFill>
              <a:srgbClr val="66FF33"/>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17" name="Oval 16">
            <a:extLst>
              <a:ext uri="{FF2B5EF4-FFF2-40B4-BE49-F238E27FC236}">
                <a16:creationId xmlns:a16="http://schemas.microsoft.com/office/drawing/2014/main" id="{BF76A26C-CCB3-4D1C-A043-5016E4FC22D6}"/>
              </a:ext>
            </a:extLst>
          </p:cNvPr>
          <p:cNvSpPr/>
          <p:nvPr/>
        </p:nvSpPr>
        <p:spPr>
          <a:xfrm>
            <a:off x="3352800" y="5238690"/>
            <a:ext cx="1002405" cy="447282"/>
          </a:xfrm>
          <a:prstGeom prst="ellipse">
            <a:avLst/>
          </a:prstGeom>
          <a:ln w="25400">
            <a:solidFill>
              <a:srgbClr val="66FF33"/>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8" name="Rectangle 37">
            <a:extLst>
              <a:ext uri="{FF2B5EF4-FFF2-40B4-BE49-F238E27FC236}">
                <a16:creationId xmlns:a16="http://schemas.microsoft.com/office/drawing/2014/main" id="{62E9B51B-388B-48E0-AE56-E03CB6ED1552}"/>
              </a:ext>
            </a:extLst>
          </p:cNvPr>
          <p:cNvSpPr/>
          <p:nvPr/>
        </p:nvSpPr>
        <p:spPr>
          <a:xfrm>
            <a:off x="-36450" y="380524"/>
            <a:ext cx="5294250" cy="3200876"/>
          </a:xfrm>
          <a:prstGeom prst="rect">
            <a:avLst/>
          </a:prstGeom>
        </p:spPr>
        <p:txBody>
          <a:bodyPr wrap="square">
            <a:spAutoFit/>
          </a:bodyPr>
          <a:lstStyle/>
          <a:p>
            <a:pPr algn="ctr">
              <a:spcAft>
                <a:spcPts val="1200"/>
              </a:spcAft>
            </a:pPr>
            <a:r>
              <a:rPr lang="en-CA" sz="2400" dirty="0"/>
              <a:t>This is a machine defined by weights </a:t>
            </a:r>
            <a:r>
              <a:rPr lang="en-US" altLang="en-US" sz="2400" i="1" dirty="0" err="1">
                <a:solidFill>
                  <a:srgbClr val="66FF33"/>
                </a:solidFill>
              </a:rPr>
              <a:t>w</a:t>
            </a:r>
            <a:r>
              <a:rPr lang="en-US" altLang="en-US" sz="2400" i="1" baseline="-25000" dirty="0" err="1">
                <a:solidFill>
                  <a:srgbClr val="66FF33"/>
                </a:solidFill>
              </a:rPr>
              <a:t>k</a:t>
            </a:r>
            <a:r>
              <a:rPr lang="en-US" altLang="en-US" sz="2400" dirty="0"/>
              <a:t>,</a:t>
            </a:r>
            <a:br>
              <a:rPr lang="en-US" altLang="en-US" sz="2400" dirty="0"/>
            </a:br>
            <a:r>
              <a:rPr lang="en-CA" sz="2400" dirty="0"/>
              <a:t>just like we have seen before.</a:t>
            </a:r>
          </a:p>
          <a:p>
            <a:pPr>
              <a:spcAft>
                <a:spcPts val="0"/>
              </a:spcAft>
            </a:pPr>
            <a:r>
              <a:rPr lang="en-CA" sz="2400" dirty="0"/>
              <a:t>Only differences are</a:t>
            </a:r>
          </a:p>
          <a:p>
            <a:pPr marL="342900" indent="-342900">
              <a:spcAft>
                <a:spcPts val="0"/>
              </a:spcAft>
              <a:buFont typeface="Arial" panose="020B0604020202020204" pitchFamily="34" charset="0"/>
              <a:buChar char="•"/>
            </a:pPr>
            <a:r>
              <a:rPr lang="en-CA" sz="2400" dirty="0"/>
              <a:t> Some of the weights are used repeatedly in different places</a:t>
            </a:r>
          </a:p>
          <a:p>
            <a:pPr marL="342900" indent="-342900">
              <a:spcAft>
                <a:spcPts val="0"/>
              </a:spcAft>
              <a:buFont typeface="Arial" panose="020B0604020202020204" pitchFamily="34" charset="0"/>
              <a:buChar char="•"/>
            </a:pPr>
            <a:r>
              <a:rPr lang="en-CA" sz="2400" dirty="0"/>
              <a:t>Some of the weights are fix to zero.</a:t>
            </a:r>
          </a:p>
          <a:p>
            <a:pPr marL="342900" indent="-342900">
              <a:spcAft>
                <a:spcPts val="0"/>
              </a:spcAft>
              <a:buFont typeface="Arial" panose="020B0604020202020204" pitchFamily="34" charset="0"/>
              <a:buChar char="•"/>
            </a:pPr>
            <a:r>
              <a:rPr lang="en-CA" sz="2400" dirty="0"/>
              <a:t>There are cycles.</a:t>
            </a:r>
          </a:p>
          <a:p>
            <a:pPr marL="342900" indent="-342900">
              <a:spcAft>
                <a:spcPts val="0"/>
              </a:spcAft>
              <a:buFont typeface="Arial" panose="020B0604020202020204" pitchFamily="34" charset="0"/>
              <a:buChar char="•"/>
            </a:pPr>
            <a:endParaRPr lang="en-US" sz="2400" dirty="0"/>
          </a:p>
        </p:txBody>
      </p:sp>
      <p:sp>
        <p:nvSpPr>
          <p:cNvPr id="96" name="Text Box 33">
            <a:extLst>
              <a:ext uri="{FF2B5EF4-FFF2-40B4-BE49-F238E27FC236}">
                <a16:creationId xmlns:a16="http://schemas.microsoft.com/office/drawing/2014/main" id="{5C08BB46-AEE8-4314-8B61-849BABDD2138}"/>
              </a:ext>
            </a:extLst>
          </p:cNvPr>
          <p:cNvSpPr txBox="1">
            <a:spLocks noChangeArrowheads="1"/>
          </p:cNvSpPr>
          <p:nvPr/>
        </p:nvSpPr>
        <p:spPr bwMode="auto">
          <a:xfrm>
            <a:off x="5815311" y="4117324"/>
            <a:ext cx="1014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i="1" dirty="0">
                <a:solidFill>
                  <a:srgbClr val="FF00FF"/>
                </a:solidFill>
                <a:latin typeface="Times New Roman" pitchFamily="18" charset="0"/>
              </a:rPr>
              <a:t>y</a:t>
            </a:r>
            <a:r>
              <a:rPr lang="en-US" altLang="en-US" sz="2000" i="1" baseline="-25000" dirty="0">
                <a:solidFill>
                  <a:srgbClr val="FF00FF"/>
                </a:solidFill>
                <a:latin typeface="Times New Roman" pitchFamily="18" charset="0"/>
              </a:rPr>
              <a:t>t-1</a:t>
            </a:r>
          </a:p>
        </p:txBody>
      </p:sp>
      <p:sp>
        <p:nvSpPr>
          <p:cNvPr id="97" name="Text Box 33">
            <a:extLst>
              <a:ext uri="{FF2B5EF4-FFF2-40B4-BE49-F238E27FC236}">
                <a16:creationId xmlns:a16="http://schemas.microsoft.com/office/drawing/2014/main" id="{649F84A6-C48B-415E-A4A0-C6800020A154}"/>
              </a:ext>
            </a:extLst>
          </p:cNvPr>
          <p:cNvSpPr txBox="1">
            <a:spLocks noChangeArrowheads="1"/>
          </p:cNvSpPr>
          <p:nvPr/>
        </p:nvSpPr>
        <p:spPr bwMode="auto">
          <a:xfrm>
            <a:off x="6709230" y="4114800"/>
            <a:ext cx="1014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i="1" dirty="0" err="1">
                <a:solidFill>
                  <a:srgbClr val="FF00FF"/>
                </a:solidFill>
                <a:latin typeface="Times New Roman" pitchFamily="18" charset="0"/>
              </a:rPr>
              <a:t>y</a:t>
            </a:r>
            <a:r>
              <a:rPr lang="en-US" altLang="en-US" sz="2000" i="1" baseline="-25000" dirty="0" err="1">
                <a:solidFill>
                  <a:srgbClr val="FF00FF"/>
                </a:solidFill>
                <a:latin typeface="Times New Roman" pitchFamily="18" charset="0"/>
              </a:rPr>
              <a:t>t</a:t>
            </a:r>
            <a:endParaRPr lang="en-US" altLang="en-US" sz="2000" i="1" baseline="-25000" dirty="0">
              <a:solidFill>
                <a:srgbClr val="FF00FF"/>
              </a:solidFill>
              <a:latin typeface="Times New Roman" pitchFamily="18" charset="0"/>
            </a:endParaRPr>
          </a:p>
        </p:txBody>
      </p:sp>
      <p:sp>
        <p:nvSpPr>
          <p:cNvPr id="98" name="Text Box 33">
            <a:extLst>
              <a:ext uri="{FF2B5EF4-FFF2-40B4-BE49-F238E27FC236}">
                <a16:creationId xmlns:a16="http://schemas.microsoft.com/office/drawing/2014/main" id="{248553F6-3D0B-41EB-A29C-F698D5CD022A}"/>
              </a:ext>
            </a:extLst>
          </p:cNvPr>
          <p:cNvSpPr txBox="1">
            <a:spLocks noChangeArrowheads="1"/>
          </p:cNvSpPr>
          <p:nvPr/>
        </p:nvSpPr>
        <p:spPr bwMode="auto">
          <a:xfrm>
            <a:off x="7705413" y="4129314"/>
            <a:ext cx="1014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i="1" dirty="0">
                <a:solidFill>
                  <a:srgbClr val="FF00FF"/>
                </a:solidFill>
                <a:latin typeface="Times New Roman" pitchFamily="18" charset="0"/>
              </a:rPr>
              <a:t>y</a:t>
            </a:r>
            <a:r>
              <a:rPr lang="en-US" altLang="en-US" sz="2000" i="1" baseline="-25000" dirty="0">
                <a:solidFill>
                  <a:srgbClr val="FF00FF"/>
                </a:solidFill>
                <a:latin typeface="Times New Roman" pitchFamily="18" charset="0"/>
              </a:rPr>
              <a:t>t+1</a:t>
            </a:r>
          </a:p>
        </p:txBody>
      </p:sp>
    </p:spTree>
    <p:extLst>
      <p:ext uri="{BB962C8B-B14F-4D97-AF65-F5344CB8AC3E}">
        <p14:creationId xmlns:p14="http://schemas.microsoft.com/office/powerpoint/2010/main" val="31214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8">
                                            <p:txEl>
                                              <p:pRg st="1" end="1"/>
                                            </p:txEl>
                                          </p:spTgt>
                                        </p:tgtEl>
                                        <p:attrNameLst>
                                          <p:attrName>style.visibility</p:attrName>
                                        </p:attrNameLst>
                                      </p:cBhvr>
                                      <p:to>
                                        <p:strVal val="visible"/>
                                      </p:to>
                                    </p:set>
                                    <p:anim calcmode="lin" valueType="num">
                                      <p:cBhvr additive="base">
                                        <p:cTn id="21" dur="500" fill="hold"/>
                                        <p:tgtEl>
                                          <p:spTgt spid="38">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8">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 calcmode="lin" valueType="num">
                                      <p:cBhvr additive="base">
                                        <p:cTn id="25"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8">
                                            <p:txEl>
                                              <p:pRg st="3" end="3"/>
                                            </p:txEl>
                                          </p:spTgt>
                                        </p:tgtEl>
                                        <p:attrNameLst>
                                          <p:attrName>style.visibility</p:attrName>
                                        </p:attrNameLst>
                                      </p:cBhvr>
                                      <p:to>
                                        <p:strVal val="visible"/>
                                      </p:to>
                                    </p:set>
                                    <p:anim calcmode="lin" valueType="num">
                                      <p:cBhvr additive="base">
                                        <p:cTn id="29" dur="500" fill="hold"/>
                                        <p:tgtEl>
                                          <p:spTgt spid="3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8">
                                            <p:txEl>
                                              <p:pRg st="4" end="4"/>
                                            </p:txEl>
                                          </p:spTgt>
                                        </p:tgtEl>
                                        <p:attrNameLst>
                                          <p:attrName>style.visibility</p:attrName>
                                        </p:attrNameLst>
                                      </p:cBhvr>
                                      <p:to>
                                        <p:strVal val="visible"/>
                                      </p:to>
                                    </p:set>
                                    <p:anim calcmode="lin" valueType="num">
                                      <p:cBhvr additive="base">
                                        <p:cTn id="35" dur="500" fill="hold"/>
                                        <p:tgtEl>
                                          <p:spTgt spid="38">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8">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724400" y="3733800"/>
            <a:ext cx="990600" cy="3048000"/>
          </a:xfrm>
          <a:prstGeom prst="rect">
            <a:avLst/>
          </a:prstGeom>
          <a:solidFill>
            <a:srgbClr val="000066"/>
          </a:solidFill>
          <a:ln>
            <a:noFill/>
          </a:ln>
        </p:spPr>
        <p:txBody>
          <a:bodyPr wrap="square" rtlCol="0" anchor="ctr">
            <a:spAutoFit/>
          </a:bodyPr>
          <a:lstStyle/>
          <a:p>
            <a:pPr algn="l"/>
            <a:endParaRPr lang="en-CA" sz="2400" dirty="0"/>
          </a:p>
        </p:txBody>
      </p:sp>
      <p:pic>
        <p:nvPicPr>
          <p:cNvPr id="7" name="Picture 6"/>
          <p:cNvPicPr>
            <a:picLocks noChangeAspect="1"/>
          </p:cNvPicPr>
          <p:nvPr/>
        </p:nvPicPr>
        <p:blipFill>
          <a:blip r:embed="rId2"/>
          <a:stretch>
            <a:fillRect/>
          </a:stretch>
        </p:blipFill>
        <p:spPr>
          <a:xfrm>
            <a:off x="103995" y="4038600"/>
            <a:ext cx="5124130" cy="2552611"/>
          </a:xfrm>
          <a:prstGeom prst="rect">
            <a:avLst/>
          </a:prstGeom>
        </p:spPr>
      </p:pic>
      <p:sp>
        <p:nvSpPr>
          <p:cNvPr id="9" name="Rectangle 63">
            <a:extLst>
              <a:ext uri="{FF2B5EF4-FFF2-40B4-BE49-F238E27FC236}">
                <a16:creationId xmlns:a16="http://schemas.microsoft.com/office/drawing/2014/main" id="{3E95DDB7-4765-4067-ADC9-3E10977E8677}"/>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Recurrent Networks</a:t>
            </a:r>
          </a:p>
        </p:txBody>
      </p:sp>
      <p:sp>
        <p:nvSpPr>
          <p:cNvPr id="8" name="Rectangle 7">
            <a:extLst>
              <a:ext uri="{FF2B5EF4-FFF2-40B4-BE49-F238E27FC236}">
                <a16:creationId xmlns:a16="http://schemas.microsoft.com/office/drawing/2014/main" id="{B6D92128-705F-451F-84F3-B3DDA7775544}"/>
              </a:ext>
            </a:extLst>
          </p:cNvPr>
          <p:cNvSpPr/>
          <p:nvPr/>
        </p:nvSpPr>
        <p:spPr>
          <a:xfrm>
            <a:off x="-36450" y="380524"/>
            <a:ext cx="5294250" cy="3200876"/>
          </a:xfrm>
          <a:prstGeom prst="rect">
            <a:avLst/>
          </a:prstGeom>
        </p:spPr>
        <p:txBody>
          <a:bodyPr wrap="square">
            <a:spAutoFit/>
          </a:bodyPr>
          <a:lstStyle/>
          <a:p>
            <a:pPr algn="ctr">
              <a:spcAft>
                <a:spcPts val="1200"/>
              </a:spcAft>
            </a:pPr>
            <a:r>
              <a:rPr lang="en-CA" sz="2400" dirty="0"/>
              <a:t>This is a machine defined by weights </a:t>
            </a:r>
            <a:r>
              <a:rPr lang="en-US" altLang="en-US" sz="2400" i="1" dirty="0" err="1">
                <a:solidFill>
                  <a:srgbClr val="66FF33"/>
                </a:solidFill>
              </a:rPr>
              <a:t>w</a:t>
            </a:r>
            <a:r>
              <a:rPr lang="en-US" altLang="en-US" sz="2400" i="1" baseline="-25000" dirty="0" err="1">
                <a:solidFill>
                  <a:srgbClr val="66FF33"/>
                </a:solidFill>
              </a:rPr>
              <a:t>k</a:t>
            </a:r>
            <a:r>
              <a:rPr lang="en-US" altLang="en-US" sz="2400" dirty="0"/>
              <a:t>,</a:t>
            </a:r>
            <a:br>
              <a:rPr lang="en-US" altLang="en-US" sz="2400" dirty="0"/>
            </a:br>
            <a:r>
              <a:rPr lang="en-CA" sz="2400" dirty="0"/>
              <a:t>just like we have seen before.</a:t>
            </a:r>
          </a:p>
          <a:p>
            <a:pPr>
              <a:spcAft>
                <a:spcPts val="0"/>
              </a:spcAft>
            </a:pPr>
            <a:r>
              <a:rPr lang="en-CA" sz="2400" dirty="0"/>
              <a:t>Only differences are</a:t>
            </a:r>
          </a:p>
          <a:p>
            <a:pPr marL="342900" indent="-342900">
              <a:spcAft>
                <a:spcPts val="0"/>
              </a:spcAft>
              <a:buFont typeface="Arial" panose="020B0604020202020204" pitchFamily="34" charset="0"/>
              <a:buChar char="•"/>
            </a:pPr>
            <a:r>
              <a:rPr lang="en-CA" sz="2400" dirty="0"/>
              <a:t> Some of the weights are used repeatedly in different places</a:t>
            </a:r>
          </a:p>
          <a:p>
            <a:pPr marL="342900" indent="-342900">
              <a:spcAft>
                <a:spcPts val="0"/>
              </a:spcAft>
              <a:buFont typeface="Arial" panose="020B0604020202020204" pitchFamily="34" charset="0"/>
              <a:buChar char="•"/>
            </a:pPr>
            <a:r>
              <a:rPr lang="en-CA" sz="2400" dirty="0"/>
              <a:t>Some of the weights are fix to zero.</a:t>
            </a:r>
          </a:p>
          <a:p>
            <a:pPr marL="342900" indent="-342900">
              <a:spcAft>
                <a:spcPts val="0"/>
              </a:spcAft>
              <a:buFont typeface="Arial" panose="020B0604020202020204" pitchFamily="34" charset="0"/>
              <a:buChar char="•"/>
            </a:pPr>
            <a:r>
              <a:rPr lang="en-CA" sz="2400" dirty="0"/>
              <a:t>There are cycles.</a:t>
            </a:r>
          </a:p>
          <a:p>
            <a:pPr marL="342900" indent="-342900">
              <a:spcAft>
                <a:spcPts val="0"/>
              </a:spcAft>
              <a:buFont typeface="Arial" panose="020B0604020202020204" pitchFamily="34" charset="0"/>
              <a:buChar char="•"/>
            </a:pPr>
            <a:endParaRPr lang="en-US" sz="2400" dirty="0"/>
          </a:p>
        </p:txBody>
      </p:sp>
      <p:sp>
        <p:nvSpPr>
          <p:cNvPr id="10" name="Rectangle 9">
            <a:extLst>
              <a:ext uri="{FF2B5EF4-FFF2-40B4-BE49-F238E27FC236}">
                <a16:creationId xmlns:a16="http://schemas.microsoft.com/office/drawing/2014/main" id="{0FBFE9E1-EF9D-4BBA-AB2B-170A2C8D5335}"/>
              </a:ext>
            </a:extLst>
          </p:cNvPr>
          <p:cNvSpPr/>
          <p:nvPr/>
        </p:nvSpPr>
        <p:spPr>
          <a:xfrm>
            <a:off x="5334000" y="3289280"/>
            <a:ext cx="3793026" cy="3416320"/>
          </a:xfrm>
          <a:prstGeom prst="rect">
            <a:avLst/>
          </a:prstGeom>
        </p:spPr>
        <p:txBody>
          <a:bodyPr wrap="none">
            <a:spAutoFit/>
          </a:bodyPr>
          <a:lstStyle/>
          <a:p>
            <a:r>
              <a:rPr lang="en-US" sz="2400" dirty="0"/>
              <a:t>Just as before, </a:t>
            </a:r>
          </a:p>
          <a:p>
            <a:pPr marL="342900" indent="-342900">
              <a:buFont typeface="Arial" panose="020B0604020202020204" pitchFamily="34" charset="0"/>
              <a:buChar char="•"/>
            </a:pPr>
            <a:r>
              <a:rPr lang="en-US" sz="2400" dirty="0"/>
              <a:t>Given the current weights,</a:t>
            </a:r>
          </a:p>
          <a:p>
            <a:pPr marL="342900" indent="-342900">
              <a:buFont typeface="Arial" panose="020B0604020202020204" pitchFamily="34" charset="0"/>
              <a:buChar char="•"/>
            </a:pPr>
            <a:r>
              <a:rPr lang="en-US" sz="2400" dirty="0"/>
              <a:t>We calculate the error </a:t>
            </a:r>
            <a:br>
              <a:rPr lang="en-US" sz="2400" dirty="0"/>
            </a:br>
            <a:r>
              <a:rPr lang="en-US" sz="2400" dirty="0"/>
              <a:t>of how well this machine </a:t>
            </a:r>
            <a:br>
              <a:rPr lang="en-US" sz="2400" dirty="0"/>
            </a:br>
            <a:r>
              <a:rPr lang="en-US" sz="2400" dirty="0"/>
              <a:t>gives the correct answers </a:t>
            </a:r>
            <a:br>
              <a:rPr lang="en-US" sz="2400" dirty="0"/>
            </a:br>
            <a:r>
              <a:rPr lang="en-US" sz="2400" dirty="0"/>
              <a:t>for the training data.</a:t>
            </a:r>
          </a:p>
          <a:p>
            <a:pPr marL="342900" indent="-342900">
              <a:buFont typeface="Arial" panose="020B0604020202020204" pitchFamily="34" charset="0"/>
              <a:buChar char="•"/>
            </a:pPr>
            <a:r>
              <a:rPr lang="en-US" sz="2400" dirty="0"/>
              <a:t>Using Gradient descent</a:t>
            </a:r>
            <a:br>
              <a:rPr lang="en-CA" sz="2400" dirty="0"/>
            </a:br>
            <a:r>
              <a:rPr lang="en-CA" sz="2400" dirty="0"/>
              <a:t>to </a:t>
            </a:r>
            <a:r>
              <a:rPr lang="en-US" sz="2400" dirty="0"/>
              <a:t>search for weights </a:t>
            </a:r>
            <a:br>
              <a:rPr lang="en-US" sz="2400" dirty="0"/>
            </a:br>
            <a:r>
              <a:rPr lang="en-US" sz="2400" dirty="0"/>
              <a:t>that minimize this error.</a:t>
            </a:r>
          </a:p>
        </p:txBody>
      </p:sp>
    </p:spTree>
    <p:extLst>
      <p:ext uri="{BB962C8B-B14F-4D97-AF65-F5344CB8AC3E}">
        <p14:creationId xmlns:p14="http://schemas.microsoft.com/office/powerpoint/2010/main" val="121460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3">
            <a:extLst>
              <a:ext uri="{FF2B5EF4-FFF2-40B4-BE49-F238E27FC236}">
                <a16:creationId xmlns:a16="http://schemas.microsoft.com/office/drawing/2014/main" id="{6A6AF599-F85B-5537-07E4-02A845676689}"/>
              </a:ext>
            </a:extLst>
          </p:cNvPr>
          <p:cNvSpPr>
            <a:spLocks noChangeArrowheads="1"/>
          </p:cNvSpPr>
          <p:nvPr/>
        </p:nvSpPr>
        <p:spPr bwMode="auto">
          <a:xfrm>
            <a:off x="475574" y="-10909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Chat GPT</a:t>
            </a:r>
          </a:p>
          <a:p>
            <a:pPr algn="ctr" eaLnBrk="0" hangingPunct="0">
              <a:defRPr/>
            </a:pPr>
            <a:r>
              <a:rPr lang="en-CA" dirty="0">
                <a:solidFill>
                  <a:schemeClr val="tx2"/>
                </a:solidFill>
              </a:rPr>
              <a:t>Generative Pre-trained Transformer</a:t>
            </a:r>
            <a:endParaRPr lang="en-US" sz="3600" b="1" dirty="0">
              <a:solidFill>
                <a:schemeClr val="tx2"/>
              </a:solidFill>
              <a:effectLst>
                <a:outerShdw blurRad="38100" dist="38100" dir="2700000" algn="tl">
                  <a:srgbClr val="000000"/>
                </a:outerShdw>
              </a:effectLst>
              <a:cs typeface="+mn-cs"/>
            </a:endParaRPr>
          </a:p>
        </p:txBody>
      </p:sp>
      <p:sp>
        <p:nvSpPr>
          <p:cNvPr id="46" name="Rectangle 45">
            <a:extLst>
              <a:ext uri="{FF2B5EF4-FFF2-40B4-BE49-F238E27FC236}">
                <a16:creationId xmlns:a16="http://schemas.microsoft.com/office/drawing/2014/main" id="{351A321B-C249-8E9A-0C50-A7D047AA3E25}"/>
              </a:ext>
            </a:extLst>
          </p:cNvPr>
          <p:cNvSpPr/>
          <p:nvPr/>
        </p:nvSpPr>
        <p:spPr>
          <a:xfrm>
            <a:off x="351611" y="932314"/>
            <a:ext cx="8313735" cy="6370975"/>
          </a:xfrm>
          <a:prstGeom prst="rect">
            <a:avLst/>
          </a:prstGeom>
        </p:spPr>
        <p:txBody>
          <a:bodyPr wrap="square">
            <a:spAutoFit/>
          </a:bodyPr>
          <a:lstStyle/>
          <a:p>
            <a:r>
              <a:rPr lang="en-US" altLang="en-US" sz="2400" dirty="0" err="1"/>
              <a:t>ChatGPT</a:t>
            </a:r>
            <a:r>
              <a:rPr lang="en-US" altLang="en-US" sz="2400" dirty="0"/>
              <a:t> appears to understand,</a:t>
            </a:r>
            <a:br>
              <a:rPr lang="en-US" altLang="en-US" sz="2400" dirty="0"/>
            </a:br>
            <a:r>
              <a:rPr lang="en-US" altLang="en-US" sz="2400" dirty="0"/>
              <a:t>  but it does not.</a:t>
            </a:r>
          </a:p>
          <a:p>
            <a:r>
              <a:rPr lang="en-CA" sz="2400" dirty="0">
                <a:solidFill>
                  <a:schemeClr val="tx2"/>
                </a:solidFill>
              </a:rPr>
              <a:t>Generative:</a:t>
            </a:r>
          </a:p>
          <a:p>
            <a:r>
              <a:rPr lang="en-CA" sz="2400" dirty="0"/>
              <a:t>  Given a prompt and the last few things it said,</a:t>
            </a:r>
          </a:p>
          <a:p>
            <a:r>
              <a:rPr lang="en-US" altLang="en-US" sz="2400" dirty="0"/>
              <a:t>  it has learned the probability of the next word.</a:t>
            </a:r>
          </a:p>
          <a:p>
            <a:r>
              <a:rPr lang="en-US" sz="2400" dirty="0"/>
              <a:t>  And it guesses.</a:t>
            </a:r>
          </a:p>
          <a:p>
            <a:r>
              <a:rPr lang="en-CA" sz="2400" dirty="0">
                <a:solidFill>
                  <a:srgbClr val="FF0000"/>
                </a:solidFill>
              </a:rPr>
              <a:t>  </a:t>
            </a:r>
            <a:r>
              <a:rPr lang="en-CA" sz="2400" dirty="0"/>
              <a:t>I really do love …. you</a:t>
            </a:r>
          </a:p>
          <a:p>
            <a:r>
              <a:rPr lang="en-CA" sz="2400" dirty="0">
                <a:solidFill>
                  <a:schemeClr val="tx2"/>
                </a:solidFill>
              </a:rPr>
              <a:t>Pre-trained:</a:t>
            </a:r>
            <a:endParaRPr lang="en-US" sz="2400" dirty="0">
              <a:solidFill>
                <a:schemeClr val="tx2"/>
              </a:solidFill>
            </a:endParaRPr>
          </a:p>
          <a:p>
            <a:r>
              <a:rPr lang="en-US" altLang="en-US" sz="2400" dirty="0"/>
              <a:t>  It learned from all text on the internet and book</a:t>
            </a:r>
          </a:p>
          <a:p>
            <a:r>
              <a:rPr lang="en-US" altLang="en-US" sz="2400" dirty="0"/>
              <a:t>  Learning 175 billion parameters</a:t>
            </a:r>
          </a:p>
          <a:p>
            <a:r>
              <a:rPr lang="en-CA" sz="2400" dirty="0">
                <a:solidFill>
                  <a:schemeClr val="tx2"/>
                </a:solidFill>
              </a:rPr>
              <a:t>Transformer:</a:t>
            </a:r>
          </a:p>
          <a:p>
            <a:r>
              <a:rPr lang="en-CA" sz="2400" dirty="0"/>
              <a:t>  It translates each word into a vector </a:t>
            </a:r>
          </a:p>
          <a:p>
            <a:r>
              <a:rPr lang="en-CA" sz="2400" dirty="0"/>
              <a:t>    king – male + female = queen</a:t>
            </a:r>
          </a:p>
          <a:p>
            <a:r>
              <a:rPr lang="en-CA" sz="2400" dirty="0">
                <a:solidFill>
                  <a:schemeClr val="tx2"/>
                </a:solidFill>
              </a:rPr>
              <a:t>Attention:</a:t>
            </a:r>
          </a:p>
          <a:p>
            <a:r>
              <a:rPr lang="en-CA" sz="2400" dirty="0"/>
              <a:t>    Learn to put attention on particular previous words</a:t>
            </a:r>
          </a:p>
          <a:p>
            <a:r>
              <a:rPr lang="en-CA" sz="2400" dirty="0"/>
              <a:t>   </a:t>
            </a:r>
            <a:r>
              <a:rPr lang="en-CA" sz="2400" dirty="0">
                <a:solidFill>
                  <a:srgbClr val="FF0000"/>
                </a:solidFill>
              </a:rPr>
              <a:t> I</a:t>
            </a:r>
            <a:r>
              <a:rPr lang="en-CA" sz="2400" dirty="0"/>
              <a:t> really do </a:t>
            </a:r>
            <a:r>
              <a:rPr lang="en-CA" sz="2400" dirty="0">
                <a:solidFill>
                  <a:srgbClr val="FF0000"/>
                </a:solidFill>
              </a:rPr>
              <a:t>love</a:t>
            </a:r>
            <a:r>
              <a:rPr lang="en-CA" sz="2400" dirty="0"/>
              <a:t> …. </a:t>
            </a:r>
            <a:r>
              <a:rPr lang="en-CA" sz="2400" dirty="0">
                <a:solidFill>
                  <a:srgbClr val="97CA00"/>
                </a:solidFill>
              </a:rPr>
              <a:t>you</a:t>
            </a:r>
            <a:endParaRPr lang="en-US" sz="2400" dirty="0">
              <a:solidFill>
                <a:srgbClr val="97CA00"/>
              </a:solidFill>
            </a:endParaRPr>
          </a:p>
          <a:p>
            <a:endParaRPr lang="en-US" altLang="en-US" sz="2400" dirty="0"/>
          </a:p>
        </p:txBody>
      </p:sp>
      <p:grpSp>
        <p:nvGrpSpPr>
          <p:cNvPr id="17" name="Group 16">
            <a:extLst>
              <a:ext uri="{FF2B5EF4-FFF2-40B4-BE49-F238E27FC236}">
                <a16:creationId xmlns:a16="http://schemas.microsoft.com/office/drawing/2014/main" id="{59A69D0A-AE36-74D6-FCFB-E95BD73EDF2C}"/>
              </a:ext>
            </a:extLst>
          </p:cNvPr>
          <p:cNvGrpSpPr/>
          <p:nvPr/>
        </p:nvGrpSpPr>
        <p:grpSpPr>
          <a:xfrm>
            <a:off x="5992837" y="3342261"/>
            <a:ext cx="1702191" cy="2130071"/>
            <a:chOff x="5992837" y="3342261"/>
            <a:chExt cx="1702191" cy="2130071"/>
          </a:xfrm>
        </p:grpSpPr>
        <p:cxnSp>
          <p:nvCxnSpPr>
            <p:cNvPr id="6" name="Straight Arrow Connector 5">
              <a:extLst>
                <a:ext uri="{FF2B5EF4-FFF2-40B4-BE49-F238E27FC236}">
                  <a16:creationId xmlns:a16="http://schemas.microsoft.com/office/drawing/2014/main" id="{836DDA5C-AC0D-6AA8-1BBF-2CD793260D98}"/>
                </a:ext>
              </a:extLst>
            </p:cNvPr>
            <p:cNvCxnSpPr/>
            <p:nvPr/>
          </p:nvCxnSpPr>
          <p:spPr bwMode="auto">
            <a:xfrm flipV="1">
              <a:off x="5992837" y="3756074"/>
              <a:ext cx="1055077" cy="1716258"/>
            </a:xfrm>
            <a:prstGeom prst="straightConnector1">
              <a:avLst/>
            </a:prstGeom>
            <a:noFill/>
            <a:ln w="38100" cap="sq" cmpd="sng" algn="ctr">
              <a:solidFill>
                <a:schemeClr val="accent1"/>
              </a:solidFill>
              <a:prstDash val="solid"/>
              <a:round/>
              <a:headEnd type="none" w="med" len="med"/>
              <a:tailEnd type="triangle" w="lg" len="lg"/>
            </a:ln>
            <a:effectLst/>
          </p:spPr>
        </p:cxnSp>
        <p:sp>
          <p:nvSpPr>
            <p:cNvPr id="16" name="TextBox 15">
              <a:extLst>
                <a:ext uri="{FF2B5EF4-FFF2-40B4-BE49-F238E27FC236}">
                  <a16:creationId xmlns:a16="http://schemas.microsoft.com/office/drawing/2014/main" id="{4C271AF7-8F4E-C640-6B7A-722991C36CE8}"/>
                </a:ext>
              </a:extLst>
            </p:cNvPr>
            <p:cNvSpPr txBox="1"/>
            <p:nvPr/>
          </p:nvSpPr>
          <p:spPr bwMode="auto">
            <a:xfrm>
              <a:off x="6632917" y="3342261"/>
              <a:ext cx="1062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CA" sz="2400" dirty="0"/>
                <a:t>king</a:t>
              </a:r>
            </a:p>
          </p:txBody>
        </p:sp>
      </p:grpSp>
      <p:grpSp>
        <p:nvGrpSpPr>
          <p:cNvPr id="18" name="Group 17">
            <a:extLst>
              <a:ext uri="{FF2B5EF4-FFF2-40B4-BE49-F238E27FC236}">
                <a16:creationId xmlns:a16="http://schemas.microsoft.com/office/drawing/2014/main" id="{165E8B8A-647D-A55A-E316-1F01AD527F81}"/>
              </a:ext>
            </a:extLst>
          </p:cNvPr>
          <p:cNvGrpSpPr/>
          <p:nvPr/>
        </p:nvGrpSpPr>
        <p:grpSpPr>
          <a:xfrm>
            <a:off x="5992809" y="3601659"/>
            <a:ext cx="3411071" cy="1870673"/>
            <a:chOff x="5992837" y="3249901"/>
            <a:chExt cx="2018538" cy="2222431"/>
          </a:xfrm>
        </p:grpSpPr>
        <p:cxnSp>
          <p:nvCxnSpPr>
            <p:cNvPr id="19" name="Straight Arrow Connector 18">
              <a:extLst>
                <a:ext uri="{FF2B5EF4-FFF2-40B4-BE49-F238E27FC236}">
                  <a16:creationId xmlns:a16="http://schemas.microsoft.com/office/drawing/2014/main" id="{A190505D-975D-8D65-A84A-218A660F820E}"/>
                </a:ext>
              </a:extLst>
            </p:cNvPr>
            <p:cNvCxnSpPr/>
            <p:nvPr/>
          </p:nvCxnSpPr>
          <p:spPr bwMode="auto">
            <a:xfrm flipV="1">
              <a:off x="5992837" y="3756074"/>
              <a:ext cx="1055077" cy="1716258"/>
            </a:xfrm>
            <a:prstGeom prst="straightConnector1">
              <a:avLst/>
            </a:prstGeom>
            <a:noFill/>
            <a:ln w="38100" cap="sq" cmpd="sng" algn="ctr">
              <a:solidFill>
                <a:schemeClr val="accent1"/>
              </a:solidFill>
              <a:prstDash val="solid"/>
              <a:round/>
              <a:headEnd type="none" w="med" len="med"/>
              <a:tailEnd type="triangle" w="lg" len="lg"/>
            </a:ln>
            <a:effectLst/>
          </p:spPr>
        </p:cxnSp>
        <p:sp>
          <p:nvSpPr>
            <p:cNvPr id="20" name="TextBox 19">
              <a:extLst>
                <a:ext uri="{FF2B5EF4-FFF2-40B4-BE49-F238E27FC236}">
                  <a16:creationId xmlns:a16="http://schemas.microsoft.com/office/drawing/2014/main" id="{425EA98D-230B-CF47-B6DF-5C058E7BE664}"/>
                </a:ext>
              </a:extLst>
            </p:cNvPr>
            <p:cNvSpPr txBox="1"/>
            <p:nvPr/>
          </p:nvSpPr>
          <p:spPr bwMode="auto">
            <a:xfrm>
              <a:off x="6949264" y="3249901"/>
              <a:ext cx="1062111" cy="54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CA" sz="2400" dirty="0"/>
                <a:t>queen</a:t>
              </a:r>
            </a:p>
          </p:txBody>
        </p:sp>
      </p:grpSp>
      <p:grpSp>
        <p:nvGrpSpPr>
          <p:cNvPr id="21" name="Group 20">
            <a:extLst>
              <a:ext uri="{FF2B5EF4-FFF2-40B4-BE49-F238E27FC236}">
                <a16:creationId xmlns:a16="http://schemas.microsoft.com/office/drawing/2014/main" id="{5480B9F4-7D10-581E-95AF-53F6212BEB2D}"/>
              </a:ext>
            </a:extLst>
          </p:cNvPr>
          <p:cNvGrpSpPr/>
          <p:nvPr/>
        </p:nvGrpSpPr>
        <p:grpSpPr>
          <a:xfrm>
            <a:off x="6632917" y="3756074"/>
            <a:ext cx="1062111" cy="2103447"/>
            <a:chOff x="5741473" y="2605399"/>
            <a:chExt cx="1062111" cy="2103447"/>
          </a:xfrm>
        </p:grpSpPr>
        <p:cxnSp>
          <p:nvCxnSpPr>
            <p:cNvPr id="24" name="Straight Arrow Connector 23">
              <a:extLst>
                <a:ext uri="{FF2B5EF4-FFF2-40B4-BE49-F238E27FC236}">
                  <a16:creationId xmlns:a16="http://schemas.microsoft.com/office/drawing/2014/main" id="{350BFF29-32F4-5A6D-17AA-34D492715B86}"/>
                </a:ext>
              </a:extLst>
            </p:cNvPr>
            <p:cNvCxnSpPr>
              <a:cxnSpLocks/>
            </p:cNvCxnSpPr>
            <p:nvPr/>
          </p:nvCxnSpPr>
          <p:spPr bwMode="auto">
            <a:xfrm flipH="1" flipV="1">
              <a:off x="6138742" y="2605399"/>
              <a:ext cx="494175" cy="2103447"/>
            </a:xfrm>
            <a:prstGeom prst="straightConnector1">
              <a:avLst/>
            </a:prstGeom>
            <a:noFill/>
            <a:ln w="38100" cap="sq" cmpd="sng" algn="ctr">
              <a:solidFill>
                <a:schemeClr val="accent2"/>
              </a:solidFill>
              <a:prstDash val="solid"/>
              <a:round/>
              <a:headEnd type="none" w="med" len="med"/>
              <a:tailEnd type="triangle" w="lg" len="lg"/>
            </a:ln>
            <a:effectLst/>
          </p:spPr>
        </p:cxnSp>
        <p:sp>
          <p:nvSpPr>
            <p:cNvPr id="25" name="TextBox 24">
              <a:extLst>
                <a:ext uri="{FF2B5EF4-FFF2-40B4-BE49-F238E27FC236}">
                  <a16:creationId xmlns:a16="http://schemas.microsoft.com/office/drawing/2014/main" id="{F7B6CFE8-2EE1-DF2E-7313-E593B70C4A48}"/>
                </a:ext>
              </a:extLst>
            </p:cNvPr>
            <p:cNvSpPr txBox="1"/>
            <p:nvPr/>
          </p:nvSpPr>
          <p:spPr bwMode="auto">
            <a:xfrm>
              <a:off x="5741473" y="4055649"/>
              <a:ext cx="1062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CA" sz="2400" dirty="0"/>
                <a:t>male</a:t>
              </a:r>
            </a:p>
          </p:txBody>
        </p:sp>
      </p:grpSp>
      <p:grpSp>
        <p:nvGrpSpPr>
          <p:cNvPr id="45" name="Group 44">
            <a:extLst>
              <a:ext uri="{FF2B5EF4-FFF2-40B4-BE49-F238E27FC236}">
                <a16:creationId xmlns:a16="http://schemas.microsoft.com/office/drawing/2014/main" id="{44D3E7DC-6396-224B-E234-27BFF17EBAF9}"/>
              </a:ext>
            </a:extLst>
          </p:cNvPr>
          <p:cNvGrpSpPr/>
          <p:nvPr/>
        </p:nvGrpSpPr>
        <p:grpSpPr>
          <a:xfrm>
            <a:off x="7524361" y="4027717"/>
            <a:ext cx="1140222" cy="1796373"/>
            <a:chOff x="5497114" y="2870856"/>
            <a:chExt cx="1140222" cy="1796373"/>
          </a:xfrm>
        </p:grpSpPr>
        <p:cxnSp>
          <p:nvCxnSpPr>
            <p:cNvPr id="47" name="Straight Arrow Connector 46">
              <a:extLst>
                <a:ext uri="{FF2B5EF4-FFF2-40B4-BE49-F238E27FC236}">
                  <a16:creationId xmlns:a16="http://schemas.microsoft.com/office/drawing/2014/main" id="{5A42DD35-2647-C17C-5F8D-98791A674C5E}"/>
                </a:ext>
              </a:extLst>
            </p:cNvPr>
            <p:cNvCxnSpPr>
              <a:cxnSpLocks/>
            </p:cNvCxnSpPr>
            <p:nvPr/>
          </p:nvCxnSpPr>
          <p:spPr bwMode="auto">
            <a:xfrm flipV="1">
              <a:off x="5497114" y="2870856"/>
              <a:ext cx="251393" cy="1796373"/>
            </a:xfrm>
            <a:prstGeom prst="straightConnector1">
              <a:avLst/>
            </a:prstGeom>
            <a:noFill/>
            <a:ln w="38100" cap="sq" cmpd="sng" algn="ctr">
              <a:solidFill>
                <a:schemeClr val="accent2"/>
              </a:solidFill>
              <a:prstDash val="solid"/>
              <a:round/>
              <a:headEnd type="none" w="med" len="med"/>
              <a:tailEnd type="triangle" w="lg" len="lg"/>
            </a:ln>
            <a:effectLst/>
          </p:spPr>
        </p:cxnSp>
        <p:sp>
          <p:nvSpPr>
            <p:cNvPr id="48" name="TextBox 47">
              <a:extLst>
                <a:ext uri="{FF2B5EF4-FFF2-40B4-BE49-F238E27FC236}">
                  <a16:creationId xmlns:a16="http://schemas.microsoft.com/office/drawing/2014/main" id="{1CCC3205-4815-9C59-3842-39D6DDE9F960}"/>
                </a:ext>
              </a:extLst>
            </p:cNvPr>
            <p:cNvSpPr txBox="1"/>
            <p:nvPr/>
          </p:nvSpPr>
          <p:spPr bwMode="auto">
            <a:xfrm>
              <a:off x="5575225" y="4055649"/>
              <a:ext cx="1062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CA" sz="2400" dirty="0"/>
                <a:t>female</a:t>
              </a:r>
            </a:p>
          </p:txBody>
        </p:sp>
      </p:grpSp>
    </p:spTree>
    <p:extLst>
      <p:ext uri="{BB962C8B-B14F-4D97-AF65-F5344CB8AC3E}">
        <p14:creationId xmlns:p14="http://schemas.microsoft.com/office/powerpoint/2010/main" val="26303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6">
                                            <p:txEl>
                                              <p:pRg st="0" end="0"/>
                                            </p:txEl>
                                          </p:spTgt>
                                        </p:tgtEl>
                                        <p:attrNameLst>
                                          <p:attrName>style.visibility</p:attrName>
                                        </p:attrNameLst>
                                      </p:cBhvr>
                                      <p:to>
                                        <p:strVal val="visible"/>
                                      </p:to>
                                    </p:set>
                                    <p:anim calcmode="lin" valueType="num">
                                      <p:cBhvr additive="base">
                                        <p:cTn id="13"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6">
                                            <p:txEl>
                                              <p:pRg st="1" end="1"/>
                                            </p:txEl>
                                          </p:spTgt>
                                        </p:tgtEl>
                                        <p:attrNameLst>
                                          <p:attrName>style.visibility</p:attrName>
                                        </p:attrNameLst>
                                      </p:cBhvr>
                                      <p:to>
                                        <p:strVal val="visible"/>
                                      </p:to>
                                    </p:set>
                                    <p:anim calcmode="lin" valueType="num">
                                      <p:cBhvr additive="base">
                                        <p:cTn id="19" dur="500" fill="hold"/>
                                        <p:tgtEl>
                                          <p:spTgt spid="46">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6">
                                            <p:txEl>
                                              <p:pRg st="2" end="2"/>
                                            </p:txEl>
                                          </p:spTgt>
                                        </p:tgtEl>
                                        <p:attrNameLst>
                                          <p:attrName>style.visibility</p:attrName>
                                        </p:attrNameLst>
                                      </p:cBhvr>
                                      <p:to>
                                        <p:strVal val="visible"/>
                                      </p:to>
                                    </p:set>
                                    <p:anim calcmode="lin" valueType="num">
                                      <p:cBhvr additive="base">
                                        <p:cTn id="25" dur="500" fill="hold"/>
                                        <p:tgtEl>
                                          <p:spTgt spid="4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xEl>
                                              <p:pRg st="3" end="3"/>
                                            </p:txEl>
                                          </p:spTgt>
                                        </p:tgtEl>
                                        <p:attrNameLst>
                                          <p:attrName>style.visibility</p:attrName>
                                        </p:attrNameLst>
                                      </p:cBhvr>
                                      <p:to>
                                        <p:strVal val="visible"/>
                                      </p:to>
                                    </p:set>
                                    <p:anim calcmode="lin" valueType="num">
                                      <p:cBhvr additive="base">
                                        <p:cTn id="31" dur="500" fill="hold"/>
                                        <p:tgtEl>
                                          <p:spTgt spid="46">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6">
                                            <p:txEl>
                                              <p:pRg st="4" end="4"/>
                                            </p:txEl>
                                          </p:spTgt>
                                        </p:tgtEl>
                                        <p:attrNameLst>
                                          <p:attrName>style.visibility</p:attrName>
                                        </p:attrNameLst>
                                      </p:cBhvr>
                                      <p:to>
                                        <p:strVal val="visible"/>
                                      </p:to>
                                    </p:set>
                                    <p:anim calcmode="lin" valueType="num">
                                      <p:cBhvr additive="base">
                                        <p:cTn id="37" dur="500" fill="hold"/>
                                        <p:tgtEl>
                                          <p:spTgt spid="46">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6">
                                            <p:txEl>
                                              <p:pRg st="5" end="5"/>
                                            </p:txEl>
                                          </p:spTgt>
                                        </p:tgtEl>
                                        <p:attrNameLst>
                                          <p:attrName>style.visibility</p:attrName>
                                        </p:attrNameLst>
                                      </p:cBhvr>
                                      <p:to>
                                        <p:strVal val="visible"/>
                                      </p:to>
                                    </p:set>
                                    <p:anim calcmode="lin" valueType="num">
                                      <p:cBhvr additive="base">
                                        <p:cTn id="43" dur="500" fill="hold"/>
                                        <p:tgtEl>
                                          <p:spTgt spid="46">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6">
                                            <p:txEl>
                                              <p:pRg st="6" end="6"/>
                                            </p:txEl>
                                          </p:spTgt>
                                        </p:tgtEl>
                                        <p:attrNameLst>
                                          <p:attrName>style.visibility</p:attrName>
                                        </p:attrNameLst>
                                      </p:cBhvr>
                                      <p:to>
                                        <p:strVal val="visible"/>
                                      </p:to>
                                    </p:set>
                                    <p:anim calcmode="lin" valueType="num">
                                      <p:cBhvr additive="base">
                                        <p:cTn id="49" dur="500" fill="hold"/>
                                        <p:tgtEl>
                                          <p:spTgt spid="46">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6">
                                            <p:txEl>
                                              <p:pRg st="7" end="7"/>
                                            </p:txEl>
                                          </p:spTgt>
                                        </p:tgtEl>
                                        <p:attrNameLst>
                                          <p:attrName>style.visibility</p:attrName>
                                        </p:attrNameLst>
                                      </p:cBhvr>
                                      <p:to>
                                        <p:strVal val="visible"/>
                                      </p:to>
                                    </p:set>
                                    <p:anim calcmode="lin" valueType="num">
                                      <p:cBhvr additive="base">
                                        <p:cTn id="55" dur="500" fill="hold"/>
                                        <p:tgtEl>
                                          <p:spTgt spid="46">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46">
                                            <p:txEl>
                                              <p:pRg st="8" end="8"/>
                                            </p:txEl>
                                          </p:spTgt>
                                        </p:tgtEl>
                                        <p:attrNameLst>
                                          <p:attrName>style.visibility</p:attrName>
                                        </p:attrNameLst>
                                      </p:cBhvr>
                                      <p:to>
                                        <p:strVal val="visible"/>
                                      </p:to>
                                    </p:set>
                                    <p:anim calcmode="lin" valueType="num">
                                      <p:cBhvr additive="base">
                                        <p:cTn id="61" dur="500" fill="hold"/>
                                        <p:tgtEl>
                                          <p:spTgt spid="46">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46">
                                            <p:txEl>
                                              <p:pRg st="9" end="9"/>
                                            </p:txEl>
                                          </p:spTgt>
                                        </p:tgtEl>
                                        <p:attrNameLst>
                                          <p:attrName>style.visibility</p:attrName>
                                        </p:attrNameLst>
                                      </p:cBhvr>
                                      <p:to>
                                        <p:strVal val="visible"/>
                                      </p:to>
                                    </p:set>
                                    <p:anim calcmode="lin" valueType="num">
                                      <p:cBhvr additive="base">
                                        <p:cTn id="67" dur="500" fill="hold"/>
                                        <p:tgtEl>
                                          <p:spTgt spid="46">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46">
                                            <p:txEl>
                                              <p:pRg st="10" end="10"/>
                                            </p:txEl>
                                          </p:spTgt>
                                        </p:tgtEl>
                                        <p:attrNameLst>
                                          <p:attrName>style.visibility</p:attrName>
                                        </p:attrNameLst>
                                      </p:cBhvr>
                                      <p:to>
                                        <p:strVal val="visible"/>
                                      </p:to>
                                    </p:set>
                                    <p:anim calcmode="lin" valueType="num">
                                      <p:cBhvr additive="base">
                                        <p:cTn id="73" dur="500" fill="hold"/>
                                        <p:tgtEl>
                                          <p:spTgt spid="46">
                                            <p:txEl>
                                              <p:pRg st="10" end="1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46">
                                            <p:txEl>
                                              <p:pRg st="11" end="11"/>
                                            </p:txEl>
                                          </p:spTgt>
                                        </p:tgtEl>
                                        <p:attrNameLst>
                                          <p:attrName>style.visibility</p:attrName>
                                        </p:attrNameLst>
                                      </p:cBhvr>
                                      <p:to>
                                        <p:strVal val="visible"/>
                                      </p:to>
                                    </p:set>
                                    <p:anim calcmode="lin" valueType="num">
                                      <p:cBhvr additive="base">
                                        <p:cTn id="79" dur="500" fill="hold"/>
                                        <p:tgtEl>
                                          <p:spTgt spid="46">
                                            <p:txEl>
                                              <p:pRg st="11" end="11"/>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46">
                                            <p:txEl>
                                              <p:pRg st="12" end="12"/>
                                            </p:txEl>
                                          </p:spTgt>
                                        </p:tgtEl>
                                        <p:attrNameLst>
                                          <p:attrName>style.visibility</p:attrName>
                                        </p:attrNameLst>
                                      </p:cBhvr>
                                      <p:to>
                                        <p:strVal val="visible"/>
                                      </p:to>
                                    </p:set>
                                    <p:anim calcmode="lin" valueType="num">
                                      <p:cBhvr additive="base">
                                        <p:cTn id="109" dur="500" fill="hold"/>
                                        <p:tgtEl>
                                          <p:spTgt spid="46">
                                            <p:txEl>
                                              <p:pRg st="12" end="12"/>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46">
                                            <p:txEl>
                                              <p:pRg st="13" end="13"/>
                                            </p:txEl>
                                          </p:spTgt>
                                        </p:tgtEl>
                                        <p:attrNameLst>
                                          <p:attrName>style.visibility</p:attrName>
                                        </p:attrNameLst>
                                      </p:cBhvr>
                                      <p:to>
                                        <p:strVal val="visible"/>
                                      </p:to>
                                    </p:set>
                                    <p:anim calcmode="lin" valueType="num">
                                      <p:cBhvr additive="base">
                                        <p:cTn id="115" dur="500" fill="hold"/>
                                        <p:tgtEl>
                                          <p:spTgt spid="46">
                                            <p:txEl>
                                              <p:pRg st="13" end="13"/>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6">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46">
                                            <p:txEl>
                                              <p:pRg st="14" end="14"/>
                                            </p:txEl>
                                          </p:spTgt>
                                        </p:tgtEl>
                                        <p:attrNameLst>
                                          <p:attrName>style.visibility</p:attrName>
                                        </p:attrNameLst>
                                      </p:cBhvr>
                                      <p:to>
                                        <p:strVal val="visible"/>
                                      </p:to>
                                    </p:set>
                                    <p:anim calcmode="lin" valueType="num">
                                      <p:cBhvr additive="base">
                                        <p:cTn id="121" dur="500" fill="hold"/>
                                        <p:tgtEl>
                                          <p:spTgt spid="46">
                                            <p:txEl>
                                              <p:pRg st="14" end="14"/>
                                            </p:tx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46">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3">
            <a:extLst>
              <a:ext uri="{FF2B5EF4-FFF2-40B4-BE49-F238E27FC236}">
                <a16:creationId xmlns:a16="http://schemas.microsoft.com/office/drawing/2014/main" id="{6A6AF599-F85B-5537-07E4-02A845676689}"/>
              </a:ext>
            </a:extLst>
          </p:cNvPr>
          <p:cNvSpPr>
            <a:spLocks noChangeArrowheads="1"/>
          </p:cNvSpPr>
          <p:nvPr/>
        </p:nvSpPr>
        <p:spPr bwMode="auto">
          <a:xfrm>
            <a:off x="475574" y="-10909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Chat GPT</a:t>
            </a:r>
          </a:p>
          <a:p>
            <a:pPr algn="ctr" eaLnBrk="0" hangingPunct="0">
              <a:defRPr/>
            </a:pPr>
            <a:r>
              <a:rPr lang="en-CA" dirty="0">
                <a:solidFill>
                  <a:schemeClr val="tx2"/>
                </a:solidFill>
              </a:rPr>
              <a:t>Generative Pre-trained Transformer</a:t>
            </a:r>
            <a:endParaRPr lang="en-US" sz="3600" b="1" dirty="0">
              <a:solidFill>
                <a:schemeClr val="tx2"/>
              </a:solidFill>
              <a:effectLst>
                <a:outerShdw blurRad="38100" dist="38100" dir="2700000" algn="tl">
                  <a:srgbClr val="000000"/>
                </a:outerShdw>
              </a:effectLst>
              <a:cs typeface="+mn-cs"/>
            </a:endParaRPr>
          </a:p>
        </p:txBody>
      </p:sp>
      <p:sp>
        <p:nvSpPr>
          <p:cNvPr id="46" name="Rectangle 45">
            <a:extLst>
              <a:ext uri="{FF2B5EF4-FFF2-40B4-BE49-F238E27FC236}">
                <a16:creationId xmlns:a16="http://schemas.microsoft.com/office/drawing/2014/main" id="{351A321B-C249-8E9A-0C50-A7D047AA3E25}"/>
              </a:ext>
            </a:extLst>
          </p:cNvPr>
          <p:cNvSpPr/>
          <p:nvPr/>
        </p:nvSpPr>
        <p:spPr>
          <a:xfrm>
            <a:off x="351611" y="932314"/>
            <a:ext cx="8313735" cy="4216539"/>
          </a:xfrm>
          <a:prstGeom prst="rect">
            <a:avLst/>
          </a:prstGeom>
        </p:spPr>
        <p:txBody>
          <a:bodyPr wrap="square">
            <a:spAutoFit/>
          </a:bodyPr>
          <a:lstStyle/>
          <a:p>
            <a:r>
              <a:rPr lang="en-US" altLang="en-US" sz="2400" dirty="0" err="1"/>
              <a:t>ChatGPT</a:t>
            </a:r>
            <a:r>
              <a:rPr lang="en-US" altLang="en-US" sz="2400" dirty="0"/>
              <a:t> appears to understand,</a:t>
            </a:r>
            <a:br>
              <a:rPr lang="en-US" altLang="en-US" sz="2400" dirty="0"/>
            </a:br>
            <a:r>
              <a:rPr lang="en-US" altLang="en-US" sz="2400" dirty="0"/>
              <a:t>  but it does not.</a:t>
            </a:r>
            <a:endParaRPr lang="en-CA" sz="2400" dirty="0"/>
          </a:p>
          <a:p>
            <a:r>
              <a:rPr lang="en-CA" sz="2400" dirty="0">
                <a:solidFill>
                  <a:schemeClr val="tx2"/>
                </a:solidFill>
              </a:rPr>
              <a:t>Multiple ways of paying Attention are learned:</a:t>
            </a:r>
          </a:p>
          <a:p>
            <a:r>
              <a:rPr lang="en-CA" sz="2400" dirty="0"/>
              <a:t>    Learn to put attention on particular previous words</a:t>
            </a:r>
          </a:p>
          <a:p>
            <a:r>
              <a:rPr lang="en-CA" sz="2400" dirty="0"/>
              <a:t>    Subject: </a:t>
            </a:r>
            <a:r>
              <a:rPr lang="en-CA" sz="2400" dirty="0">
                <a:solidFill>
                  <a:srgbClr val="FF0000"/>
                </a:solidFill>
              </a:rPr>
              <a:t>      I</a:t>
            </a:r>
            <a:r>
              <a:rPr lang="en-CA" sz="2400" dirty="0"/>
              <a:t> really do love …. You</a:t>
            </a:r>
          </a:p>
          <a:p>
            <a:r>
              <a:rPr lang="en-CA" sz="2400" dirty="0"/>
              <a:t>    Verb:     </a:t>
            </a:r>
            <a:r>
              <a:rPr lang="en-CA" sz="2000" dirty="0"/>
              <a:t>   </a:t>
            </a:r>
            <a:r>
              <a:rPr lang="en-CA" sz="2400" dirty="0"/>
              <a:t>    I really do</a:t>
            </a:r>
            <a:r>
              <a:rPr lang="en-CA" sz="2400" dirty="0">
                <a:solidFill>
                  <a:srgbClr val="FF0000"/>
                </a:solidFill>
              </a:rPr>
              <a:t> love</a:t>
            </a:r>
            <a:r>
              <a:rPr lang="en-CA" sz="2400" dirty="0"/>
              <a:t> …. You</a:t>
            </a:r>
          </a:p>
          <a:p>
            <a:r>
              <a:rPr lang="en-CA" sz="2400" dirty="0"/>
              <a:t>    </a:t>
            </a:r>
            <a:r>
              <a:rPr lang="en-US" sz="2400" dirty="0"/>
              <a:t>Emphatic </a:t>
            </a:r>
            <a:r>
              <a:rPr lang="en-US" dirty="0"/>
              <a:t>auxiliary verb: </a:t>
            </a:r>
            <a:r>
              <a:rPr lang="en-CA" sz="2400" dirty="0"/>
              <a:t>I really </a:t>
            </a:r>
            <a:r>
              <a:rPr lang="en-CA" sz="2400" dirty="0">
                <a:solidFill>
                  <a:srgbClr val="FF0000"/>
                </a:solidFill>
              </a:rPr>
              <a:t>do </a:t>
            </a:r>
            <a:r>
              <a:rPr lang="en-CA" sz="2400" dirty="0"/>
              <a:t>love …. You</a:t>
            </a:r>
          </a:p>
          <a:p>
            <a:r>
              <a:rPr lang="en-CA" sz="2400" dirty="0"/>
              <a:t>    Object:        I really do love …. </a:t>
            </a:r>
            <a:r>
              <a:rPr lang="en-CA" sz="2400" dirty="0">
                <a:solidFill>
                  <a:srgbClr val="FF0000"/>
                </a:solidFill>
              </a:rPr>
              <a:t>You</a:t>
            </a:r>
          </a:p>
          <a:p>
            <a:r>
              <a:rPr lang="en-CA" sz="2400" dirty="0"/>
              <a:t>    Excitement: I</a:t>
            </a:r>
            <a:r>
              <a:rPr lang="en-CA" sz="2400" dirty="0">
                <a:solidFill>
                  <a:srgbClr val="FF0000"/>
                </a:solidFill>
              </a:rPr>
              <a:t> really</a:t>
            </a:r>
            <a:r>
              <a:rPr lang="en-CA" sz="2400" dirty="0"/>
              <a:t> do love …. You</a:t>
            </a:r>
          </a:p>
          <a:p>
            <a:r>
              <a:rPr lang="en-CA" sz="2400" dirty="0"/>
              <a:t>What to pay attention to and how that is used</a:t>
            </a:r>
          </a:p>
          <a:p>
            <a:r>
              <a:rPr lang="en-CA" sz="2400" dirty="0"/>
              <a:t>   is all learned by the gradient decent.</a:t>
            </a:r>
          </a:p>
        </p:txBody>
      </p:sp>
    </p:spTree>
    <p:extLst>
      <p:ext uri="{BB962C8B-B14F-4D97-AF65-F5344CB8AC3E}">
        <p14:creationId xmlns:p14="http://schemas.microsoft.com/office/powerpoint/2010/main" val="154320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
                                            <p:txEl>
                                              <p:pRg st="1" end="1"/>
                                            </p:txEl>
                                          </p:spTgt>
                                        </p:tgtEl>
                                        <p:attrNameLst>
                                          <p:attrName>style.visibility</p:attrName>
                                        </p:attrNameLst>
                                      </p:cBhvr>
                                      <p:to>
                                        <p:strVal val="visible"/>
                                      </p:to>
                                    </p:set>
                                    <p:anim calcmode="lin" valueType="num">
                                      <p:cBhvr additive="base">
                                        <p:cTn id="7" dur="500" fill="hold"/>
                                        <p:tgtEl>
                                          <p:spTgt spid="4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6">
                                            <p:txEl>
                                              <p:pRg st="2" end="2"/>
                                            </p:txEl>
                                          </p:spTgt>
                                        </p:tgtEl>
                                        <p:attrNameLst>
                                          <p:attrName>style.visibility</p:attrName>
                                        </p:attrNameLst>
                                      </p:cBhvr>
                                      <p:to>
                                        <p:strVal val="visible"/>
                                      </p:to>
                                    </p:set>
                                    <p:anim calcmode="lin" valueType="num">
                                      <p:cBhvr additive="base">
                                        <p:cTn id="11" dur="500" fill="hold"/>
                                        <p:tgtEl>
                                          <p:spTgt spid="46">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6">
                                            <p:txEl>
                                              <p:pRg st="3" end="3"/>
                                            </p:txEl>
                                          </p:spTgt>
                                        </p:tgtEl>
                                        <p:attrNameLst>
                                          <p:attrName>style.visibility</p:attrName>
                                        </p:attrNameLst>
                                      </p:cBhvr>
                                      <p:to>
                                        <p:strVal val="visible"/>
                                      </p:to>
                                    </p:set>
                                    <p:anim calcmode="lin" valueType="num">
                                      <p:cBhvr additive="base">
                                        <p:cTn id="15" dur="500" fill="hold"/>
                                        <p:tgtEl>
                                          <p:spTgt spid="46">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6">
                                            <p:txEl>
                                              <p:pRg st="4" end="4"/>
                                            </p:txEl>
                                          </p:spTgt>
                                        </p:tgtEl>
                                        <p:attrNameLst>
                                          <p:attrName>style.visibility</p:attrName>
                                        </p:attrNameLst>
                                      </p:cBhvr>
                                      <p:to>
                                        <p:strVal val="visible"/>
                                      </p:to>
                                    </p:set>
                                    <p:anim calcmode="lin" valueType="num">
                                      <p:cBhvr additive="base">
                                        <p:cTn id="19" dur="500" fill="hold"/>
                                        <p:tgtEl>
                                          <p:spTgt spid="4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6">
                                            <p:txEl>
                                              <p:pRg st="5" end="5"/>
                                            </p:txEl>
                                          </p:spTgt>
                                        </p:tgtEl>
                                        <p:attrNameLst>
                                          <p:attrName>style.visibility</p:attrName>
                                        </p:attrNameLst>
                                      </p:cBhvr>
                                      <p:to>
                                        <p:strVal val="visible"/>
                                      </p:to>
                                    </p:set>
                                    <p:anim calcmode="lin" valueType="num">
                                      <p:cBhvr additive="base">
                                        <p:cTn id="23" dur="500" fill="hold"/>
                                        <p:tgtEl>
                                          <p:spTgt spid="46">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6">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6">
                                            <p:txEl>
                                              <p:pRg st="6" end="6"/>
                                            </p:txEl>
                                          </p:spTgt>
                                        </p:tgtEl>
                                        <p:attrNameLst>
                                          <p:attrName>style.visibility</p:attrName>
                                        </p:attrNameLst>
                                      </p:cBhvr>
                                      <p:to>
                                        <p:strVal val="visible"/>
                                      </p:to>
                                    </p:set>
                                    <p:anim calcmode="lin" valueType="num">
                                      <p:cBhvr additive="base">
                                        <p:cTn id="27" dur="500" fill="hold"/>
                                        <p:tgtEl>
                                          <p:spTgt spid="46">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6">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6">
                                            <p:txEl>
                                              <p:pRg st="7" end="7"/>
                                            </p:txEl>
                                          </p:spTgt>
                                        </p:tgtEl>
                                        <p:attrNameLst>
                                          <p:attrName>style.visibility</p:attrName>
                                        </p:attrNameLst>
                                      </p:cBhvr>
                                      <p:to>
                                        <p:strVal val="visible"/>
                                      </p:to>
                                    </p:set>
                                    <p:anim calcmode="lin" valueType="num">
                                      <p:cBhvr additive="base">
                                        <p:cTn id="31" dur="500" fill="hold"/>
                                        <p:tgtEl>
                                          <p:spTgt spid="46">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6">
                                            <p:txEl>
                                              <p:pRg st="8" end="8"/>
                                            </p:txEl>
                                          </p:spTgt>
                                        </p:tgtEl>
                                        <p:attrNameLst>
                                          <p:attrName>style.visibility</p:attrName>
                                        </p:attrNameLst>
                                      </p:cBhvr>
                                      <p:to>
                                        <p:strVal val="visible"/>
                                      </p:to>
                                    </p:set>
                                    <p:anim calcmode="lin" valueType="num">
                                      <p:cBhvr additive="base">
                                        <p:cTn id="37" dur="500" fill="hold"/>
                                        <p:tgtEl>
                                          <p:spTgt spid="46">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
                                            <p:txEl>
                                              <p:pRg st="8" end="8"/>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46">
                                            <p:txEl>
                                              <p:pRg st="9" end="9"/>
                                            </p:txEl>
                                          </p:spTgt>
                                        </p:tgtEl>
                                        <p:attrNameLst>
                                          <p:attrName>style.visibility</p:attrName>
                                        </p:attrNameLst>
                                      </p:cBhvr>
                                      <p:to>
                                        <p:strVal val="visible"/>
                                      </p:to>
                                    </p:set>
                                    <p:anim calcmode="lin" valueType="num">
                                      <p:cBhvr additive="base">
                                        <p:cTn id="41" dur="500" fill="hold"/>
                                        <p:tgtEl>
                                          <p:spTgt spid="46">
                                            <p:txEl>
                                              <p:pRg st="9" end="9"/>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537" y="1051560"/>
            <a:ext cx="9067800" cy="4114800"/>
          </a:xfrm>
        </p:spPr>
        <p:txBody>
          <a:bodyPr/>
          <a:lstStyle/>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 way we do this is with Generative Adversarial Networks.  This is</a:t>
            </a:r>
          </a:p>
          <a:p>
            <a:r>
              <a:rPr lang="en-US" sz="1800" dirty="0">
                <a:effectLst/>
                <a:latin typeface="Times New Roman" panose="02020603050405020304" pitchFamily="18" charset="0"/>
                <a:cs typeface="Times New Roman" panose="02020603050405020304" pitchFamily="18" charset="0"/>
              </a:rPr>
              <a:t>formed by having two competing agents.  The task of the first agent,</a:t>
            </a:r>
          </a:p>
          <a:p>
            <a:r>
              <a:rPr lang="en-US" sz="1800" dirty="0">
                <a:effectLst/>
                <a:latin typeface="Times New Roman" panose="02020603050405020304" pitchFamily="18" charset="0"/>
                <a:cs typeface="Times New Roman" panose="02020603050405020304" pitchFamily="18" charset="0"/>
              </a:rPr>
              <a:t>as described above, is to output random images of cats.  The task of</a:t>
            </a:r>
          </a:p>
          <a:p>
            <a:r>
              <a:rPr lang="en-US" sz="1800" dirty="0">
                <a:effectLst/>
                <a:latin typeface="Times New Roman" panose="02020603050405020304" pitchFamily="18" charset="0"/>
                <a:cs typeface="Times New Roman" panose="02020603050405020304" pitchFamily="18" charset="0"/>
              </a:rPr>
              <a:t>the second is to discern whether a given image was produced by the true</a:t>
            </a:r>
          </a:p>
          <a:p>
            <a:r>
              <a:rPr lang="en-US" sz="1800" dirty="0">
                <a:effectLst/>
                <a:latin typeface="Times New Roman" panose="02020603050405020304" pitchFamily="18" charset="0"/>
                <a:cs typeface="Times New Roman" panose="02020603050405020304" pitchFamily="18" charset="0"/>
              </a:rPr>
              <a:t>random distribution or by the first agent. By competing, they learn.</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If we have more time in the talk then we will talk about Convolutional</a:t>
            </a:r>
          </a:p>
          <a:p>
            <a:r>
              <a:rPr lang="en-US" sz="1800" dirty="0">
                <a:effectLst/>
                <a:latin typeface="Times New Roman" panose="02020603050405020304" pitchFamily="18" charset="0"/>
                <a:cs typeface="Times New Roman" panose="02020603050405020304" pitchFamily="18" charset="0"/>
              </a:rPr>
              <a:t>&amp; Recurrent Networks which are used for learning images and sound that</a:t>
            </a:r>
          </a:p>
          <a:p>
            <a:r>
              <a:rPr lang="en-US" sz="1800" dirty="0">
                <a:effectLst/>
                <a:latin typeface="Times New Roman" panose="02020603050405020304" pitchFamily="18" charset="0"/>
                <a:cs typeface="Times New Roman" panose="02020603050405020304" pitchFamily="18" charset="0"/>
              </a:rPr>
              <a:t>are invariant over location and time.</a:t>
            </a:r>
          </a:p>
          <a:p>
            <a:endParaRPr lang="en-US" sz="1800" dirty="0">
              <a:effectLst/>
              <a:latin typeface="Times New Roman" panose="02020603050405020304" pitchFamily="18" charset="0"/>
              <a:cs typeface="Times New Roman" panose="02020603050405020304" pitchFamily="18" charset="0"/>
            </a:endParaRPr>
          </a:p>
          <a:p>
            <a:endParaRPr lang="en-US" sz="1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563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4510087"/>
          </a:xfrm>
        </p:spPr>
        <p:txBody>
          <a:bodyPr/>
          <a:lstStyle/>
          <a:p>
            <a:pPr marL="457200" indent="-457200" eaLnBrk="1" hangingPunct="1">
              <a:buFont typeface="Arial" panose="020B0604020202020204" pitchFamily="34" charset="0"/>
              <a:buChar char="•"/>
            </a:pPr>
            <a:r>
              <a:rPr lang="tr-TR" altLang="en-US" dirty="0">
                <a:latin typeface="Times New Roman" panose="02020603050405020304" pitchFamily="18" charset="0"/>
                <a:cs typeface="Times New Roman" panose="02020603050405020304" pitchFamily="18" charset="0"/>
              </a:rPr>
              <a:t>Supervised Learning</a:t>
            </a:r>
            <a:endParaRPr lang="en-CA" altLang="en-US" dirty="0">
              <a:latin typeface="Times New Roman" panose="02020603050405020304" pitchFamily="18" charset="0"/>
              <a:cs typeface="Times New Roman" panose="02020603050405020304" pitchFamily="18" charset="0"/>
            </a:endParaRPr>
          </a:p>
          <a:p>
            <a:pPr marL="457200" indent="-457200" eaLnBrk="1" hangingPunct="1">
              <a:buFont typeface="Arial" panose="020B0604020202020204" pitchFamily="34" charset="0"/>
              <a:buChar char="•"/>
            </a:pPr>
            <a:r>
              <a:rPr lang="tr-TR" altLang="en-US" dirty="0">
                <a:solidFill>
                  <a:schemeClr val="tx2"/>
                </a:solidFill>
                <a:latin typeface="Times New Roman" panose="02020603050405020304" pitchFamily="18" charset="0"/>
                <a:cs typeface="Times New Roman" panose="02020603050405020304" pitchFamily="18" charset="0"/>
              </a:rPr>
              <a:t>Unsupervised Learning</a:t>
            </a:r>
            <a:endParaRPr lang="en-CA" altLang="en-US" dirty="0">
              <a:solidFill>
                <a:schemeClr val="tx2"/>
              </a:solidFill>
              <a:latin typeface="Times New Roman" panose="02020603050405020304" pitchFamily="18" charset="0"/>
              <a:cs typeface="Times New Roman" panose="02020603050405020304" pitchFamily="18" charset="0"/>
            </a:endParaRPr>
          </a:p>
          <a:p>
            <a:pPr marL="973138" lvl="2" indent="-457200" eaLnBrk="1" hangingPunct="1">
              <a:buFont typeface="Arial" panose="020B0604020202020204" pitchFamily="34" charset="0"/>
              <a:buChar char="•"/>
            </a:pPr>
            <a:r>
              <a:rPr lang="en-CA" altLang="en-US" dirty="0">
                <a:latin typeface="Times New Roman" panose="02020603050405020304" pitchFamily="18" charset="0"/>
                <a:cs typeface="Times New Roman" panose="02020603050405020304" pitchFamily="18" charset="0"/>
              </a:rPr>
              <a:t>Finding pattern in data</a:t>
            </a:r>
          </a:p>
        </p:txBody>
      </p:sp>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30</a:t>
            </a:fld>
            <a:endParaRPr lang="tr-TR" altLang="en-US" sz="1400"/>
          </a:p>
        </p:txBody>
      </p:sp>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Types of Machine Learning</a:t>
            </a:r>
          </a:p>
        </p:txBody>
      </p:sp>
      <p:sp>
        <p:nvSpPr>
          <p:cNvPr id="2" name="AutoShape 4" descr="Image result for AI human teach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4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2438401"/>
            <a:ext cx="7122407" cy="428288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check mark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37633"/>
            <a:ext cx="986367" cy="98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82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0-#ppt_w/2"/>
                                          </p:val>
                                        </p:tav>
                                        <p:tav tm="100000">
                                          <p:val>
                                            <p:strVal val="#ppt_x"/>
                                          </p:val>
                                        </p:tav>
                                      </p:tavLst>
                                    </p:anim>
                                    <p:anim calcmode="lin" valueType="num">
                                      <p:cBhvr additive="base">
                                        <p:cTn id="8" dur="500" fill="hold"/>
                                        <p:tgtEl>
                                          <p:spTgt spid="820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0244"/>
                                        </p:tgtEl>
                                        <p:attrNameLst>
                                          <p:attrName>style.visibility</p:attrName>
                                        </p:attrNameLst>
                                      </p:cBhvr>
                                      <p:to>
                                        <p:strVal val="visible"/>
                                      </p:to>
                                    </p:set>
                                    <p:anim calcmode="lin" valueType="num">
                                      <p:cBhvr additive="base">
                                        <p:cTn id="21" dur="500" fill="hold"/>
                                        <p:tgtEl>
                                          <p:spTgt spid="10244"/>
                                        </p:tgtEl>
                                        <p:attrNameLst>
                                          <p:attrName>ppt_x</p:attrName>
                                        </p:attrNameLst>
                                      </p:cBhvr>
                                      <p:tavLst>
                                        <p:tav tm="0">
                                          <p:val>
                                            <p:strVal val="0-#ppt_w/2"/>
                                          </p:val>
                                        </p:tav>
                                        <p:tav tm="100000">
                                          <p:val>
                                            <p:strVal val="#ppt_x"/>
                                          </p:val>
                                        </p:tav>
                                      </p:tavLst>
                                    </p:anim>
                                    <p:anim calcmode="lin" valueType="num">
                                      <p:cBhvr additive="base">
                                        <p:cTn id="22"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4510087"/>
          </a:xfrm>
        </p:spPr>
        <p:txBody>
          <a:bodyPr/>
          <a:lstStyle/>
          <a:p>
            <a:pPr marL="457200" indent="-457200" eaLnBrk="1" hangingPunct="1">
              <a:buFont typeface="Arial" panose="020B0604020202020204" pitchFamily="34" charset="0"/>
              <a:buChar char="•"/>
            </a:pPr>
            <a:r>
              <a:rPr lang="tr-TR" altLang="en-US" dirty="0">
                <a:latin typeface="Times New Roman" panose="02020603050405020304" pitchFamily="18" charset="0"/>
                <a:cs typeface="Times New Roman" panose="02020603050405020304" pitchFamily="18" charset="0"/>
              </a:rPr>
              <a:t>Supervised Learning</a:t>
            </a:r>
            <a:endParaRPr lang="en-CA" altLang="en-US" dirty="0">
              <a:latin typeface="Times New Roman" panose="02020603050405020304" pitchFamily="18" charset="0"/>
              <a:cs typeface="Times New Roman" panose="02020603050405020304" pitchFamily="18" charset="0"/>
            </a:endParaRPr>
          </a:p>
          <a:p>
            <a:pPr marL="457200" indent="-457200" eaLnBrk="1" hangingPunct="1">
              <a:buFont typeface="Arial" panose="020B0604020202020204" pitchFamily="34" charset="0"/>
              <a:buChar char="•"/>
            </a:pPr>
            <a:r>
              <a:rPr lang="tr-TR" altLang="en-US" dirty="0">
                <a:solidFill>
                  <a:schemeClr val="tx2"/>
                </a:solidFill>
                <a:latin typeface="Times New Roman" panose="02020603050405020304" pitchFamily="18" charset="0"/>
                <a:cs typeface="Times New Roman" panose="02020603050405020304" pitchFamily="18" charset="0"/>
              </a:rPr>
              <a:t>Unsupervised Learning</a:t>
            </a:r>
            <a:endParaRPr lang="en-CA" altLang="en-US" dirty="0">
              <a:solidFill>
                <a:schemeClr val="tx2"/>
              </a:solidFill>
              <a:latin typeface="Times New Roman" panose="02020603050405020304" pitchFamily="18" charset="0"/>
              <a:cs typeface="Times New Roman" panose="02020603050405020304" pitchFamily="18" charset="0"/>
            </a:endParaRPr>
          </a:p>
          <a:p>
            <a:pPr marL="973138" lvl="2" indent="-457200" eaLnBrk="1" hangingPunct="1">
              <a:buFont typeface="Arial" panose="020B0604020202020204" pitchFamily="34" charset="0"/>
              <a:buChar char="•"/>
            </a:pPr>
            <a:r>
              <a:rPr lang="en-CA" altLang="en-US" dirty="0">
                <a:latin typeface="Times New Roman" panose="02020603050405020304" pitchFamily="18" charset="0"/>
                <a:cs typeface="Times New Roman" panose="02020603050405020304" pitchFamily="18" charset="0"/>
              </a:rPr>
              <a:t>Finding pattern in data</a:t>
            </a:r>
          </a:p>
          <a:p>
            <a:pPr marL="973138" lvl="2" indent="-457200" eaLnBrk="1" hangingPunct="1">
              <a:buFont typeface="Arial" panose="020B0604020202020204" pitchFamily="34" charset="0"/>
              <a:buChar char="•"/>
            </a:pPr>
            <a:r>
              <a:rPr lang="en-CA" altLang="en-US" dirty="0" err="1">
                <a:latin typeface="Times New Roman" panose="02020603050405020304" pitchFamily="18" charset="0"/>
                <a:cs typeface="Times New Roman" panose="02020603050405020304" pitchFamily="18" charset="0"/>
              </a:rPr>
              <a:t>Eg</a:t>
            </a:r>
            <a:r>
              <a:rPr lang="en-CA" altLang="en-US" dirty="0">
                <a:latin typeface="Times New Roman" panose="02020603050405020304" pitchFamily="18" charset="0"/>
                <a:cs typeface="Times New Roman" panose="02020603050405020304" pitchFamily="18" charset="0"/>
              </a:rPr>
              <a:t>. An alien walks the world and discovers the concept of cars and stop signs even though she doesn’t know what they are.</a:t>
            </a:r>
            <a:endParaRPr lang="tr-TR" altLang="en-US" dirty="0">
              <a:latin typeface="Times New Roman" panose="02020603050405020304" pitchFamily="18" charset="0"/>
              <a:cs typeface="Times New Roman" panose="02020603050405020304" pitchFamily="18" charset="0"/>
            </a:endParaRPr>
          </a:p>
        </p:txBody>
      </p:sp>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31</a:t>
            </a:fld>
            <a:endParaRPr lang="tr-TR" altLang="en-US" sz="1400"/>
          </a:p>
        </p:txBody>
      </p:sp>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Types of Machine Learning</a:t>
            </a:r>
          </a:p>
        </p:txBody>
      </p:sp>
      <p:sp>
        <p:nvSpPr>
          <p:cNvPr id="2" name="AutoShape 4" descr="Image result for AI human teach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nvGrpSpPr>
          <p:cNvPr id="4" name="Group 3"/>
          <p:cNvGrpSpPr/>
          <p:nvPr/>
        </p:nvGrpSpPr>
        <p:grpSpPr>
          <a:xfrm>
            <a:off x="152400" y="3770308"/>
            <a:ext cx="8836026" cy="2982918"/>
            <a:chOff x="155575" y="3770308"/>
            <a:chExt cx="8836026" cy="2982918"/>
          </a:xfrm>
        </p:grpSpPr>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045" y="3770308"/>
              <a:ext cx="5338556" cy="298291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cars stop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781704"/>
              <a:ext cx="4568825" cy="2971522"/>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Image result for check mark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537633"/>
            <a:ext cx="986367" cy="98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5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https://encrypted-tbn2.gstatic.com/images?q=tbn:ANd9GcS7PL2s9Lns42oCWggJ__3V8TsG3qcSvTqcRU8fPctwsbQzVD8y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7578" y="4922987"/>
            <a:ext cx="1048478" cy="810000"/>
          </a:xfrm>
          <a:prstGeom prst="rect">
            <a:avLst/>
          </a:prstGeom>
          <a:noFill/>
          <a:extLst>
            <a:ext uri="{909E8E84-426E-40DD-AFC4-6F175D3DCCD1}">
              <a14:hiddenFill xmlns:a14="http://schemas.microsoft.com/office/drawing/2010/main">
                <a:solidFill>
                  <a:srgbClr val="FFFFFF"/>
                </a:solidFill>
              </a14:hiddenFill>
            </a:ext>
          </a:extLst>
        </p:spPr>
      </p:pic>
      <p:pic>
        <p:nvPicPr>
          <p:cNvPr id="90118" name="Picture 6" descr="https://encrypted-tbn2.gstatic.com/images?q=tbn:ANd9GcQxi0BXRGGWwpZlLt6x5i_eKwXhaJLwx7Ku7fvdkqS2tzyVEg1g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922987"/>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scontent-mrs1-1.xx.fbcdn.net/hphotos-xfp1/t31.0-8/10575340_10153802014361141_2581281123763146573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03" t="13188" r="53606" b="53100"/>
          <a:stretch/>
        </p:blipFill>
        <p:spPr bwMode="auto">
          <a:xfrm>
            <a:off x="2017859" y="4935300"/>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s://scontent-mrs1-1.xx.fbcdn.net/hphotos-xfp1/t31.0-8/10575340_10153802014361141_2581281123763146573_o.jpg"/>
          <p:cNvPicPr>
            <a:picLocks noChangeAspect="1" noChangeArrowheads="1"/>
          </p:cNvPicPr>
          <p:nvPr/>
        </p:nvPicPr>
        <p:blipFill rotWithShape="1">
          <a:blip r:embed="rId4">
            <a:extLst>
              <a:ext uri="{28A0092B-C50C-407E-A947-70E740481C1C}">
                <a14:useLocalDpi xmlns:a14="http://schemas.microsoft.com/office/drawing/2010/main" val="0"/>
              </a:ext>
            </a:extLst>
          </a:blip>
          <a:srcRect l="55625" t="24793" r="32063" b="49247"/>
          <a:stretch/>
        </p:blipFill>
        <p:spPr bwMode="auto">
          <a:xfrm>
            <a:off x="2003912" y="4905000"/>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5"/>
          <p:cNvSpPr>
            <a:spLocks noChangeArrowheads="1"/>
          </p:cNvSpPr>
          <p:nvPr/>
        </p:nvSpPr>
        <p:spPr bwMode="auto">
          <a:xfrm>
            <a:off x="2136292" y="1286232"/>
            <a:ext cx="5163593"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The machine that is to learn</a:t>
            </a:r>
            <a:br>
              <a:rPr lang="en-US" altLang="en-US" sz="2800" dirty="0">
                <a:latin typeface="Times New Roman" pitchFamily="18" charset="0"/>
              </a:rPr>
            </a:br>
            <a:r>
              <a:rPr lang="en-US" altLang="en-US" sz="2800" dirty="0">
                <a:latin typeface="Times New Roman" pitchFamily="18" charset="0"/>
              </a:rPr>
              <a:t>has assess to the data.</a:t>
            </a:r>
          </a:p>
          <a:p>
            <a:pPr>
              <a:spcBef>
                <a:spcPct val="0"/>
              </a:spcBef>
            </a:pPr>
            <a:r>
              <a:rPr lang="en-US" altLang="en-US" sz="1800" dirty="0">
                <a:latin typeface="Times New Roman" pitchFamily="18" charset="0"/>
              </a:rPr>
              <a:t> </a:t>
            </a:r>
          </a:p>
          <a:p>
            <a:pPr>
              <a:spcBef>
                <a:spcPct val="0"/>
              </a:spcBef>
            </a:pPr>
            <a:r>
              <a:rPr lang="en-US" altLang="en-US" sz="2800" dirty="0">
                <a:latin typeface="Times New Roman" pitchFamily="18" charset="0"/>
              </a:rPr>
              <a:t>No Sorry!</a:t>
            </a:r>
          </a:p>
          <a:p>
            <a:pPr>
              <a:spcBef>
                <a:spcPct val="0"/>
              </a:spcBef>
            </a:pPr>
            <a:r>
              <a:rPr lang="en-US" altLang="en-US" sz="2800" dirty="0">
                <a:latin typeface="Times New Roman" pitchFamily="18" charset="0"/>
              </a:rPr>
              <a:t>     It has no answers.</a:t>
            </a:r>
          </a:p>
          <a:p>
            <a:pPr>
              <a:spcBef>
                <a:spcPct val="0"/>
              </a:spcBef>
            </a:pPr>
            <a:r>
              <a:rPr lang="en-US" altLang="en-US" sz="2800" dirty="0">
                <a:latin typeface="Times New Roman" pitchFamily="18" charset="0"/>
              </a:rPr>
              <a:t>     Actually no questions.</a:t>
            </a:r>
          </a:p>
        </p:txBody>
      </p:sp>
      <p:grpSp>
        <p:nvGrpSpPr>
          <p:cNvPr id="3" name="Group 2"/>
          <p:cNvGrpSpPr/>
          <p:nvPr/>
        </p:nvGrpSpPr>
        <p:grpSpPr>
          <a:xfrm>
            <a:off x="3307450" y="4349700"/>
            <a:ext cx="1508746" cy="1981200"/>
            <a:chOff x="6781800" y="2133600"/>
            <a:chExt cx="1508746" cy="1981200"/>
          </a:xfrm>
        </p:grpSpPr>
        <p:sp>
          <p:nvSpPr>
            <p:cNvPr id="21" name="Rectangle 5"/>
            <p:cNvSpPr>
              <a:spLocks noChangeArrowheads="1"/>
            </p:cNvSpPr>
            <p:nvPr/>
          </p:nvSpPr>
          <p:spPr bwMode="auto">
            <a:xfrm>
              <a:off x="6781800" y="2594527"/>
              <a:ext cx="1508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Bicycle</a:t>
              </a:r>
            </a:p>
          </p:txBody>
        </p:sp>
        <p:sp>
          <p:nvSpPr>
            <p:cNvPr id="25" name="Rectangle 5"/>
            <p:cNvSpPr>
              <a:spLocks noChangeArrowheads="1"/>
            </p:cNvSpPr>
            <p:nvPr/>
          </p:nvSpPr>
          <p:spPr bwMode="auto">
            <a:xfrm>
              <a:off x="6781801" y="2133600"/>
              <a:ext cx="1091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Face</a:t>
              </a:r>
            </a:p>
          </p:txBody>
        </p:sp>
        <p:sp>
          <p:nvSpPr>
            <p:cNvPr id="33" name="Rectangle 5"/>
            <p:cNvSpPr>
              <a:spLocks noChangeArrowheads="1"/>
            </p:cNvSpPr>
            <p:nvPr/>
          </p:nvSpPr>
          <p:spPr bwMode="auto">
            <a:xfrm>
              <a:off x="6785028" y="3124200"/>
              <a:ext cx="1091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Face</a:t>
              </a:r>
            </a:p>
          </p:txBody>
        </p:sp>
        <p:sp>
          <p:nvSpPr>
            <p:cNvPr id="38" name="Rectangle 5"/>
            <p:cNvSpPr>
              <a:spLocks noChangeArrowheads="1"/>
            </p:cNvSpPr>
            <p:nvPr/>
          </p:nvSpPr>
          <p:spPr bwMode="auto">
            <a:xfrm>
              <a:off x="6781800" y="3591580"/>
              <a:ext cx="1508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Bicycle</a:t>
              </a:r>
            </a:p>
          </p:txBody>
        </p:sp>
      </p:grpSp>
      <p:sp>
        <p:nvSpPr>
          <p:cNvPr id="39" name="Rectangle 5"/>
          <p:cNvSpPr>
            <a:spLocks noChangeArrowheads="1"/>
          </p:cNvSpPr>
          <p:nvPr/>
        </p:nvSpPr>
        <p:spPr bwMode="auto">
          <a:xfrm rot="5400000">
            <a:off x="-563796" y="48184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grpSp>
        <p:nvGrpSpPr>
          <p:cNvPr id="6" name="Group 5"/>
          <p:cNvGrpSpPr/>
          <p:nvPr/>
        </p:nvGrpSpPr>
        <p:grpSpPr>
          <a:xfrm>
            <a:off x="3299312" y="4419600"/>
            <a:ext cx="1295400" cy="1981200"/>
            <a:chOff x="4724400" y="4419600"/>
            <a:chExt cx="1295400" cy="1981200"/>
          </a:xfrm>
        </p:grpSpPr>
        <p:cxnSp>
          <p:nvCxnSpPr>
            <p:cNvPr id="5" name="Straight Connector 4"/>
            <p:cNvCxnSpPr/>
            <p:nvPr/>
          </p:nvCxnSpPr>
          <p:spPr bwMode="auto">
            <a:xfrm flipH="1">
              <a:off x="4724400" y="4419600"/>
              <a:ext cx="1295400" cy="1981200"/>
            </a:xfrm>
            <a:prstGeom prst="line">
              <a:avLst/>
            </a:prstGeom>
            <a:noFill/>
            <a:ln w="38100" cap="sq" cmpd="sng" algn="ctr">
              <a:solidFill>
                <a:schemeClr val="hlink"/>
              </a:solidFill>
              <a:prstDash val="solid"/>
              <a:round/>
              <a:headEnd type="none" w="med" len="med"/>
              <a:tailEnd type="none" w="med" len="med"/>
            </a:ln>
            <a:effectLst/>
          </p:spPr>
        </p:cxnSp>
        <p:cxnSp>
          <p:nvCxnSpPr>
            <p:cNvPr id="23" name="Straight Connector 22"/>
            <p:cNvCxnSpPr/>
            <p:nvPr/>
          </p:nvCxnSpPr>
          <p:spPr bwMode="auto">
            <a:xfrm flipH="1" flipV="1">
              <a:off x="4724400" y="4419600"/>
              <a:ext cx="1295400" cy="1981200"/>
            </a:xfrm>
            <a:prstGeom prst="line">
              <a:avLst/>
            </a:prstGeom>
            <a:noFill/>
            <a:ln w="38100" cap="sq" cmpd="sng" algn="ctr">
              <a:solidFill>
                <a:schemeClr val="hlink"/>
              </a:solidFill>
              <a:prstDash val="solid"/>
              <a:round/>
              <a:headEnd type="none" w="med" len="med"/>
              <a:tailEnd type="none" w="med" len="med"/>
            </a:ln>
            <a:effectLst/>
          </p:spPr>
        </p:cxnSp>
      </p:grpSp>
      <p:sp>
        <p:nvSpPr>
          <p:cNvPr id="17" name="Rectangle 63"/>
          <p:cNvSpPr>
            <a:spLocks noChangeArrowheads="1"/>
          </p:cNvSpPr>
          <p:nvPr/>
        </p:nvSpPr>
        <p:spPr bwMode="auto">
          <a:xfrm>
            <a:off x="685800" y="76200"/>
            <a:ext cx="7772400" cy="1143000"/>
          </a:xfrm>
          <a:prstGeom prst="rect">
            <a:avLst/>
          </a:prstGeom>
          <a:noFill/>
          <a:ln w="9525">
            <a:noFill/>
            <a:miter lim="800000"/>
            <a:headEnd/>
            <a:tailEnd/>
          </a:ln>
          <a:effectLst/>
        </p:spPr>
        <p:txBody>
          <a:bodyPr anchor="ctr"/>
          <a:lstStyle/>
          <a:p>
            <a:pPr algn="ctr" eaLnBrk="0" hangingPunct="0">
              <a:defRPr/>
            </a:pPr>
            <a:endParaRPr lang="en-US" sz="3600" b="1" dirty="0">
              <a:solidFill>
                <a:schemeClr val="tx2"/>
              </a:solidFill>
              <a:effectLst>
                <a:outerShdw blurRad="38100" dist="38100" dir="2700000" algn="tl">
                  <a:srgbClr val="000000"/>
                </a:outerShdw>
              </a:effectLst>
              <a:latin typeface="Arial Rounded MT Bold" pitchFamily="34" charset="0"/>
              <a:cs typeface="+mn-cs"/>
            </a:endParaRPr>
          </a:p>
          <a:p>
            <a:pPr algn="ctr" eaLnBrk="0" hangingPunct="0">
              <a:defRPr/>
            </a:pPr>
            <a:r>
              <a:rPr lang="en-US" sz="2400" b="1" dirty="0">
                <a:solidFill>
                  <a:srgbClr val="FF0000"/>
                </a:solidFill>
                <a:effectLst>
                  <a:outerShdw blurRad="38100" dist="38100" dir="2700000" algn="tl">
                    <a:srgbClr val="000000"/>
                  </a:outerShdw>
                </a:effectLst>
                <a:latin typeface="Arial Rounded MT Bold" pitchFamily="34" charset="0"/>
              </a:rPr>
              <a:t>Un</a:t>
            </a:r>
            <a:r>
              <a:rPr lang="en-US" sz="2400" b="1" dirty="0">
                <a:solidFill>
                  <a:schemeClr val="tx2"/>
                </a:solidFill>
                <a:effectLst>
                  <a:outerShdw blurRad="38100" dist="38100" dir="2700000" algn="tl">
                    <a:srgbClr val="000000"/>
                  </a:outerShdw>
                </a:effectLst>
                <a:latin typeface="Arial Rounded MT Bold" pitchFamily="34" charset="0"/>
              </a:rPr>
              <a:t>supervised Machine Learning</a:t>
            </a:r>
          </a:p>
          <a:p>
            <a:pPr algn="ctr" eaLnBrk="0" hangingPunct="0">
              <a:defRPr/>
            </a:pPr>
            <a:endParaRPr lang="en-US" sz="3600" b="1" dirty="0">
              <a:solidFill>
                <a:schemeClr val="tx2"/>
              </a:solidFill>
              <a:effectLst>
                <a:outerShdw blurRad="38100" dist="38100" dir="2700000" algn="tl">
                  <a:srgbClr val="000000"/>
                </a:outerShdw>
              </a:effectLst>
              <a:latin typeface="Arial Rounded MT Bold" pitchFamily="34" charset="0"/>
              <a:cs typeface="+mn-cs"/>
            </a:endParaRPr>
          </a:p>
        </p:txBody>
      </p:sp>
      <p:sp>
        <p:nvSpPr>
          <p:cNvPr id="18"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spTree>
    <p:extLst>
      <p:ext uri="{BB962C8B-B14F-4D97-AF65-F5344CB8AC3E}">
        <p14:creationId xmlns:p14="http://schemas.microsoft.com/office/powerpoint/2010/main" val="179715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anim calcmode="lin" valueType="num">
                                      <p:cBhvr additive="base">
                                        <p:cTn id="19"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0-#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90116"/>
                                        </p:tgtEl>
                                        <p:attrNameLst>
                                          <p:attrName>style.visibility</p:attrName>
                                        </p:attrNameLst>
                                      </p:cBhvr>
                                      <p:to>
                                        <p:strVal val="visible"/>
                                      </p:to>
                                    </p:set>
                                    <p:anim calcmode="lin" valueType="num">
                                      <p:cBhvr additive="base">
                                        <p:cTn id="36" dur="1000" fill="hold"/>
                                        <p:tgtEl>
                                          <p:spTgt spid="90116"/>
                                        </p:tgtEl>
                                        <p:attrNameLst>
                                          <p:attrName>ppt_x</p:attrName>
                                        </p:attrNameLst>
                                      </p:cBhvr>
                                      <p:tavLst>
                                        <p:tav tm="0">
                                          <p:val>
                                            <p:strVal val="0-#ppt_w/2"/>
                                          </p:val>
                                        </p:tav>
                                        <p:tav tm="100000">
                                          <p:val>
                                            <p:strVal val="#ppt_x"/>
                                          </p:val>
                                        </p:tav>
                                      </p:tavLst>
                                    </p:anim>
                                    <p:anim calcmode="lin" valueType="num">
                                      <p:cBhvr additive="base">
                                        <p:cTn id="37" dur="1000" fill="hold"/>
                                        <p:tgtEl>
                                          <p:spTgt spid="9011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34"/>
                                            </p:cond>
                                          </p:stCondLst>
                                        </p:cTn>
                                        <p:tgtEl>
                                          <p:spTgt spid="90116"/>
                                        </p:tgtEl>
                                        <p:attrNameLst>
                                          <p:attrName>style.visibility</p:attrName>
                                        </p:attrNameLst>
                                      </p:cBhvr>
                                      <p:to>
                                        <p:strVal val="hidden"/>
                                      </p:to>
                                    </p:set>
                                  </p:subTnLst>
                                </p:cTn>
                              </p:par>
                            </p:childTnLst>
                          </p:cTn>
                        </p:par>
                        <p:par>
                          <p:cTn id="38" fill="hold">
                            <p:stCondLst>
                              <p:cond delay="2000"/>
                            </p:stCondLst>
                            <p:childTnLst>
                              <p:par>
                                <p:cTn id="39" presetID="2" presetClass="entr" presetSubtype="8"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1000" fill="hold"/>
                                        <p:tgtEl>
                                          <p:spTgt spid="32"/>
                                        </p:tgtEl>
                                        <p:attrNameLst>
                                          <p:attrName>ppt_x</p:attrName>
                                        </p:attrNameLst>
                                      </p:cBhvr>
                                      <p:tavLst>
                                        <p:tav tm="0">
                                          <p:val>
                                            <p:strVal val="0-#ppt_w/2"/>
                                          </p:val>
                                        </p:tav>
                                        <p:tav tm="100000">
                                          <p:val>
                                            <p:strVal val="#ppt_x"/>
                                          </p:val>
                                        </p:tav>
                                      </p:tavLst>
                                    </p:anim>
                                    <p:anim calcmode="lin" valueType="num">
                                      <p:cBhvr additive="base">
                                        <p:cTn id="42" dur="1000" fill="hold"/>
                                        <p:tgtEl>
                                          <p:spTgt spid="32"/>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39"/>
                                            </p:cond>
                                          </p:stCondLst>
                                        </p:cTn>
                                        <p:tgtEl>
                                          <p:spTgt spid="32"/>
                                        </p:tgtEl>
                                        <p:attrNameLst>
                                          <p:attrName>style.visibility</p:attrName>
                                        </p:attrNameLst>
                                      </p:cBhvr>
                                      <p:to>
                                        <p:strVal val="hidden"/>
                                      </p:to>
                                    </p:set>
                                  </p:subTnLst>
                                </p:cTn>
                              </p:par>
                            </p:childTnLst>
                          </p:cTn>
                        </p:par>
                        <p:par>
                          <p:cTn id="43" fill="hold">
                            <p:stCondLst>
                              <p:cond delay="3000"/>
                            </p:stCondLst>
                            <p:childTnLst>
                              <p:par>
                                <p:cTn id="44" presetID="2" presetClass="entr" presetSubtype="8" fill="hold" nodeType="afterEffect">
                                  <p:stCondLst>
                                    <p:cond delay="0"/>
                                  </p:stCondLst>
                                  <p:childTnLst>
                                    <p:set>
                                      <p:cBhvr>
                                        <p:cTn id="45" dur="1" fill="hold">
                                          <p:stCondLst>
                                            <p:cond delay="0"/>
                                          </p:stCondLst>
                                        </p:cTn>
                                        <p:tgtEl>
                                          <p:spTgt spid="90118"/>
                                        </p:tgtEl>
                                        <p:attrNameLst>
                                          <p:attrName>style.visibility</p:attrName>
                                        </p:attrNameLst>
                                      </p:cBhvr>
                                      <p:to>
                                        <p:strVal val="visible"/>
                                      </p:to>
                                    </p:set>
                                    <p:anim calcmode="lin" valueType="num">
                                      <p:cBhvr additive="base">
                                        <p:cTn id="46" dur="1000" fill="hold"/>
                                        <p:tgtEl>
                                          <p:spTgt spid="90118"/>
                                        </p:tgtEl>
                                        <p:attrNameLst>
                                          <p:attrName>ppt_x</p:attrName>
                                        </p:attrNameLst>
                                      </p:cBhvr>
                                      <p:tavLst>
                                        <p:tav tm="0">
                                          <p:val>
                                            <p:strVal val="0-#ppt_w/2"/>
                                          </p:val>
                                        </p:tav>
                                        <p:tav tm="100000">
                                          <p:val>
                                            <p:strVal val="#ppt_x"/>
                                          </p:val>
                                        </p:tav>
                                      </p:tavLst>
                                    </p:anim>
                                    <p:anim calcmode="lin" valueType="num">
                                      <p:cBhvr additive="base">
                                        <p:cTn id="47" dur="1000" fill="hold"/>
                                        <p:tgtEl>
                                          <p:spTgt spid="901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44"/>
                                            </p:cond>
                                          </p:stCondLst>
                                        </p:cTn>
                                        <p:tgtEl>
                                          <p:spTgt spid="90118"/>
                                        </p:tgtEl>
                                        <p:attrNameLst>
                                          <p:attrName>style.visibility</p:attrName>
                                        </p:attrNameLst>
                                      </p:cBhvr>
                                      <p:to>
                                        <p:strVal val="hidden"/>
                                      </p:to>
                                    </p:set>
                                  </p:subTnLst>
                                </p:cTn>
                              </p:par>
                            </p:childTnLst>
                          </p:cTn>
                        </p:par>
                        <p:par>
                          <p:cTn id="48" fill="hold">
                            <p:stCondLst>
                              <p:cond delay="4000"/>
                            </p:stCondLst>
                            <p:childTnLst>
                              <p:par>
                                <p:cTn id="49" presetID="2" presetClass="entr" presetSubtype="8"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1000" fill="hold"/>
                                        <p:tgtEl>
                                          <p:spTgt spid="3"/>
                                        </p:tgtEl>
                                        <p:attrNameLst>
                                          <p:attrName>ppt_x</p:attrName>
                                        </p:attrNameLst>
                                      </p:cBhvr>
                                      <p:tavLst>
                                        <p:tav tm="0">
                                          <p:val>
                                            <p:strVal val="0-#ppt_w/2"/>
                                          </p:val>
                                        </p:tav>
                                        <p:tav tm="100000">
                                          <p:val>
                                            <p:strVal val="#ppt_x"/>
                                          </p:val>
                                        </p:tav>
                                      </p:tavLst>
                                    </p:anim>
                                    <p:anim calcmode="lin" valueType="num">
                                      <p:cBhvr additive="base">
                                        <p:cTn id="5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36">
                                            <p:txEl>
                                              <p:pRg st="2" end="2"/>
                                            </p:txEl>
                                          </p:spTgt>
                                        </p:tgtEl>
                                        <p:attrNameLst>
                                          <p:attrName>style.visibility</p:attrName>
                                        </p:attrNameLst>
                                      </p:cBhvr>
                                      <p:to>
                                        <p:strVal val="visible"/>
                                      </p:to>
                                    </p:set>
                                    <p:anim calcmode="lin" valueType="num">
                                      <p:cBhvr additive="base">
                                        <p:cTn id="57"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6">
                                            <p:txEl>
                                              <p:pRg st="2" end="2"/>
                                            </p:txEl>
                                          </p:spTgt>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0-#ppt_w/2"/>
                                          </p:val>
                                        </p:tav>
                                        <p:tav tm="100000">
                                          <p:val>
                                            <p:strVal val="#ppt_x"/>
                                          </p:val>
                                        </p:tav>
                                      </p:tavLst>
                                    </p:anim>
                                    <p:anim calcmode="lin" valueType="num">
                                      <p:cBhvr additive="base">
                                        <p:cTn id="6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36">
                                            <p:txEl>
                                              <p:pRg st="3" end="3"/>
                                            </p:txEl>
                                          </p:spTgt>
                                        </p:tgtEl>
                                        <p:attrNameLst>
                                          <p:attrName>style.visibility</p:attrName>
                                        </p:attrNameLst>
                                      </p:cBhvr>
                                      <p:to>
                                        <p:strVal val="visible"/>
                                      </p:to>
                                    </p:set>
                                    <p:anim calcmode="lin" valueType="num">
                                      <p:cBhvr additive="base">
                                        <p:cTn id="67" dur="500" fill="hold"/>
                                        <p:tgtEl>
                                          <p:spTgt spid="36">
                                            <p:txEl>
                                              <p:pRg st="3" end="3"/>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36">
                                            <p:txEl>
                                              <p:pRg st="4" end="4"/>
                                            </p:txEl>
                                          </p:spTgt>
                                        </p:tgtEl>
                                        <p:attrNameLst>
                                          <p:attrName>style.visibility</p:attrName>
                                        </p:attrNameLst>
                                      </p:cBhvr>
                                      <p:to>
                                        <p:strVal val="visible"/>
                                      </p:to>
                                    </p:set>
                                    <p:anim calcmode="lin" valueType="num">
                                      <p:cBhvr additive="base">
                                        <p:cTn id="73" dur="500" fill="hold"/>
                                        <p:tgtEl>
                                          <p:spTgt spid="36">
                                            <p:txEl>
                                              <p:pRg st="4" end="4"/>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3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219200" y="17414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01001011</a:t>
            </a:r>
          </a:p>
        </p:txBody>
      </p:sp>
      <p:sp>
        <p:nvSpPr>
          <p:cNvPr id="20"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sp>
        <p:nvSpPr>
          <p:cNvPr id="17" name="Rectangle 5"/>
          <p:cNvSpPr>
            <a:spLocks noChangeArrowheads="1"/>
          </p:cNvSpPr>
          <p:nvPr/>
        </p:nvSpPr>
        <p:spPr bwMode="auto">
          <a:xfrm rot="5400000">
            <a:off x="-638624" y="15314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00FFFF"/>
                </a:solidFill>
                <a:latin typeface="Times New Roman" pitchFamily="18" charset="0"/>
              </a:rPr>
              <a:t>A distribution</a:t>
            </a:r>
          </a:p>
          <a:p>
            <a:pPr algn="ctr">
              <a:spcBef>
                <a:spcPct val="0"/>
              </a:spcBef>
            </a:pPr>
            <a:r>
              <a:rPr lang="en-US" altLang="en-US" sz="2800" dirty="0">
                <a:solidFill>
                  <a:srgbClr val="00FFFF"/>
                </a:solidFill>
                <a:latin typeface="Times New Roman" pitchFamily="18" charset="0"/>
              </a:rPr>
              <a:t>of  random  bits</a:t>
            </a:r>
          </a:p>
        </p:txBody>
      </p:sp>
      <p:sp>
        <p:nvSpPr>
          <p:cNvPr id="18" name="Rectangle 5"/>
          <p:cNvSpPr>
            <a:spLocks noChangeArrowheads="1"/>
          </p:cNvSpPr>
          <p:nvPr/>
        </p:nvSpPr>
        <p:spPr bwMode="auto">
          <a:xfrm rot="5400000">
            <a:off x="-563796" y="48184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sp>
        <p:nvSpPr>
          <p:cNvPr id="19" name="Rectangle 5"/>
          <p:cNvSpPr>
            <a:spLocks noChangeArrowheads="1"/>
          </p:cNvSpPr>
          <p:nvPr/>
        </p:nvSpPr>
        <p:spPr bwMode="auto">
          <a:xfrm>
            <a:off x="1219200" y="1741462"/>
            <a:ext cx="18517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10101001</a:t>
            </a:r>
          </a:p>
        </p:txBody>
      </p:sp>
      <p:sp>
        <p:nvSpPr>
          <p:cNvPr id="26" name="Rectangle 5"/>
          <p:cNvSpPr>
            <a:spLocks noChangeArrowheads="1"/>
          </p:cNvSpPr>
          <p:nvPr/>
        </p:nvSpPr>
        <p:spPr bwMode="auto">
          <a:xfrm>
            <a:off x="1219200" y="1741462"/>
            <a:ext cx="18384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11010001</a:t>
            </a:r>
          </a:p>
        </p:txBody>
      </p:sp>
      <p:sp>
        <p:nvSpPr>
          <p:cNvPr id="27" name="Rectangle 5"/>
          <p:cNvSpPr>
            <a:spLocks noChangeArrowheads="1"/>
          </p:cNvSpPr>
          <p:nvPr/>
        </p:nvSpPr>
        <p:spPr bwMode="auto">
          <a:xfrm>
            <a:off x="1394820" y="1741462"/>
            <a:ext cx="2258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01010101</a:t>
            </a:r>
          </a:p>
        </p:txBody>
      </p:sp>
      <p:sp>
        <p:nvSpPr>
          <p:cNvPr id="44" name="Rectangle 43"/>
          <p:cNvSpPr/>
          <p:nvPr/>
        </p:nvSpPr>
        <p:spPr>
          <a:xfrm>
            <a:off x="2318384" y="490240"/>
            <a:ext cx="7282816" cy="523220"/>
          </a:xfrm>
          <a:prstGeom prst="rect">
            <a:avLst/>
          </a:prstGeom>
        </p:spPr>
        <p:txBody>
          <a:bodyPr wrap="square">
            <a:spAutoFit/>
          </a:bodyPr>
          <a:lstStyle/>
          <a:p>
            <a:r>
              <a:rPr lang="en-US" altLang="en-US" dirty="0"/>
              <a:t>Lets just try to mimic the true distribution.</a:t>
            </a:r>
          </a:p>
        </p:txBody>
      </p:sp>
    </p:spTree>
    <p:extLst>
      <p:ext uri="{BB962C8B-B14F-4D97-AF65-F5344CB8AC3E}">
        <p14:creationId xmlns:p14="http://schemas.microsoft.com/office/powerpoint/2010/main" val="19608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000" fill="hold"/>
                                        <p:tgtEl>
                                          <p:spTgt spid="36"/>
                                        </p:tgtEl>
                                        <p:attrNameLst>
                                          <p:attrName>ppt_x</p:attrName>
                                        </p:attrNameLst>
                                      </p:cBhvr>
                                      <p:tavLst>
                                        <p:tav tm="0">
                                          <p:val>
                                            <p:strVal val="0-#ppt_w/2"/>
                                          </p:val>
                                        </p:tav>
                                        <p:tav tm="100000">
                                          <p:val>
                                            <p:strVal val="#ppt_x"/>
                                          </p:val>
                                        </p:tav>
                                      </p:tavLst>
                                    </p:anim>
                                    <p:anim calcmode="lin" valueType="num">
                                      <p:cBhvr additive="base">
                                        <p:cTn id="20" dur="1000" fill="hold"/>
                                        <p:tgtEl>
                                          <p:spTgt spid="3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17"/>
                                            </p:cond>
                                          </p:stCondLst>
                                        </p:cTn>
                                        <p:tgtEl>
                                          <p:spTgt spid="36"/>
                                        </p:tgtEl>
                                        <p:attrNameLst>
                                          <p:attrName>style.visibility</p:attrName>
                                        </p:attrNameLst>
                                      </p:cBhvr>
                                      <p:to>
                                        <p:strVal val="hidden"/>
                                      </p:to>
                                    </p:set>
                                  </p:subTnLst>
                                </p:cTn>
                              </p:par>
                            </p:childTnLst>
                          </p:cTn>
                        </p:par>
                        <p:par>
                          <p:cTn id="21" fill="hold">
                            <p:stCondLst>
                              <p:cond delay="1000"/>
                            </p:stCondLst>
                            <p:childTnLst>
                              <p:par>
                                <p:cTn id="22" presetID="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000" fill="hold"/>
                                        <p:tgtEl>
                                          <p:spTgt spid="19"/>
                                        </p:tgtEl>
                                        <p:attrNameLst>
                                          <p:attrName>ppt_x</p:attrName>
                                        </p:attrNameLst>
                                      </p:cBhvr>
                                      <p:tavLst>
                                        <p:tav tm="0">
                                          <p:val>
                                            <p:strVal val="0-#ppt_w/2"/>
                                          </p:val>
                                        </p:tav>
                                        <p:tav tm="100000">
                                          <p:val>
                                            <p:strVal val="#ppt_x"/>
                                          </p:val>
                                        </p:tav>
                                      </p:tavLst>
                                    </p:anim>
                                    <p:anim calcmode="lin" valueType="num">
                                      <p:cBhvr additive="base">
                                        <p:cTn id="25" dur="1000" fill="hold"/>
                                        <p:tgtEl>
                                          <p:spTgt spid="1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22"/>
                                            </p:cond>
                                          </p:stCondLst>
                                        </p:cTn>
                                        <p:tgtEl>
                                          <p:spTgt spid="19"/>
                                        </p:tgtEl>
                                        <p:attrNameLst>
                                          <p:attrName>style.visibility</p:attrName>
                                        </p:attrNameLst>
                                      </p:cBhvr>
                                      <p:to>
                                        <p:strVal val="hidden"/>
                                      </p:to>
                                    </p:set>
                                  </p:subTnLst>
                                </p:cTn>
                              </p:par>
                            </p:childTnLst>
                          </p:cTn>
                        </p:par>
                        <p:par>
                          <p:cTn id="26" fill="hold">
                            <p:stCondLst>
                              <p:cond delay="2000"/>
                            </p:stCondLst>
                            <p:childTnLst>
                              <p:par>
                                <p:cTn id="27" presetID="2" presetClass="entr" presetSubtype="8"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1000" fill="hold"/>
                                        <p:tgtEl>
                                          <p:spTgt spid="26"/>
                                        </p:tgtEl>
                                        <p:attrNameLst>
                                          <p:attrName>ppt_x</p:attrName>
                                        </p:attrNameLst>
                                      </p:cBhvr>
                                      <p:tavLst>
                                        <p:tav tm="0">
                                          <p:val>
                                            <p:strVal val="0-#ppt_w/2"/>
                                          </p:val>
                                        </p:tav>
                                        <p:tav tm="100000">
                                          <p:val>
                                            <p:strVal val="#ppt_x"/>
                                          </p:val>
                                        </p:tav>
                                      </p:tavLst>
                                    </p:anim>
                                    <p:anim calcmode="lin" valueType="num">
                                      <p:cBhvr additive="base">
                                        <p:cTn id="30" dur="1000" fill="hold"/>
                                        <p:tgtEl>
                                          <p:spTgt spid="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27"/>
                                            </p:cond>
                                          </p:stCondLst>
                                        </p:cTn>
                                        <p:tgtEl>
                                          <p:spTgt spid="26"/>
                                        </p:tgtEl>
                                        <p:attrNameLst>
                                          <p:attrName>style.visibility</p:attrName>
                                        </p:attrNameLst>
                                      </p:cBhvr>
                                      <p:to>
                                        <p:strVal val="hidden"/>
                                      </p:to>
                                    </p:set>
                                  </p:sub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32"/>
                                            </p:cond>
                                          </p:stCondLst>
                                        </p:cTn>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animBg="1"/>
      <p:bldP spid="19" grpId="0"/>
      <p:bldP spid="26" grpId="0"/>
      <p:bldP spid="27"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219200" y="17414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01001011</a:t>
            </a:r>
          </a:p>
        </p:txBody>
      </p:sp>
      <p:sp>
        <p:nvSpPr>
          <p:cNvPr id="17" name="Rectangle 5"/>
          <p:cNvSpPr>
            <a:spLocks noChangeArrowheads="1"/>
          </p:cNvSpPr>
          <p:nvPr/>
        </p:nvSpPr>
        <p:spPr bwMode="auto">
          <a:xfrm rot="5400000">
            <a:off x="-638624" y="15314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00FFFF"/>
                </a:solidFill>
                <a:latin typeface="Times New Roman" pitchFamily="18" charset="0"/>
              </a:rPr>
              <a:t>A distribution</a:t>
            </a:r>
          </a:p>
          <a:p>
            <a:pPr algn="ctr">
              <a:spcBef>
                <a:spcPct val="0"/>
              </a:spcBef>
            </a:pPr>
            <a:r>
              <a:rPr lang="en-US" altLang="en-US" sz="2800" dirty="0">
                <a:solidFill>
                  <a:srgbClr val="00FFFF"/>
                </a:solidFill>
                <a:latin typeface="Times New Roman" pitchFamily="18" charset="0"/>
              </a:rPr>
              <a:t>of  random  bits</a:t>
            </a:r>
          </a:p>
        </p:txBody>
      </p:sp>
      <p:sp>
        <p:nvSpPr>
          <p:cNvPr id="18" name="Rectangle 5"/>
          <p:cNvSpPr>
            <a:spLocks noChangeArrowheads="1"/>
          </p:cNvSpPr>
          <p:nvPr/>
        </p:nvSpPr>
        <p:spPr bwMode="auto">
          <a:xfrm rot="5400000">
            <a:off x="-563796" y="48184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sp>
        <p:nvSpPr>
          <p:cNvPr id="19" name="Rectangle 5"/>
          <p:cNvSpPr>
            <a:spLocks noChangeArrowheads="1"/>
          </p:cNvSpPr>
          <p:nvPr/>
        </p:nvSpPr>
        <p:spPr bwMode="auto">
          <a:xfrm>
            <a:off x="1219200" y="1741462"/>
            <a:ext cx="18517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10101001</a:t>
            </a:r>
          </a:p>
        </p:txBody>
      </p:sp>
      <p:sp>
        <p:nvSpPr>
          <p:cNvPr id="26" name="Rectangle 5"/>
          <p:cNvSpPr>
            <a:spLocks noChangeArrowheads="1"/>
          </p:cNvSpPr>
          <p:nvPr/>
        </p:nvSpPr>
        <p:spPr bwMode="auto">
          <a:xfrm>
            <a:off x="1219200" y="1741462"/>
            <a:ext cx="18384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11010001</a:t>
            </a:r>
          </a:p>
        </p:txBody>
      </p:sp>
      <p:sp>
        <p:nvSpPr>
          <p:cNvPr id="27" name="Rectangle 5"/>
          <p:cNvSpPr>
            <a:spLocks noChangeArrowheads="1"/>
          </p:cNvSpPr>
          <p:nvPr/>
        </p:nvSpPr>
        <p:spPr bwMode="auto">
          <a:xfrm>
            <a:off x="1394820" y="1741462"/>
            <a:ext cx="2258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01010101</a:t>
            </a:r>
          </a:p>
        </p:txBody>
      </p:sp>
      <p:grpSp>
        <p:nvGrpSpPr>
          <p:cNvPr id="29" name="Group 28"/>
          <p:cNvGrpSpPr/>
          <p:nvPr/>
        </p:nvGrpSpPr>
        <p:grpSpPr>
          <a:xfrm>
            <a:off x="3097229" y="1131862"/>
            <a:ext cx="3370089" cy="1730799"/>
            <a:chOff x="2030429" y="1042596"/>
            <a:chExt cx="4827571" cy="3681804"/>
          </a:xfrm>
        </p:grpSpPr>
        <p:pic>
          <p:nvPicPr>
            <p:cNvPr id="3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9957"/>
            <a:stretch/>
          </p:blipFill>
          <p:spPr bwMode="auto">
            <a:xfrm>
              <a:off x="2030429" y="1042596"/>
              <a:ext cx="4827571" cy="36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34" name="Rectangle 33"/>
            <p:cNvSpPr/>
            <p:nvPr/>
          </p:nvSpPr>
          <p:spPr>
            <a:xfrm>
              <a:off x="2412718" y="1187182"/>
              <a:ext cx="543739" cy="523221"/>
            </a:xfrm>
            <a:prstGeom prst="rect">
              <a:avLst/>
            </a:prstGeom>
          </p:spPr>
          <p:txBody>
            <a:bodyPr wrap="none">
              <a:spAutoFit/>
            </a:bodyPr>
            <a:lstStyle/>
            <a:p>
              <a:r>
                <a:rPr lang="en-US" altLang="en-US" i="1" dirty="0">
                  <a:solidFill>
                    <a:srgbClr val="00B050"/>
                  </a:solidFill>
                  <a:cs typeface="Times New Roman" pitchFamily="18" charset="0"/>
                </a:rPr>
                <a:t>w</a:t>
              </a:r>
              <a:r>
                <a:rPr lang="en-US" altLang="en-US" i="1" baseline="-25000" dirty="0">
                  <a:solidFill>
                    <a:srgbClr val="00B050"/>
                  </a:solidFill>
                  <a:cs typeface="Times New Roman" pitchFamily="18" charset="0"/>
                </a:rPr>
                <a:t>1</a:t>
              </a:r>
              <a:endParaRPr lang="en-CA" dirty="0">
                <a:solidFill>
                  <a:srgbClr val="00B050"/>
                </a:solidFill>
              </a:endParaRPr>
            </a:p>
          </p:txBody>
        </p:sp>
        <p:sp>
          <p:nvSpPr>
            <p:cNvPr id="35" name="Rectangle 34"/>
            <p:cNvSpPr/>
            <p:nvPr/>
          </p:nvSpPr>
          <p:spPr>
            <a:xfrm>
              <a:off x="5956562" y="3743980"/>
              <a:ext cx="596638" cy="523220"/>
            </a:xfrm>
            <a:prstGeom prst="rect">
              <a:avLst/>
            </a:prstGeom>
          </p:spPr>
          <p:txBody>
            <a:bodyPr wrap="none">
              <a:spAutoFit/>
            </a:bodyPr>
            <a:lstStyle/>
            <a:p>
              <a:r>
                <a:rPr lang="en-US" altLang="en-US" i="1" dirty="0" err="1">
                  <a:solidFill>
                    <a:srgbClr val="00B050"/>
                  </a:solidFill>
                  <a:cs typeface="Times New Roman" pitchFamily="18" charset="0"/>
                </a:rPr>
                <a:t>w</a:t>
              </a:r>
              <a:r>
                <a:rPr lang="en-US" altLang="en-US" i="1" baseline="-25000" dirty="0" err="1">
                  <a:solidFill>
                    <a:srgbClr val="00B050"/>
                  </a:solidFill>
                  <a:cs typeface="Times New Roman" pitchFamily="18" charset="0"/>
                </a:rPr>
                <a:t>m</a:t>
              </a:r>
              <a:endParaRPr lang="en-CA" dirty="0">
                <a:solidFill>
                  <a:srgbClr val="00B050"/>
                </a:solidFill>
              </a:endParaRPr>
            </a:p>
          </p:txBody>
        </p:sp>
      </p:grpSp>
      <p:pic>
        <p:nvPicPr>
          <p:cNvPr id="37" name="Picture 4" descr="https://encrypted-tbn2.gstatic.com/images?q=tbn:ANd9GcS7PL2s9Lns42oCWggJ__3V8TsG3qcSvTqcRU8fPctwsbQzVD8y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7866" y="1530849"/>
            <a:ext cx="1048478" cy="81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s://encrypted-tbn2.gstatic.com/images?q=tbn:ANd9GcQxi0BXRGGWwpZlLt6x5i_eKwXhaJLwx7Ku7fvdkqS2tzyVEg1g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688" y="1530849"/>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s://scontent-mrs1-1.xx.fbcdn.net/hphotos-xfp1/t31.0-8/10575340_10153802014361141_2581281123763146573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303" t="13188" r="53606" b="53100"/>
          <a:stretch/>
        </p:blipFill>
        <p:spPr bwMode="auto">
          <a:xfrm>
            <a:off x="6948147" y="1543162"/>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ttps://scontent-mrs1-1.xx.fbcdn.net/hphotos-xfp1/t31.0-8/10575340_10153802014361141_2581281123763146573_o.jpg"/>
          <p:cNvPicPr>
            <a:picLocks noChangeAspect="1" noChangeArrowheads="1"/>
          </p:cNvPicPr>
          <p:nvPr/>
        </p:nvPicPr>
        <p:blipFill rotWithShape="1">
          <a:blip r:embed="rId5">
            <a:extLst>
              <a:ext uri="{28A0092B-C50C-407E-A947-70E740481C1C}">
                <a14:useLocalDpi xmlns:a14="http://schemas.microsoft.com/office/drawing/2010/main" val="0"/>
              </a:ext>
            </a:extLst>
          </a:blip>
          <a:srcRect l="55625" t="24793" r="32063" b="49247"/>
          <a:stretch/>
        </p:blipFill>
        <p:spPr bwMode="auto">
          <a:xfrm>
            <a:off x="6870599" y="1530849"/>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18384" y="490240"/>
            <a:ext cx="6749416" cy="523220"/>
          </a:xfrm>
          <a:prstGeom prst="rect">
            <a:avLst/>
          </a:prstGeom>
        </p:spPr>
        <p:txBody>
          <a:bodyPr wrap="square">
            <a:spAutoFit/>
          </a:bodyPr>
          <a:lstStyle/>
          <a:p>
            <a:r>
              <a:rPr lang="en-US" altLang="en-US" dirty="0"/>
              <a:t>Lets just try to mimic the true distribution.</a:t>
            </a:r>
          </a:p>
        </p:txBody>
      </p:sp>
      <p:sp>
        <p:nvSpPr>
          <p:cNvPr id="20"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spTree>
    <p:extLst>
      <p:ext uri="{BB962C8B-B14F-4D97-AF65-F5344CB8AC3E}">
        <p14:creationId xmlns:p14="http://schemas.microsoft.com/office/powerpoint/2010/main" val="25276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0-#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1" presetClass="exit" presetSubtype="0" fill="hold" grpId="1" nodeType="withEffect">
                                  <p:stCondLst>
                                    <p:cond delay="0"/>
                                  </p:stCondLst>
                                  <p:childTnLst>
                                    <p:set>
                                      <p:cBhvr>
                                        <p:cTn id="28" dur="1" fill="hold">
                                          <p:stCondLst>
                                            <p:cond delay="0"/>
                                          </p:stCondLst>
                                        </p:cTn>
                                        <p:tgtEl>
                                          <p:spTgt spid="3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0-#ppt_w/2"/>
                                          </p:val>
                                        </p:tav>
                                        <p:tav tm="100000">
                                          <p:val>
                                            <p:strVal val="#ppt_x"/>
                                          </p:val>
                                        </p:tav>
                                      </p:tavLst>
                                    </p:anim>
                                    <p:anim calcmode="lin" valueType="num">
                                      <p:cBhvr additive="base">
                                        <p:cTn id="3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1" presetClass="exit" presetSubtype="0" fill="hold" grpId="1"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0-#ppt_w/2"/>
                                          </p:val>
                                        </p:tav>
                                        <p:tav tm="100000">
                                          <p:val>
                                            <p:strVal val="#ppt_x"/>
                                          </p:val>
                                        </p:tav>
                                      </p:tavLst>
                                    </p:anim>
                                    <p:anim calcmode="lin" valueType="num">
                                      <p:cBhvr additive="base">
                                        <p:cTn id="5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0-#ppt_w/2"/>
                                          </p:val>
                                        </p:tav>
                                        <p:tav tm="100000">
                                          <p:val>
                                            <p:strVal val="#ppt_x"/>
                                          </p:val>
                                        </p:tav>
                                      </p:tavLst>
                                    </p:anim>
                                    <p:anim calcmode="lin" valueType="num">
                                      <p:cBhvr additive="base">
                                        <p:cTn id="58" dur="500" fill="hold"/>
                                        <p:tgtEl>
                                          <p:spTgt spid="27"/>
                                        </p:tgtEl>
                                        <p:attrNameLst>
                                          <p:attrName>ppt_y</p:attrName>
                                        </p:attrNameLst>
                                      </p:cBhvr>
                                      <p:tavLst>
                                        <p:tav tm="0">
                                          <p:val>
                                            <p:strVal val="#ppt_y"/>
                                          </p:val>
                                        </p:tav>
                                        <p:tav tm="100000">
                                          <p:val>
                                            <p:strVal val="#ppt_y"/>
                                          </p:val>
                                        </p:tav>
                                      </p:tavLst>
                                    </p:anim>
                                  </p:childTnLst>
                                </p:cTn>
                              </p:par>
                              <p:par>
                                <p:cTn id="59" presetID="1" presetClass="exit" presetSubtype="0" fill="hold" grpId="1"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0-#ppt_w/2"/>
                                          </p:val>
                                        </p:tav>
                                        <p:tav tm="100000">
                                          <p:val>
                                            <p:strVal val="#ppt_x"/>
                                          </p:val>
                                        </p:tav>
                                      </p:tavLst>
                                    </p:anim>
                                    <p:anim calcmode="lin" valueType="num">
                                      <p:cBhvr additive="base">
                                        <p:cTn id="6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19" grpId="0"/>
      <p:bldP spid="19" grpId="1"/>
      <p:bldP spid="26" grpId="0"/>
      <p:bldP spid="26" grpId="1"/>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219200" y="17414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01001011</a:t>
            </a:r>
          </a:p>
        </p:txBody>
      </p:sp>
      <p:sp>
        <p:nvSpPr>
          <p:cNvPr id="17" name="Rectangle 5"/>
          <p:cNvSpPr>
            <a:spLocks noChangeArrowheads="1"/>
          </p:cNvSpPr>
          <p:nvPr/>
        </p:nvSpPr>
        <p:spPr bwMode="auto">
          <a:xfrm rot="5400000">
            <a:off x="-638624" y="15314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00FFFF"/>
                </a:solidFill>
                <a:latin typeface="Times New Roman" pitchFamily="18" charset="0"/>
              </a:rPr>
              <a:t>A distribution</a:t>
            </a:r>
          </a:p>
          <a:p>
            <a:pPr algn="ctr">
              <a:spcBef>
                <a:spcPct val="0"/>
              </a:spcBef>
            </a:pPr>
            <a:r>
              <a:rPr lang="en-US" altLang="en-US" sz="2800" dirty="0">
                <a:solidFill>
                  <a:srgbClr val="00FFFF"/>
                </a:solidFill>
                <a:latin typeface="Times New Roman" pitchFamily="18" charset="0"/>
              </a:rPr>
              <a:t>of  random  bits</a:t>
            </a:r>
          </a:p>
        </p:txBody>
      </p:sp>
      <p:sp>
        <p:nvSpPr>
          <p:cNvPr id="18" name="Rectangle 5"/>
          <p:cNvSpPr>
            <a:spLocks noChangeArrowheads="1"/>
          </p:cNvSpPr>
          <p:nvPr/>
        </p:nvSpPr>
        <p:spPr bwMode="auto">
          <a:xfrm rot="5400000">
            <a:off x="-563796" y="48184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grpSp>
        <p:nvGrpSpPr>
          <p:cNvPr id="29" name="Group 28"/>
          <p:cNvGrpSpPr/>
          <p:nvPr/>
        </p:nvGrpSpPr>
        <p:grpSpPr>
          <a:xfrm>
            <a:off x="3097229" y="1131862"/>
            <a:ext cx="3370089" cy="1730799"/>
            <a:chOff x="2030429" y="1042596"/>
            <a:chExt cx="4827571" cy="3681804"/>
          </a:xfrm>
        </p:grpSpPr>
        <p:pic>
          <p:nvPicPr>
            <p:cNvPr id="3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9957"/>
            <a:stretch/>
          </p:blipFill>
          <p:spPr bwMode="auto">
            <a:xfrm>
              <a:off x="2030429" y="1042596"/>
              <a:ext cx="4827571" cy="36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34" name="Rectangle 33"/>
            <p:cNvSpPr/>
            <p:nvPr/>
          </p:nvSpPr>
          <p:spPr>
            <a:xfrm>
              <a:off x="2412718" y="1187182"/>
              <a:ext cx="543739" cy="523221"/>
            </a:xfrm>
            <a:prstGeom prst="rect">
              <a:avLst/>
            </a:prstGeom>
          </p:spPr>
          <p:txBody>
            <a:bodyPr wrap="none">
              <a:spAutoFit/>
            </a:bodyPr>
            <a:lstStyle/>
            <a:p>
              <a:r>
                <a:rPr lang="en-US" altLang="en-US" i="1" dirty="0">
                  <a:solidFill>
                    <a:srgbClr val="00B050"/>
                  </a:solidFill>
                  <a:cs typeface="Times New Roman" pitchFamily="18" charset="0"/>
                </a:rPr>
                <a:t>w</a:t>
              </a:r>
              <a:r>
                <a:rPr lang="en-US" altLang="en-US" i="1" baseline="-25000" dirty="0">
                  <a:solidFill>
                    <a:srgbClr val="00B050"/>
                  </a:solidFill>
                  <a:cs typeface="Times New Roman" pitchFamily="18" charset="0"/>
                </a:rPr>
                <a:t>1</a:t>
              </a:r>
              <a:endParaRPr lang="en-CA" dirty="0">
                <a:solidFill>
                  <a:srgbClr val="00B050"/>
                </a:solidFill>
              </a:endParaRPr>
            </a:p>
          </p:txBody>
        </p:sp>
        <p:sp>
          <p:nvSpPr>
            <p:cNvPr id="35" name="Rectangle 34"/>
            <p:cNvSpPr/>
            <p:nvPr/>
          </p:nvSpPr>
          <p:spPr>
            <a:xfrm>
              <a:off x="5956562" y="3743980"/>
              <a:ext cx="596638" cy="523220"/>
            </a:xfrm>
            <a:prstGeom prst="rect">
              <a:avLst/>
            </a:prstGeom>
          </p:spPr>
          <p:txBody>
            <a:bodyPr wrap="none">
              <a:spAutoFit/>
            </a:bodyPr>
            <a:lstStyle/>
            <a:p>
              <a:r>
                <a:rPr lang="en-US" altLang="en-US" i="1" dirty="0" err="1">
                  <a:solidFill>
                    <a:srgbClr val="00B050"/>
                  </a:solidFill>
                  <a:cs typeface="Times New Roman" pitchFamily="18" charset="0"/>
                </a:rPr>
                <a:t>w</a:t>
              </a:r>
              <a:r>
                <a:rPr lang="en-US" altLang="en-US" i="1" baseline="-25000" dirty="0" err="1">
                  <a:solidFill>
                    <a:srgbClr val="00B050"/>
                  </a:solidFill>
                  <a:cs typeface="Times New Roman" pitchFamily="18" charset="0"/>
                </a:rPr>
                <a:t>m</a:t>
              </a:r>
              <a:endParaRPr lang="en-CA" dirty="0">
                <a:solidFill>
                  <a:srgbClr val="00B050"/>
                </a:solidFill>
              </a:endParaRPr>
            </a:p>
          </p:txBody>
        </p:sp>
      </p:grpSp>
      <p:sp>
        <p:nvSpPr>
          <p:cNvPr id="21" name="Rectangle 20"/>
          <p:cNvSpPr/>
          <p:nvPr/>
        </p:nvSpPr>
        <p:spPr>
          <a:xfrm>
            <a:off x="2318384" y="490240"/>
            <a:ext cx="6520815" cy="523220"/>
          </a:xfrm>
          <a:prstGeom prst="rect">
            <a:avLst/>
          </a:prstGeom>
        </p:spPr>
        <p:txBody>
          <a:bodyPr wrap="square">
            <a:spAutoFit/>
          </a:bodyPr>
          <a:lstStyle/>
          <a:p>
            <a:r>
              <a:rPr lang="en-US" altLang="en-US" dirty="0"/>
              <a:t>Lets just try to mimic the true distribution.</a:t>
            </a:r>
          </a:p>
        </p:txBody>
      </p:sp>
      <p:sp>
        <p:nvSpPr>
          <p:cNvPr id="22" name="Rectangle 21"/>
          <p:cNvSpPr/>
          <p:nvPr/>
        </p:nvSpPr>
        <p:spPr>
          <a:xfrm>
            <a:off x="2362200" y="2971800"/>
            <a:ext cx="6216015" cy="1384995"/>
          </a:xfrm>
          <a:prstGeom prst="rect">
            <a:avLst/>
          </a:prstGeom>
        </p:spPr>
        <p:txBody>
          <a:bodyPr wrap="square">
            <a:spAutoFit/>
          </a:bodyPr>
          <a:lstStyle/>
          <a:p>
            <a:r>
              <a:rPr lang="en-US" altLang="en-US" dirty="0"/>
              <a:t>Discerner tries to tell if its input came </a:t>
            </a:r>
            <a:br>
              <a:rPr lang="en-US" altLang="en-US" dirty="0"/>
            </a:br>
            <a:r>
              <a:rPr lang="en-US" altLang="en-US" dirty="0"/>
              <a:t>    from the true </a:t>
            </a:r>
            <a:r>
              <a:rPr lang="en-US" altLang="en-US" dirty="0">
                <a:solidFill>
                  <a:srgbClr val="FF00FF"/>
                </a:solidFill>
              </a:rPr>
              <a:t>distribution </a:t>
            </a:r>
            <a:br>
              <a:rPr lang="en-US" altLang="en-US" dirty="0"/>
            </a:br>
            <a:r>
              <a:rPr lang="en-US" altLang="en-US" dirty="0"/>
              <a:t>    or the </a:t>
            </a:r>
            <a:r>
              <a:rPr lang="en-US" altLang="en-US" dirty="0">
                <a:solidFill>
                  <a:srgbClr val="00FFFF"/>
                </a:solidFill>
              </a:rPr>
              <a:t>mimic</a:t>
            </a:r>
          </a:p>
        </p:txBody>
      </p:sp>
      <p:grpSp>
        <p:nvGrpSpPr>
          <p:cNvPr id="3" name="Group 2"/>
          <p:cNvGrpSpPr/>
          <p:nvPr/>
        </p:nvGrpSpPr>
        <p:grpSpPr>
          <a:xfrm>
            <a:off x="2666103" y="4440001"/>
            <a:ext cx="3658497" cy="1808399"/>
            <a:chOff x="2666103" y="4821001"/>
            <a:chExt cx="3658497" cy="1808399"/>
          </a:xfrm>
        </p:grpSpPr>
        <p:sp>
          <p:nvSpPr>
            <p:cNvPr id="24" name="Rectangle 23"/>
            <p:cNvSpPr/>
            <p:nvPr/>
          </p:nvSpPr>
          <p:spPr>
            <a:xfrm>
              <a:off x="2666103" y="4821001"/>
              <a:ext cx="3658497" cy="1808399"/>
            </a:xfrm>
            <a:prstGeom prst="rect">
              <a:avLst/>
            </a:prstGeom>
            <a:solidFill>
              <a:schemeClr val="tx1"/>
            </a:solidFill>
            <a:ln>
              <a:noFill/>
            </a:ln>
          </p:spPr>
          <p:txBody>
            <a:bodyPr wrap="square" rtlCol="0" anchor="ctr">
              <a:spAutoFit/>
            </a:bodyPr>
            <a:lstStyle/>
            <a:p>
              <a:pPr algn="l"/>
              <a:endParaRPr lang="en-CA" sz="2400" dirty="0"/>
            </a:p>
          </p:txBody>
        </p:sp>
        <p:pic>
          <p:nvPicPr>
            <p:cNvPr id="25"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103" y="4876800"/>
              <a:ext cx="3506019" cy="172788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966445" y="4953000"/>
              <a:ext cx="767355" cy="461665"/>
            </a:xfrm>
            <a:prstGeom prst="rect">
              <a:avLst/>
            </a:prstGeom>
            <a:noFill/>
          </p:spPr>
          <p:txBody>
            <a:bodyPr wrap="square">
              <a:spAutoFit/>
            </a:bodyPr>
            <a:lstStyle/>
            <a:p>
              <a:pPr algn="ctr"/>
              <a:r>
                <a:rPr lang="en-US" altLang="en-US" sz="2400" i="1" dirty="0">
                  <a:solidFill>
                    <a:srgbClr val="008000"/>
                  </a:solidFill>
                </a:rPr>
                <a:t>w</a:t>
              </a:r>
              <a:r>
                <a:rPr lang="en-US" altLang="en-US" sz="2400" i="1" baseline="-25000" dirty="0">
                  <a:solidFill>
                    <a:srgbClr val="008000"/>
                  </a:solidFill>
                </a:rPr>
                <a:t>1</a:t>
              </a:r>
              <a:endParaRPr lang="en-CA" sz="2400" i="1" dirty="0">
                <a:solidFill>
                  <a:srgbClr val="008000"/>
                </a:solidFill>
              </a:endParaRPr>
            </a:p>
          </p:txBody>
        </p:sp>
        <p:sp>
          <p:nvSpPr>
            <p:cNvPr id="31" name="Rectangle 30"/>
            <p:cNvSpPr/>
            <p:nvPr/>
          </p:nvSpPr>
          <p:spPr>
            <a:xfrm>
              <a:off x="5091875" y="5943600"/>
              <a:ext cx="699325" cy="461665"/>
            </a:xfrm>
            <a:prstGeom prst="rect">
              <a:avLst/>
            </a:prstGeom>
            <a:noFill/>
          </p:spPr>
          <p:txBody>
            <a:bodyPr wrap="square">
              <a:spAutoFit/>
            </a:bodyPr>
            <a:lstStyle/>
            <a:p>
              <a:pPr algn="ctr"/>
              <a:r>
                <a:rPr lang="en-US" altLang="en-US" sz="2400" i="1" dirty="0" err="1">
                  <a:solidFill>
                    <a:srgbClr val="008000"/>
                  </a:solidFill>
                </a:rPr>
                <a:t>w</a:t>
              </a:r>
              <a:r>
                <a:rPr lang="en-US" altLang="en-US" sz="2400" i="1" baseline="-25000" dirty="0" err="1">
                  <a:solidFill>
                    <a:srgbClr val="008000"/>
                  </a:solidFill>
                </a:rPr>
                <a:t>m</a:t>
              </a:r>
              <a:endParaRPr lang="en-CA" sz="2400" i="1" dirty="0">
                <a:solidFill>
                  <a:srgbClr val="008000"/>
                </a:solidFill>
              </a:endParaRPr>
            </a:p>
          </p:txBody>
        </p:sp>
      </p:grpSp>
      <p:sp>
        <p:nvSpPr>
          <p:cNvPr id="2" name="Freeform 1"/>
          <p:cNvSpPr/>
          <p:nvPr/>
        </p:nvSpPr>
        <p:spPr>
          <a:xfrm>
            <a:off x="1420990" y="2092208"/>
            <a:ext cx="6379953" cy="3369479"/>
          </a:xfrm>
          <a:custGeom>
            <a:avLst/>
            <a:gdLst>
              <a:gd name="connsiteX0" fmla="*/ 5881379 w 6424211"/>
              <a:gd name="connsiteY0" fmla="*/ 0 h 2954655"/>
              <a:gd name="connsiteX1" fmla="*/ 5904239 w 6424211"/>
              <a:gd name="connsiteY1" fmla="*/ 1183005 h 2954655"/>
              <a:gd name="connsiteX2" fmla="*/ 423554 w 6424211"/>
              <a:gd name="connsiteY2" fmla="*/ 1788795 h 2954655"/>
              <a:gd name="connsiteX3" fmla="*/ 469274 w 6424211"/>
              <a:gd name="connsiteY3" fmla="*/ 2737485 h 2954655"/>
              <a:gd name="connsiteX4" fmla="*/ 1292234 w 6424211"/>
              <a:gd name="connsiteY4" fmla="*/ 2954655 h 2954655"/>
              <a:gd name="connsiteX0" fmla="*/ 5996747 w 6539579"/>
              <a:gd name="connsiteY0" fmla="*/ 0 h 3019479"/>
              <a:gd name="connsiteX1" fmla="*/ 6019607 w 6539579"/>
              <a:gd name="connsiteY1" fmla="*/ 1183005 h 3019479"/>
              <a:gd name="connsiteX2" fmla="*/ 538922 w 6539579"/>
              <a:gd name="connsiteY2" fmla="*/ 1788795 h 3019479"/>
              <a:gd name="connsiteX3" fmla="*/ 302009 w 6539579"/>
              <a:gd name="connsiteY3" fmla="*/ 2928677 h 3019479"/>
              <a:gd name="connsiteX4" fmla="*/ 1407602 w 6539579"/>
              <a:gd name="connsiteY4" fmla="*/ 2954655 h 3019479"/>
              <a:gd name="connsiteX0" fmla="*/ 5981994 w 6524826"/>
              <a:gd name="connsiteY0" fmla="*/ 0 h 3061774"/>
              <a:gd name="connsiteX1" fmla="*/ 6004854 w 6524826"/>
              <a:gd name="connsiteY1" fmla="*/ 1183005 h 3061774"/>
              <a:gd name="connsiteX2" fmla="*/ 524169 w 6524826"/>
              <a:gd name="connsiteY2" fmla="*/ 1788795 h 3061774"/>
              <a:gd name="connsiteX3" fmla="*/ 287256 w 6524826"/>
              <a:gd name="connsiteY3" fmla="*/ 2928677 h 3061774"/>
              <a:gd name="connsiteX4" fmla="*/ 1110217 w 6524826"/>
              <a:gd name="connsiteY4" fmla="*/ 3046095 h 3061774"/>
              <a:gd name="connsiteX0" fmla="*/ 6073312 w 6616144"/>
              <a:gd name="connsiteY0" fmla="*/ 0 h 3046095"/>
              <a:gd name="connsiteX1" fmla="*/ 6096172 w 6616144"/>
              <a:gd name="connsiteY1" fmla="*/ 1183005 h 3046095"/>
              <a:gd name="connsiteX2" fmla="*/ 615487 w 6616144"/>
              <a:gd name="connsiteY2" fmla="*/ 1788795 h 3046095"/>
              <a:gd name="connsiteX3" fmla="*/ 195694 w 6616144"/>
              <a:gd name="connsiteY3" fmla="*/ 2695921 h 3046095"/>
              <a:gd name="connsiteX4" fmla="*/ 1201535 w 6616144"/>
              <a:gd name="connsiteY4" fmla="*/ 3046095 h 3046095"/>
              <a:gd name="connsiteX0" fmla="*/ 6012273 w 6555105"/>
              <a:gd name="connsiteY0" fmla="*/ 0 h 3046095"/>
              <a:gd name="connsiteX1" fmla="*/ 6035133 w 6555105"/>
              <a:gd name="connsiteY1" fmla="*/ 1183005 h 3046095"/>
              <a:gd name="connsiteX2" fmla="*/ 554448 w 6555105"/>
              <a:gd name="connsiteY2" fmla="*/ 1788795 h 3046095"/>
              <a:gd name="connsiteX3" fmla="*/ 134655 w 6555105"/>
              <a:gd name="connsiteY3" fmla="*/ 2695921 h 3046095"/>
              <a:gd name="connsiteX4" fmla="*/ 1140496 w 6555105"/>
              <a:gd name="connsiteY4" fmla="*/ 3046095 h 3046095"/>
              <a:gd name="connsiteX0" fmla="*/ 6046031 w 6588863"/>
              <a:gd name="connsiteY0" fmla="*/ 0 h 3046095"/>
              <a:gd name="connsiteX1" fmla="*/ 6068891 w 6588863"/>
              <a:gd name="connsiteY1" fmla="*/ 1183005 h 3046095"/>
              <a:gd name="connsiteX2" fmla="*/ 588206 w 6588863"/>
              <a:gd name="connsiteY2" fmla="*/ 1788795 h 3046095"/>
              <a:gd name="connsiteX3" fmla="*/ 101911 w 6588863"/>
              <a:gd name="connsiteY3" fmla="*/ 2388350 h 3046095"/>
              <a:gd name="connsiteX4" fmla="*/ 1174254 w 6588863"/>
              <a:gd name="connsiteY4" fmla="*/ 3046095 h 3046095"/>
              <a:gd name="connsiteX0" fmla="*/ 6104612 w 6647444"/>
              <a:gd name="connsiteY0" fmla="*/ 0 h 3046095"/>
              <a:gd name="connsiteX1" fmla="*/ 6127472 w 6647444"/>
              <a:gd name="connsiteY1" fmla="*/ 1183005 h 3046095"/>
              <a:gd name="connsiteX2" fmla="*/ 646787 w 6647444"/>
              <a:gd name="connsiteY2" fmla="*/ 1788795 h 3046095"/>
              <a:gd name="connsiteX3" fmla="*/ 160492 w 6647444"/>
              <a:gd name="connsiteY3" fmla="*/ 2388350 h 3046095"/>
              <a:gd name="connsiteX4" fmla="*/ 1232835 w 6647444"/>
              <a:gd name="connsiteY4" fmla="*/ 3046095 h 3046095"/>
              <a:gd name="connsiteX0" fmla="*/ 5944120 w 6521507"/>
              <a:gd name="connsiteY0" fmla="*/ 0 h 3046095"/>
              <a:gd name="connsiteX1" fmla="*/ 5966980 w 6521507"/>
              <a:gd name="connsiteY1" fmla="*/ 1183005 h 3046095"/>
              <a:gd name="connsiteX2" fmla="*/ 0 w 6521507"/>
              <a:gd name="connsiteY2" fmla="*/ 2388350 h 3046095"/>
              <a:gd name="connsiteX3" fmla="*/ 1072343 w 6521507"/>
              <a:gd name="connsiteY3" fmla="*/ 3046095 h 3046095"/>
              <a:gd name="connsiteX0" fmla="*/ 5958091 w 6535478"/>
              <a:gd name="connsiteY0" fmla="*/ 0 h 3046095"/>
              <a:gd name="connsiteX1" fmla="*/ 5980951 w 6535478"/>
              <a:gd name="connsiteY1" fmla="*/ 1183005 h 3046095"/>
              <a:gd name="connsiteX2" fmla="*/ 13971 w 6535478"/>
              <a:gd name="connsiteY2" fmla="*/ 2388350 h 3046095"/>
              <a:gd name="connsiteX3" fmla="*/ 1086314 w 6535478"/>
              <a:gd name="connsiteY3" fmla="*/ 3046095 h 3046095"/>
              <a:gd name="connsiteX0" fmla="*/ 6456854 w 6803799"/>
              <a:gd name="connsiteY0" fmla="*/ 0 h 3079345"/>
              <a:gd name="connsiteX1" fmla="*/ 5980951 w 6803799"/>
              <a:gd name="connsiteY1" fmla="*/ 1216255 h 3079345"/>
              <a:gd name="connsiteX2" fmla="*/ 13971 w 6803799"/>
              <a:gd name="connsiteY2" fmla="*/ 2421600 h 3079345"/>
              <a:gd name="connsiteX3" fmla="*/ 1086314 w 6803799"/>
              <a:gd name="connsiteY3" fmla="*/ 3079345 h 3079345"/>
              <a:gd name="connsiteX0" fmla="*/ 5110192 w 6269040"/>
              <a:gd name="connsiteY0" fmla="*/ 0 h 3245600"/>
              <a:gd name="connsiteX1" fmla="*/ 5980951 w 6269040"/>
              <a:gd name="connsiteY1" fmla="*/ 1382510 h 3245600"/>
              <a:gd name="connsiteX2" fmla="*/ 13971 w 6269040"/>
              <a:gd name="connsiteY2" fmla="*/ 2587855 h 3245600"/>
              <a:gd name="connsiteX3" fmla="*/ 1086314 w 6269040"/>
              <a:gd name="connsiteY3" fmla="*/ 3245600 h 3245600"/>
              <a:gd name="connsiteX0" fmla="*/ 5351109 w 6785483"/>
              <a:gd name="connsiteY0" fmla="*/ 0 h 3245600"/>
              <a:gd name="connsiteX1" fmla="*/ 6537752 w 6785483"/>
              <a:gd name="connsiteY1" fmla="*/ 933622 h 3245600"/>
              <a:gd name="connsiteX2" fmla="*/ 254888 w 6785483"/>
              <a:gd name="connsiteY2" fmla="*/ 2587855 h 3245600"/>
              <a:gd name="connsiteX3" fmla="*/ 1327231 w 6785483"/>
              <a:gd name="connsiteY3" fmla="*/ 3245600 h 3245600"/>
              <a:gd name="connsiteX0" fmla="*/ 5351109 w 6547605"/>
              <a:gd name="connsiteY0" fmla="*/ 0 h 3245600"/>
              <a:gd name="connsiteX1" fmla="*/ 6537752 w 6547605"/>
              <a:gd name="connsiteY1" fmla="*/ 933622 h 3245600"/>
              <a:gd name="connsiteX2" fmla="*/ 254888 w 6547605"/>
              <a:gd name="connsiteY2" fmla="*/ 2587855 h 3245600"/>
              <a:gd name="connsiteX3" fmla="*/ 1327231 w 6547605"/>
              <a:gd name="connsiteY3" fmla="*/ 3245600 h 3245600"/>
              <a:gd name="connsiteX0" fmla="*/ 5351109 w 6554995"/>
              <a:gd name="connsiteY0" fmla="*/ 0 h 3245600"/>
              <a:gd name="connsiteX1" fmla="*/ 6537752 w 6554995"/>
              <a:gd name="connsiteY1" fmla="*/ 933622 h 3245600"/>
              <a:gd name="connsiteX2" fmla="*/ 254888 w 6554995"/>
              <a:gd name="connsiteY2" fmla="*/ 2587855 h 3245600"/>
              <a:gd name="connsiteX3" fmla="*/ 1327231 w 6554995"/>
              <a:gd name="connsiteY3" fmla="*/ 3245600 h 3245600"/>
              <a:gd name="connsiteX0" fmla="*/ 5352195 w 6572207"/>
              <a:gd name="connsiteY0" fmla="*/ 0 h 3245600"/>
              <a:gd name="connsiteX1" fmla="*/ 6555463 w 6572207"/>
              <a:gd name="connsiteY1" fmla="*/ 775680 h 3245600"/>
              <a:gd name="connsiteX2" fmla="*/ 255974 w 6572207"/>
              <a:gd name="connsiteY2" fmla="*/ 2587855 h 3245600"/>
              <a:gd name="connsiteX3" fmla="*/ 1328317 w 6572207"/>
              <a:gd name="connsiteY3" fmla="*/ 3245600 h 3245600"/>
              <a:gd name="connsiteX0" fmla="*/ 5352195 w 6560107"/>
              <a:gd name="connsiteY0" fmla="*/ 0 h 3245600"/>
              <a:gd name="connsiteX1" fmla="*/ 6555463 w 6560107"/>
              <a:gd name="connsiteY1" fmla="*/ 775680 h 3245600"/>
              <a:gd name="connsiteX2" fmla="*/ 255974 w 6560107"/>
              <a:gd name="connsiteY2" fmla="*/ 2587855 h 3245600"/>
              <a:gd name="connsiteX3" fmla="*/ 1328317 w 6560107"/>
              <a:gd name="connsiteY3" fmla="*/ 3245600 h 3245600"/>
            </a:gdLst>
            <a:ahLst/>
            <a:cxnLst>
              <a:cxn ang="0">
                <a:pos x="connsiteX0" y="connsiteY0"/>
              </a:cxn>
              <a:cxn ang="0">
                <a:pos x="connsiteX1" y="connsiteY1"/>
              </a:cxn>
              <a:cxn ang="0">
                <a:pos x="connsiteX2" y="connsiteY2"/>
              </a:cxn>
              <a:cxn ang="0">
                <a:pos x="connsiteX3" y="connsiteY3"/>
              </a:cxn>
            </a:cxnLst>
            <a:rect l="l" t="t" r="r" b="b"/>
            <a:pathLst>
              <a:path w="6560107" h="3245600">
                <a:moveTo>
                  <a:pt x="5352195" y="0"/>
                </a:moveTo>
                <a:cubicBezTo>
                  <a:pt x="6234080" y="118240"/>
                  <a:pt x="6606812" y="119927"/>
                  <a:pt x="6555463" y="775680"/>
                </a:cubicBezTo>
                <a:cubicBezTo>
                  <a:pt x="6504114" y="1431433"/>
                  <a:pt x="1127165" y="2176202"/>
                  <a:pt x="255974" y="2587855"/>
                </a:cubicBezTo>
                <a:cubicBezTo>
                  <a:pt x="-615217" y="2999508"/>
                  <a:pt x="989227" y="3234170"/>
                  <a:pt x="1328317" y="3245600"/>
                </a:cubicBezTo>
              </a:path>
            </a:pathLst>
          </a:custGeom>
          <a:noFill/>
          <a:ln w="76200">
            <a:solidFill>
              <a:srgbClr val="00FFFF"/>
            </a:solidFill>
            <a:tailEnd type="triangle"/>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cxnSp>
        <p:nvCxnSpPr>
          <p:cNvPr id="5" name="Straight Arrow Connector 4"/>
          <p:cNvCxnSpPr/>
          <p:nvPr/>
        </p:nvCxnSpPr>
        <p:spPr bwMode="auto">
          <a:xfrm>
            <a:off x="1295400" y="5486400"/>
            <a:ext cx="1370703" cy="0"/>
          </a:xfrm>
          <a:prstGeom prst="straightConnector1">
            <a:avLst/>
          </a:prstGeom>
          <a:noFill/>
          <a:ln w="76200" cap="sq" cmpd="sng" algn="ctr">
            <a:solidFill>
              <a:srgbClr val="FF00FF"/>
            </a:solidFill>
            <a:prstDash val="solid"/>
            <a:round/>
            <a:headEnd type="none" w="med" len="med"/>
            <a:tailEnd type="triangle"/>
          </a:ln>
          <a:effectLst/>
        </p:spPr>
      </p:cxnSp>
      <p:sp>
        <p:nvSpPr>
          <p:cNvPr id="33" name="Rectangle 5"/>
          <p:cNvSpPr>
            <a:spLocks noChangeArrowheads="1"/>
          </p:cNvSpPr>
          <p:nvPr/>
        </p:nvSpPr>
        <p:spPr bwMode="auto">
          <a:xfrm>
            <a:off x="6248400" y="6202552"/>
            <a:ext cx="1398203" cy="523220"/>
          </a:xfrm>
          <a:prstGeom prst="rect">
            <a:avLst/>
          </a:prstGeom>
          <a:noFill/>
          <a:ln w="38100" cap="sq">
            <a:no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itchFamily="18" charset="0"/>
              </a:rPr>
              <a:t>Wrong</a:t>
            </a:r>
          </a:p>
        </p:txBody>
      </p:sp>
      <p:sp>
        <p:nvSpPr>
          <p:cNvPr id="38" name="Rectangle 5"/>
          <p:cNvSpPr>
            <a:spLocks noChangeArrowheads="1"/>
          </p:cNvSpPr>
          <p:nvPr/>
        </p:nvSpPr>
        <p:spPr bwMode="auto">
          <a:xfrm>
            <a:off x="6248400" y="6202552"/>
            <a:ext cx="1212191" cy="523220"/>
          </a:xfrm>
          <a:prstGeom prst="rect">
            <a:avLst/>
          </a:prstGeom>
          <a:noFill/>
          <a:ln w="38100" cap="sq">
            <a:no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B050"/>
                </a:solidFill>
                <a:latin typeface="Times New Roman" pitchFamily="18" charset="0"/>
              </a:rPr>
              <a:t>Right</a:t>
            </a:r>
          </a:p>
        </p:txBody>
      </p:sp>
      <p:sp>
        <p:nvSpPr>
          <p:cNvPr id="39" name="Rectangle 5"/>
          <p:cNvSpPr>
            <a:spLocks noChangeArrowheads="1"/>
          </p:cNvSpPr>
          <p:nvPr/>
        </p:nvSpPr>
        <p:spPr bwMode="auto">
          <a:xfrm>
            <a:off x="6248400" y="6202552"/>
            <a:ext cx="1212191" cy="523220"/>
          </a:xfrm>
          <a:prstGeom prst="rect">
            <a:avLst/>
          </a:prstGeom>
          <a:noFill/>
          <a:ln w="38100" cap="sq">
            <a:no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B050"/>
                </a:solidFill>
                <a:latin typeface="Times New Roman" pitchFamily="18" charset="0"/>
              </a:rPr>
              <a:t>Right</a:t>
            </a:r>
          </a:p>
        </p:txBody>
      </p:sp>
      <p:sp>
        <p:nvSpPr>
          <p:cNvPr id="43" name="Rectangle 5"/>
          <p:cNvSpPr>
            <a:spLocks noChangeArrowheads="1"/>
          </p:cNvSpPr>
          <p:nvPr/>
        </p:nvSpPr>
        <p:spPr bwMode="auto">
          <a:xfrm>
            <a:off x="6248400" y="5191780"/>
            <a:ext cx="1509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FFFF"/>
                </a:solidFill>
                <a:latin typeface="Times New Roman" pitchFamily="18" charset="0"/>
              </a:rPr>
              <a:t>Mimic</a:t>
            </a:r>
          </a:p>
        </p:txBody>
      </p:sp>
      <p:sp>
        <p:nvSpPr>
          <p:cNvPr id="44" name="Rectangle 5"/>
          <p:cNvSpPr>
            <a:spLocks noChangeArrowheads="1"/>
          </p:cNvSpPr>
          <p:nvPr/>
        </p:nvSpPr>
        <p:spPr bwMode="auto">
          <a:xfrm>
            <a:off x="6248400" y="5191780"/>
            <a:ext cx="2149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FF"/>
                </a:solidFill>
                <a:latin typeface="Times New Roman" pitchFamily="18" charset="0"/>
              </a:rPr>
              <a:t>Distribution</a:t>
            </a:r>
          </a:p>
        </p:txBody>
      </p:sp>
      <p:pic>
        <p:nvPicPr>
          <p:cNvPr id="42" name="Picture 8" descr="https://scontent-mrs1-1.xx.fbcdn.net/hphotos-xfp1/t31.0-8/10575340_10153802014361141_2581281123763146573_o.jpg"/>
          <p:cNvPicPr>
            <a:picLocks noChangeAspect="1" noChangeArrowheads="1"/>
          </p:cNvPicPr>
          <p:nvPr/>
        </p:nvPicPr>
        <p:blipFill rotWithShape="1">
          <a:blip r:embed="rId4">
            <a:extLst>
              <a:ext uri="{28A0092B-C50C-407E-A947-70E740481C1C}">
                <a14:useLocalDpi xmlns:a14="http://schemas.microsoft.com/office/drawing/2010/main" val="0"/>
              </a:ext>
            </a:extLst>
          </a:blip>
          <a:srcRect l="55625" t="24793" r="32063" b="49247"/>
          <a:stretch/>
        </p:blipFill>
        <p:spPr bwMode="auto">
          <a:xfrm>
            <a:off x="3088603" y="4982812"/>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s://scontent-mrs1-1.xx.fbcdn.net/hphotos-xfp1/t31.0-8/10575340_10153802014361141_2581281123763146573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03" t="13188" r="53606" b="53100"/>
          <a:stretch/>
        </p:blipFill>
        <p:spPr bwMode="auto">
          <a:xfrm>
            <a:off x="3098485" y="4996261"/>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5"/>
          <p:cNvSpPr>
            <a:spLocks noChangeArrowheads="1"/>
          </p:cNvSpPr>
          <p:nvPr/>
        </p:nvSpPr>
        <p:spPr bwMode="auto">
          <a:xfrm>
            <a:off x="6248400" y="5191780"/>
            <a:ext cx="1370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FFFF"/>
                </a:solidFill>
                <a:latin typeface="Times New Roman" pitchFamily="18" charset="0"/>
              </a:rPr>
              <a:t>Mimic</a:t>
            </a:r>
          </a:p>
        </p:txBody>
      </p:sp>
      <p:pic>
        <p:nvPicPr>
          <p:cNvPr id="40" name="Picture 6" descr="https://encrypted-tbn2.gstatic.com/images?q=tbn:ANd9GcQxi0BXRGGWwpZlLt6x5i_eKwXhaJLwx7Ku7fvdkqS2tzyVEg1g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9504" y="4975022"/>
            <a:ext cx="1217213" cy="810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781800" y="3505200"/>
            <a:ext cx="2329815" cy="1997470"/>
          </a:xfrm>
          <a:prstGeom prst="rect">
            <a:avLst/>
          </a:prstGeom>
        </p:spPr>
        <p:txBody>
          <a:bodyPr wrap="square">
            <a:spAutoFit/>
          </a:bodyPr>
          <a:lstStyle/>
          <a:p>
            <a:pPr algn="ctr"/>
            <a:r>
              <a:rPr lang="en-US" altLang="en-US" dirty="0"/>
              <a:t>Discerner is rewarded for correctly discerning </a:t>
            </a:r>
          </a:p>
        </p:txBody>
      </p:sp>
      <p:sp>
        <p:nvSpPr>
          <p:cNvPr id="37" name="Rectangle 36"/>
          <p:cNvSpPr/>
          <p:nvPr/>
        </p:nvSpPr>
        <p:spPr>
          <a:xfrm>
            <a:off x="6705600" y="1066800"/>
            <a:ext cx="2329815" cy="1815882"/>
          </a:xfrm>
          <a:prstGeom prst="rect">
            <a:avLst/>
          </a:prstGeom>
        </p:spPr>
        <p:txBody>
          <a:bodyPr wrap="square">
            <a:spAutoFit/>
          </a:bodyPr>
          <a:lstStyle/>
          <a:p>
            <a:pPr algn="ctr"/>
            <a:r>
              <a:rPr lang="en-US" altLang="en-US" dirty="0"/>
              <a:t>Mimicker is rewarded for correctly fooling.</a:t>
            </a:r>
          </a:p>
        </p:txBody>
      </p:sp>
      <p:sp>
        <p:nvSpPr>
          <p:cNvPr id="47" name="Rectangle 46"/>
          <p:cNvSpPr/>
          <p:nvPr/>
        </p:nvSpPr>
        <p:spPr>
          <a:xfrm>
            <a:off x="1676400" y="6208693"/>
            <a:ext cx="4539615" cy="523220"/>
          </a:xfrm>
          <a:prstGeom prst="rect">
            <a:avLst/>
          </a:prstGeom>
        </p:spPr>
        <p:txBody>
          <a:bodyPr wrap="square">
            <a:spAutoFit/>
          </a:bodyPr>
          <a:lstStyle/>
          <a:p>
            <a:pPr algn="ctr"/>
            <a:r>
              <a:rPr lang="en-US" altLang="en-US" dirty="0"/>
              <a:t>Acts as a supervisor’s answer:</a:t>
            </a:r>
          </a:p>
        </p:txBody>
      </p:sp>
      <p:sp>
        <p:nvSpPr>
          <p:cNvPr id="46"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spTree>
    <p:extLst>
      <p:ext uri="{BB962C8B-B14F-4D97-AF65-F5344CB8AC3E}">
        <p14:creationId xmlns:p14="http://schemas.microsoft.com/office/powerpoint/2010/main" val="37215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0-#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0" presetClass="path" presetSubtype="0" accel="50000" decel="50000" fill="hold" nodeType="withEffect">
                                  <p:stCondLst>
                                    <p:cond delay="0"/>
                                  </p:stCondLst>
                                  <p:childTnLst>
                                    <p:animMotion origin="layout" path="M 0.31406 -0.48982 L 0.31406 -0.48982 L 0.33767 -0.4875 C 0.34097 -0.48704 0.34444 -0.48704 0.34774 -0.48634 C 0.34861 -0.48611 0.34948 -0.48542 0.35052 -0.48519 C 0.35399 -0.48403 0.35764 -0.48357 0.36129 -0.48264 C 0.3625 -0.48241 0.36372 -0.48171 0.36493 -0.48148 C 0.36649 -0.48102 0.36806 -0.48079 0.36944 -0.48033 C 0.37066 -0.47986 0.37188 -0.47917 0.37309 -0.47894 C 0.37882 -0.47824 0.38472 -0.47824 0.39045 -0.47778 C 0.39201 -0.47662 0.3934 -0.475 0.39497 -0.47408 C 0.39635 -0.47338 0.39809 -0.47338 0.39948 -0.47292 C 0.40052 -0.47269 0.40139 -0.47222 0.40226 -0.47176 C 0.40469 -0.46852 0.40399 -0.46852 0.40868 -0.46806 C 0.41806 -0.46736 0.42743 -0.46736 0.43681 -0.4669 C 0.44045 -0.46597 0.44254 -0.46574 0.44583 -0.4632 C 0.44722 -0.46227 0.44826 -0.46065 0.44948 -0.45972 C 0.45035 -0.45903 0.45139 -0.45903 0.45226 -0.45834 C 0.46007 -0.45324 0.45347 -0.45579 0.46042 -0.45347 C 0.46111 -0.45278 0.46163 -0.45185 0.46233 -0.45116 C 0.46372 -0.44977 0.46528 -0.44861 0.46684 -0.44746 C 0.46979 -0.44514 0.47049 -0.44537 0.47309 -0.44259 C 0.47379 -0.4419 0.47431 -0.44097 0.475 -0.44028 C 0.47535 -0.43773 0.47552 -0.43542 0.47587 -0.43287 C 0.4776 -0.42153 0.47604 -0.4338 0.47778 -0.42454 C 0.47813 -0.42246 0.47813 -0.42037 0.47865 -0.41852 C 0.48212 -0.40139 0.47917 -0.41991 0.48142 -0.40509 C 0.48073 -0.39584 0.48038 -0.38634 0.47951 -0.37732 C 0.47917 -0.37384 0.4783 -0.37084 0.47778 -0.36759 C 0.47743 -0.36597 0.47726 -0.36412 0.47674 -0.36273 C 0.47622 -0.36065 0.47552 -0.35857 0.475 -0.35671 C 0.47396 -0.35301 0.47396 -0.34884 0.47222 -0.3456 C 0.47135 -0.34398 0.47031 -0.34259 0.46944 -0.34074 C 0.46597 -0.33218 0.46997 -0.33681 0.46493 -0.33241 C 0.46424 -0.32917 0.46372 -0.32685 0.46233 -0.32384 C 0.46181 -0.32292 0.46111 -0.32199 0.46042 -0.32153 C 0.45955 -0.32084 0.45868 -0.3206 0.45764 -0.32014 C 0.45434 -0.31343 0.45799 -0.31921 0.45139 -0.31412 C 0.45052 -0.31366 0.45017 -0.3125 0.44948 -0.31181 C 0.44844 -0.31042 0.44722 -0.30903 0.44583 -0.3081 C 0.44479 -0.30741 0.44358 -0.30695 0.44219 -0.30695 C 0.43472 -0.30625 0.42708 -0.30602 0.41944 -0.30579 C 0.41754 -0.29792 0.42014 -0.30648 0.41493 -0.29722 C 0.41129 -0.29051 0.41545 -0.29329 0.41042 -0.29121 C 0.40521 -0.28426 0.41007 -0.29005 0.40139 -0.28264 C 0.39983 -0.28148 0.39688 -0.27778 0.39497 -0.27662 C 0.3941 -0.27593 0.39323 -0.2757 0.39219 -0.27546 C 0.39167 -0.27454 0.39115 -0.27338 0.39045 -0.27292 C 0.38924 -0.27222 0.38802 -0.27199 0.38681 -0.27176 C 0.38385 -0.27084 0.38073 -0.27014 0.37778 -0.26921 C 0.37465 -0.26852 0.37153 -0.26597 0.36944 -0.2632 C 0.36892 -0.2625 0.3684 -0.26134 0.36771 -0.26088 C 0.36684 -0.26019 0.36597 -0.25996 0.36493 -0.25972 C 0.35885 -0.25787 0.35313 -0.25787 0.34688 -0.25718 C 0.34375 -0.25648 0.3408 -0.25579 0.33767 -0.25486 C 0.33681 -0.2544 0.33594 -0.25394 0.3349 -0.25347 C 0.33281 -0.25301 0.33073 -0.25278 0.32865 -0.25232 C 0.32222 -0.24954 0.3283 -0.25209 0.31597 -0.24861 C 0.31319 -0.24792 0.31042 -0.24722 0.30764 -0.2463 C 0.30538 -0.2456 0.29879 -0.24306 0.29583 -0.24259 C 0.28611 -0.24097 0.25694 -0.23912 0.25504 -0.23912 C 0.25278 -0.23866 0.25069 -0.23843 0.24861 -0.23773 C 0.2474 -0.2375 0.24618 -0.23704 0.24497 -0.23658 C 0.23455 -0.23357 0.24566 -0.23704 0.23681 -0.23426 C 0.23594 -0.23334 0.2349 -0.23264 0.23403 -0.23171 C 0.23281 -0.23056 0.23177 -0.22894 0.23038 -0.22801 C 0.22899 -0.22732 0.22743 -0.22709 0.22587 -0.22685 C 0.21163 -0.22616 0.1974 -0.22616 0.18316 -0.2257 C 0.18108 -0.22454 0.17882 -0.22361 0.17674 -0.22199 C 0.17604 -0.22153 0.17569 -0.22014 0.175 -0.21968 C 0.17292 -0.21852 0.17066 -0.21806 0.16858 -0.21713 C 0.16771 -0.2169 0.16684 -0.21644 0.16597 -0.21597 C 0.15469 -0.21181 0.14653 -0.21343 0.13229 -0.21227 C 0.12708 -0.21134 0.12656 -0.21158 0.12222 -0.20996 C 0.12135 -0.20949 0.12049 -0.20926 0.11962 -0.2088 C 0.11806 -0.20787 0.11667 -0.20671 0.11493 -0.20625 C 0.11267 -0.20556 0.11007 -0.20556 0.10764 -0.20509 C 0.10625 -0.20417 0.10486 -0.20301 0.10313 -0.20255 C 0.09288 -0.20093 0.07222 -0.19908 0.07222 -0.19908 C 0.06181 -0.19074 0.06997 -0.19584 0.04774 -0.19421 C 0.04375 -0.19398 0.03993 -0.19329 0.03594 -0.19306 L 0.02049 -0.19167 C 0.01615 -0.18796 0.01944 -0.19028 0.01406 -0.1882 C 0.01233 -0.18727 0.01042 -0.18658 0.00868 -0.18565 C 0.00677 -0.18496 0.00504 -0.18334 0.00313 -0.18334 L -0.01128 -0.18195 C -0.02569 -0.16945 -0.00365 -0.18843 -0.01684 -0.17847 C -0.01806 -0.17732 -0.0191 -0.17593 -0.02049 -0.17477 C -0.02587 -0.17014 -0.03108 -0.16528 -0.03681 -0.16134 L -0.05503 -0.14931 C -0.06441 -0.14283 -0.06042 -0.14421 -0.06858 -0.14074 C -0.06979 -0.14028 -0.07101 -0.13982 -0.07222 -0.13959 C -0.08021 -0.13866 -0.08802 -0.13796 -0.09583 -0.13727 C -0.10799 -0.13611 -0.11337 -0.13565 -0.12587 -0.13472 C -0.12674 -0.13357 -0.1276 -0.13218 -0.12865 -0.13125 C -0.12951 -0.13033 -0.13056 -0.13056 -0.13142 -0.12986 C -0.13229 -0.12917 -0.13316 -0.12824 -0.13403 -0.12755 C -0.1349 -0.12685 -0.13594 -0.12685 -0.13681 -0.12639 C -0.13837 -0.12523 -0.13976 -0.12338 -0.14132 -0.12269 C -0.1434 -0.12176 -0.14566 -0.12176 -0.14774 -0.12153 C -0.14896 -0.1206 -0.15 -0.11945 -0.15139 -0.11898 C -0.15538 -0.11759 -0.16562 -0.11551 -0.17135 -0.11412 C -0.17795 -0.11134 -0.16979 -0.11482 -0.17778 -0.11181 C -0.17865 -0.11134 -0.17951 -0.11088 -0.18038 -0.11065 C -0.1816 -0.10926 -0.18264 -0.10764 -0.18403 -0.10695 C -0.18854 -0.1044 -0.19323 -0.10278 -0.19774 -0.10093 C -0.19861 -0.10046 -0.19948 -0.09977 -0.20052 -0.09954 L -0.20677 -0.09838 C -0.21128 -0.09607 -0.21597 -0.09398 -0.22049 -0.09121 C -0.22309 -0.08959 -0.22535 -0.08727 -0.22778 -0.08519 C -0.22917 -0.0838 -0.22986 -0.08148 -0.23142 -0.08033 L -0.23403 -0.07778 C -0.23524 -0.07546 -0.23733 -0.07361 -0.23507 -0.0706 C -0.23437 -0.06968 -0.23316 -0.06968 -0.23229 -0.06921 C -0.23177 -0.06875 -0.22691 -0.06389 -0.22587 -0.0632 C -0.22413 -0.06227 -0.22222 -0.06158 -0.22049 -0.06088 C -0.21927 -0.05972 -0.21806 -0.0581 -0.21684 -0.05718 C -0.21597 -0.05648 -0.21493 -0.05648 -0.21406 -0.05602 C -0.20729 -0.05255 -0.21198 -0.0544 -0.2059 -0.05232 C -0.20295 -0.05 -0.19844 -0.04653 -0.19583 -0.04398 C -0.1908 -0.03866 -0.19566 -0.04144 -0.19045 -0.03912 C -0.18924 -0.0375 -0.18837 -0.03519 -0.18681 -0.03426 C -0.18542 -0.0331 -0.18385 -0.03334 -0.18229 -0.03287 C -0.1783 -0.03218 -0.17431 -0.03148 -0.17049 -0.03056 C -0.1533 -0.02639 -0.17118 -0.0294 -0.15417 -0.02685 C -0.13559 -0.01875 -0.15816 -0.02755 -0.12587 -0.02199 C -0.12309 -0.02153 -0.12066 -0.01852 -0.11771 -0.01852 L -0.09774 -0.01713 C -0.0941 -0.01597 -0.09045 -0.01435 -0.08681 -0.01366 C -0.07708 -0.01158 -0.05677 -0.01227 -0.04948 -0.01227 L -0.06493 -0.00255 " pathEditMode="relative" ptsTypes="AAAAAAAAAAAAAAAAAAAAAAAAAAAAAAAAAAAAAAAAAAAAAAAAAAAAAAAAAAAAAAAAAAAAAAAAAAAAAAAAAAAAAAAAAAAAAAAAAAAAAAAAAAAAAAAAAAAAAAAAAAAAAAAAAAA">
                                      <p:cBhvr>
                                        <p:cTn id="32" dur="2000" fill="hold"/>
                                        <p:tgtEl>
                                          <p:spTgt spid="42"/>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0-#ppt_w/2"/>
                                          </p:val>
                                        </p:tav>
                                        <p:tav tm="100000">
                                          <p:val>
                                            <p:strVal val="#ppt_x"/>
                                          </p:val>
                                        </p:tav>
                                      </p:tavLst>
                                    </p:anim>
                                    <p:anim calcmode="lin" valueType="num">
                                      <p:cBhvr additive="base">
                                        <p:cTn id="3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1+#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1+#ppt_w/2"/>
                                          </p:val>
                                        </p:tav>
                                        <p:tav tm="100000">
                                          <p:val>
                                            <p:strVal val="#ppt_x"/>
                                          </p:val>
                                        </p:tav>
                                      </p:tavLst>
                                    </p:anim>
                                    <p:anim calcmode="lin" valueType="num">
                                      <p:cBhvr additive="base">
                                        <p:cTn id="5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0-#ppt_w/2"/>
                                          </p:val>
                                        </p:tav>
                                        <p:tav tm="100000">
                                          <p:val>
                                            <p:strVal val="#ppt_x"/>
                                          </p:val>
                                        </p:tav>
                                      </p:tavLst>
                                    </p:anim>
                                    <p:anim calcmode="lin" valueType="num">
                                      <p:cBhvr additive="base">
                                        <p:cTn id="56" dur="500" fill="hold"/>
                                        <p:tgtEl>
                                          <p:spTgt spid="41"/>
                                        </p:tgtEl>
                                        <p:attrNameLst>
                                          <p:attrName>ppt_y</p:attrName>
                                        </p:attrNameLst>
                                      </p:cBhvr>
                                      <p:tavLst>
                                        <p:tav tm="0">
                                          <p:val>
                                            <p:strVal val="#ppt_y"/>
                                          </p:val>
                                        </p:tav>
                                        <p:tav tm="100000">
                                          <p:val>
                                            <p:strVal val="#ppt_y"/>
                                          </p:val>
                                        </p:tav>
                                      </p:tavLst>
                                    </p:anim>
                                  </p:childTnLst>
                                </p:cTn>
                              </p:par>
                              <p:par>
                                <p:cTn id="57" presetID="1" presetClass="exit" presetSubtype="0" fill="hold" grpId="1" nodeType="withEffect">
                                  <p:stCondLst>
                                    <p:cond delay="0"/>
                                  </p:stCondLst>
                                  <p:childTnLst>
                                    <p:set>
                                      <p:cBhvr>
                                        <p:cTn id="58" dur="1" fill="hold">
                                          <p:stCondLst>
                                            <p:cond delay="0"/>
                                          </p:stCondLst>
                                        </p:cTn>
                                        <p:tgtEl>
                                          <p:spTgt spid="43"/>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0-#ppt_w/2"/>
                                          </p:val>
                                        </p:tav>
                                        <p:tav tm="100000">
                                          <p:val>
                                            <p:strVal val="#ppt_x"/>
                                          </p:val>
                                        </p:tav>
                                      </p:tavLst>
                                    </p:anim>
                                    <p:anim calcmode="lin" valueType="num">
                                      <p:cBhvr additive="base">
                                        <p:cTn id="6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1+#ppt_w/2"/>
                                          </p:val>
                                        </p:tav>
                                        <p:tav tm="100000">
                                          <p:val>
                                            <p:strVal val="#ppt_x"/>
                                          </p:val>
                                        </p:tav>
                                      </p:tavLst>
                                    </p:anim>
                                    <p:anim calcmode="lin" valueType="num">
                                      <p:cBhvr additive="base">
                                        <p:cTn id="7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500" fill="hold"/>
                                        <p:tgtEl>
                                          <p:spTgt spid="40"/>
                                        </p:tgtEl>
                                        <p:attrNameLst>
                                          <p:attrName>ppt_x</p:attrName>
                                        </p:attrNameLst>
                                      </p:cBhvr>
                                      <p:tavLst>
                                        <p:tav tm="0">
                                          <p:val>
                                            <p:strVal val="0-#ppt_w/2"/>
                                          </p:val>
                                        </p:tav>
                                        <p:tav tm="100000">
                                          <p:val>
                                            <p:strVal val="#ppt_x"/>
                                          </p:val>
                                        </p:tav>
                                      </p:tavLst>
                                    </p:anim>
                                    <p:anim calcmode="lin" valueType="num">
                                      <p:cBhvr additive="base">
                                        <p:cTn id="80" dur="500" fill="hold"/>
                                        <p:tgtEl>
                                          <p:spTgt spid="40"/>
                                        </p:tgtEl>
                                        <p:attrNameLst>
                                          <p:attrName>ppt_y</p:attrName>
                                        </p:attrNameLst>
                                      </p:cBhvr>
                                      <p:tavLst>
                                        <p:tav tm="0">
                                          <p:val>
                                            <p:strVal val="#ppt_y"/>
                                          </p:val>
                                        </p:tav>
                                        <p:tav tm="100000">
                                          <p:val>
                                            <p:strVal val="#ppt_y"/>
                                          </p:val>
                                        </p:tav>
                                      </p:tavLst>
                                    </p:anim>
                                  </p:childTnLst>
                                </p:cTn>
                              </p:par>
                              <p:par>
                                <p:cTn id="81" presetID="1" presetClass="exit" presetSubtype="0" fill="hold" grpId="1" nodeType="withEffect">
                                  <p:stCondLst>
                                    <p:cond delay="0"/>
                                  </p:stCondLst>
                                  <p:childTnLst>
                                    <p:set>
                                      <p:cBhvr>
                                        <p:cTn id="82" dur="1" fill="hold">
                                          <p:stCondLst>
                                            <p:cond delay="0"/>
                                          </p:stCondLst>
                                        </p:cTn>
                                        <p:tgtEl>
                                          <p:spTgt spid="4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500" fill="hold"/>
                                        <p:tgtEl>
                                          <p:spTgt spid="45"/>
                                        </p:tgtEl>
                                        <p:attrNameLst>
                                          <p:attrName>ppt_x</p:attrName>
                                        </p:attrNameLst>
                                      </p:cBhvr>
                                      <p:tavLst>
                                        <p:tav tm="0">
                                          <p:val>
                                            <p:strVal val="0-#ppt_w/2"/>
                                          </p:val>
                                        </p:tav>
                                        <p:tav tm="100000">
                                          <p:val>
                                            <p:strVal val="#ppt_x"/>
                                          </p:val>
                                        </p:tav>
                                      </p:tavLst>
                                    </p:anim>
                                    <p:anim calcmode="lin" valueType="num">
                                      <p:cBhvr additive="base">
                                        <p:cTn id="9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additive="base">
                                        <p:cTn id="97" dur="500" fill="hold"/>
                                        <p:tgtEl>
                                          <p:spTgt spid="33"/>
                                        </p:tgtEl>
                                        <p:attrNameLst>
                                          <p:attrName>ppt_x</p:attrName>
                                        </p:attrNameLst>
                                      </p:cBhvr>
                                      <p:tavLst>
                                        <p:tav tm="0">
                                          <p:val>
                                            <p:strVal val="1+#ppt_w/2"/>
                                          </p:val>
                                        </p:tav>
                                        <p:tav tm="100000">
                                          <p:val>
                                            <p:strVal val="#ppt_x"/>
                                          </p:val>
                                        </p:tav>
                                      </p:tavLst>
                                    </p:anim>
                                    <p:anim calcmode="lin" valueType="num">
                                      <p:cBhvr additive="base">
                                        <p:cTn id="9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0-#ppt_w/2"/>
                                          </p:val>
                                        </p:tav>
                                        <p:tav tm="100000">
                                          <p:val>
                                            <p:strVal val="#ppt_x"/>
                                          </p:val>
                                        </p:tav>
                                      </p:tavLst>
                                    </p:anim>
                                    <p:anim calcmode="lin" valueType="num">
                                      <p:cBhvr additive="base">
                                        <p:cTn id="10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additive="base">
                                        <p:cTn id="109" dur="500" fill="hold"/>
                                        <p:tgtEl>
                                          <p:spTgt spid="37"/>
                                        </p:tgtEl>
                                        <p:attrNameLst>
                                          <p:attrName>ppt_x</p:attrName>
                                        </p:attrNameLst>
                                      </p:cBhvr>
                                      <p:tavLst>
                                        <p:tav tm="0">
                                          <p:val>
                                            <p:strVal val="0-#ppt_w/2"/>
                                          </p:val>
                                        </p:tav>
                                        <p:tav tm="100000">
                                          <p:val>
                                            <p:strVal val="#ppt_x"/>
                                          </p:val>
                                        </p:tav>
                                      </p:tavLst>
                                    </p:anim>
                                    <p:anim calcmode="lin" valueType="num">
                                      <p:cBhvr additive="base">
                                        <p:cTn id="11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2" grpId="0"/>
      <p:bldP spid="2" grpId="0" animBg="1"/>
      <p:bldP spid="33" grpId="0"/>
      <p:bldP spid="38" grpId="0"/>
      <p:bldP spid="38" grpId="1"/>
      <p:bldP spid="39" grpId="0"/>
      <p:bldP spid="39" grpId="1"/>
      <p:bldP spid="43" grpId="0"/>
      <p:bldP spid="43" grpId="1"/>
      <p:bldP spid="44" grpId="0"/>
      <p:bldP spid="44" grpId="1"/>
      <p:bldP spid="45" grpId="0"/>
      <p:bldP spid="32" grpId="0"/>
      <p:bldP spid="37"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219200" y="17414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01001011</a:t>
            </a:r>
          </a:p>
        </p:txBody>
      </p:sp>
      <p:sp>
        <p:nvSpPr>
          <p:cNvPr id="17" name="Rectangle 5"/>
          <p:cNvSpPr>
            <a:spLocks noChangeArrowheads="1"/>
          </p:cNvSpPr>
          <p:nvPr/>
        </p:nvSpPr>
        <p:spPr bwMode="auto">
          <a:xfrm rot="5400000">
            <a:off x="-638624" y="15314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00FFFF"/>
                </a:solidFill>
                <a:latin typeface="Times New Roman" pitchFamily="18" charset="0"/>
              </a:rPr>
              <a:t>A distribution</a:t>
            </a:r>
          </a:p>
          <a:p>
            <a:pPr algn="ctr">
              <a:spcBef>
                <a:spcPct val="0"/>
              </a:spcBef>
            </a:pPr>
            <a:r>
              <a:rPr lang="en-US" altLang="en-US" sz="2800" dirty="0">
                <a:solidFill>
                  <a:srgbClr val="00FFFF"/>
                </a:solidFill>
                <a:latin typeface="Times New Roman" pitchFamily="18" charset="0"/>
              </a:rPr>
              <a:t>of  random  bits</a:t>
            </a:r>
          </a:p>
        </p:txBody>
      </p:sp>
      <p:sp>
        <p:nvSpPr>
          <p:cNvPr id="18" name="Rectangle 5"/>
          <p:cNvSpPr>
            <a:spLocks noChangeArrowheads="1"/>
          </p:cNvSpPr>
          <p:nvPr/>
        </p:nvSpPr>
        <p:spPr bwMode="auto">
          <a:xfrm rot="5400000">
            <a:off x="-563796" y="48184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grpSp>
        <p:nvGrpSpPr>
          <p:cNvPr id="29" name="Group 28"/>
          <p:cNvGrpSpPr/>
          <p:nvPr/>
        </p:nvGrpSpPr>
        <p:grpSpPr>
          <a:xfrm>
            <a:off x="3097229" y="1131862"/>
            <a:ext cx="3370089" cy="1730799"/>
            <a:chOff x="2030429" y="1042596"/>
            <a:chExt cx="4827571" cy="3681804"/>
          </a:xfrm>
        </p:grpSpPr>
        <p:pic>
          <p:nvPicPr>
            <p:cNvPr id="3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9957"/>
            <a:stretch/>
          </p:blipFill>
          <p:spPr bwMode="auto">
            <a:xfrm>
              <a:off x="2030429" y="1042596"/>
              <a:ext cx="4827571" cy="36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34" name="Rectangle 33"/>
            <p:cNvSpPr/>
            <p:nvPr/>
          </p:nvSpPr>
          <p:spPr>
            <a:xfrm>
              <a:off x="2412718" y="1187182"/>
              <a:ext cx="543739" cy="523221"/>
            </a:xfrm>
            <a:prstGeom prst="rect">
              <a:avLst/>
            </a:prstGeom>
          </p:spPr>
          <p:txBody>
            <a:bodyPr wrap="none">
              <a:spAutoFit/>
            </a:bodyPr>
            <a:lstStyle/>
            <a:p>
              <a:r>
                <a:rPr lang="en-US" altLang="en-US" i="1" dirty="0">
                  <a:solidFill>
                    <a:srgbClr val="00B050"/>
                  </a:solidFill>
                  <a:cs typeface="Times New Roman" pitchFamily="18" charset="0"/>
                </a:rPr>
                <a:t>w</a:t>
              </a:r>
              <a:r>
                <a:rPr lang="en-US" altLang="en-US" i="1" baseline="-25000" dirty="0">
                  <a:solidFill>
                    <a:srgbClr val="00B050"/>
                  </a:solidFill>
                  <a:cs typeface="Times New Roman" pitchFamily="18" charset="0"/>
                </a:rPr>
                <a:t>1</a:t>
              </a:r>
              <a:endParaRPr lang="en-CA" dirty="0">
                <a:solidFill>
                  <a:srgbClr val="00B050"/>
                </a:solidFill>
              </a:endParaRPr>
            </a:p>
          </p:txBody>
        </p:sp>
        <p:sp>
          <p:nvSpPr>
            <p:cNvPr id="35" name="Rectangle 34"/>
            <p:cNvSpPr/>
            <p:nvPr/>
          </p:nvSpPr>
          <p:spPr>
            <a:xfrm>
              <a:off x="5956562" y="3743980"/>
              <a:ext cx="596638" cy="523220"/>
            </a:xfrm>
            <a:prstGeom prst="rect">
              <a:avLst/>
            </a:prstGeom>
          </p:spPr>
          <p:txBody>
            <a:bodyPr wrap="none">
              <a:spAutoFit/>
            </a:bodyPr>
            <a:lstStyle/>
            <a:p>
              <a:r>
                <a:rPr lang="en-US" altLang="en-US" i="1" dirty="0" err="1">
                  <a:solidFill>
                    <a:srgbClr val="00B050"/>
                  </a:solidFill>
                  <a:cs typeface="Times New Roman" pitchFamily="18" charset="0"/>
                </a:rPr>
                <a:t>w</a:t>
              </a:r>
              <a:r>
                <a:rPr lang="en-US" altLang="en-US" i="1" baseline="-25000" dirty="0" err="1">
                  <a:solidFill>
                    <a:srgbClr val="00B050"/>
                  </a:solidFill>
                  <a:cs typeface="Times New Roman" pitchFamily="18" charset="0"/>
                </a:rPr>
                <a:t>m</a:t>
              </a:r>
              <a:endParaRPr lang="en-CA" dirty="0">
                <a:solidFill>
                  <a:srgbClr val="00B050"/>
                </a:solidFill>
              </a:endParaRPr>
            </a:p>
          </p:txBody>
        </p:sp>
      </p:grpSp>
      <p:sp>
        <p:nvSpPr>
          <p:cNvPr id="21" name="Rectangle 20"/>
          <p:cNvSpPr/>
          <p:nvPr/>
        </p:nvSpPr>
        <p:spPr>
          <a:xfrm>
            <a:off x="2318384" y="490240"/>
            <a:ext cx="6597015" cy="523220"/>
          </a:xfrm>
          <a:prstGeom prst="rect">
            <a:avLst/>
          </a:prstGeom>
        </p:spPr>
        <p:txBody>
          <a:bodyPr wrap="square">
            <a:spAutoFit/>
          </a:bodyPr>
          <a:lstStyle/>
          <a:p>
            <a:r>
              <a:rPr lang="en-US" altLang="en-US" dirty="0"/>
              <a:t>Lets just try to mimic the true distribution.</a:t>
            </a:r>
          </a:p>
        </p:txBody>
      </p:sp>
      <p:sp>
        <p:nvSpPr>
          <p:cNvPr id="22" name="Rectangle 21"/>
          <p:cNvSpPr/>
          <p:nvPr/>
        </p:nvSpPr>
        <p:spPr>
          <a:xfrm>
            <a:off x="2362200" y="2971800"/>
            <a:ext cx="6216015" cy="1384995"/>
          </a:xfrm>
          <a:prstGeom prst="rect">
            <a:avLst/>
          </a:prstGeom>
        </p:spPr>
        <p:txBody>
          <a:bodyPr wrap="square">
            <a:spAutoFit/>
          </a:bodyPr>
          <a:lstStyle/>
          <a:p>
            <a:r>
              <a:rPr lang="en-US" altLang="en-US" dirty="0"/>
              <a:t>Discerner tries to tell if its input came </a:t>
            </a:r>
            <a:br>
              <a:rPr lang="en-US" altLang="en-US" dirty="0"/>
            </a:br>
            <a:r>
              <a:rPr lang="en-US" altLang="en-US" dirty="0"/>
              <a:t>    from the true </a:t>
            </a:r>
            <a:r>
              <a:rPr lang="en-US" altLang="en-US" dirty="0">
                <a:solidFill>
                  <a:srgbClr val="FF00FF"/>
                </a:solidFill>
              </a:rPr>
              <a:t>distribution</a:t>
            </a:r>
            <a:r>
              <a:rPr lang="en-US" altLang="en-US" dirty="0"/>
              <a:t> </a:t>
            </a:r>
            <a:br>
              <a:rPr lang="en-US" altLang="en-US" dirty="0"/>
            </a:br>
            <a:r>
              <a:rPr lang="en-US" altLang="en-US" dirty="0"/>
              <a:t>    or the </a:t>
            </a:r>
            <a:r>
              <a:rPr lang="en-US" altLang="en-US" dirty="0">
                <a:solidFill>
                  <a:srgbClr val="00FFFF"/>
                </a:solidFill>
              </a:rPr>
              <a:t>mimic</a:t>
            </a:r>
          </a:p>
        </p:txBody>
      </p:sp>
      <p:grpSp>
        <p:nvGrpSpPr>
          <p:cNvPr id="3" name="Group 2"/>
          <p:cNvGrpSpPr/>
          <p:nvPr/>
        </p:nvGrpSpPr>
        <p:grpSpPr>
          <a:xfrm>
            <a:off x="2666103" y="4440001"/>
            <a:ext cx="3658497" cy="1808399"/>
            <a:chOff x="2666103" y="4821001"/>
            <a:chExt cx="3658497" cy="1808399"/>
          </a:xfrm>
        </p:grpSpPr>
        <p:sp>
          <p:nvSpPr>
            <p:cNvPr id="24" name="Rectangle 23"/>
            <p:cNvSpPr/>
            <p:nvPr/>
          </p:nvSpPr>
          <p:spPr>
            <a:xfrm>
              <a:off x="2666103" y="4821001"/>
              <a:ext cx="3658497" cy="1808399"/>
            </a:xfrm>
            <a:prstGeom prst="rect">
              <a:avLst/>
            </a:prstGeom>
            <a:solidFill>
              <a:schemeClr val="tx1"/>
            </a:solidFill>
            <a:ln>
              <a:noFill/>
            </a:ln>
          </p:spPr>
          <p:txBody>
            <a:bodyPr wrap="square" rtlCol="0" anchor="ctr">
              <a:spAutoFit/>
            </a:bodyPr>
            <a:lstStyle/>
            <a:p>
              <a:pPr algn="l"/>
              <a:endParaRPr lang="en-CA" sz="2400" dirty="0"/>
            </a:p>
          </p:txBody>
        </p:sp>
        <p:pic>
          <p:nvPicPr>
            <p:cNvPr id="25"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103" y="4876800"/>
              <a:ext cx="3506019" cy="172788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966445" y="4953000"/>
              <a:ext cx="767355" cy="461665"/>
            </a:xfrm>
            <a:prstGeom prst="rect">
              <a:avLst/>
            </a:prstGeom>
            <a:noFill/>
          </p:spPr>
          <p:txBody>
            <a:bodyPr wrap="square">
              <a:spAutoFit/>
            </a:bodyPr>
            <a:lstStyle/>
            <a:p>
              <a:pPr algn="ctr"/>
              <a:r>
                <a:rPr lang="en-US" altLang="en-US" sz="2400" i="1" dirty="0">
                  <a:solidFill>
                    <a:srgbClr val="008000"/>
                  </a:solidFill>
                </a:rPr>
                <a:t>w</a:t>
              </a:r>
              <a:r>
                <a:rPr lang="en-US" altLang="en-US" sz="2400" i="1" baseline="-25000" dirty="0">
                  <a:solidFill>
                    <a:srgbClr val="008000"/>
                  </a:solidFill>
                </a:rPr>
                <a:t>1</a:t>
              </a:r>
              <a:endParaRPr lang="en-CA" sz="2400" i="1" dirty="0">
                <a:solidFill>
                  <a:srgbClr val="008000"/>
                </a:solidFill>
              </a:endParaRPr>
            </a:p>
          </p:txBody>
        </p:sp>
        <p:sp>
          <p:nvSpPr>
            <p:cNvPr id="31" name="Rectangle 30"/>
            <p:cNvSpPr/>
            <p:nvPr/>
          </p:nvSpPr>
          <p:spPr>
            <a:xfrm>
              <a:off x="5091875" y="5943600"/>
              <a:ext cx="699325" cy="461665"/>
            </a:xfrm>
            <a:prstGeom prst="rect">
              <a:avLst/>
            </a:prstGeom>
            <a:noFill/>
          </p:spPr>
          <p:txBody>
            <a:bodyPr wrap="square">
              <a:spAutoFit/>
            </a:bodyPr>
            <a:lstStyle/>
            <a:p>
              <a:pPr algn="ctr"/>
              <a:r>
                <a:rPr lang="en-US" altLang="en-US" sz="2400" i="1" dirty="0" err="1">
                  <a:solidFill>
                    <a:srgbClr val="008000"/>
                  </a:solidFill>
                </a:rPr>
                <a:t>w</a:t>
              </a:r>
              <a:r>
                <a:rPr lang="en-US" altLang="en-US" sz="2400" i="1" baseline="-25000" dirty="0" err="1">
                  <a:solidFill>
                    <a:srgbClr val="008000"/>
                  </a:solidFill>
                </a:rPr>
                <a:t>m</a:t>
              </a:r>
              <a:endParaRPr lang="en-CA" sz="2400" i="1" dirty="0">
                <a:solidFill>
                  <a:srgbClr val="008000"/>
                </a:solidFill>
              </a:endParaRPr>
            </a:p>
          </p:txBody>
        </p:sp>
      </p:grpSp>
      <p:cxnSp>
        <p:nvCxnSpPr>
          <p:cNvPr id="5" name="Straight Arrow Connector 4"/>
          <p:cNvCxnSpPr/>
          <p:nvPr/>
        </p:nvCxnSpPr>
        <p:spPr bwMode="auto">
          <a:xfrm>
            <a:off x="1295400" y="5486400"/>
            <a:ext cx="1370703" cy="0"/>
          </a:xfrm>
          <a:prstGeom prst="straightConnector1">
            <a:avLst/>
          </a:prstGeom>
          <a:noFill/>
          <a:ln w="76200" cap="sq" cmpd="sng" algn="ctr">
            <a:solidFill>
              <a:srgbClr val="FF00FF"/>
            </a:solidFill>
            <a:prstDash val="solid"/>
            <a:round/>
            <a:headEnd type="none" w="med" len="med"/>
            <a:tailEnd type="triangle"/>
          </a:ln>
          <a:effectLst/>
        </p:spPr>
      </p:cxnSp>
      <p:sp>
        <p:nvSpPr>
          <p:cNvPr id="46" name="Rectangle 45"/>
          <p:cNvSpPr/>
          <p:nvPr/>
        </p:nvSpPr>
        <p:spPr>
          <a:xfrm>
            <a:off x="6781800" y="3505200"/>
            <a:ext cx="2329815" cy="1815882"/>
          </a:xfrm>
          <a:prstGeom prst="rect">
            <a:avLst/>
          </a:prstGeom>
        </p:spPr>
        <p:txBody>
          <a:bodyPr wrap="square">
            <a:spAutoFit/>
          </a:bodyPr>
          <a:lstStyle/>
          <a:p>
            <a:pPr algn="ctr"/>
            <a:r>
              <a:rPr lang="en-US" altLang="en-US" dirty="0"/>
              <a:t>Discerner can easily learn to discern this from true data. </a:t>
            </a:r>
          </a:p>
        </p:txBody>
      </p:sp>
      <p:sp>
        <p:nvSpPr>
          <p:cNvPr id="47" name="Rectangle 46"/>
          <p:cNvSpPr/>
          <p:nvPr/>
        </p:nvSpPr>
        <p:spPr>
          <a:xfrm>
            <a:off x="6781800" y="901005"/>
            <a:ext cx="2329815" cy="1815882"/>
          </a:xfrm>
          <a:prstGeom prst="rect">
            <a:avLst/>
          </a:prstGeom>
        </p:spPr>
        <p:txBody>
          <a:bodyPr wrap="square">
            <a:spAutoFit/>
          </a:bodyPr>
          <a:lstStyle/>
          <a:p>
            <a:pPr algn="ctr"/>
            <a:r>
              <a:rPr lang="en-US" altLang="en-US" dirty="0"/>
              <a:t>Initially Mimicker gives random noise</a:t>
            </a:r>
          </a:p>
        </p:txBody>
      </p:sp>
      <p:sp>
        <p:nvSpPr>
          <p:cNvPr id="26" name="Freeform 25"/>
          <p:cNvSpPr/>
          <p:nvPr/>
        </p:nvSpPr>
        <p:spPr>
          <a:xfrm>
            <a:off x="1420990" y="2092208"/>
            <a:ext cx="6379953" cy="3369479"/>
          </a:xfrm>
          <a:custGeom>
            <a:avLst/>
            <a:gdLst>
              <a:gd name="connsiteX0" fmla="*/ 5881379 w 6424211"/>
              <a:gd name="connsiteY0" fmla="*/ 0 h 2954655"/>
              <a:gd name="connsiteX1" fmla="*/ 5904239 w 6424211"/>
              <a:gd name="connsiteY1" fmla="*/ 1183005 h 2954655"/>
              <a:gd name="connsiteX2" fmla="*/ 423554 w 6424211"/>
              <a:gd name="connsiteY2" fmla="*/ 1788795 h 2954655"/>
              <a:gd name="connsiteX3" fmla="*/ 469274 w 6424211"/>
              <a:gd name="connsiteY3" fmla="*/ 2737485 h 2954655"/>
              <a:gd name="connsiteX4" fmla="*/ 1292234 w 6424211"/>
              <a:gd name="connsiteY4" fmla="*/ 2954655 h 2954655"/>
              <a:gd name="connsiteX0" fmla="*/ 5996747 w 6539579"/>
              <a:gd name="connsiteY0" fmla="*/ 0 h 3019479"/>
              <a:gd name="connsiteX1" fmla="*/ 6019607 w 6539579"/>
              <a:gd name="connsiteY1" fmla="*/ 1183005 h 3019479"/>
              <a:gd name="connsiteX2" fmla="*/ 538922 w 6539579"/>
              <a:gd name="connsiteY2" fmla="*/ 1788795 h 3019479"/>
              <a:gd name="connsiteX3" fmla="*/ 302009 w 6539579"/>
              <a:gd name="connsiteY3" fmla="*/ 2928677 h 3019479"/>
              <a:gd name="connsiteX4" fmla="*/ 1407602 w 6539579"/>
              <a:gd name="connsiteY4" fmla="*/ 2954655 h 3019479"/>
              <a:gd name="connsiteX0" fmla="*/ 5981994 w 6524826"/>
              <a:gd name="connsiteY0" fmla="*/ 0 h 3061774"/>
              <a:gd name="connsiteX1" fmla="*/ 6004854 w 6524826"/>
              <a:gd name="connsiteY1" fmla="*/ 1183005 h 3061774"/>
              <a:gd name="connsiteX2" fmla="*/ 524169 w 6524826"/>
              <a:gd name="connsiteY2" fmla="*/ 1788795 h 3061774"/>
              <a:gd name="connsiteX3" fmla="*/ 287256 w 6524826"/>
              <a:gd name="connsiteY3" fmla="*/ 2928677 h 3061774"/>
              <a:gd name="connsiteX4" fmla="*/ 1110217 w 6524826"/>
              <a:gd name="connsiteY4" fmla="*/ 3046095 h 3061774"/>
              <a:gd name="connsiteX0" fmla="*/ 6073312 w 6616144"/>
              <a:gd name="connsiteY0" fmla="*/ 0 h 3046095"/>
              <a:gd name="connsiteX1" fmla="*/ 6096172 w 6616144"/>
              <a:gd name="connsiteY1" fmla="*/ 1183005 h 3046095"/>
              <a:gd name="connsiteX2" fmla="*/ 615487 w 6616144"/>
              <a:gd name="connsiteY2" fmla="*/ 1788795 h 3046095"/>
              <a:gd name="connsiteX3" fmla="*/ 195694 w 6616144"/>
              <a:gd name="connsiteY3" fmla="*/ 2695921 h 3046095"/>
              <a:gd name="connsiteX4" fmla="*/ 1201535 w 6616144"/>
              <a:gd name="connsiteY4" fmla="*/ 3046095 h 3046095"/>
              <a:gd name="connsiteX0" fmla="*/ 6012273 w 6555105"/>
              <a:gd name="connsiteY0" fmla="*/ 0 h 3046095"/>
              <a:gd name="connsiteX1" fmla="*/ 6035133 w 6555105"/>
              <a:gd name="connsiteY1" fmla="*/ 1183005 h 3046095"/>
              <a:gd name="connsiteX2" fmla="*/ 554448 w 6555105"/>
              <a:gd name="connsiteY2" fmla="*/ 1788795 h 3046095"/>
              <a:gd name="connsiteX3" fmla="*/ 134655 w 6555105"/>
              <a:gd name="connsiteY3" fmla="*/ 2695921 h 3046095"/>
              <a:gd name="connsiteX4" fmla="*/ 1140496 w 6555105"/>
              <a:gd name="connsiteY4" fmla="*/ 3046095 h 3046095"/>
              <a:gd name="connsiteX0" fmla="*/ 6046031 w 6588863"/>
              <a:gd name="connsiteY0" fmla="*/ 0 h 3046095"/>
              <a:gd name="connsiteX1" fmla="*/ 6068891 w 6588863"/>
              <a:gd name="connsiteY1" fmla="*/ 1183005 h 3046095"/>
              <a:gd name="connsiteX2" fmla="*/ 588206 w 6588863"/>
              <a:gd name="connsiteY2" fmla="*/ 1788795 h 3046095"/>
              <a:gd name="connsiteX3" fmla="*/ 101911 w 6588863"/>
              <a:gd name="connsiteY3" fmla="*/ 2388350 h 3046095"/>
              <a:gd name="connsiteX4" fmla="*/ 1174254 w 6588863"/>
              <a:gd name="connsiteY4" fmla="*/ 3046095 h 3046095"/>
              <a:gd name="connsiteX0" fmla="*/ 6104612 w 6647444"/>
              <a:gd name="connsiteY0" fmla="*/ 0 h 3046095"/>
              <a:gd name="connsiteX1" fmla="*/ 6127472 w 6647444"/>
              <a:gd name="connsiteY1" fmla="*/ 1183005 h 3046095"/>
              <a:gd name="connsiteX2" fmla="*/ 646787 w 6647444"/>
              <a:gd name="connsiteY2" fmla="*/ 1788795 h 3046095"/>
              <a:gd name="connsiteX3" fmla="*/ 160492 w 6647444"/>
              <a:gd name="connsiteY3" fmla="*/ 2388350 h 3046095"/>
              <a:gd name="connsiteX4" fmla="*/ 1232835 w 6647444"/>
              <a:gd name="connsiteY4" fmla="*/ 3046095 h 3046095"/>
              <a:gd name="connsiteX0" fmla="*/ 5944120 w 6521507"/>
              <a:gd name="connsiteY0" fmla="*/ 0 h 3046095"/>
              <a:gd name="connsiteX1" fmla="*/ 5966980 w 6521507"/>
              <a:gd name="connsiteY1" fmla="*/ 1183005 h 3046095"/>
              <a:gd name="connsiteX2" fmla="*/ 0 w 6521507"/>
              <a:gd name="connsiteY2" fmla="*/ 2388350 h 3046095"/>
              <a:gd name="connsiteX3" fmla="*/ 1072343 w 6521507"/>
              <a:gd name="connsiteY3" fmla="*/ 3046095 h 3046095"/>
              <a:gd name="connsiteX0" fmla="*/ 5958091 w 6535478"/>
              <a:gd name="connsiteY0" fmla="*/ 0 h 3046095"/>
              <a:gd name="connsiteX1" fmla="*/ 5980951 w 6535478"/>
              <a:gd name="connsiteY1" fmla="*/ 1183005 h 3046095"/>
              <a:gd name="connsiteX2" fmla="*/ 13971 w 6535478"/>
              <a:gd name="connsiteY2" fmla="*/ 2388350 h 3046095"/>
              <a:gd name="connsiteX3" fmla="*/ 1086314 w 6535478"/>
              <a:gd name="connsiteY3" fmla="*/ 3046095 h 3046095"/>
              <a:gd name="connsiteX0" fmla="*/ 6456854 w 6803799"/>
              <a:gd name="connsiteY0" fmla="*/ 0 h 3079345"/>
              <a:gd name="connsiteX1" fmla="*/ 5980951 w 6803799"/>
              <a:gd name="connsiteY1" fmla="*/ 1216255 h 3079345"/>
              <a:gd name="connsiteX2" fmla="*/ 13971 w 6803799"/>
              <a:gd name="connsiteY2" fmla="*/ 2421600 h 3079345"/>
              <a:gd name="connsiteX3" fmla="*/ 1086314 w 6803799"/>
              <a:gd name="connsiteY3" fmla="*/ 3079345 h 3079345"/>
              <a:gd name="connsiteX0" fmla="*/ 5110192 w 6269040"/>
              <a:gd name="connsiteY0" fmla="*/ 0 h 3245600"/>
              <a:gd name="connsiteX1" fmla="*/ 5980951 w 6269040"/>
              <a:gd name="connsiteY1" fmla="*/ 1382510 h 3245600"/>
              <a:gd name="connsiteX2" fmla="*/ 13971 w 6269040"/>
              <a:gd name="connsiteY2" fmla="*/ 2587855 h 3245600"/>
              <a:gd name="connsiteX3" fmla="*/ 1086314 w 6269040"/>
              <a:gd name="connsiteY3" fmla="*/ 3245600 h 3245600"/>
              <a:gd name="connsiteX0" fmla="*/ 5351109 w 6785483"/>
              <a:gd name="connsiteY0" fmla="*/ 0 h 3245600"/>
              <a:gd name="connsiteX1" fmla="*/ 6537752 w 6785483"/>
              <a:gd name="connsiteY1" fmla="*/ 933622 h 3245600"/>
              <a:gd name="connsiteX2" fmla="*/ 254888 w 6785483"/>
              <a:gd name="connsiteY2" fmla="*/ 2587855 h 3245600"/>
              <a:gd name="connsiteX3" fmla="*/ 1327231 w 6785483"/>
              <a:gd name="connsiteY3" fmla="*/ 3245600 h 3245600"/>
              <a:gd name="connsiteX0" fmla="*/ 5351109 w 6547605"/>
              <a:gd name="connsiteY0" fmla="*/ 0 h 3245600"/>
              <a:gd name="connsiteX1" fmla="*/ 6537752 w 6547605"/>
              <a:gd name="connsiteY1" fmla="*/ 933622 h 3245600"/>
              <a:gd name="connsiteX2" fmla="*/ 254888 w 6547605"/>
              <a:gd name="connsiteY2" fmla="*/ 2587855 h 3245600"/>
              <a:gd name="connsiteX3" fmla="*/ 1327231 w 6547605"/>
              <a:gd name="connsiteY3" fmla="*/ 3245600 h 3245600"/>
              <a:gd name="connsiteX0" fmla="*/ 5351109 w 6554995"/>
              <a:gd name="connsiteY0" fmla="*/ 0 h 3245600"/>
              <a:gd name="connsiteX1" fmla="*/ 6537752 w 6554995"/>
              <a:gd name="connsiteY1" fmla="*/ 933622 h 3245600"/>
              <a:gd name="connsiteX2" fmla="*/ 254888 w 6554995"/>
              <a:gd name="connsiteY2" fmla="*/ 2587855 h 3245600"/>
              <a:gd name="connsiteX3" fmla="*/ 1327231 w 6554995"/>
              <a:gd name="connsiteY3" fmla="*/ 3245600 h 3245600"/>
              <a:gd name="connsiteX0" fmla="*/ 5352195 w 6572207"/>
              <a:gd name="connsiteY0" fmla="*/ 0 h 3245600"/>
              <a:gd name="connsiteX1" fmla="*/ 6555463 w 6572207"/>
              <a:gd name="connsiteY1" fmla="*/ 775680 h 3245600"/>
              <a:gd name="connsiteX2" fmla="*/ 255974 w 6572207"/>
              <a:gd name="connsiteY2" fmla="*/ 2587855 h 3245600"/>
              <a:gd name="connsiteX3" fmla="*/ 1328317 w 6572207"/>
              <a:gd name="connsiteY3" fmla="*/ 3245600 h 3245600"/>
              <a:gd name="connsiteX0" fmla="*/ 5352195 w 6560107"/>
              <a:gd name="connsiteY0" fmla="*/ 0 h 3245600"/>
              <a:gd name="connsiteX1" fmla="*/ 6555463 w 6560107"/>
              <a:gd name="connsiteY1" fmla="*/ 775680 h 3245600"/>
              <a:gd name="connsiteX2" fmla="*/ 255974 w 6560107"/>
              <a:gd name="connsiteY2" fmla="*/ 2587855 h 3245600"/>
              <a:gd name="connsiteX3" fmla="*/ 1328317 w 6560107"/>
              <a:gd name="connsiteY3" fmla="*/ 3245600 h 3245600"/>
            </a:gdLst>
            <a:ahLst/>
            <a:cxnLst>
              <a:cxn ang="0">
                <a:pos x="connsiteX0" y="connsiteY0"/>
              </a:cxn>
              <a:cxn ang="0">
                <a:pos x="connsiteX1" y="connsiteY1"/>
              </a:cxn>
              <a:cxn ang="0">
                <a:pos x="connsiteX2" y="connsiteY2"/>
              </a:cxn>
              <a:cxn ang="0">
                <a:pos x="connsiteX3" y="connsiteY3"/>
              </a:cxn>
            </a:cxnLst>
            <a:rect l="l" t="t" r="r" b="b"/>
            <a:pathLst>
              <a:path w="6560107" h="3245600">
                <a:moveTo>
                  <a:pt x="5352195" y="0"/>
                </a:moveTo>
                <a:cubicBezTo>
                  <a:pt x="6234080" y="118240"/>
                  <a:pt x="6606812" y="119927"/>
                  <a:pt x="6555463" y="775680"/>
                </a:cubicBezTo>
                <a:cubicBezTo>
                  <a:pt x="6504114" y="1431433"/>
                  <a:pt x="1127165" y="2176202"/>
                  <a:pt x="255974" y="2587855"/>
                </a:cubicBezTo>
                <a:cubicBezTo>
                  <a:pt x="-615217" y="2999508"/>
                  <a:pt x="989227" y="3234170"/>
                  <a:pt x="1328317" y="3245600"/>
                </a:cubicBezTo>
              </a:path>
            </a:pathLst>
          </a:custGeom>
          <a:noFill/>
          <a:ln w="76200">
            <a:solidFill>
              <a:srgbClr val="00FFFF"/>
            </a:solidFill>
            <a:tailEnd type="triangle"/>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7" name="Rectangle 5"/>
          <p:cNvSpPr>
            <a:spLocks noChangeArrowheads="1"/>
          </p:cNvSpPr>
          <p:nvPr/>
        </p:nvSpPr>
        <p:spPr bwMode="auto">
          <a:xfrm>
            <a:off x="6248400" y="6258580"/>
            <a:ext cx="1398203" cy="523220"/>
          </a:xfrm>
          <a:prstGeom prst="rect">
            <a:avLst/>
          </a:prstGeom>
          <a:noFill/>
          <a:ln w="38100" cap="sq">
            <a:no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itchFamily="18" charset="0"/>
              </a:rPr>
              <a:t>Wrong</a:t>
            </a:r>
          </a:p>
        </p:txBody>
      </p:sp>
      <p:pic>
        <p:nvPicPr>
          <p:cNvPr id="33" name="Picture 6" descr="https://encrypted-tbn2.gstatic.com/images?q=tbn:ANd9GcQxi0BXRGGWwpZlLt6x5i_eKwXhaJLwx7Ku7fvdkqS2tzyVEg1g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504" y="4975022"/>
            <a:ext cx="1217213" cy="810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5"/>
          <p:cNvSpPr>
            <a:spLocks noChangeArrowheads="1"/>
          </p:cNvSpPr>
          <p:nvPr/>
        </p:nvSpPr>
        <p:spPr bwMode="auto">
          <a:xfrm>
            <a:off x="6248400" y="5191780"/>
            <a:ext cx="1370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FFFF"/>
                </a:solidFill>
                <a:latin typeface="Times New Roman" pitchFamily="18" charset="0"/>
              </a:rPr>
              <a:t>Mimic</a:t>
            </a:r>
          </a:p>
        </p:txBody>
      </p:sp>
      <p:sp>
        <p:nvSpPr>
          <p:cNvPr id="32"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spTree>
    <p:extLst>
      <p:ext uri="{BB962C8B-B14F-4D97-AF65-F5344CB8AC3E}">
        <p14:creationId xmlns:p14="http://schemas.microsoft.com/office/powerpoint/2010/main" val="101965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0-#ppt_w/2"/>
                                          </p:val>
                                        </p:tav>
                                        <p:tav tm="100000">
                                          <p:val>
                                            <p:strVal val="#ppt_x"/>
                                          </p:val>
                                        </p:tav>
                                      </p:tavLst>
                                    </p:anim>
                                    <p:anim calcmode="lin" valueType="num">
                                      <p:cBhvr additive="base">
                                        <p:cTn id="14"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219200" y="17414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01001011</a:t>
            </a:r>
          </a:p>
        </p:txBody>
      </p:sp>
      <p:sp>
        <p:nvSpPr>
          <p:cNvPr id="17" name="Rectangle 5"/>
          <p:cNvSpPr>
            <a:spLocks noChangeArrowheads="1"/>
          </p:cNvSpPr>
          <p:nvPr/>
        </p:nvSpPr>
        <p:spPr bwMode="auto">
          <a:xfrm rot="5400000">
            <a:off x="-638624" y="15314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00FFFF"/>
                </a:solidFill>
                <a:latin typeface="Times New Roman" pitchFamily="18" charset="0"/>
              </a:rPr>
              <a:t>A distribution</a:t>
            </a:r>
          </a:p>
          <a:p>
            <a:pPr algn="ctr">
              <a:spcBef>
                <a:spcPct val="0"/>
              </a:spcBef>
            </a:pPr>
            <a:r>
              <a:rPr lang="en-US" altLang="en-US" sz="2800" dirty="0">
                <a:solidFill>
                  <a:srgbClr val="00FFFF"/>
                </a:solidFill>
                <a:latin typeface="Times New Roman" pitchFamily="18" charset="0"/>
              </a:rPr>
              <a:t>of  random  bits</a:t>
            </a:r>
          </a:p>
        </p:txBody>
      </p:sp>
      <p:sp>
        <p:nvSpPr>
          <p:cNvPr id="18" name="Rectangle 5"/>
          <p:cNvSpPr>
            <a:spLocks noChangeArrowheads="1"/>
          </p:cNvSpPr>
          <p:nvPr/>
        </p:nvSpPr>
        <p:spPr bwMode="auto">
          <a:xfrm rot="5400000">
            <a:off x="-563796" y="48184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grpSp>
        <p:nvGrpSpPr>
          <p:cNvPr id="29" name="Group 28"/>
          <p:cNvGrpSpPr/>
          <p:nvPr/>
        </p:nvGrpSpPr>
        <p:grpSpPr>
          <a:xfrm>
            <a:off x="3097229" y="1131862"/>
            <a:ext cx="3370089" cy="1730799"/>
            <a:chOff x="2030429" y="1042596"/>
            <a:chExt cx="4827571" cy="3681804"/>
          </a:xfrm>
        </p:grpSpPr>
        <p:pic>
          <p:nvPicPr>
            <p:cNvPr id="3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9957"/>
            <a:stretch/>
          </p:blipFill>
          <p:spPr bwMode="auto">
            <a:xfrm>
              <a:off x="2030429" y="1042596"/>
              <a:ext cx="4827571" cy="36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34" name="Rectangle 33"/>
            <p:cNvSpPr/>
            <p:nvPr/>
          </p:nvSpPr>
          <p:spPr>
            <a:xfrm>
              <a:off x="2412718" y="1187182"/>
              <a:ext cx="543739" cy="523221"/>
            </a:xfrm>
            <a:prstGeom prst="rect">
              <a:avLst/>
            </a:prstGeom>
          </p:spPr>
          <p:txBody>
            <a:bodyPr wrap="none">
              <a:spAutoFit/>
            </a:bodyPr>
            <a:lstStyle/>
            <a:p>
              <a:r>
                <a:rPr lang="en-US" altLang="en-US" i="1" dirty="0">
                  <a:solidFill>
                    <a:srgbClr val="00B050"/>
                  </a:solidFill>
                  <a:cs typeface="Times New Roman" pitchFamily="18" charset="0"/>
                </a:rPr>
                <a:t>w</a:t>
              </a:r>
              <a:r>
                <a:rPr lang="en-US" altLang="en-US" i="1" baseline="-25000" dirty="0">
                  <a:solidFill>
                    <a:srgbClr val="00B050"/>
                  </a:solidFill>
                  <a:cs typeface="Times New Roman" pitchFamily="18" charset="0"/>
                </a:rPr>
                <a:t>1</a:t>
              </a:r>
              <a:endParaRPr lang="en-CA" dirty="0">
                <a:solidFill>
                  <a:srgbClr val="00B050"/>
                </a:solidFill>
              </a:endParaRPr>
            </a:p>
          </p:txBody>
        </p:sp>
        <p:sp>
          <p:nvSpPr>
            <p:cNvPr id="35" name="Rectangle 34"/>
            <p:cNvSpPr/>
            <p:nvPr/>
          </p:nvSpPr>
          <p:spPr>
            <a:xfrm>
              <a:off x="5956562" y="3743980"/>
              <a:ext cx="596638" cy="523220"/>
            </a:xfrm>
            <a:prstGeom prst="rect">
              <a:avLst/>
            </a:prstGeom>
          </p:spPr>
          <p:txBody>
            <a:bodyPr wrap="none">
              <a:spAutoFit/>
            </a:bodyPr>
            <a:lstStyle/>
            <a:p>
              <a:r>
                <a:rPr lang="en-US" altLang="en-US" i="1" dirty="0" err="1">
                  <a:solidFill>
                    <a:srgbClr val="00B050"/>
                  </a:solidFill>
                  <a:cs typeface="Times New Roman" pitchFamily="18" charset="0"/>
                </a:rPr>
                <a:t>w</a:t>
              </a:r>
              <a:r>
                <a:rPr lang="en-US" altLang="en-US" i="1" baseline="-25000" dirty="0" err="1">
                  <a:solidFill>
                    <a:srgbClr val="00B050"/>
                  </a:solidFill>
                  <a:cs typeface="Times New Roman" pitchFamily="18" charset="0"/>
                </a:rPr>
                <a:t>m</a:t>
              </a:r>
              <a:endParaRPr lang="en-CA" dirty="0">
                <a:solidFill>
                  <a:srgbClr val="00B050"/>
                </a:solidFill>
              </a:endParaRPr>
            </a:p>
          </p:txBody>
        </p:sp>
      </p:grpSp>
      <p:sp>
        <p:nvSpPr>
          <p:cNvPr id="21" name="Rectangle 20"/>
          <p:cNvSpPr/>
          <p:nvPr/>
        </p:nvSpPr>
        <p:spPr>
          <a:xfrm>
            <a:off x="2318384" y="490240"/>
            <a:ext cx="6825616" cy="523220"/>
          </a:xfrm>
          <a:prstGeom prst="rect">
            <a:avLst/>
          </a:prstGeom>
        </p:spPr>
        <p:txBody>
          <a:bodyPr wrap="square">
            <a:spAutoFit/>
          </a:bodyPr>
          <a:lstStyle/>
          <a:p>
            <a:r>
              <a:rPr lang="en-US" altLang="en-US" dirty="0"/>
              <a:t>Lets just try to mimic the true distribution.</a:t>
            </a:r>
          </a:p>
        </p:txBody>
      </p:sp>
      <p:sp>
        <p:nvSpPr>
          <p:cNvPr id="22" name="Rectangle 21"/>
          <p:cNvSpPr/>
          <p:nvPr/>
        </p:nvSpPr>
        <p:spPr>
          <a:xfrm>
            <a:off x="2362200" y="2971800"/>
            <a:ext cx="6216015" cy="1384995"/>
          </a:xfrm>
          <a:prstGeom prst="rect">
            <a:avLst/>
          </a:prstGeom>
        </p:spPr>
        <p:txBody>
          <a:bodyPr wrap="square">
            <a:spAutoFit/>
          </a:bodyPr>
          <a:lstStyle/>
          <a:p>
            <a:r>
              <a:rPr lang="en-US" altLang="en-US" dirty="0"/>
              <a:t>Discerner tries to tell if its input came </a:t>
            </a:r>
            <a:br>
              <a:rPr lang="en-US" altLang="en-US" dirty="0"/>
            </a:br>
            <a:r>
              <a:rPr lang="en-US" altLang="en-US" dirty="0"/>
              <a:t>    from the true </a:t>
            </a:r>
            <a:r>
              <a:rPr lang="en-US" altLang="en-US" dirty="0">
                <a:solidFill>
                  <a:srgbClr val="FF00FF"/>
                </a:solidFill>
              </a:rPr>
              <a:t>distribution</a:t>
            </a:r>
            <a:r>
              <a:rPr lang="en-US" altLang="en-US" dirty="0"/>
              <a:t> </a:t>
            </a:r>
            <a:br>
              <a:rPr lang="en-US" altLang="en-US" dirty="0"/>
            </a:br>
            <a:r>
              <a:rPr lang="en-US" altLang="en-US" dirty="0"/>
              <a:t>    or the </a:t>
            </a:r>
            <a:r>
              <a:rPr lang="en-US" altLang="en-US" dirty="0">
                <a:solidFill>
                  <a:srgbClr val="00FFFF"/>
                </a:solidFill>
              </a:rPr>
              <a:t>mimic</a:t>
            </a:r>
          </a:p>
        </p:txBody>
      </p:sp>
      <p:grpSp>
        <p:nvGrpSpPr>
          <p:cNvPr id="3" name="Group 2"/>
          <p:cNvGrpSpPr/>
          <p:nvPr/>
        </p:nvGrpSpPr>
        <p:grpSpPr>
          <a:xfrm>
            <a:off x="2666103" y="4440001"/>
            <a:ext cx="3658497" cy="1808399"/>
            <a:chOff x="2666103" y="4821001"/>
            <a:chExt cx="3658497" cy="1808399"/>
          </a:xfrm>
        </p:grpSpPr>
        <p:sp>
          <p:nvSpPr>
            <p:cNvPr id="24" name="Rectangle 23"/>
            <p:cNvSpPr/>
            <p:nvPr/>
          </p:nvSpPr>
          <p:spPr>
            <a:xfrm>
              <a:off x="2666103" y="4821001"/>
              <a:ext cx="3658497" cy="1808399"/>
            </a:xfrm>
            <a:prstGeom prst="rect">
              <a:avLst/>
            </a:prstGeom>
            <a:solidFill>
              <a:schemeClr val="tx1"/>
            </a:solidFill>
            <a:ln>
              <a:noFill/>
            </a:ln>
          </p:spPr>
          <p:txBody>
            <a:bodyPr wrap="square" rtlCol="0" anchor="ctr">
              <a:spAutoFit/>
            </a:bodyPr>
            <a:lstStyle/>
            <a:p>
              <a:pPr algn="l"/>
              <a:endParaRPr lang="en-CA" sz="2400" dirty="0"/>
            </a:p>
          </p:txBody>
        </p:sp>
        <p:pic>
          <p:nvPicPr>
            <p:cNvPr id="25"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103" y="4876800"/>
              <a:ext cx="3506019" cy="172788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966445" y="4953000"/>
              <a:ext cx="767355" cy="461665"/>
            </a:xfrm>
            <a:prstGeom prst="rect">
              <a:avLst/>
            </a:prstGeom>
            <a:noFill/>
          </p:spPr>
          <p:txBody>
            <a:bodyPr wrap="square">
              <a:spAutoFit/>
            </a:bodyPr>
            <a:lstStyle/>
            <a:p>
              <a:pPr algn="ctr"/>
              <a:r>
                <a:rPr lang="en-US" altLang="en-US" sz="2400" i="1" dirty="0">
                  <a:solidFill>
                    <a:srgbClr val="008000"/>
                  </a:solidFill>
                </a:rPr>
                <a:t>w</a:t>
              </a:r>
              <a:r>
                <a:rPr lang="en-US" altLang="en-US" sz="2400" i="1" baseline="-25000" dirty="0">
                  <a:solidFill>
                    <a:srgbClr val="008000"/>
                  </a:solidFill>
                </a:rPr>
                <a:t>1</a:t>
              </a:r>
              <a:endParaRPr lang="en-CA" sz="2400" i="1" dirty="0">
                <a:solidFill>
                  <a:srgbClr val="008000"/>
                </a:solidFill>
              </a:endParaRPr>
            </a:p>
          </p:txBody>
        </p:sp>
        <p:sp>
          <p:nvSpPr>
            <p:cNvPr id="31" name="Rectangle 30"/>
            <p:cNvSpPr/>
            <p:nvPr/>
          </p:nvSpPr>
          <p:spPr>
            <a:xfrm>
              <a:off x="5091875" y="5943600"/>
              <a:ext cx="699325" cy="461665"/>
            </a:xfrm>
            <a:prstGeom prst="rect">
              <a:avLst/>
            </a:prstGeom>
            <a:noFill/>
          </p:spPr>
          <p:txBody>
            <a:bodyPr wrap="square">
              <a:spAutoFit/>
            </a:bodyPr>
            <a:lstStyle/>
            <a:p>
              <a:pPr algn="ctr"/>
              <a:r>
                <a:rPr lang="en-US" altLang="en-US" sz="2400" i="1" dirty="0" err="1">
                  <a:solidFill>
                    <a:srgbClr val="008000"/>
                  </a:solidFill>
                </a:rPr>
                <a:t>w</a:t>
              </a:r>
              <a:r>
                <a:rPr lang="en-US" altLang="en-US" sz="2400" i="1" baseline="-25000" dirty="0" err="1">
                  <a:solidFill>
                    <a:srgbClr val="008000"/>
                  </a:solidFill>
                </a:rPr>
                <a:t>m</a:t>
              </a:r>
              <a:endParaRPr lang="en-CA" sz="2400" i="1" dirty="0">
                <a:solidFill>
                  <a:srgbClr val="008000"/>
                </a:solidFill>
              </a:endParaRPr>
            </a:p>
          </p:txBody>
        </p:sp>
      </p:grpSp>
      <p:cxnSp>
        <p:nvCxnSpPr>
          <p:cNvPr id="5" name="Straight Arrow Connector 4"/>
          <p:cNvCxnSpPr/>
          <p:nvPr/>
        </p:nvCxnSpPr>
        <p:spPr bwMode="auto">
          <a:xfrm>
            <a:off x="1295400" y="5486400"/>
            <a:ext cx="1370703" cy="0"/>
          </a:xfrm>
          <a:prstGeom prst="straightConnector1">
            <a:avLst/>
          </a:prstGeom>
          <a:noFill/>
          <a:ln w="76200" cap="sq" cmpd="sng" algn="ctr">
            <a:solidFill>
              <a:srgbClr val="FF00FF"/>
            </a:solidFill>
            <a:prstDash val="solid"/>
            <a:round/>
            <a:headEnd type="none" w="med" len="med"/>
            <a:tailEnd type="triangle"/>
          </a:ln>
          <a:effectLst/>
        </p:spPr>
      </p:cxnSp>
      <p:sp>
        <p:nvSpPr>
          <p:cNvPr id="46" name="Rectangle 45"/>
          <p:cNvSpPr/>
          <p:nvPr/>
        </p:nvSpPr>
        <p:spPr>
          <a:xfrm>
            <a:off x="6254872" y="3429000"/>
            <a:ext cx="3041528" cy="1815882"/>
          </a:xfrm>
          <a:prstGeom prst="rect">
            <a:avLst/>
          </a:prstGeom>
        </p:spPr>
        <p:txBody>
          <a:bodyPr wrap="square">
            <a:spAutoFit/>
          </a:bodyPr>
          <a:lstStyle/>
          <a:p>
            <a:pPr algn="ctr"/>
            <a:r>
              <a:rPr lang="en-US" altLang="en-US" dirty="0"/>
              <a:t>In doing so,</a:t>
            </a:r>
          </a:p>
          <a:p>
            <a:pPr algn="ctr"/>
            <a:r>
              <a:rPr lang="en-US" altLang="en-US" dirty="0"/>
              <a:t>the Discerner learn what the true data looks like.  </a:t>
            </a:r>
          </a:p>
        </p:txBody>
      </p:sp>
      <p:sp>
        <p:nvSpPr>
          <p:cNvPr id="47" name="Rectangle 46"/>
          <p:cNvSpPr/>
          <p:nvPr/>
        </p:nvSpPr>
        <p:spPr>
          <a:xfrm>
            <a:off x="6286537" y="901005"/>
            <a:ext cx="2933663" cy="2246769"/>
          </a:xfrm>
          <a:prstGeom prst="rect">
            <a:avLst/>
          </a:prstGeom>
        </p:spPr>
        <p:txBody>
          <a:bodyPr wrap="square">
            <a:spAutoFit/>
          </a:bodyPr>
          <a:lstStyle/>
          <a:p>
            <a:pPr algn="ctr"/>
            <a:r>
              <a:rPr lang="en-US" altLang="en-US" dirty="0"/>
              <a:t>Mimicker learns to fool the Discerner and as such learns to look like the true data. </a:t>
            </a:r>
          </a:p>
        </p:txBody>
      </p:sp>
      <p:sp>
        <p:nvSpPr>
          <p:cNvPr id="26" name="Freeform 25"/>
          <p:cNvSpPr/>
          <p:nvPr/>
        </p:nvSpPr>
        <p:spPr>
          <a:xfrm>
            <a:off x="1420990" y="2092208"/>
            <a:ext cx="6379953" cy="3369479"/>
          </a:xfrm>
          <a:custGeom>
            <a:avLst/>
            <a:gdLst>
              <a:gd name="connsiteX0" fmla="*/ 5881379 w 6424211"/>
              <a:gd name="connsiteY0" fmla="*/ 0 h 2954655"/>
              <a:gd name="connsiteX1" fmla="*/ 5904239 w 6424211"/>
              <a:gd name="connsiteY1" fmla="*/ 1183005 h 2954655"/>
              <a:gd name="connsiteX2" fmla="*/ 423554 w 6424211"/>
              <a:gd name="connsiteY2" fmla="*/ 1788795 h 2954655"/>
              <a:gd name="connsiteX3" fmla="*/ 469274 w 6424211"/>
              <a:gd name="connsiteY3" fmla="*/ 2737485 h 2954655"/>
              <a:gd name="connsiteX4" fmla="*/ 1292234 w 6424211"/>
              <a:gd name="connsiteY4" fmla="*/ 2954655 h 2954655"/>
              <a:gd name="connsiteX0" fmla="*/ 5996747 w 6539579"/>
              <a:gd name="connsiteY0" fmla="*/ 0 h 3019479"/>
              <a:gd name="connsiteX1" fmla="*/ 6019607 w 6539579"/>
              <a:gd name="connsiteY1" fmla="*/ 1183005 h 3019479"/>
              <a:gd name="connsiteX2" fmla="*/ 538922 w 6539579"/>
              <a:gd name="connsiteY2" fmla="*/ 1788795 h 3019479"/>
              <a:gd name="connsiteX3" fmla="*/ 302009 w 6539579"/>
              <a:gd name="connsiteY3" fmla="*/ 2928677 h 3019479"/>
              <a:gd name="connsiteX4" fmla="*/ 1407602 w 6539579"/>
              <a:gd name="connsiteY4" fmla="*/ 2954655 h 3019479"/>
              <a:gd name="connsiteX0" fmla="*/ 5981994 w 6524826"/>
              <a:gd name="connsiteY0" fmla="*/ 0 h 3061774"/>
              <a:gd name="connsiteX1" fmla="*/ 6004854 w 6524826"/>
              <a:gd name="connsiteY1" fmla="*/ 1183005 h 3061774"/>
              <a:gd name="connsiteX2" fmla="*/ 524169 w 6524826"/>
              <a:gd name="connsiteY2" fmla="*/ 1788795 h 3061774"/>
              <a:gd name="connsiteX3" fmla="*/ 287256 w 6524826"/>
              <a:gd name="connsiteY3" fmla="*/ 2928677 h 3061774"/>
              <a:gd name="connsiteX4" fmla="*/ 1110217 w 6524826"/>
              <a:gd name="connsiteY4" fmla="*/ 3046095 h 3061774"/>
              <a:gd name="connsiteX0" fmla="*/ 6073312 w 6616144"/>
              <a:gd name="connsiteY0" fmla="*/ 0 h 3046095"/>
              <a:gd name="connsiteX1" fmla="*/ 6096172 w 6616144"/>
              <a:gd name="connsiteY1" fmla="*/ 1183005 h 3046095"/>
              <a:gd name="connsiteX2" fmla="*/ 615487 w 6616144"/>
              <a:gd name="connsiteY2" fmla="*/ 1788795 h 3046095"/>
              <a:gd name="connsiteX3" fmla="*/ 195694 w 6616144"/>
              <a:gd name="connsiteY3" fmla="*/ 2695921 h 3046095"/>
              <a:gd name="connsiteX4" fmla="*/ 1201535 w 6616144"/>
              <a:gd name="connsiteY4" fmla="*/ 3046095 h 3046095"/>
              <a:gd name="connsiteX0" fmla="*/ 6012273 w 6555105"/>
              <a:gd name="connsiteY0" fmla="*/ 0 h 3046095"/>
              <a:gd name="connsiteX1" fmla="*/ 6035133 w 6555105"/>
              <a:gd name="connsiteY1" fmla="*/ 1183005 h 3046095"/>
              <a:gd name="connsiteX2" fmla="*/ 554448 w 6555105"/>
              <a:gd name="connsiteY2" fmla="*/ 1788795 h 3046095"/>
              <a:gd name="connsiteX3" fmla="*/ 134655 w 6555105"/>
              <a:gd name="connsiteY3" fmla="*/ 2695921 h 3046095"/>
              <a:gd name="connsiteX4" fmla="*/ 1140496 w 6555105"/>
              <a:gd name="connsiteY4" fmla="*/ 3046095 h 3046095"/>
              <a:gd name="connsiteX0" fmla="*/ 6046031 w 6588863"/>
              <a:gd name="connsiteY0" fmla="*/ 0 h 3046095"/>
              <a:gd name="connsiteX1" fmla="*/ 6068891 w 6588863"/>
              <a:gd name="connsiteY1" fmla="*/ 1183005 h 3046095"/>
              <a:gd name="connsiteX2" fmla="*/ 588206 w 6588863"/>
              <a:gd name="connsiteY2" fmla="*/ 1788795 h 3046095"/>
              <a:gd name="connsiteX3" fmla="*/ 101911 w 6588863"/>
              <a:gd name="connsiteY3" fmla="*/ 2388350 h 3046095"/>
              <a:gd name="connsiteX4" fmla="*/ 1174254 w 6588863"/>
              <a:gd name="connsiteY4" fmla="*/ 3046095 h 3046095"/>
              <a:gd name="connsiteX0" fmla="*/ 6104612 w 6647444"/>
              <a:gd name="connsiteY0" fmla="*/ 0 h 3046095"/>
              <a:gd name="connsiteX1" fmla="*/ 6127472 w 6647444"/>
              <a:gd name="connsiteY1" fmla="*/ 1183005 h 3046095"/>
              <a:gd name="connsiteX2" fmla="*/ 646787 w 6647444"/>
              <a:gd name="connsiteY2" fmla="*/ 1788795 h 3046095"/>
              <a:gd name="connsiteX3" fmla="*/ 160492 w 6647444"/>
              <a:gd name="connsiteY3" fmla="*/ 2388350 h 3046095"/>
              <a:gd name="connsiteX4" fmla="*/ 1232835 w 6647444"/>
              <a:gd name="connsiteY4" fmla="*/ 3046095 h 3046095"/>
              <a:gd name="connsiteX0" fmla="*/ 5944120 w 6521507"/>
              <a:gd name="connsiteY0" fmla="*/ 0 h 3046095"/>
              <a:gd name="connsiteX1" fmla="*/ 5966980 w 6521507"/>
              <a:gd name="connsiteY1" fmla="*/ 1183005 h 3046095"/>
              <a:gd name="connsiteX2" fmla="*/ 0 w 6521507"/>
              <a:gd name="connsiteY2" fmla="*/ 2388350 h 3046095"/>
              <a:gd name="connsiteX3" fmla="*/ 1072343 w 6521507"/>
              <a:gd name="connsiteY3" fmla="*/ 3046095 h 3046095"/>
              <a:gd name="connsiteX0" fmla="*/ 5958091 w 6535478"/>
              <a:gd name="connsiteY0" fmla="*/ 0 h 3046095"/>
              <a:gd name="connsiteX1" fmla="*/ 5980951 w 6535478"/>
              <a:gd name="connsiteY1" fmla="*/ 1183005 h 3046095"/>
              <a:gd name="connsiteX2" fmla="*/ 13971 w 6535478"/>
              <a:gd name="connsiteY2" fmla="*/ 2388350 h 3046095"/>
              <a:gd name="connsiteX3" fmla="*/ 1086314 w 6535478"/>
              <a:gd name="connsiteY3" fmla="*/ 3046095 h 3046095"/>
              <a:gd name="connsiteX0" fmla="*/ 6456854 w 6803799"/>
              <a:gd name="connsiteY0" fmla="*/ 0 h 3079345"/>
              <a:gd name="connsiteX1" fmla="*/ 5980951 w 6803799"/>
              <a:gd name="connsiteY1" fmla="*/ 1216255 h 3079345"/>
              <a:gd name="connsiteX2" fmla="*/ 13971 w 6803799"/>
              <a:gd name="connsiteY2" fmla="*/ 2421600 h 3079345"/>
              <a:gd name="connsiteX3" fmla="*/ 1086314 w 6803799"/>
              <a:gd name="connsiteY3" fmla="*/ 3079345 h 3079345"/>
              <a:gd name="connsiteX0" fmla="*/ 5110192 w 6269040"/>
              <a:gd name="connsiteY0" fmla="*/ 0 h 3245600"/>
              <a:gd name="connsiteX1" fmla="*/ 5980951 w 6269040"/>
              <a:gd name="connsiteY1" fmla="*/ 1382510 h 3245600"/>
              <a:gd name="connsiteX2" fmla="*/ 13971 w 6269040"/>
              <a:gd name="connsiteY2" fmla="*/ 2587855 h 3245600"/>
              <a:gd name="connsiteX3" fmla="*/ 1086314 w 6269040"/>
              <a:gd name="connsiteY3" fmla="*/ 3245600 h 3245600"/>
              <a:gd name="connsiteX0" fmla="*/ 5351109 w 6785483"/>
              <a:gd name="connsiteY0" fmla="*/ 0 h 3245600"/>
              <a:gd name="connsiteX1" fmla="*/ 6537752 w 6785483"/>
              <a:gd name="connsiteY1" fmla="*/ 933622 h 3245600"/>
              <a:gd name="connsiteX2" fmla="*/ 254888 w 6785483"/>
              <a:gd name="connsiteY2" fmla="*/ 2587855 h 3245600"/>
              <a:gd name="connsiteX3" fmla="*/ 1327231 w 6785483"/>
              <a:gd name="connsiteY3" fmla="*/ 3245600 h 3245600"/>
              <a:gd name="connsiteX0" fmla="*/ 5351109 w 6547605"/>
              <a:gd name="connsiteY0" fmla="*/ 0 h 3245600"/>
              <a:gd name="connsiteX1" fmla="*/ 6537752 w 6547605"/>
              <a:gd name="connsiteY1" fmla="*/ 933622 h 3245600"/>
              <a:gd name="connsiteX2" fmla="*/ 254888 w 6547605"/>
              <a:gd name="connsiteY2" fmla="*/ 2587855 h 3245600"/>
              <a:gd name="connsiteX3" fmla="*/ 1327231 w 6547605"/>
              <a:gd name="connsiteY3" fmla="*/ 3245600 h 3245600"/>
              <a:gd name="connsiteX0" fmla="*/ 5351109 w 6554995"/>
              <a:gd name="connsiteY0" fmla="*/ 0 h 3245600"/>
              <a:gd name="connsiteX1" fmla="*/ 6537752 w 6554995"/>
              <a:gd name="connsiteY1" fmla="*/ 933622 h 3245600"/>
              <a:gd name="connsiteX2" fmla="*/ 254888 w 6554995"/>
              <a:gd name="connsiteY2" fmla="*/ 2587855 h 3245600"/>
              <a:gd name="connsiteX3" fmla="*/ 1327231 w 6554995"/>
              <a:gd name="connsiteY3" fmla="*/ 3245600 h 3245600"/>
              <a:gd name="connsiteX0" fmla="*/ 5352195 w 6572207"/>
              <a:gd name="connsiteY0" fmla="*/ 0 h 3245600"/>
              <a:gd name="connsiteX1" fmla="*/ 6555463 w 6572207"/>
              <a:gd name="connsiteY1" fmla="*/ 775680 h 3245600"/>
              <a:gd name="connsiteX2" fmla="*/ 255974 w 6572207"/>
              <a:gd name="connsiteY2" fmla="*/ 2587855 h 3245600"/>
              <a:gd name="connsiteX3" fmla="*/ 1328317 w 6572207"/>
              <a:gd name="connsiteY3" fmla="*/ 3245600 h 3245600"/>
              <a:gd name="connsiteX0" fmla="*/ 5352195 w 6560107"/>
              <a:gd name="connsiteY0" fmla="*/ 0 h 3245600"/>
              <a:gd name="connsiteX1" fmla="*/ 6555463 w 6560107"/>
              <a:gd name="connsiteY1" fmla="*/ 775680 h 3245600"/>
              <a:gd name="connsiteX2" fmla="*/ 255974 w 6560107"/>
              <a:gd name="connsiteY2" fmla="*/ 2587855 h 3245600"/>
              <a:gd name="connsiteX3" fmla="*/ 1328317 w 6560107"/>
              <a:gd name="connsiteY3" fmla="*/ 3245600 h 3245600"/>
            </a:gdLst>
            <a:ahLst/>
            <a:cxnLst>
              <a:cxn ang="0">
                <a:pos x="connsiteX0" y="connsiteY0"/>
              </a:cxn>
              <a:cxn ang="0">
                <a:pos x="connsiteX1" y="connsiteY1"/>
              </a:cxn>
              <a:cxn ang="0">
                <a:pos x="connsiteX2" y="connsiteY2"/>
              </a:cxn>
              <a:cxn ang="0">
                <a:pos x="connsiteX3" y="connsiteY3"/>
              </a:cxn>
            </a:cxnLst>
            <a:rect l="l" t="t" r="r" b="b"/>
            <a:pathLst>
              <a:path w="6560107" h="3245600">
                <a:moveTo>
                  <a:pt x="5352195" y="0"/>
                </a:moveTo>
                <a:cubicBezTo>
                  <a:pt x="6234080" y="118240"/>
                  <a:pt x="6606812" y="119927"/>
                  <a:pt x="6555463" y="775680"/>
                </a:cubicBezTo>
                <a:cubicBezTo>
                  <a:pt x="6504114" y="1431433"/>
                  <a:pt x="1127165" y="2176202"/>
                  <a:pt x="255974" y="2587855"/>
                </a:cubicBezTo>
                <a:cubicBezTo>
                  <a:pt x="-615217" y="2999508"/>
                  <a:pt x="989227" y="3234170"/>
                  <a:pt x="1328317" y="3245600"/>
                </a:cubicBezTo>
              </a:path>
            </a:pathLst>
          </a:custGeom>
          <a:noFill/>
          <a:ln w="76200">
            <a:solidFill>
              <a:srgbClr val="00FFFF"/>
            </a:solidFill>
            <a:tailEnd type="triangle"/>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7" name="Rectangle 5"/>
          <p:cNvSpPr>
            <a:spLocks noChangeArrowheads="1"/>
          </p:cNvSpPr>
          <p:nvPr/>
        </p:nvSpPr>
        <p:spPr bwMode="auto">
          <a:xfrm>
            <a:off x="6248400" y="6258580"/>
            <a:ext cx="1398203" cy="523220"/>
          </a:xfrm>
          <a:prstGeom prst="rect">
            <a:avLst/>
          </a:prstGeom>
          <a:noFill/>
          <a:ln w="38100" cap="sq">
            <a:no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itchFamily="18" charset="0"/>
              </a:rPr>
              <a:t>Wrong</a:t>
            </a:r>
          </a:p>
        </p:txBody>
      </p:sp>
      <p:pic>
        <p:nvPicPr>
          <p:cNvPr id="33" name="Picture 6" descr="https://encrypted-tbn2.gstatic.com/images?q=tbn:ANd9GcQxi0BXRGGWwpZlLt6x5i_eKwXhaJLwx7Ku7fvdkqS2tzyVEg1g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504" y="4975022"/>
            <a:ext cx="1217213" cy="810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5"/>
          <p:cNvSpPr>
            <a:spLocks noChangeArrowheads="1"/>
          </p:cNvSpPr>
          <p:nvPr/>
        </p:nvSpPr>
        <p:spPr bwMode="auto">
          <a:xfrm>
            <a:off x="6248400" y="5191780"/>
            <a:ext cx="1370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00FFFF"/>
                </a:solidFill>
                <a:latin typeface="Times New Roman" pitchFamily="18" charset="0"/>
              </a:rPr>
              <a:t>Mimic</a:t>
            </a:r>
          </a:p>
        </p:txBody>
      </p:sp>
      <p:sp>
        <p:nvSpPr>
          <p:cNvPr id="32"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spTree>
    <p:extLst>
      <p:ext uri="{BB962C8B-B14F-4D97-AF65-F5344CB8AC3E}">
        <p14:creationId xmlns:p14="http://schemas.microsoft.com/office/powerpoint/2010/main" val="245587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0-#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219200" y="17414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01001011</a:t>
            </a:r>
          </a:p>
        </p:txBody>
      </p:sp>
      <p:sp>
        <p:nvSpPr>
          <p:cNvPr id="17" name="Rectangle 5"/>
          <p:cNvSpPr>
            <a:spLocks noChangeArrowheads="1"/>
          </p:cNvSpPr>
          <p:nvPr/>
        </p:nvSpPr>
        <p:spPr bwMode="auto">
          <a:xfrm rot="5400000">
            <a:off x="-638624" y="15314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00FFFF"/>
                </a:solidFill>
                <a:latin typeface="Times New Roman" pitchFamily="18" charset="0"/>
              </a:rPr>
              <a:t>A distribution</a:t>
            </a:r>
          </a:p>
          <a:p>
            <a:pPr algn="ctr">
              <a:spcBef>
                <a:spcPct val="0"/>
              </a:spcBef>
            </a:pPr>
            <a:r>
              <a:rPr lang="en-US" altLang="en-US" sz="2800" dirty="0">
                <a:solidFill>
                  <a:srgbClr val="00FFFF"/>
                </a:solidFill>
                <a:latin typeface="Times New Roman" pitchFamily="18" charset="0"/>
              </a:rPr>
              <a:t>of  random  bits</a:t>
            </a:r>
          </a:p>
        </p:txBody>
      </p:sp>
      <p:sp>
        <p:nvSpPr>
          <p:cNvPr id="18" name="Rectangle 5"/>
          <p:cNvSpPr>
            <a:spLocks noChangeArrowheads="1"/>
          </p:cNvSpPr>
          <p:nvPr/>
        </p:nvSpPr>
        <p:spPr bwMode="auto">
          <a:xfrm rot="5400000">
            <a:off x="-563796" y="48184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grpSp>
        <p:nvGrpSpPr>
          <p:cNvPr id="29" name="Group 28"/>
          <p:cNvGrpSpPr/>
          <p:nvPr/>
        </p:nvGrpSpPr>
        <p:grpSpPr>
          <a:xfrm>
            <a:off x="3097229" y="1131862"/>
            <a:ext cx="3370089" cy="1730799"/>
            <a:chOff x="2030429" y="1042596"/>
            <a:chExt cx="4827571" cy="3681804"/>
          </a:xfrm>
        </p:grpSpPr>
        <p:pic>
          <p:nvPicPr>
            <p:cNvPr id="3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9957"/>
            <a:stretch/>
          </p:blipFill>
          <p:spPr bwMode="auto">
            <a:xfrm>
              <a:off x="2030429" y="1042596"/>
              <a:ext cx="4827571" cy="36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34" name="Rectangle 33"/>
            <p:cNvSpPr/>
            <p:nvPr/>
          </p:nvSpPr>
          <p:spPr>
            <a:xfrm>
              <a:off x="2412718" y="1187182"/>
              <a:ext cx="543739" cy="523221"/>
            </a:xfrm>
            <a:prstGeom prst="rect">
              <a:avLst/>
            </a:prstGeom>
          </p:spPr>
          <p:txBody>
            <a:bodyPr wrap="none">
              <a:spAutoFit/>
            </a:bodyPr>
            <a:lstStyle/>
            <a:p>
              <a:r>
                <a:rPr lang="en-US" altLang="en-US" i="1" dirty="0">
                  <a:solidFill>
                    <a:srgbClr val="00B050"/>
                  </a:solidFill>
                  <a:cs typeface="Times New Roman" pitchFamily="18" charset="0"/>
                </a:rPr>
                <a:t>w</a:t>
              </a:r>
              <a:r>
                <a:rPr lang="en-US" altLang="en-US" i="1" baseline="-25000" dirty="0">
                  <a:solidFill>
                    <a:srgbClr val="00B050"/>
                  </a:solidFill>
                  <a:cs typeface="Times New Roman" pitchFamily="18" charset="0"/>
                </a:rPr>
                <a:t>1</a:t>
              </a:r>
              <a:endParaRPr lang="en-CA" dirty="0">
                <a:solidFill>
                  <a:srgbClr val="00B050"/>
                </a:solidFill>
              </a:endParaRPr>
            </a:p>
          </p:txBody>
        </p:sp>
        <p:sp>
          <p:nvSpPr>
            <p:cNvPr id="35" name="Rectangle 34"/>
            <p:cNvSpPr/>
            <p:nvPr/>
          </p:nvSpPr>
          <p:spPr>
            <a:xfrm>
              <a:off x="5956562" y="3743980"/>
              <a:ext cx="596638" cy="523220"/>
            </a:xfrm>
            <a:prstGeom prst="rect">
              <a:avLst/>
            </a:prstGeom>
          </p:spPr>
          <p:txBody>
            <a:bodyPr wrap="none">
              <a:spAutoFit/>
            </a:bodyPr>
            <a:lstStyle/>
            <a:p>
              <a:r>
                <a:rPr lang="en-US" altLang="en-US" i="1" dirty="0" err="1">
                  <a:solidFill>
                    <a:srgbClr val="00B050"/>
                  </a:solidFill>
                  <a:cs typeface="Times New Roman" pitchFamily="18" charset="0"/>
                </a:rPr>
                <a:t>w</a:t>
              </a:r>
              <a:r>
                <a:rPr lang="en-US" altLang="en-US" i="1" baseline="-25000" dirty="0" err="1">
                  <a:solidFill>
                    <a:srgbClr val="00B050"/>
                  </a:solidFill>
                  <a:cs typeface="Times New Roman" pitchFamily="18" charset="0"/>
                </a:rPr>
                <a:t>m</a:t>
              </a:r>
              <a:endParaRPr lang="en-CA" dirty="0">
                <a:solidFill>
                  <a:srgbClr val="00B050"/>
                </a:solidFill>
              </a:endParaRPr>
            </a:p>
          </p:txBody>
        </p:sp>
      </p:grpSp>
      <p:sp>
        <p:nvSpPr>
          <p:cNvPr id="21" name="Rectangle 20"/>
          <p:cNvSpPr/>
          <p:nvPr/>
        </p:nvSpPr>
        <p:spPr>
          <a:xfrm>
            <a:off x="2318384" y="490240"/>
            <a:ext cx="6292216" cy="523220"/>
          </a:xfrm>
          <a:prstGeom prst="rect">
            <a:avLst/>
          </a:prstGeom>
        </p:spPr>
        <p:txBody>
          <a:bodyPr wrap="square">
            <a:spAutoFit/>
          </a:bodyPr>
          <a:lstStyle/>
          <a:p>
            <a:r>
              <a:rPr lang="en-US" altLang="en-US" dirty="0"/>
              <a:t>Lets just try to mimic the true distribution.</a:t>
            </a:r>
          </a:p>
        </p:txBody>
      </p:sp>
      <p:cxnSp>
        <p:nvCxnSpPr>
          <p:cNvPr id="5" name="Straight Arrow Connector 4"/>
          <p:cNvCxnSpPr/>
          <p:nvPr/>
        </p:nvCxnSpPr>
        <p:spPr bwMode="auto">
          <a:xfrm>
            <a:off x="1295400" y="5486400"/>
            <a:ext cx="1370703" cy="0"/>
          </a:xfrm>
          <a:prstGeom prst="straightConnector1">
            <a:avLst/>
          </a:prstGeom>
          <a:noFill/>
          <a:ln w="76200" cap="sq" cmpd="sng" algn="ctr">
            <a:solidFill>
              <a:srgbClr val="FF00FF"/>
            </a:solidFill>
            <a:prstDash val="solid"/>
            <a:round/>
            <a:headEnd type="none" w="med" len="med"/>
            <a:tailEnd type="triangle"/>
          </a:ln>
          <a:effectLst/>
        </p:spPr>
      </p:cxnSp>
      <p:pic>
        <p:nvPicPr>
          <p:cNvPr id="33" name="Picture 6" descr="https://encrypted-tbn2.gstatic.com/images?q=tbn:ANd9GcQxi0BXRGGWwpZlLt6x5i_eKwXhaJLwx7Ku7fvdkqS2tzyVEg1g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504" y="4975022"/>
            <a:ext cx="1217213" cy="810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724400" y="1628400"/>
            <a:ext cx="4419600" cy="2728395"/>
            <a:chOff x="4800601" y="1628400"/>
            <a:chExt cx="4419600" cy="2728395"/>
          </a:xfrm>
        </p:grpSpPr>
        <p:sp>
          <p:nvSpPr>
            <p:cNvPr id="47" name="Rectangle 46"/>
            <p:cNvSpPr/>
            <p:nvPr/>
          </p:nvSpPr>
          <p:spPr>
            <a:xfrm>
              <a:off x="4800601" y="2971800"/>
              <a:ext cx="4419600" cy="1384995"/>
            </a:xfrm>
            <a:prstGeom prst="rect">
              <a:avLst/>
            </a:prstGeom>
          </p:spPr>
          <p:txBody>
            <a:bodyPr wrap="square">
              <a:spAutoFit/>
            </a:bodyPr>
            <a:lstStyle/>
            <a:p>
              <a:pPr algn="ctr"/>
              <a:r>
                <a:rPr lang="en-US" altLang="en-US" dirty="0"/>
                <a:t>Eventually the Mimicker</a:t>
              </a:r>
              <a:br>
                <a:rPr lang="en-US" altLang="en-US" dirty="0"/>
              </a:br>
              <a:r>
                <a:rPr lang="en-US" altLang="en-US" dirty="0"/>
                <a:t>realistically mimics the true data distribution.</a:t>
              </a:r>
            </a:p>
          </p:txBody>
        </p:sp>
        <p:cxnSp>
          <p:nvCxnSpPr>
            <p:cNvPr id="40" name="Straight Arrow Connector 39"/>
            <p:cNvCxnSpPr/>
            <p:nvPr/>
          </p:nvCxnSpPr>
          <p:spPr bwMode="auto">
            <a:xfrm>
              <a:off x="6525083" y="2035378"/>
              <a:ext cx="561517" cy="0"/>
            </a:xfrm>
            <a:prstGeom prst="straightConnector1">
              <a:avLst/>
            </a:prstGeom>
            <a:noFill/>
            <a:ln w="76200" cap="sq" cmpd="sng" algn="ctr">
              <a:solidFill>
                <a:srgbClr val="FF00FF"/>
              </a:solidFill>
              <a:prstDash val="solid"/>
              <a:round/>
              <a:headEnd type="none" w="med" len="med"/>
              <a:tailEnd type="triangle"/>
            </a:ln>
            <a:effectLst/>
          </p:spPr>
        </p:cxnSp>
        <p:pic>
          <p:nvPicPr>
            <p:cNvPr id="41" name="Picture 6" descr="https://encrypted-tbn2.gstatic.com/images?q=tbn:ANd9GcQxi0BXRGGWwpZlLt6x5i_eKwXhaJLwx7Ku7fvdkqS2tzyVEg1g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28400"/>
              <a:ext cx="1217213" cy="81000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ectangle 41"/>
          <p:cNvSpPr/>
          <p:nvPr/>
        </p:nvSpPr>
        <p:spPr>
          <a:xfrm>
            <a:off x="4503174" y="4343400"/>
            <a:ext cx="4745858" cy="1384995"/>
          </a:xfrm>
          <a:prstGeom prst="rect">
            <a:avLst/>
          </a:prstGeom>
        </p:spPr>
        <p:txBody>
          <a:bodyPr wrap="square">
            <a:spAutoFit/>
          </a:bodyPr>
          <a:lstStyle/>
          <a:p>
            <a:pPr algn="ctr"/>
            <a:r>
              <a:rPr lang="en-US" altLang="en-US" dirty="0"/>
              <a:t>Though it does generate </a:t>
            </a:r>
            <a:br>
              <a:rPr lang="en-US" altLang="en-US" dirty="0"/>
            </a:br>
            <a:r>
              <a:rPr lang="en-US" altLang="en-US" dirty="0"/>
              <a:t>images of bicycles that it has never seen before.</a:t>
            </a:r>
          </a:p>
        </p:txBody>
      </p:sp>
      <p:sp>
        <p:nvSpPr>
          <p:cNvPr id="19"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pic>
        <p:nvPicPr>
          <p:cNvPr id="3074" name="Picture 2" descr="Image result for strange bik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371600"/>
            <a:ext cx="1888901"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 calcmode="lin" valueType="num">
                                      <p:cBhvr additive="base">
                                        <p:cTn id="13"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0-#ppt_w/2"/>
                                          </p:val>
                                        </p:tav>
                                        <p:tav tm="100000">
                                          <p:val>
                                            <p:strVal val="#ppt_x"/>
                                          </p:val>
                                        </p:tav>
                                      </p:tavLst>
                                    </p:anim>
                                    <p:anim calcmode="lin" valueType="num">
                                      <p:cBhvr additive="base">
                                        <p:cTn id="1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219200" y="17414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01001011</a:t>
            </a:r>
          </a:p>
        </p:txBody>
      </p:sp>
      <p:sp>
        <p:nvSpPr>
          <p:cNvPr id="17" name="Rectangle 5"/>
          <p:cNvSpPr>
            <a:spLocks noChangeArrowheads="1"/>
          </p:cNvSpPr>
          <p:nvPr/>
        </p:nvSpPr>
        <p:spPr bwMode="auto">
          <a:xfrm rot="5400000">
            <a:off x="-638624" y="15314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00FFFF"/>
                </a:solidFill>
                <a:latin typeface="Times New Roman" pitchFamily="18" charset="0"/>
              </a:rPr>
              <a:t>A distribution</a:t>
            </a:r>
          </a:p>
          <a:p>
            <a:pPr algn="ctr">
              <a:spcBef>
                <a:spcPct val="0"/>
              </a:spcBef>
            </a:pPr>
            <a:r>
              <a:rPr lang="en-US" altLang="en-US" sz="2800" dirty="0">
                <a:solidFill>
                  <a:srgbClr val="00FFFF"/>
                </a:solidFill>
                <a:latin typeface="Times New Roman" pitchFamily="18" charset="0"/>
              </a:rPr>
              <a:t>of  random  bits</a:t>
            </a:r>
          </a:p>
        </p:txBody>
      </p:sp>
      <p:sp>
        <p:nvSpPr>
          <p:cNvPr id="18" name="Rectangle 5"/>
          <p:cNvSpPr>
            <a:spLocks noChangeArrowheads="1"/>
          </p:cNvSpPr>
          <p:nvPr/>
        </p:nvSpPr>
        <p:spPr bwMode="auto">
          <a:xfrm rot="5400000">
            <a:off x="-563796" y="48184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FF"/>
                </a:solidFill>
                <a:latin typeface="Times New Roman" pitchFamily="18" charset="0"/>
              </a:rPr>
              <a:t>A distributions</a:t>
            </a:r>
          </a:p>
          <a:p>
            <a:pPr algn="ctr">
              <a:spcBef>
                <a:spcPct val="0"/>
              </a:spcBef>
            </a:pPr>
            <a:r>
              <a:rPr lang="en-US" altLang="en-US" sz="2800" dirty="0">
                <a:solidFill>
                  <a:srgbClr val="FF00FF"/>
                </a:solidFill>
                <a:latin typeface="Times New Roman" pitchFamily="18" charset="0"/>
              </a:rPr>
              <a:t>on legal inputs</a:t>
            </a:r>
          </a:p>
        </p:txBody>
      </p:sp>
      <p:grpSp>
        <p:nvGrpSpPr>
          <p:cNvPr id="29" name="Group 28"/>
          <p:cNvGrpSpPr/>
          <p:nvPr/>
        </p:nvGrpSpPr>
        <p:grpSpPr>
          <a:xfrm>
            <a:off x="3097229" y="1131862"/>
            <a:ext cx="3370089" cy="1730799"/>
            <a:chOff x="2030429" y="1042596"/>
            <a:chExt cx="4827571" cy="3681804"/>
          </a:xfrm>
        </p:grpSpPr>
        <p:pic>
          <p:nvPicPr>
            <p:cNvPr id="3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9957"/>
            <a:stretch/>
          </p:blipFill>
          <p:spPr bwMode="auto">
            <a:xfrm>
              <a:off x="2030429" y="1042596"/>
              <a:ext cx="4827571" cy="36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34" name="Rectangle 33"/>
            <p:cNvSpPr/>
            <p:nvPr/>
          </p:nvSpPr>
          <p:spPr>
            <a:xfrm>
              <a:off x="2412718" y="1187182"/>
              <a:ext cx="543739" cy="523221"/>
            </a:xfrm>
            <a:prstGeom prst="rect">
              <a:avLst/>
            </a:prstGeom>
          </p:spPr>
          <p:txBody>
            <a:bodyPr wrap="none">
              <a:spAutoFit/>
            </a:bodyPr>
            <a:lstStyle/>
            <a:p>
              <a:r>
                <a:rPr lang="en-US" altLang="en-US" i="1" dirty="0">
                  <a:solidFill>
                    <a:srgbClr val="00B050"/>
                  </a:solidFill>
                  <a:cs typeface="Times New Roman" pitchFamily="18" charset="0"/>
                </a:rPr>
                <a:t>w</a:t>
              </a:r>
              <a:r>
                <a:rPr lang="en-US" altLang="en-US" i="1" baseline="-25000" dirty="0">
                  <a:solidFill>
                    <a:srgbClr val="00B050"/>
                  </a:solidFill>
                  <a:cs typeface="Times New Roman" pitchFamily="18" charset="0"/>
                </a:rPr>
                <a:t>1</a:t>
              </a:r>
              <a:endParaRPr lang="en-CA" dirty="0">
                <a:solidFill>
                  <a:srgbClr val="00B050"/>
                </a:solidFill>
              </a:endParaRPr>
            </a:p>
          </p:txBody>
        </p:sp>
        <p:sp>
          <p:nvSpPr>
            <p:cNvPr id="35" name="Rectangle 34"/>
            <p:cNvSpPr/>
            <p:nvPr/>
          </p:nvSpPr>
          <p:spPr>
            <a:xfrm>
              <a:off x="5956562" y="3743980"/>
              <a:ext cx="596638" cy="523220"/>
            </a:xfrm>
            <a:prstGeom prst="rect">
              <a:avLst/>
            </a:prstGeom>
          </p:spPr>
          <p:txBody>
            <a:bodyPr wrap="none">
              <a:spAutoFit/>
            </a:bodyPr>
            <a:lstStyle/>
            <a:p>
              <a:r>
                <a:rPr lang="en-US" altLang="en-US" i="1" dirty="0" err="1">
                  <a:solidFill>
                    <a:srgbClr val="00B050"/>
                  </a:solidFill>
                  <a:cs typeface="Times New Roman" pitchFamily="18" charset="0"/>
                </a:rPr>
                <a:t>w</a:t>
              </a:r>
              <a:r>
                <a:rPr lang="en-US" altLang="en-US" i="1" baseline="-25000" dirty="0" err="1">
                  <a:solidFill>
                    <a:srgbClr val="00B050"/>
                  </a:solidFill>
                  <a:cs typeface="Times New Roman" pitchFamily="18" charset="0"/>
                </a:rPr>
                <a:t>m</a:t>
              </a:r>
              <a:endParaRPr lang="en-CA" dirty="0">
                <a:solidFill>
                  <a:srgbClr val="00B050"/>
                </a:solidFill>
              </a:endParaRPr>
            </a:p>
          </p:txBody>
        </p:sp>
      </p:grpSp>
      <p:sp>
        <p:nvSpPr>
          <p:cNvPr id="21" name="Rectangle 20"/>
          <p:cNvSpPr/>
          <p:nvPr/>
        </p:nvSpPr>
        <p:spPr>
          <a:xfrm>
            <a:off x="2318383" y="490240"/>
            <a:ext cx="6733317" cy="523220"/>
          </a:xfrm>
          <a:prstGeom prst="rect">
            <a:avLst/>
          </a:prstGeom>
        </p:spPr>
        <p:txBody>
          <a:bodyPr wrap="square">
            <a:spAutoFit/>
          </a:bodyPr>
          <a:lstStyle/>
          <a:p>
            <a:r>
              <a:rPr lang="en-US" altLang="en-US" dirty="0"/>
              <a:t>Let’s just try to mimic the true distribution.</a:t>
            </a:r>
          </a:p>
        </p:txBody>
      </p:sp>
      <p:cxnSp>
        <p:nvCxnSpPr>
          <p:cNvPr id="5" name="Straight Arrow Connector 4"/>
          <p:cNvCxnSpPr/>
          <p:nvPr/>
        </p:nvCxnSpPr>
        <p:spPr bwMode="auto">
          <a:xfrm>
            <a:off x="1295400" y="5486400"/>
            <a:ext cx="1370703" cy="0"/>
          </a:xfrm>
          <a:prstGeom prst="straightConnector1">
            <a:avLst/>
          </a:prstGeom>
          <a:noFill/>
          <a:ln w="76200" cap="sq" cmpd="sng" algn="ctr">
            <a:solidFill>
              <a:srgbClr val="FF00FF"/>
            </a:solidFill>
            <a:prstDash val="solid"/>
            <a:round/>
            <a:headEnd type="none" w="med" len="med"/>
            <a:tailEnd type="triangle"/>
          </a:ln>
          <a:effectLst/>
        </p:spPr>
      </p:cxnSp>
      <p:pic>
        <p:nvPicPr>
          <p:cNvPr id="33" name="Picture 6" descr="https://encrypted-tbn2.gstatic.com/images?q=tbn:ANd9GcQxi0BXRGGWwpZlLt6x5i_eKwXhaJLwx7Ku7fvdkqS2tzyVEg1g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504" y="4975022"/>
            <a:ext cx="1217213" cy="810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724400" y="1628400"/>
            <a:ext cx="4419600" cy="2728395"/>
            <a:chOff x="4800601" y="1628400"/>
            <a:chExt cx="4419600" cy="2728395"/>
          </a:xfrm>
        </p:grpSpPr>
        <p:sp>
          <p:nvSpPr>
            <p:cNvPr id="47" name="Rectangle 46"/>
            <p:cNvSpPr/>
            <p:nvPr/>
          </p:nvSpPr>
          <p:spPr>
            <a:xfrm>
              <a:off x="4800601" y="2971800"/>
              <a:ext cx="4419600" cy="1384995"/>
            </a:xfrm>
            <a:prstGeom prst="rect">
              <a:avLst/>
            </a:prstGeom>
          </p:spPr>
          <p:txBody>
            <a:bodyPr wrap="square">
              <a:spAutoFit/>
            </a:bodyPr>
            <a:lstStyle/>
            <a:p>
              <a:pPr algn="ctr"/>
              <a:r>
                <a:rPr lang="en-US" altLang="en-US" dirty="0"/>
                <a:t>Eventually the Mimicker</a:t>
              </a:r>
              <a:br>
                <a:rPr lang="en-US" altLang="en-US" dirty="0"/>
              </a:br>
              <a:r>
                <a:rPr lang="en-US" altLang="en-US" dirty="0"/>
                <a:t>realistically mimics the true data distribution.</a:t>
              </a:r>
            </a:p>
          </p:txBody>
        </p:sp>
        <p:cxnSp>
          <p:nvCxnSpPr>
            <p:cNvPr id="40" name="Straight Arrow Connector 39"/>
            <p:cNvCxnSpPr/>
            <p:nvPr/>
          </p:nvCxnSpPr>
          <p:spPr bwMode="auto">
            <a:xfrm>
              <a:off x="6525083" y="2035378"/>
              <a:ext cx="561517" cy="0"/>
            </a:xfrm>
            <a:prstGeom prst="straightConnector1">
              <a:avLst/>
            </a:prstGeom>
            <a:noFill/>
            <a:ln w="76200" cap="sq" cmpd="sng" algn="ctr">
              <a:solidFill>
                <a:srgbClr val="FF00FF"/>
              </a:solidFill>
              <a:prstDash val="solid"/>
              <a:round/>
              <a:headEnd type="none" w="med" len="med"/>
              <a:tailEnd type="triangle"/>
            </a:ln>
            <a:effectLst/>
          </p:spPr>
        </p:cxnSp>
        <p:pic>
          <p:nvPicPr>
            <p:cNvPr id="41" name="Picture 6" descr="https://encrypted-tbn2.gstatic.com/images?q=tbn:ANd9GcQxi0BXRGGWwpZlLt6x5i_eKwXhaJLwx7Ku7fvdkqS2tzyVEg1g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28400"/>
              <a:ext cx="1217213" cy="81000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ectangle 41"/>
          <p:cNvSpPr/>
          <p:nvPr/>
        </p:nvSpPr>
        <p:spPr>
          <a:xfrm>
            <a:off x="4503174" y="4343400"/>
            <a:ext cx="4745858" cy="2325130"/>
          </a:xfrm>
          <a:prstGeom prst="rect">
            <a:avLst/>
          </a:prstGeom>
        </p:spPr>
        <p:txBody>
          <a:bodyPr wrap="square">
            <a:spAutoFit/>
          </a:bodyPr>
          <a:lstStyle/>
          <a:p>
            <a:pPr algn="ctr"/>
            <a:r>
              <a:rPr lang="en-US" altLang="en-US" dirty="0"/>
              <a:t>As such, the unsupervised learner had learned to “understand” the data distribution.</a:t>
            </a:r>
          </a:p>
          <a:p>
            <a:pPr algn="ctr"/>
            <a:r>
              <a:rPr lang="en-US" altLang="en-US" dirty="0"/>
              <a:t>This has lots of applications.</a:t>
            </a:r>
          </a:p>
        </p:txBody>
      </p:sp>
      <p:sp>
        <p:nvSpPr>
          <p:cNvPr id="19"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pic>
        <p:nvPicPr>
          <p:cNvPr id="20" name="Picture 2" descr="Image result for strange bik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371600"/>
            <a:ext cx="1888901"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base">
                                        <p:cTn id="7"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base">
                                        <p:cTn id="13" dur="500" fill="hold"/>
                                        <p:tgtEl>
                                          <p:spTgt spid="4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bwMode="auto">
          <a:xfrm>
            <a:off x="393700" y="1810688"/>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May make the world much better.</a:t>
            </a:r>
            <a:endParaRPr lang="tr-TR" altLang="en-US" sz="2800" kern="0" dirty="0">
              <a:latin typeface="Times New Roman" panose="02020603050405020304" pitchFamily="18" charset="0"/>
              <a:cs typeface="Times New Roman" panose="02020603050405020304" pitchFamily="18" charset="0"/>
            </a:endParaRPr>
          </a:p>
        </p:txBody>
      </p:sp>
      <p:pic>
        <p:nvPicPr>
          <p:cNvPr id="1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703" y="3704547"/>
            <a:ext cx="4214803" cy="13246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computer v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4467" y="1117563"/>
            <a:ext cx="4360333" cy="24542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Hopeful Applications</a:t>
            </a:r>
          </a:p>
        </p:txBody>
      </p:sp>
      <p:sp>
        <p:nvSpPr>
          <p:cNvPr id="14" name="Rectangle 13"/>
          <p:cNvSpPr/>
          <p:nvPr/>
        </p:nvSpPr>
        <p:spPr>
          <a:xfrm>
            <a:off x="3352800" y="3124200"/>
            <a:ext cx="2590800" cy="461665"/>
          </a:xfrm>
          <a:prstGeom prst="rect">
            <a:avLst/>
          </a:prstGeom>
        </p:spPr>
        <p:txBody>
          <a:bodyPr wrap="square">
            <a:spAutoFit/>
          </a:bodyPr>
          <a:lstStyle/>
          <a:p>
            <a:pPr algn="ctr"/>
            <a:r>
              <a:rPr lang="en-US" sz="2400" dirty="0">
                <a:cs typeface="Times New Roman" panose="02020603050405020304" pitchFamily="18" charset="0"/>
              </a:rPr>
              <a:t>Image processing</a:t>
            </a:r>
            <a:endParaRPr lang="en-CA" sz="2400" dirty="0">
              <a:cs typeface="Times New Roman" panose="02020603050405020304" pitchFamily="18" charset="0"/>
            </a:endParaRPr>
          </a:p>
        </p:txBody>
      </p:sp>
      <p:sp>
        <p:nvSpPr>
          <p:cNvPr id="16" name="Rectangle 15"/>
          <p:cNvSpPr/>
          <p:nvPr/>
        </p:nvSpPr>
        <p:spPr>
          <a:xfrm>
            <a:off x="3441700" y="3576935"/>
            <a:ext cx="2590800" cy="461665"/>
          </a:xfrm>
          <a:prstGeom prst="rect">
            <a:avLst/>
          </a:prstGeom>
        </p:spPr>
        <p:txBody>
          <a:bodyPr wrap="square">
            <a:spAutoFit/>
          </a:bodyPr>
          <a:lstStyle/>
          <a:p>
            <a:pPr algn="ctr"/>
            <a:r>
              <a:rPr lang="en-US" sz="2400" dirty="0">
                <a:cs typeface="Times New Roman" panose="02020603050405020304" pitchFamily="18" charset="0"/>
              </a:rPr>
              <a:t>Speech processing</a:t>
            </a:r>
            <a:endParaRPr lang="en-CA" sz="2400" dirty="0">
              <a:cs typeface="Times New Roman" panose="02020603050405020304" pitchFamily="18" charset="0"/>
            </a:endParaRPr>
          </a:p>
        </p:txBody>
      </p:sp>
    </p:spTree>
    <p:extLst>
      <p:ext uri="{BB962C8B-B14F-4D97-AF65-F5344CB8AC3E}">
        <p14:creationId xmlns:p14="http://schemas.microsoft.com/office/powerpoint/2010/main" val="6956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4"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4510087"/>
          </a:xfrm>
        </p:spPr>
        <p:txBody>
          <a:bodyPr/>
          <a:lstStyle/>
          <a:p>
            <a:pPr lvl="1" eaLnBrk="1" hangingPunct="1">
              <a:defRPr/>
            </a:pPr>
            <a:r>
              <a:rPr lang="en-US" sz="2800" dirty="0"/>
              <a:t>Art</a:t>
            </a:r>
          </a:p>
          <a:p>
            <a:pPr lvl="2" eaLnBrk="1" hangingPunct="1">
              <a:defRPr/>
            </a:pPr>
            <a:r>
              <a:rPr lang="en-US" sz="2400" dirty="0"/>
              <a:t>Given a set of examples of art, the machine learns to randomly generate similar things. </a:t>
            </a:r>
          </a:p>
        </p:txBody>
      </p:sp>
      <p:sp>
        <p:nvSpPr>
          <p:cNvPr id="11269" name="Slide Number Placeholder 4"/>
          <p:cNvSpPr>
            <a:spLocks noGrp="1"/>
          </p:cNvSpPr>
          <p:nvPr>
            <p:ph type="sldNum" sz="quarter" idx="11"/>
          </p:nvPr>
        </p:nvSpPr>
        <p:spPr>
          <a:xfrm>
            <a:off x="3200400" y="6172200"/>
            <a:ext cx="289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40</a:t>
            </a:fld>
            <a:endParaRPr lang="tr-TR" altLang="en-US" sz="1400"/>
          </a:p>
        </p:txBody>
      </p:sp>
      <p:pic>
        <p:nvPicPr>
          <p:cNvPr id="9" name="Picture 8"/>
          <p:cNvPicPr>
            <a:picLocks noChangeAspect="1"/>
          </p:cNvPicPr>
          <p:nvPr/>
        </p:nvPicPr>
        <p:blipFill rotWithShape="1">
          <a:blip r:embed="rId2"/>
          <a:srcRect l="6026"/>
          <a:stretch/>
        </p:blipFill>
        <p:spPr>
          <a:xfrm>
            <a:off x="1752600" y="2286000"/>
            <a:ext cx="5941876" cy="4038600"/>
          </a:xfrm>
          <a:prstGeom prst="rect">
            <a:avLst/>
          </a:prstGeom>
        </p:spPr>
      </p:pic>
      <p:grpSp>
        <p:nvGrpSpPr>
          <p:cNvPr id="8" name="Group 7"/>
          <p:cNvGrpSpPr/>
          <p:nvPr/>
        </p:nvGrpSpPr>
        <p:grpSpPr>
          <a:xfrm>
            <a:off x="439305" y="2600980"/>
            <a:ext cx="8704695" cy="3647420"/>
            <a:chOff x="439305" y="2981980"/>
            <a:chExt cx="8704695" cy="3647420"/>
          </a:xfrm>
        </p:grpSpPr>
        <p:sp>
          <p:nvSpPr>
            <p:cNvPr id="4" name="Rectangle 3"/>
            <p:cNvSpPr/>
            <p:nvPr/>
          </p:nvSpPr>
          <p:spPr>
            <a:xfrm>
              <a:off x="5715000" y="4724400"/>
              <a:ext cx="1905000" cy="1905000"/>
            </a:xfrm>
            <a:prstGeom prst="rect">
              <a:avLst/>
            </a:prstGeom>
            <a:ln w="25400">
              <a:solidFill>
                <a:srgbClr val="FF0000"/>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6" name="Rectangle 5"/>
            <p:cNvSpPr/>
            <p:nvPr/>
          </p:nvSpPr>
          <p:spPr>
            <a:xfrm>
              <a:off x="7745860" y="5410200"/>
              <a:ext cx="1398140" cy="523220"/>
            </a:xfrm>
            <a:prstGeom prst="rect">
              <a:avLst/>
            </a:prstGeom>
          </p:spPr>
          <p:txBody>
            <a:bodyPr wrap="none">
              <a:spAutoFit/>
            </a:bodyPr>
            <a:lstStyle/>
            <a:p>
              <a:r>
                <a:rPr lang="en-US" dirty="0">
                  <a:solidFill>
                    <a:srgbClr val="FF0000"/>
                  </a:solidFill>
                </a:rPr>
                <a:t>machine</a:t>
              </a:r>
              <a:endParaRPr lang="en-CA" dirty="0">
                <a:solidFill>
                  <a:srgbClr val="FF0000"/>
                </a:solidFill>
              </a:endParaRPr>
            </a:p>
          </p:txBody>
        </p:sp>
        <p:sp>
          <p:nvSpPr>
            <p:cNvPr id="12" name="Rectangle 11"/>
            <p:cNvSpPr/>
            <p:nvPr/>
          </p:nvSpPr>
          <p:spPr>
            <a:xfrm>
              <a:off x="439305" y="2981980"/>
              <a:ext cx="1160895" cy="523220"/>
            </a:xfrm>
            <a:prstGeom prst="rect">
              <a:avLst/>
            </a:prstGeom>
          </p:spPr>
          <p:txBody>
            <a:bodyPr wrap="none">
              <a:spAutoFit/>
            </a:bodyPr>
            <a:lstStyle/>
            <a:p>
              <a:r>
                <a:rPr lang="en-US" dirty="0">
                  <a:solidFill>
                    <a:srgbClr val="66FF33"/>
                  </a:solidFill>
                </a:rPr>
                <a:t>human</a:t>
              </a:r>
              <a:endParaRPr lang="en-CA" dirty="0">
                <a:solidFill>
                  <a:srgbClr val="66FF33"/>
                </a:solidFill>
              </a:endParaRPr>
            </a:p>
          </p:txBody>
        </p:sp>
      </p:grpSp>
      <p:sp>
        <p:nvSpPr>
          <p:cNvPr id="10"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spTree>
    <p:extLst>
      <p:ext uri="{BB962C8B-B14F-4D97-AF65-F5344CB8AC3E}">
        <p14:creationId xmlns:p14="http://schemas.microsoft.com/office/powerpoint/2010/main" val="130426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4510087"/>
          </a:xfrm>
        </p:spPr>
        <p:txBody>
          <a:bodyPr/>
          <a:lstStyle/>
          <a:p>
            <a:pPr lvl="1" eaLnBrk="1" hangingPunct="1">
              <a:defRPr/>
            </a:pPr>
            <a:r>
              <a:rPr lang="en-US" sz="2800" dirty="0"/>
              <a:t>Art</a:t>
            </a:r>
          </a:p>
          <a:p>
            <a:pPr lvl="2" eaLnBrk="1" hangingPunct="1">
              <a:defRPr/>
            </a:pPr>
            <a:r>
              <a:rPr lang="en-US" sz="2400" dirty="0"/>
              <a:t>Capture the texture of one art and insert it into another.</a:t>
            </a:r>
          </a:p>
        </p:txBody>
      </p:sp>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41</a:t>
            </a:fld>
            <a:endParaRPr lang="tr-TR" altLang="en-US" sz="1400"/>
          </a:p>
        </p:txBody>
      </p:sp>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24" y="1981200"/>
            <a:ext cx="8795976" cy="472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3"/>
          <p:cNvSpPr>
            <a:spLocks noChangeArrowheads="1"/>
          </p:cNvSpPr>
          <p:nvPr/>
        </p:nvSpPr>
        <p:spPr bwMode="auto">
          <a:xfrm>
            <a:off x="-76200" y="-304800"/>
            <a:ext cx="92202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Generative Adversarial Networks (GANs) </a:t>
            </a:r>
          </a:p>
        </p:txBody>
      </p:sp>
    </p:spTree>
    <p:extLst>
      <p:ext uri="{BB962C8B-B14F-4D97-AF65-F5344CB8AC3E}">
        <p14:creationId xmlns:p14="http://schemas.microsoft.com/office/powerpoint/2010/main" val="296324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227">
            <a:extLst>
              <a:ext uri="{FF2B5EF4-FFF2-40B4-BE49-F238E27FC236}">
                <a16:creationId xmlns:a16="http://schemas.microsoft.com/office/drawing/2014/main" id="{DBB55E04-F5F2-C327-270E-51481F0CA54B}"/>
              </a:ext>
            </a:extLst>
          </p:cNvPr>
          <p:cNvGrpSpPr/>
          <p:nvPr/>
        </p:nvGrpSpPr>
        <p:grpSpPr>
          <a:xfrm>
            <a:off x="1524362" y="4312256"/>
            <a:ext cx="7140984" cy="1977355"/>
            <a:chOff x="1774416" y="525348"/>
            <a:chExt cx="7140984" cy="1977355"/>
          </a:xfrm>
        </p:grpSpPr>
        <p:grpSp>
          <p:nvGrpSpPr>
            <p:cNvPr id="4" name="Group 3">
              <a:extLst>
                <a:ext uri="{FF2B5EF4-FFF2-40B4-BE49-F238E27FC236}">
                  <a16:creationId xmlns:a16="http://schemas.microsoft.com/office/drawing/2014/main" id="{4B3BD008-98EA-A799-F1B7-E2D3A3E2AD5F}"/>
                </a:ext>
              </a:extLst>
            </p:cNvPr>
            <p:cNvGrpSpPr/>
            <p:nvPr/>
          </p:nvGrpSpPr>
          <p:grpSpPr>
            <a:xfrm>
              <a:off x="2139670" y="525348"/>
              <a:ext cx="4447604" cy="1977355"/>
              <a:chOff x="2218239" y="506424"/>
              <a:chExt cx="4447604" cy="1977355"/>
            </a:xfrm>
          </p:grpSpPr>
          <p:grpSp>
            <p:nvGrpSpPr>
              <p:cNvPr id="5" name="Group 4">
                <a:extLst>
                  <a:ext uri="{FF2B5EF4-FFF2-40B4-BE49-F238E27FC236}">
                    <a16:creationId xmlns:a16="http://schemas.microsoft.com/office/drawing/2014/main" id="{2A284687-177A-ED40-C10B-717F1E1C26CF}"/>
                  </a:ext>
                </a:extLst>
              </p:cNvPr>
              <p:cNvGrpSpPr/>
              <p:nvPr/>
            </p:nvGrpSpPr>
            <p:grpSpPr>
              <a:xfrm>
                <a:off x="2218239" y="506424"/>
                <a:ext cx="4447604" cy="1977355"/>
                <a:chOff x="2218239" y="823924"/>
                <a:chExt cx="4447604" cy="1977355"/>
              </a:xfrm>
            </p:grpSpPr>
            <p:sp>
              <p:nvSpPr>
                <p:cNvPr id="13" name="Rectangle 12">
                  <a:extLst>
                    <a:ext uri="{FF2B5EF4-FFF2-40B4-BE49-F238E27FC236}">
                      <a16:creationId xmlns:a16="http://schemas.microsoft.com/office/drawing/2014/main" id="{33FD44E5-FD4C-44F7-5EDD-EC84AE5CB88C}"/>
                    </a:ext>
                  </a:extLst>
                </p:cNvPr>
                <p:cNvSpPr/>
                <p:nvPr/>
              </p:nvSpPr>
              <p:spPr>
                <a:xfrm>
                  <a:off x="2431225" y="823924"/>
                  <a:ext cx="4234618" cy="1977355"/>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pic>
              <p:nvPicPr>
                <p:cNvPr id="14" name="Picture 6" descr="Image result for convolutional neural network">
                  <a:extLst>
                    <a:ext uri="{FF2B5EF4-FFF2-40B4-BE49-F238E27FC236}">
                      <a16:creationId xmlns:a16="http://schemas.microsoft.com/office/drawing/2014/main" id="{F3D1E6D7-1819-E5CD-1F29-2DCB19893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239" y="943194"/>
                  <a:ext cx="4059564" cy="18580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6641A2D-5A06-7470-70CD-AE4A05501944}"/>
                  </a:ext>
                </a:extLst>
              </p:cNvPr>
              <p:cNvGrpSpPr/>
              <p:nvPr/>
            </p:nvGrpSpPr>
            <p:grpSpPr>
              <a:xfrm>
                <a:off x="5286383" y="854870"/>
                <a:ext cx="1121678" cy="1583355"/>
                <a:chOff x="5286383" y="854870"/>
                <a:chExt cx="1121678" cy="1583355"/>
              </a:xfrm>
            </p:grpSpPr>
            <p:sp>
              <p:nvSpPr>
                <p:cNvPr id="8" name="Rectangle 7">
                  <a:extLst>
                    <a:ext uri="{FF2B5EF4-FFF2-40B4-BE49-F238E27FC236}">
                      <a16:creationId xmlns:a16="http://schemas.microsoft.com/office/drawing/2014/main" id="{361A3391-712F-574A-F04D-8AA11707D178}"/>
                    </a:ext>
                  </a:extLst>
                </p:cNvPr>
                <p:cNvSpPr/>
                <p:nvPr/>
              </p:nvSpPr>
              <p:spPr>
                <a:xfrm>
                  <a:off x="5689699" y="1656977"/>
                  <a:ext cx="667560" cy="502639"/>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9" name="Rectangle 8">
                  <a:extLst>
                    <a:ext uri="{FF2B5EF4-FFF2-40B4-BE49-F238E27FC236}">
                      <a16:creationId xmlns:a16="http://schemas.microsoft.com/office/drawing/2014/main" id="{248F32F6-380E-A36C-4374-C951ABC0F083}"/>
                    </a:ext>
                  </a:extLst>
                </p:cNvPr>
                <p:cNvSpPr/>
                <p:nvPr/>
              </p:nvSpPr>
              <p:spPr>
                <a:xfrm rot="18576840">
                  <a:off x="5370433" y="1797030"/>
                  <a:ext cx="667560" cy="502639"/>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10" name="Rectangle 9">
                  <a:extLst>
                    <a:ext uri="{FF2B5EF4-FFF2-40B4-BE49-F238E27FC236}">
                      <a16:creationId xmlns:a16="http://schemas.microsoft.com/office/drawing/2014/main" id="{34CD28D0-4A6F-7FD6-DD3A-FC80EA755899}"/>
                    </a:ext>
                  </a:extLst>
                </p:cNvPr>
                <p:cNvSpPr/>
                <p:nvPr/>
              </p:nvSpPr>
              <p:spPr>
                <a:xfrm rot="18576840">
                  <a:off x="5093449" y="2157146"/>
                  <a:ext cx="474013" cy="88145"/>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11" name="Rectangle 10">
                  <a:extLst>
                    <a:ext uri="{FF2B5EF4-FFF2-40B4-BE49-F238E27FC236}">
                      <a16:creationId xmlns:a16="http://schemas.microsoft.com/office/drawing/2014/main" id="{9A57D218-E700-51F5-CDF3-7D46055641EC}"/>
                    </a:ext>
                  </a:extLst>
                </p:cNvPr>
                <p:cNvSpPr/>
                <p:nvPr/>
              </p:nvSpPr>
              <p:spPr>
                <a:xfrm>
                  <a:off x="5740501" y="938517"/>
                  <a:ext cx="667560" cy="502639"/>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12" name="Rectangle 11">
                  <a:extLst>
                    <a:ext uri="{FF2B5EF4-FFF2-40B4-BE49-F238E27FC236}">
                      <a16:creationId xmlns:a16="http://schemas.microsoft.com/office/drawing/2014/main" id="{41421AF3-C589-5656-61E0-958FAE1B8AA6}"/>
                    </a:ext>
                  </a:extLst>
                </p:cNvPr>
                <p:cNvSpPr/>
                <p:nvPr/>
              </p:nvSpPr>
              <p:spPr>
                <a:xfrm rot="2428405">
                  <a:off x="5370430" y="854870"/>
                  <a:ext cx="667560" cy="502639"/>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grpSp>
        </p:grpSp>
        <p:grpSp>
          <p:nvGrpSpPr>
            <p:cNvPr id="227" name="Group 226">
              <a:extLst>
                <a:ext uri="{FF2B5EF4-FFF2-40B4-BE49-F238E27FC236}">
                  <a16:creationId xmlns:a16="http://schemas.microsoft.com/office/drawing/2014/main" id="{D8B50387-7BB4-EFF9-A3DA-97D3D3F02F1E}"/>
                </a:ext>
              </a:extLst>
            </p:cNvPr>
            <p:cNvGrpSpPr/>
            <p:nvPr/>
          </p:nvGrpSpPr>
          <p:grpSpPr>
            <a:xfrm>
              <a:off x="1774416" y="685800"/>
              <a:ext cx="7140984" cy="1447800"/>
              <a:chOff x="1774416" y="685800"/>
              <a:chExt cx="7140984" cy="1447800"/>
            </a:xfrm>
          </p:grpSpPr>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333B58AD-446F-CC9B-6110-CB2D012B60E3}"/>
                      </a:ext>
                    </a:extLst>
                  </p:cNvPr>
                  <p:cNvSpPr txBox="1"/>
                  <p:nvPr/>
                </p:nvSpPr>
                <p:spPr bwMode="auto">
                  <a:xfrm>
                    <a:off x="1774416" y="1256474"/>
                    <a:ext cx="807732" cy="46166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a:spAutoFit/>
                  </a:bodyPr>
                  <a:lstStyle/>
                  <a:p>
                    <a:pPr lvl="0" eaLnBrk="0" hangingPunct="0"/>
                    <a14:m>
                      <m:oMathPara xmlns:m="http://schemas.openxmlformats.org/officeDocument/2006/math">
                        <m:oMathParaPr>
                          <m:jc m:val="centerGroup"/>
                        </m:oMathParaPr>
                        <m:oMath xmlns:m="http://schemas.openxmlformats.org/officeDocument/2006/math">
                          <m:r>
                            <m:rPr>
                              <m:nor/>
                            </m:rPr>
                            <a:rPr lang="en-US" sz="2400" dirty="0">
                              <a:solidFill>
                                <a:srgbClr val="FF00FF"/>
                              </a:solidFill>
                            </a:rPr>
                            <m:t>x</m:t>
                          </m:r>
                          <m:r>
                            <m:rPr>
                              <m:sty m:val="p"/>
                            </m:rPr>
                            <a:rPr lang="en-US" sz="2400" i="1" baseline="-25000" dirty="0" smtClean="0">
                              <a:solidFill>
                                <a:srgbClr val="FF00FF"/>
                              </a:solidFill>
                              <a:latin typeface="Cambria Math" panose="02040503050406030204" pitchFamily="18" charset="0"/>
                              <a:cs typeface="Times New Roman" panose="02020603050405020304" pitchFamily="18" charset="0"/>
                              <a:sym typeface="Symbol" panose="05050102010706020507" pitchFamily="18" charset="2"/>
                            </a:rPr>
                            <m:t>d</m:t>
                          </m:r>
                        </m:oMath>
                      </m:oMathPara>
                    </a14:m>
                    <a:endParaRPr kumimoji="0" lang="en-US" altLang="en-US" sz="2400" b="0" i="0" u="none" strike="noStrike" cap="none" normalizeH="0" baseline="-25000" dirty="0">
                      <a:ln>
                        <a:noFill/>
                      </a:ln>
                      <a:solidFill>
                        <a:srgbClr val="FF00FF"/>
                      </a:solidFill>
                      <a:effectLst/>
                      <a:cs typeface="Times New Roman" panose="02020603050405020304" pitchFamily="18" charset="0"/>
                    </a:endParaRPr>
                  </a:p>
                </p:txBody>
              </p:sp>
            </mc:Choice>
            <mc:Fallback xmlns="">
              <p:sp>
                <p:nvSpPr>
                  <p:cNvPr id="162" name="TextBox 161">
                    <a:extLst>
                      <a:ext uri="{FF2B5EF4-FFF2-40B4-BE49-F238E27FC236}">
                        <a16:creationId xmlns:a16="http://schemas.microsoft.com/office/drawing/2014/main" id="{333B58AD-446F-CC9B-6110-CB2D012B60E3}"/>
                      </a:ext>
                    </a:extLst>
                  </p:cNvPr>
                  <p:cNvSpPr txBox="1">
                    <a:spLocks noRot="1" noChangeAspect="1" noMove="1" noResize="1" noEditPoints="1" noAdjustHandles="1" noChangeArrowheads="1" noChangeShapeType="1" noTextEdit="1"/>
                  </p:cNvSpPr>
                  <p:nvPr/>
                </p:nvSpPr>
                <p:spPr bwMode="auto">
                  <a:xfrm>
                    <a:off x="1774416" y="1256474"/>
                    <a:ext cx="807732" cy="461665"/>
                  </a:xfrm>
                  <a:prstGeom prst="rect">
                    <a:avLst/>
                  </a:prstGeom>
                  <a:blipFill>
                    <a:blip r:embed="rId3"/>
                    <a:stretch>
                      <a:fillRect b="-52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GB">
                        <a:noFill/>
                      </a:rPr>
                      <a:t> </a:t>
                    </a:r>
                  </a:p>
                </p:txBody>
              </p:sp>
            </mc:Fallback>
          </mc:AlternateContent>
          <p:grpSp>
            <p:nvGrpSpPr>
              <p:cNvPr id="163" name="Group 162">
                <a:extLst>
                  <a:ext uri="{FF2B5EF4-FFF2-40B4-BE49-F238E27FC236}">
                    <a16:creationId xmlns:a16="http://schemas.microsoft.com/office/drawing/2014/main" id="{5F46639B-2D65-36C6-4724-522D054AF05C}"/>
                  </a:ext>
                </a:extLst>
              </p:cNvPr>
              <p:cNvGrpSpPr/>
              <p:nvPr/>
            </p:nvGrpSpPr>
            <p:grpSpPr>
              <a:xfrm>
                <a:off x="7650468" y="685800"/>
                <a:ext cx="1264932" cy="1447800"/>
                <a:chOff x="7650468" y="685800"/>
                <a:chExt cx="1264932" cy="1447800"/>
              </a:xfrm>
            </p:grpSpPr>
            <p:pic>
              <p:nvPicPr>
                <p:cNvPr id="164" name="Picture 2" descr="Related image">
                  <a:extLst>
                    <a:ext uri="{FF2B5EF4-FFF2-40B4-BE49-F238E27FC236}">
                      <a16:creationId xmlns:a16="http://schemas.microsoft.com/office/drawing/2014/main" id="{084AA1D5-206C-70DE-A915-A2956C68DE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44" r="45768"/>
                <a:stretch/>
              </p:blipFill>
              <p:spPr bwMode="auto">
                <a:xfrm flipH="1">
                  <a:off x="7924801" y="685800"/>
                  <a:ext cx="990599" cy="1447800"/>
                </a:xfrm>
                <a:prstGeom prst="rect">
                  <a:avLst/>
                </a:prstGeom>
                <a:noFill/>
                <a:extLst>
                  <a:ext uri="{909E8E84-426E-40DD-AFC4-6F175D3DCCD1}">
                    <a14:hiddenFill xmlns:a14="http://schemas.microsoft.com/office/drawing/2010/main">
                      <a:solidFill>
                        <a:srgbClr val="FFFFFF"/>
                      </a:solidFill>
                    </a14:hiddenFill>
                  </a:ext>
                </a:extLst>
              </p:spPr>
            </p:pic>
            <p:sp>
              <p:nvSpPr>
                <p:cNvPr id="165" name="Rectangle 164">
                  <a:extLst>
                    <a:ext uri="{FF2B5EF4-FFF2-40B4-BE49-F238E27FC236}">
                      <a16:creationId xmlns:a16="http://schemas.microsoft.com/office/drawing/2014/main" id="{8C2548EB-1B08-EB67-F7B3-0DECE417EEBB}"/>
                    </a:ext>
                  </a:extLst>
                </p:cNvPr>
                <p:cNvSpPr/>
                <p:nvPr/>
              </p:nvSpPr>
              <p:spPr>
                <a:xfrm>
                  <a:off x="7924801" y="957441"/>
                  <a:ext cx="270378" cy="338759"/>
                </a:xfrm>
                <a:prstGeom prst="rect">
                  <a:avLst/>
                </a:prstGeom>
                <a:solidFill>
                  <a:srgbClr val="00621A"/>
                </a:solidFill>
                <a:ln w="25400">
                  <a:no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0DAC5BCB-EAEE-D746-FC82-5C9AB53910B6}"/>
                        </a:ext>
                      </a:extLst>
                    </p:cNvPr>
                    <p:cNvSpPr txBox="1"/>
                    <p:nvPr/>
                  </p:nvSpPr>
                  <p:spPr bwMode="auto">
                    <a:xfrm>
                      <a:off x="7650468" y="834535"/>
                      <a:ext cx="807732" cy="46166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a:spAutoFit/>
                    </a:bodyPr>
                    <a:lstStyle/>
                    <a:p>
                      <a:pPr lvl="0" eaLnBrk="0" hangingPunct="0"/>
                      <a14:m>
                        <m:oMathPara xmlns:m="http://schemas.openxmlformats.org/officeDocument/2006/math">
                          <m:oMathParaPr>
                            <m:jc m:val="centerGroup"/>
                          </m:oMathParaPr>
                          <m:oMath xmlns:m="http://schemas.openxmlformats.org/officeDocument/2006/math">
                            <m:r>
                              <m:rPr>
                                <m:nor/>
                              </m:rPr>
                              <a:rPr lang="en-US" sz="2400" b="0" i="0" dirty="0" smtClean="0">
                                <a:solidFill>
                                  <a:srgbClr val="FF00FF"/>
                                </a:solidFill>
                              </a:rPr>
                              <m:t>Y</m:t>
                            </m:r>
                            <m:r>
                              <m:rPr>
                                <m:sty m:val="p"/>
                              </m:rPr>
                              <a:rPr lang="en-US" sz="2400" i="1" baseline="-25000" dirty="0" smtClean="0">
                                <a:solidFill>
                                  <a:srgbClr val="FF00FF"/>
                                </a:solidFill>
                                <a:latin typeface="Cambria Math" panose="02040503050406030204" pitchFamily="18" charset="0"/>
                                <a:cs typeface="Times New Roman" panose="02020603050405020304" pitchFamily="18" charset="0"/>
                                <a:sym typeface="Symbol" panose="05050102010706020507" pitchFamily="18" charset="2"/>
                              </a:rPr>
                              <m:t>d</m:t>
                            </m:r>
                          </m:oMath>
                        </m:oMathPara>
                      </a14:m>
                      <a:endParaRPr kumimoji="0" lang="en-US" altLang="en-US" sz="2400" b="0" i="0" u="none" strike="noStrike" cap="none" normalizeH="0" baseline="-25000" dirty="0">
                        <a:ln>
                          <a:noFill/>
                        </a:ln>
                        <a:solidFill>
                          <a:srgbClr val="FF00FF"/>
                        </a:solidFill>
                        <a:effectLst/>
                        <a:cs typeface="Times New Roman" panose="02020603050405020304" pitchFamily="18" charset="0"/>
                      </a:endParaRPr>
                    </a:p>
                  </p:txBody>
                </p:sp>
              </mc:Choice>
              <mc:Fallback xmlns="">
                <p:sp>
                  <p:nvSpPr>
                    <p:cNvPr id="166" name="TextBox 165">
                      <a:extLst>
                        <a:ext uri="{FF2B5EF4-FFF2-40B4-BE49-F238E27FC236}">
                          <a16:creationId xmlns:a16="http://schemas.microsoft.com/office/drawing/2014/main" id="{0DAC5BCB-EAEE-D746-FC82-5C9AB53910B6}"/>
                        </a:ext>
                      </a:extLst>
                    </p:cNvPr>
                    <p:cNvSpPr txBox="1">
                      <a:spLocks noRot="1" noChangeAspect="1" noMove="1" noResize="1" noEditPoints="1" noAdjustHandles="1" noChangeArrowheads="1" noChangeShapeType="1" noTextEdit="1"/>
                    </p:cNvSpPr>
                    <p:nvPr/>
                  </p:nvSpPr>
                  <p:spPr bwMode="auto">
                    <a:xfrm>
                      <a:off x="7650468" y="834535"/>
                      <a:ext cx="807732" cy="461665"/>
                    </a:xfrm>
                    <a:prstGeom prst="rect">
                      <a:avLst/>
                    </a:prstGeom>
                    <a:blipFill>
                      <a:blip r:embed="rId5"/>
                      <a:stretch>
                        <a:fillRect b="-3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GB">
                          <a:noFill/>
                        </a:rPr>
                        <a:t> </a:t>
                      </a:r>
                    </a:p>
                  </p:txBody>
                </p:sp>
              </mc:Fallback>
            </mc:AlternateContent>
          </p:grpSp>
        </p:grpSp>
      </p:grpSp>
      <p:grpSp>
        <p:nvGrpSpPr>
          <p:cNvPr id="226" name="Group 225">
            <a:extLst>
              <a:ext uri="{FF2B5EF4-FFF2-40B4-BE49-F238E27FC236}">
                <a16:creationId xmlns:a16="http://schemas.microsoft.com/office/drawing/2014/main" id="{FCA8106E-EB9A-F635-284E-AB28B07E8FB9}"/>
              </a:ext>
            </a:extLst>
          </p:cNvPr>
          <p:cNvGrpSpPr/>
          <p:nvPr/>
        </p:nvGrpSpPr>
        <p:grpSpPr>
          <a:xfrm>
            <a:off x="2193258" y="4699184"/>
            <a:ext cx="3361832" cy="1532381"/>
            <a:chOff x="2443312" y="912276"/>
            <a:chExt cx="3361832" cy="1532381"/>
          </a:xfrm>
        </p:grpSpPr>
        <p:grpSp>
          <p:nvGrpSpPr>
            <p:cNvPr id="231" name="Group 230">
              <a:extLst>
                <a:ext uri="{FF2B5EF4-FFF2-40B4-BE49-F238E27FC236}">
                  <a16:creationId xmlns:a16="http://schemas.microsoft.com/office/drawing/2014/main" id="{4D7A7811-FC43-A135-F1B1-130FEFDD407F}"/>
                </a:ext>
              </a:extLst>
            </p:cNvPr>
            <p:cNvGrpSpPr/>
            <p:nvPr/>
          </p:nvGrpSpPr>
          <p:grpSpPr>
            <a:xfrm>
              <a:off x="2443312" y="912276"/>
              <a:ext cx="3336078" cy="1532381"/>
              <a:chOff x="2443312" y="912276"/>
              <a:chExt cx="3336078" cy="1532381"/>
            </a:xfrm>
          </p:grpSpPr>
          <p:cxnSp>
            <p:nvCxnSpPr>
              <p:cNvPr id="232" name="Straight Connector 231">
                <a:extLst>
                  <a:ext uri="{FF2B5EF4-FFF2-40B4-BE49-F238E27FC236}">
                    <a16:creationId xmlns:a16="http://schemas.microsoft.com/office/drawing/2014/main" id="{3F3BBDA2-CEBF-B8A9-5D87-1B0E9B8DB3D5}"/>
                  </a:ext>
                </a:extLst>
              </p:cNvPr>
              <p:cNvCxnSpPr>
                <a:cxnSpLocks/>
              </p:cNvCxnSpPr>
              <p:nvPr/>
            </p:nvCxnSpPr>
            <p:spPr bwMode="auto">
              <a:xfrm>
                <a:off x="4254777" y="1679980"/>
                <a:ext cx="686126" cy="187637"/>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4AD8636F-ADCD-DD48-9D19-074D20F7C23D}"/>
                  </a:ext>
                </a:extLst>
              </p:cNvPr>
              <p:cNvCxnSpPr/>
              <p:nvPr/>
            </p:nvCxnSpPr>
            <p:spPr bwMode="auto">
              <a:xfrm>
                <a:off x="4198771" y="916945"/>
                <a:ext cx="742132" cy="906176"/>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80649A2E-3FA3-4BDE-BBE7-C4D29E3C61DE}"/>
                  </a:ext>
                </a:extLst>
              </p:cNvPr>
              <p:cNvCxnSpPr/>
              <p:nvPr/>
            </p:nvCxnSpPr>
            <p:spPr bwMode="auto">
              <a:xfrm>
                <a:off x="4197102" y="1105039"/>
                <a:ext cx="763864" cy="718082"/>
              </a:xfrm>
              <a:prstGeom prst="line">
                <a:avLst/>
              </a:prstGeom>
              <a:noFill/>
              <a:ln w="25400" cap="sq" cmpd="sng" algn="ctr">
                <a:solidFill>
                  <a:srgbClr val="66FF33"/>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1F85F14A-81F6-80E1-79F7-5027A63B2BAA}"/>
                  </a:ext>
                </a:extLst>
              </p:cNvPr>
              <p:cNvCxnSpPr/>
              <p:nvPr/>
            </p:nvCxnSpPr>
            <p:spPr bwMode="auto">
              <a:xfrm>
                <a:off x="4195432" y="1294899"/>
                <a:ext cx="745472" cy="572719"/>
              </a:xfrm>
              <a:prstGeom prst="line">
                <a:avLst/>
              </a:prstGeom>
              <a:noFill/>
              <a:ln w="25400" cap="sq" cmpd="sng" algn="ctr">
                <a:solidFill>
                  <a:srgbClr val="66FF33"/>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B996D38C-BAFE-11A3-3885-0CDBBBF0E048}"/>
                  </a:ext>
                </a:extLst>
              </p:cNvPr>
              <p:cNvCxnSpPr/>
              <p:nvPr/>
            </p:nvCxnSpPr>
            <p:spPr bwMode="auto">
              <a:xfrm>
                <a:off x="4193762" y="1486525"/>
                <a:ext cx="767203" cy="336596"/>
              </a:xfrm>
              <a:prstGeom prst="line">
                <a:avLst/>
              </a:prstGeom>
              <a:noFill/>
              <a:ln w="25400" cap="sq" cmpd="sng" algn="ctr">
                <a:solidFill>
                  <a:srgbClr val="66FF33"/>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D309FE36-CA33-79EA-FD2A-74CA58482784}"/>
                  </a:ext>
                </a:extLst>
              </p:cNvPr>
              <p:cNvCxnSpPr/>
              <p:nvPr/>
            </p:nvCxnSpPr>
            <p:spPr bwMode="auto">
              <a:xfrm flipV="1">
                <a:off x="4190422" y="1804690"/>
                <a:ext cx="818978" cy="65087"/>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1A959913-FC08-1CAA-E514-03DFCAA78BD4}"/>
                  </a:ext>
                </a:extLst>
              </p:cNvPr>
              <p:cNvCxnSpPr/>
              <p:nvPr/>
            </p:nvCxnSpPr>
            <p:spPr bwMode="auto">
              <a:xfrm flipV="1">
                <a:off x="4188753" y="1804690"/>
                <a:ext cx="820647" cy="256713"/>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AFBB72D2-A263-C50D-10E8-C4CC40C6776F}"/>
                  </a:ext>
                </a:extLst>
              </p:cNvPr>
              <p:cNvCxnSpPr/>
              <p:nvPr/>
            </p:nvCxnSpPr>
            <p:spPr bwMode="auto">
              <a:xfrm flipV="1">
                <a:off x="4187083" y="1912114"/>
                <a:ext cx="773882" cy="340915"/>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A0FED503-C6C8-BA59-9D77-CF11CE774D04}"/>
                  </a:ext>
                </a:extLst>
              </p:cNvPr>
              <p:cNvCxnSpPr/>
              <p:nvPr/>
            </p:nvCxnSpPr>
            <p:spPr bwMode="auto">
              <a:xfrm flipV="1">
                <a:off x="4185413" y="1804690"/>
                <a:ext cx="823987" cy="639967"/>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556DD8C4-C35D-2536-9335-70886EFF0AD8}"/>
                  </a:ext>
                </a:extLst>
              </p:cNvPr>
              <p:cNvCxnSpPr>
                <a:cxnSpLocks/>
              </p:cNvCxnSpPr>
              <p:nvPr/>
            </p:nvCxnSpPr>
            <p:spPr bwMode="auto">
              <a:xfrm flipV="1">
                <a:off x="4254776" y="1299543"/>
                <a:ext cx="686127" cy="357886"/>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00353EDA-1ED2-B870-4D49-AA5773D143FF}"/>
                  </a:ext>
                </a:extLst>
              </p:cNvPr>
              <p:cNvCxnSpPr/>
              <p:nvPr/>
            </p:nvCxnSpPr>
            <p:spPr bwMode="auto">
              <a:xfrm>
                <a:off x="4198770" y="916945"/>
                <a:ext cx="742133" cy="382598"/>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D39D2914-1DCC-5DBA-B16F-29AC955873B1}"/>
                  </a:ext>
                </a:extLst>
              </p:cNvPr>
              <p:cNvCxnSpPr/>
              <p:nvPr/>
            </p:nvCxnSpPr>
            <p:spPr bwMode="auto">
              <a:xfrm>
                <a:off x="4197101" y="1105039"/>
                <a:ext cx="730444" cy="193850"/>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1E554428-3BE9-51FC-27A9-E579A0B616C6}"/>
                  </a:ext>
                </a:extLst>
              </p:cNvPr>
              <p:cNvCxnSpPr/>
              <p:nvPr/>
            </p:nvCxnSpPr>
            <p:spPr bwMode="auto">
              <a:xfrm>
                <a:off x="4195431" y="1294899"/>
                <a:ext cx="732114" cy="16904"/>
              </a:xfrm>
              <a:prstGeom prst="line">
                <a:avLst/>
              </a:prstGeom>
              <a:noFill/>
              <a:ln w="25400" cap="sq" cmpd="sng" algn="ctr">
                <a:solidFill>
                  <a:srgbClr val="66FF33"/>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C825D986-93A5-9CA7-EE72-9EDCA8108D04}"/>
                  </a:ext>
                </a:extLst>
              </p:cNvPr>
              <p:cNvCxnSpPr/>
              <p:nvPr/>
            </p:nvCxnSpPr>
            <p:spPr bwMode="auto">
              <a:xfrm flipV="1">
                <a:off x="4193761" y="1294899"/>
                <a:ext cx="733784" cy="191626"/>
              </a:xfrm>
              <a:prstGeom prst="line">
                <a:avLst/>
              </a:prstGeom>
              <a:noFill/>
              <a:ln w="25400" cap="sq" cmpd="sng" algn="ctr">
                <a:solidFill>
                  <a:srgbClr val="66FF33"/>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A33FC3EB-10E6-0E45-446C-3A173BDC2D9D}"/>
                  </a:ext>
                </a:extLst>
              </p:cNvPr>
              <p:cNvCxnSpPr/>
              <p:nvPr/>
            </p:nvCxnSpPr>
            <p:spPr bwMode="auto">
              <a:xfrm flipV="1">
                <a:off x="4192091" y="1299543"/>
                <a:ext cx="748812" cy="378608"/>
              </a:xfrm>
              <a:prstGeom prst="line">
                <a:avLst/>
              </a:prstGeom>
              <a:noFill/>
              <a:ln w="25400" cap="sq" cmpd="sng" algn="ctr">
                <a:solidFill>
                  <a:srgbClr val="66FF33"/>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EBAE1A64-BC85-232A-B26C-FCDAAD2253FA}"/>
                  </a:ext>
                </a:extLst>
              </p:cNvPr>
              <p:cNvCxnSpPr/>
              <p:nvPr/>
            </p:nvCxnSpPr>
            <p:spPr bwMode="auto">
              <a:xfrm flipV="1">
                <a:off x="4190421" y="1299543"/>
                <a:ext cx="750482" cy="570234"/>
              </a:xfrm>
              <a:prstGeom prst="line">
                <a:avLst/>
              </a:prstGeom>
              <a:noFill/>
              <a:ln w="25400" cap="sq" cmpd="sng" algn="ctr">
                <a:solidFill>
                  <a:srgbClr val="66FF33"/>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B1BEF703-251D-86F2-6636-3C0B88C27A93}"/>
                  </a:ext>
                </a:extLst>
              </p:cNvPr>
              <p:cNvCxnSpPr/>
              <p:nvPr/>
            </p:nvCxnSpPr>
            <p:spPr bwMode="auto">
              <a:xfrm flipV="1">
                <a:off x="4188752" y="1321865"/>
                <a:ext cx="738793" cy="739538"/>
              </a:xfrm>
              <a:prstGeom prst="line">
                <a:avLst/>
              </a:prstGeom>
              <a:noFill/>
              <a:ln w="25400" cap="sq" cmpd="sng" algn="ctr">
                <a:solidFill>
                  <a:srgbClr val="66FF33"/>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3638E359-5E43-90F3-8A9B-EBB0EA0F0382}"/>
                  </a:ext>
                </a:extLst>
              </p:cNvPr>
              <p:cNvCxnSpPr/>
              <p:nvPr/>
            </p:nvCxnSpPr>
            <p:spPr bwMode="auto">
              <a:xfrm flipV="1">
                <a:off x="4187082" y="1311802"/>
                <a:ext cx="746357" cy="941227"/>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7444A592-733D-ABA1-906D-513067FEAB94}"/>
                  </a:ext>
                </a:extLst>
              </p:cNvPr>
              <p:cNvCxnSpPr/>
              <p:nvPr/>
            </p:nvCxnSpPr>
            <p:spPr bwMode="auto">
              <a:xfrm flipV="1">
                <a:off x="4185412" y="1299543"/>
                <a:ext cx="755491" cy="1145113"/>
              </a:xfrm>
              <a:prstGeom prst="line">
                <a:avLst/>
              </a:prstGeom>
              <a:noFill/>
              <a:ln w="25400" cap="sq" cmpd="sng" algn="ctr">
                <a:solidFill>
                  <a:srgbClr val="66FF33"/>
                </a:solidFill>
                <a:prstDash val="solid"/>
                <a:round/>
                <a:headEnd type="none" w="med" len="med"/>
                <a:tailEnd type="none" w="med" len="med"/>
              </a:ln>
              <a:effectLst/>
            </p:spPr>
          </p:cxnSp>
          <p:grpSp>
            <p:nvGrpSpPr>
              <p:cNvPr id="251" name="Group 250">
                <a:extLst>
                  <a:ext uri="{FF2B5EF4-FFF2-40B4-BE49-F238E27FC236}">
                    <a16:creationId xmlns:a16="http://schemas.microsoft.com/office/drawing/2014/main" id="{B978484F-841A-93A7-FBA3-388A27637EF4}"/>
                  </a:ext>
                </a:extLst>
              </p:cNvPr>
              <p:cNvGrpSpPr/>
              <p:nvPr/>
            </p:nvGrpSpPr>
            <p:grpSpPr>
              <a:xfrm>
                <a:off x="2443312" y="1019515"/>
                <a:ext cx="851845" cy="1336087"/>
                <a:chOff x="2519512" y="1019515"/>
                <a:chExt cx="851845" cy="1336087"/>
              </a:xfrm>
            </p:grpSpPr>
            <p:cxnSp>
              <p:nvCxnSpPr>
                <p:cNvPr id="283" name="Straight Connector 282">
                  <a:extLst>
                    <a:ext uri="{FF2B5EF4-FFF2-40B4-BE49-F238E27FC236}">
                      <a16:creationId xmlns:a16="http://schemas.microsoft.com/office/drawing/2014/main" id="{CF9B4306-4B9C-F1BC-57CC-8B470A286835}"/>
                    </a:ext>
                  </a:extLst>
                </p:cNvPr>
                <p:cNvCxnSpPr>
                  <a:cxnSpLocks/>
                </p:cNvCxnSpPr>
                <p:nvPr/>
              </p:nvCxnSpPr>
              <p:spPr bwMode="auto">
                <a:xfrm flipV="1">
                  <a:off x="2557206" y="1486192"/>
                  <a:ext cx="812163" cy="289885"/>
                </a:xfrm>
                <a:prstGeom prst="line">
                  <a:avLst/>
                </a:prstGeom>
                <a:noFill/>
                <a:ln w="25400" cap="sq" cmpd="sng" algn="ctr">
                  <a:solidFill>
                    <a:srgbClr val="66FF33"/>
                  </a:solidFill>
                  <a:prstDash val="solid"/>
                  <a:round/>
                  <a:headEnd type="none" w="med" len="med"/>
                  <a:tailEnd type="none" w="med" len="med"/>
                </a:ln>
                <a:effectLst/>
              </p:spPr>
            </p:cxnSp>
            <p:cxnSp>
              <p:nvCxnSpPr>
                <p:cNvPr id="284" name="Straight Connector 283">
                  <a:extLst>
                    <a:ext uri="{FF2B5EF4-FFF2-40B4-BE49-F238E27FC236}">
                      <a16:creationId xmlns:a16="http://schemas.microsoft.com/office/drawing/2014/main" id="{FEC49B6B-8E88-99B0-2C3E-2724A90F6728}"/>
                    </a:ext>
                  </a:extLst>
                </p:cNvPr>
                <p:cNvCxnSpPr/>
                <p:nvPr/>
              </p:nvCxnSpPr>
              <p:spPr bwMode="auto">
                <a:xfrm>
                  <a:off x="2531200" y="1019515"/>
                  <a:ext cx="801711" cy="466675"/>
                </a:xfrm>
                <a:prstGeom prst="line">
                  <a:avLst/>
                </a:prstGeom>
                <a:noFill/>
                <a:ln w="25400" cap="sq" cmpd="sng" algn="ctr">
                  <a:solidFill>
                    <a:srgbClr val="66FF33"/>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D03C3DF5-5306-F206-1C2D-256B1E282B5B}"/>
                    </a:ext>
                  </a:extLst>
                </p:cNvPr>
                <p:cNvCxnSpPr/>
                <p:nvPr/>
              </p:nvCxnSpPr>
              <p:spPr bwMode="auto">
                <a:xfrm>
                  <a:off x="2529531" y="1207608"/>
                  <a:ext cx="841826" cy="278580"/>
                </a:xfrm>
                <a:prstGeom prst="line">
                  <a:avLst/>
                </a:prstGeom>
                <a:noFill/>
                <a:ln w="25400" cap="sq" cmpd="sng" algn="ctr">
                  <a:solidFill>
                    <a:srgbClr val="66FF33"/>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2BAC3155-A8BD-0AC9-8F8F-447E65C91BBE}"/>
                    </a:ext>
                  </a:extLst>
                </p:cNvPr>
                <p:cNvCxnSpPr/>
                <p:nvPr/>
              </p:nvCxnSpPr>
              <p:spPr bwMode="auto">
                <a:xfrm>
                  <a:off x="2527861" y="1397469"/>
                  <a:ext cx="843496" cy="88721"/>
                </a:xfrm>
                <a:prstGeom prst="line">
                  <a:avLst/>
                </a:prstGeom>
                <a:noFill/>
                <a:ln w="25400" cap="sq" cmpd="sng" algn="ctr">
                  <a:solidFill>
                    <a:srgbClr val="66FF33"/>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AE8E6307-43EF-3EAF-83AE-4D66B84A5FF2}"/>
                    </a:ext>
                  </a:extLst>
                </p:cNvPr>
                <p:cNvCxnSpPr/>
                <p:nvPr/>
              </p:nvCxnSpPr>
              <p:spPr bwMode="auto">
                <a:xfrm flipV="1">
                  <a:off x="2526191" y="1486192"/>
                  <a:ext cx="845166" cy="102905"/>
                </a:xfrm>
                <a:prstGeom prst="line">
                  <a:avLst/>
                </a:prstGeom>
                <a:noFill/>
                <a:ln w="25400" cap="sq" cmpd="sng" algn="ctr">
                  <a:solidFill>
                    <a:srgbClr val="66FF33"/>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1B386D54-13E6-51BE-9176-7FECD5032A26}"/>
                    </a:ext>
                  </a:extLst>
                </p:cNvPr>
                <p:cNvCxnSpPr/>
                <p:nvPr/>
              </p:nvCxnSpPr>
              <p:spPr bwMode="auto">
                <a:xfrm flipV="1">
                  <a:off x="2522852" y="1464556"/>
                  <a:ext cx="790512" cy="507793"/>
                </a:xfrm>
                <a:prstGeom prst="line">
                  <a:avLst/>
                </a:prstGeom>
                <a:noFill/>
                <a:ln w="25400" cap="sq" cmpd="sng" algn="ctr">
                  <a:solidFill>
                    <a:srgbClr val="66FF33"/>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8ABDD20E-1E27-D96D-E3BA-7DDBE7236FCC}"/>
                    </a:ext>
                  </a:extLst>
                </p:cNvPr>
                <p:cNvCxnSpPr/>
                <p:nvPr/>
              </p:nvCxnSpPr>
              <p:spPr bwMode="auto">
                <a:xfrm flipV="1">
                  <a:off x="2521182" y="1486192"/>
                  <a:ext cx="792181" cy="677786"/>
                </a:xfrm>
                <a:prstGeom prst="line">
                  <a:avLst/>
                </a:prstGeom>
                <a:noFill/>
                <a:ln w="25400" cap="sq" cmpd="sng" algn="ctr">
                  <a:solidFill>
                    <a:srgbClr val="66FF33"/>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0D21487A-A93D-31A3-0189-5B108395C5F2}"/>
                    </a:ext>
                  </a:extLst>
                </p:cNvPr>
                <p:cNvCxnSpPr/>
                <p:nvPr/>
              </p:nvCxnSpPr>
              <p:spPr bwMode="auto">
                <a:xfrm flipV="1">
                  <a:off x="2519512" y="1486192"/>
                  <a:ext cx="851845" cy="869410"/>
                </a:xfrm>
                <a:prstGeom prst="line">
                  <a:avLst/>
                </a:prstGeom>
                <a:noFill/>
                <a:ln w="25400" cap="sq" cmpd="sng" algn="ctr">
                  <a:solidFill>
                    <a:srgbClr val="66FF33"/>
                  </a:solidFill>
                  <a:prstDash val="solid"/>
                  <a:round/>
                  <a:headEnd type="none" w="med" len="med"/>
                  <a:tailEnd type="none" w="med" len="med"/>
                </a:ln>
                <a:effectLst/>
              </p:spPr>
            </p:cxnSp>
            <p:sp>
              <p:nvSpPr>
                <p:cNvPr id="291" name="Rectangle 290">
                  <a:extLst>
                    <a:ext uri="{FF2B5EF4-FFF2-40B4-BE49-F238E27FC236}">
                      <a16:creationId xmlns:a16="http://schemas.microsoft.com/office/drawing/2014/main" id="{14B695AC-7AA0-85DE-F837-9EF2DA85199B}"/>
                    </a:ext>
                  </a:extLst>
                </p:cNvPr>
                <p:cNvSpPr/>
                <p:nvPr/>
              </p:nvSpPr>
              <p:spPr>
                <a:xfrm>
                  <a:off x="2686821" y="1260402"/>
                  <a:ext cx="626180" cy="322189"/>
                </a:xfrm>
                <a:prstGeom prst="rect">
                  <a:avLst/>
                </a:prstGeom>
                <a:no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grpSp>
          <p:cxnSp>
            <p:nvCxnSpPr>
              <p:cNvPr id="252" name="Straight Connector 251">
                <a:extLst>
                  <a:ext uri="{FF2B5EF4-FFF2-40B4-BE49-F238E27FC236}">
                    <a16:creationId xmlns:a16="http://schemas.microsoft.com/office/drawing/2014/main" id="{0E8A0F2A-3A5C-7F69-70FF-85F00E74FABA}"/>
                  </a:ext>
                </a:extLst>
              </p:cNvPr>
              <p:cNvCxnSpPr>
                <a:cxnSpLocks/>
              </p:cNvCxnSpPr>
              <p:nvPr/>
            </p:nvCxnSpPr>
            <p:spPr bwMode="auto">
              <a:xfrm>
                <a:off x="3419708" y="1675311"/>
                <a:ext cx="686126" cy="187637"/>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2ECB1514-8462-3DBF-FC2C-FE253C53996C}"/>
                  </a:ext>
                </a:extLst>
              </p:cNvPr>
              <p:cNvCxnSpPr/>
              <p:nvPr/>
            </p:nvCxnSpPr>
            <p:spPr bwMode="auto">
              <a:xfrm>
                <a:off x="3363702" y="912276"/>
                <a:ext cx="742132" cy="906176"/>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93A975BD-FF09-B9DF-07DB-8F3B1E744932}"/>
                  </a:ext>
                </a:extLst>
              </p:cNvPr>
              <p:cNvCxnSpPr/>
              <p:nvPr/>
            </p:nvCxnSpPr>
            <p:spPr bwMode="auto">
              <a:xfrm>
                <a:off x="3362033" y="1100370"/>
                <a:ext cx="763864" cy="718082"/>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C8FDBDA9-9291-546D-375E-F7F689C911C4}"/>
                  </a:ext>
                </a:extLst>
              </p:cNvPr>
              <p:cNvCxnSpPr/>
              <p:nvPr/>
            </p:nvCxnSpPr>
            <p:spPr bwMode="auto">
              <a:xfrm>
                <a:off x="3360363" y="1290230"/>
                <a:ext cx="745472" cy="572719"/>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C696F4EC-2A04-EF39-F302-2F228D4DDE19}"/>
                  </a:ext>
                </a:extLst>
              </p:cNvPr>
              <p:cNvCxnSpPr/>
              <p:nvPr/>
            </p:nvCxnSpPr>
            <p:spPr bwMode="auto">
              <a:xfrm>
                <a:off x="3358693" y="1481856"/>
                <a:ext cx="767203" cy="336596"/>
              </a:xfrm>
              <a:prstGeom prst="line">
                <a:avLst/>
              </a:prstGeom>
              <a:noFill/>
              <a:ln w="25400" cap="sq" cmpd="sng" algn="ctr">
                <a:solidFill>
                  <a:srgbClr val="66FF33"/>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49AB4C5F-268A-BFC3-E01C-871019A84853}"/>
                  </a:ext>
                </a:extLst>
              </p:cNvPr>
              <p:cNvCxnSpPr/>
              <p:nvPr/>
            </p:nvCxnSpPr>
            <p:spPr bwMode="auto">
              <a:xfrm flipV="1">
                <a:off x="3355353" y="1800021"/>
                <a:ext cx="818978" cy="65087"/>
              </a:xfrm>
              <a:prstGeom prst="line">
                <a:avLst/>
              </a:prstGeom>
              <a:noFill/>
              <a:ln w="25400" cap="sq" cmpd="sng" algn="ctr">
                <a:solidFill>
                  <a:srgbClr val="66FF33"/>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AF175421-ED25-57AA-1DF0-F1D35ED2BC07}"/>
                  </a:ext>
                </a:extLst>
              </p:cNvPr>
              <p:cNvCxnSpPr>
                <a:cxnSpLocks/>
              </p:cNvCxnSpPr>
              <p:nvPr/>
            </p:nvCxnSpPr>
            <p:spPr bwMode="auto">
              <a:xfrm flipV="1">
                <a:off x="3353684" y="1814166"/>
                <a:ext cx="765509" cy="242568"/>
              </a:xfrm>
              <a:prstGeom prst="line">
                <a:avLst/>
              </a:prstGeom>
              <a:noFill/>
              <a:ln w="25400" cap="sq" cmpd="sng" algn="ctr">
                <a:solidFill>
                  <a:srgbClr val="66FF33"/>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330206A0-FEBB-5C06-B78C-84C9974C49B8}"/>
                  </a:ext>
                </a:extLst>
              </p:cNvPr>
              <p:cNvCxnSpPr>
                <a:cxnSpLocks/>
              </p:cNvCxnSpPr>
              <p:nvPr/>
            </p:nvCxnSpPr>
            <p:spPr bwMode="auto">
              <a:xfrm flipV="1">
                <a:off x="3352014" y="1832564"/>
                <a:ext cx="760500" cy="415796"/>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4EBD9C95-A0BF-01DA-F2AE-63DF21E3D0FC}"/>
                  </a:ext>
                </a:extLst>
              </p:cNvPr>
              <p:cNvCxnSpPr>
                <a:cxnSpLocks/>
              </p:cNvCxnSpPr>
              <p:nvPr/>
            </p:nvCxnSpPr>
            <p:spPr bwMode="auto">
              <a:xfrm flipV="1">
                <a:off x="3350344" y="1823121"/>
                <a:ext cx="748027" cy="616867"/>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75714F8D-1F43-CF3D-E8F4-AA91BC65284B}"/>
                  </a:ext>
                </a:extLst>
              </p:cNvPr>
              <p:cNvCxnSpPr>
                <a:cxnSpLocks/>
              </p:cNvCxnSpPr>
              <p:nvPr/>
            </p:nvCxnSpPr>
            <p:spPr bwMode="auto">
              <a:xfrm flipV="1">
                <a:off x="3419708" y="1294874"/>
                <a:ext cx="686127" cy="357886"/>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1F6511F8-7BA7-8877-BEE2-5CE581E119C6}"/>
                  </a:ext>
                </a:extLst>
              </p:cNvPr>
              <p:cNvCxnSpPr/>
              <p:nvPr/>
            </p:nvCxnSpPr>
            <p:spPr bwMode="auto">
              <a:xfrm>
                <a:off x="3363702" y="912276"/>
                <a:ext cx="742133" cy="382598"/>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DB2E2E7A-B27E-E2F0-EFB7-06AF0448FAFC}"/>
                  </a:ext>
                </a:extLst>
              </p:cNvPr>
              <p:cNvCxnSpPr/>
              <p:nvPr/>
            </p:nvCxnSpPr>
            <p:spPr bwMode="auto">
              <a:xfrm>
                <a:off x="3362033" y="1100370"/>
                <a:ext cx="730444" cy="193850"/>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604375DF-FFB2-975D-7615-621F409D1676}"/>
                  </a:ext>
                </a:extLst>
              </p:cNvPr>
              <p:cNvCxnSpPr/>
              <p:nvPr/>
            </p:nvCxnSpPr>
            <p:spPr bwMode="auto">
              <a:xfrm>
                <a:off x="3360363" y="1290230"/>
                <a:ext cx="732114" cy="16904"/>
              </a:xfrm>
              <a:prstGeom prst="line">
                <a:avLst/>
              </a:prstGeom>
              <a:noFill/>
              <a:ln w="25400" cap="sq" cmpd="sng" algn="ctr">
                <a:solidFill>
                  <a:srgbClr val="66FF33"/>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E879E7B1-859E-9C4E-C647-A26717607C21}"/>
                  </a:ext>
                </a:extLst>
              </p:cNvPr>
              <p:cNvCxnSpPr/>
              <p:nvPr/>
            </p:nvCxnSpPr>
            <p:spPr bwMode="auto">
              <a:xfrm flipV="1">
                <a:off x="3358693" y="1290230"/>
                <a:ext cx="733784" cy="191626"/>
              </a:xfrm>
              <a:prstGeom prst="line">
                <a:avLst/>
              </a:prstGeom>
              <a:noFill/>
              <a:ln w="25400" cap="sq" cmpd="sng" algn="ctr">
                <a:solidFill>
                  <a:srgbClr val="66FF33"/>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F1F5E392-3742-8F2F-05F5-CC2DFC054316}"/>
                  </a:ext>
                </a:extLst>
              </p:cNvPr>
              <p:cNvCxnSpPr/>
              <p:nvPr/>
            </p:nvCxnSpPr>
            <p:spPr bwMode="auto">
              <a:xfrm flipV="1">
                <a:off x="3357023" y="1294874"/>
                <a:ext cx="748812" cy="378608"/>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0D505D19-CBFE-C076-5598-CE82AC87516B}"/>
                  </a:ext>
                </a:extLst>
              </p:cNvPr>
              <p:cNvCxnSpPr/>
              <p:nvPr/>
            </p:nvCxnSpPr>
            <p:spPr bwMode="auto">
              <a:xfrm flipV="1">
                <a:off x="3355353" y="1294874"/>
                <a:ext cx="750482" cy="570234"/>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3BEA7506-7268-0645-FC87-A2FCE93C511B}"/>
                  </a:ext>
                </a:extLst>
              </p:cNvPr>
              <p:cNvCxnSpPr/>
              <p:nvPr/>
            </p:nvCxnSpPr>
            <p:spPr bwMode="auto">
              <a:xfrm flipV="1">
                <a:off x="3353684" y="1317196"/>
                <a:ext cx="738793" cy="739538"/>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22A42002-4D35-0064-123B-83F8F848C028}"/>
                  </a:ext>
                </a:extLst>
              </p:cNvPr>
              <p:cNvCxnSpPr/>
              <p:nvPr/>
            </p:nvCxnSpPr>
            <p:spPr bwMode="auto">
              <a:xfrm flipV="1">
                <a:off x="3352014" y="1307133"/>
                <a:ext cx="746357" cy="941227"/>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9F29A1A1-B670-A257-04FE-F18C7B68DADA}"/>
                  </a:ext>
                </a:extLst>
              </p:cNvPr>
              <p:cNvCxnSpPr/>
              <p:nvPr/>
            </p:nvCxnSpPr>
            <p:spPr bwMode="auto">
              <a:xfrm flipV="1">
                <a:off x="3350344" y="1294874"/>
                <a:ext cx="755491" cy="1145113"/>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BCFF3F95-5703-E71D-E419-561681E105F7}"/>
                  </a:ext>
                </a:extLst>
              </p:cNvPr>
              <p:cNvCxnSpPr>
                <a:cxnSpLocks/>
              </p:cNvCxnSpPr>
              <p:nvPr/>
            </p:nvCxnSpPr>
            <p:spPr bwMode="auto">
              <a:xfrm>
                <a:off x="4197101" y="1622822"/>
                <a:ext cx="768771" cy="289292"/>
              </a:xfrm>
              <a:prstGeom prst="line">
                <a:avLst/>
              </a:prstGeom>
              <a:noFill/>
              <a:ln w="25400" cap="sq" cmpd="sng" algn="ctr">
                <a:solidFill>
                  <a:srgbClr val="66FF33"/>
                </a:solidFill>
                <a:prstDash val="solid"/>
                <a:round/>
                <a:headEnd type="none" w="med" len="med"/>
                <a:tailEnd type="none" w="med" len="med"/>
              </a:ln>
              <a:effectLst/>
            </p:spPr>
          </p:cxnSp>
          <p:grpSp>
            <p:nvGrpSpPr>
              <p:cNvPr id="272" name="Group 271">
                <a:extLst>
                  <a:ext uri="{FF2B5EF4-FFF2-40B4-BE49-F238E27FC236}">
                    <a16:creationId xmlns:a16="http://schemas.microsoft.com/office/drawing/2014/main" id="{495DB171-C334-320A-764F-4767EF9DB48C}"/>
                  </a:ext>
                </a:extLst>
              </p:cNvPr>
              <p:cNvGrpSpPr/>
              <p:nvPr/>
            </p:nvGrpSpPr>
            <p:grpSpPr>
              <a:xfrm>
                <a:off x="4927545" y="958063"/>
                <a:ext cx="851845" cy="1459458"/>
                <a:chOff x="2519512" y="896144"/>
                <a:chExt cx="851845" cy="1459458"/>
              </a:xfrm>
            </p:grpSpPr>
            <p:cxnSp>
              <p:nvCxnSpPr>
                <p:cNvPr id="273" name="Straight Connector 272">
                  <a:extLst>
                    <a:ext uri="{FF2B5EF4-FFF2-40B4-BE49-F238E27FC236}">
                      <a16:creationId xmlns:a16="http://schemas.microsoft.com/office/drawing/2014/main" id="{81D339F9-744E-7BFF-A972-642C01E38651}"/>
                    </a:ext>
                  </a:extLst>
                </p:cNvPr>
                <p:cNvCxnSpPr>
                  <a:cxnSpLocks/>
                </p:cNvCxnSpPr>
                <p:nvPr/>
              </p:nvCxnSpPr>
              <p:spPr bwMode="auto">
                <a:xfrm flipV="1">
                  <a:off x="2557206" y="1486192"/>
                  <a:ext cx="812163" cy="289885"/>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8E0480F2-FA10-BAC2-75BA-C680DC9101F1}"/>
                    </a:ext>
                  </a:extLst>
                </p:cNvPr>
                <p:cNvCxnSpPr/>
                <p:nvPr/>
              </p:nvCxnSpPr>
              <p:spPr bwMode="auto">
                <a:xfrm>
                  <a:off x="2531200" y="1019515"/>
                  <a:ext cx="801711" cy="466675"/>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D8A95826-4A90-0E0F-2340-B00A8ADC7493}"/>
                    </a:ext>
                  </a:extLst>
                </p:cNvPr>
                <p:cNvCxnSpPr/>
                <p:nvPr/>
              </p:nvCxnSpPr>
              <p:spPr bwMode="auto">
                <a:xfrm>
                  <a:off x="2529531" y="1207608"/>
                  <a:ext cx="841826" cy="278580"/>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81FF80F8-88D3-151E-5FCA-9D38BD90567B}"/>
                    </a:ext>
                  </a:extLst>
                </p:cNvPr>
                <p:cNvCxnSpPr/>
                <p:nvPr/>
              </p:nvCxnSpPr>
              <p:spPr bwMode="auto">
                <a:xfrm>
                  <a:off x="2527861" y="1397469"/>
                  <a:ext cx="843496" cy="88721"/>
                </a:xfrm>
                <a:prstGeom prst="line">
                  <a:avLst/>
                </a:prstGeom>
                <a:noFill/>
                <a:ln w="25400" cap="sq" cmpd="sng" algn="ctr">
                  <a:solidFill>
                    <a:srgbClr val="66FF33"/>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D9E5B2E5-E9AA-A8C6-2611-6316181D134A}"/>
                    </a:ext>
                  </a:extLst>
                </p:cNvPr>
                <p:cNvCxnSpPr/>
                <p:nvPr/>
              </p:nvCxnSpPr>
              <p:spPr bwMode="auto">
                <a:xfrm flipV="1">
                  <a:off x="2526191" y="1486192"/>
                  <a:ext cx="845166" cy="102905"/>
                </a:xfrm>
                <a:prstGeom prst="line">
                  <a:avLst/>
                </a:prstGeom>
                <a:noFill/>
                <a:ln w="25400" cap="sq" cmpd="sng" algn="ctr">
                  <a:solidFill>
                    <a:srgbClr val="66FF33"/>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490148BD-B8BA-C0D6-6E7E-A9597F11DE58}"/>
                    </a:ext>
                  </a:extLst>
                </p:cNvPr>
                <p:cNvCxnSpPr/>
                <p:nvPr/>
              </p:nvCxnSpPr>
              <p:spPr bwMode="auto">
                <a:xfrm flipV="1">
                  <a:off x="2522852" y="1464556"/>
                  <a:ext cx="790512" cy="507793"/>
                </a:xfrm>
                <a:prstGeom prst="line">
                  <a:avLst/>
                </a:prstGeom>
                <a:noFill/>
                <a:ln w="25400" cap="sq" cmpd="sng" algn="ctr">
                  <a:solidFill>
                    <a:srgbClr val="66FF33"/>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AFAF6AD8-1BB3-A697-51D0-7063CC54815D}"/>
                    </a:ext>
                  </a:extLst>
                </p:cNvPr>
                <p:cNvCxnSpPr/>
                <p:nvPr/>
              </p:nvCxnSpPr>
              <p:spPr bwMode="auto">
                <a:xfrm flipV="1">
                  <a:off x="2521182" y="1486192"/>
                  <a:ext cx="792181" cy="677786"/>
                </a:xfrm>
                <a:prstGeom prst="line">
                  <a:avLst/>
                </a:prstGeom>
                <a:noFill/>
                <a:ln w="25400" cap="sq" cmpd="sng" algn="ctr">
                  <a:solidFill>
                    <a:srgbClr val="66FF33"/>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D387E028-9EF3-1B82-D902-0DCF36B67102}"/>
                    </a:ext>
                  </a:extLst>
                </p:cNvPr>
                <p:cNvCxnSpPr/>
                <p:nvPr/>
              </p:nvCxnSpPr>
              <p:spPr bwMode="auto">
                <a:xfrm flipV="1">
                  <a:off x="2519512" y="1486192"/>
                  <a:ext cx="851845" cy="869410"/>
                </a:xfrm>
                <a:prstGeom prst="line">
                  <a:avLst/>
                </a:prstGeom>
                <a:noFill/>
                <a:ln w="25400" cap="sq" cmpd="sng" algn="ctr">
                  <a:solidFill>
                    <a:srgbClr val="66FF33"/>
                  </a:solidFill>
                  <a:prstDash val="solid"/>
                  <a:round/>
                  <a:headEnd type="none" w="med" len="med"/>
                  <a:tailEnd type="none" w="med" len="med"/>
                </a:ln>
                <a:effectLst/>
              </p:spPr>
            </p:cxnSp>
            <p:sp>
              <p:nvSpPr>
                <p:cNvPr id="281" name="Rectangle 280">
                  <a:extLst>
                    <a:ext uri="{FF2B5EF4-FFF2-40B4-BE49-F238E27FC236}">
                      <a16:creationId xmlns:a16="http://schemas.microsoft.com/office/drawing/2014/main" id="{180D4576-0497-B5E0-0D80-6B3BDE1E5ECF}"/>
                    </a:ext>
                  </a:extLst>
                </p:cNvPr>
                <p:cNvSpPr/>
                <p:nvPr/>
              </p:nvSpPr>
              <p:spPr>
                <a:xfrm>
                  <a:off x="2686821" y="1260402"/>
                  <a:ext cx="626180" cy="322189"/>
                </a:xfrm>
                <a:prstGeom prst="rect">
                  <a:avLst/>
                </a:prstGeom>
                <a:no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cxnSp>
              <p:nvCxnSpPr>
                <p:cNvPr id="282" name="Straight Connector 281">
                  <a:extLst>
                    <a:ext uri="{FF2B5EF4-FFF2-40B4-BE49-F238E27FC236}">
                      <a16:creationId xmlns:a16="http://schemas.microsoft.com/office/drawing/2014/main" id="{3B0445F8-2F89-E462-E788-9F538FDEF3E8}"/>
                    </a:ext>
                  </a:extLst>
                </p:cNvPr>
                <p:cNvCxnSpPr>
                  <a:cxnSpLocks/>
                </p:cNvCxnSpPr>
                <p:nvPr/>
              </p:nvCxnSpPr>
              <p:spPr bwMode="auto">
                <a:xfrm>
                  <a:off x="2552974" y="896144"/>
                  <a:ext cx="707145" cy="664759"/>
                </a:xfrm>
                <a:prstGeom prst="line">
                  <a:avLst/>
                </a:prstGeom>
                <a:noFill/>
                <a:ln w="25400" cap="sq" cmpd="sng" algn="ctr">
                  <a:solidFill>
                    <a:srgbClr val="66FF33"/>
                  </a:solidFill>
                  <a:prstDash val="solid"/>
                  <a:round/>
                  <a:headEnd type="none" w="med" len="med"/>
                  <a:tailEnd type="none" w="med" len="med"/>
                </a:ln>
                <a:effectLst/>
              </p:spPr>
            </p:cxnSp>
          </p:grpSp>
        </p:grpSp>
        <p:sp>
          <p:nvSpPr>
            <p:cNvPr id="168" name="Oval 167">
              <a:extLst>
                <a:ext uri="{FF2B5EF4-FFF2-40B4-BE49-F238E27FC236}">
                  <a16:creationId xmlns:a16="http://schemas.microsoft.com/office/drawing/2014/main" id="{4FEABF5D-AAF4-3F5F-2777-CC7C2F49904E}"/>
                </a:ext>
              </a:extLst>
            </p:cNvPr>
            <p:cNvSpPr/>
            <p:nvPr/>
          </p:nvSpPr>
          <p:spPr>
            <a:xfrm>
              <a:off x="5668152" y="1529947"/>
              <a:ext cx="136992" cy="125855"/>
            </a:xfrm>
            <a:prstGeom prst="ellipse">
              <a:avLst/>
            </a:prstGeom>
            <a:solidFill>
              <a:srgbClr val="FF0000"/>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sp>
        <p:nvSpPr>
          <p:cNvPr id="3" name="Rectangle 63">
            <a:extLst>
              <a:ext uri="{FF2B5EF4-FFF2-40B4-BE49-F238E27FC236}">
                <a16:creationId xmlns:a16="http://schemas.microsoft.com/office/drawing/2014/main" id="{6A6AF599-F85B-5537-07E4-02A845676689}"/>
              </a:ext>
            </a:extLst>
          </p:cNvPr>
          <p:cNvSpPr>
            <a:spLocks noChangeArrowheads="1"/>
          </p:cNvSpPr>
          <p:nvPr/>
        </p:nvSpPr>
        <p:spPr bwMode="auto">
          <a:xfrm>
            <a:off x="475574" y="-24977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Image Generation By Layer</a:t>
            </a:r>
          </a:p>
        </p:txBody>
      </p:sp>
      <p:pic>
        <p:nvPicPr>
          <p:cNvPr id="2" name="Picture 1">
            <a:extLst>
              <a:ext uri="{FF2B5EF4-FFF2-40B4-BE49-F238E27FC236}">
                <a16:creationId xmlns:a16="http://schemas.microsoft.com/office/drawing/2014/main" id="{504F3200-934C-C752-568B-CE7BB128DDE6}"/>
              </a:ext>
            </a:extLst>
          </p:cNvPr>
          <p:cNvPicPr>
            <a:picLocks noChangeAspect="1"/>
          </p:cNvPicPr>
          <p:nvPr/>
        </p:nvPicPr>
        <p:blipFill>
          <a:blip r:embed="rId6"/>
          <a:stretch>
            <a:fillRect/>
          </a:stretch>
        </p:blipFill>
        <p:spPr>
          <a:xfrm>
            <a:off x="1021196" y="1225872"/>
            <a:ext cx="1006332" cy="926217"/>
          </a:xfrm>
          <a:prstGeom prst="rect">
            <a:avLst/>
          </a:prstGeom>
        </p:spPr>
      </p:pic>
      <p:pic>
        <p:nvPicPr>
          <p:cNvPr id="16" name="Picture 15">
            <a:extLst>
              <a:ext uri="{FF2B5EF4-FFF2-40B4-BE49-F238E27FC236}">
                <a16:creationId xmlns:a16="http://schemas.microsoft.com/office/drawing/2014/main" id="{98F01031-BFE4-BD61-4464-F8D55C4850BC}"/>
              </a:ext>
            </a:extLst>
          </p:cNvPr>
          <p:cNvPicPr>
            <a:picLocks noChangeAspect="1"/>
          </p:cNvPicPr>
          <p:nvPr/>
        </p:nvPicPr>
        <p:blipFill>
          <a:blip r:embed="rId7"/>
          <a:stretch>
            <a:fillRect/>
          </a:stretch>
        </p:blipFill>
        <p:spPr>
          <a:xfrm>
            <a:off x="2094522" y="1231853"/>
            <a:ext cx="1271451" cy="914255"/>
          </a:xfrm>
          <a:prstGeom prst="rect">
            <a:avLst/>
          </a:prstGeom>
        </p:spPr>
      </p:pic>
      <p:pic>
        <p:nvPicPr>
          <p:cNvPr id="18" name="Picture 17">
            <a:extLst>
              <a:ext uri="{FF2B5EF4-FFF2-40B4-BE49-F238E27FC236}">
                <a16:creationId xmlns:a16="http://schemas.microsoft.com/office/drawing/2014/main" id="{12F8A771-D90A-1B01-0C14-D6FC673FE4EE}"/>
              </a:ext>
            </a:extLst>
          </p:cNvPr>
          <p:cNvPicPr>
            <a:picLocks noChangeAspect="1"/>
          </p:cNvPicPr>
          <p:nvPr/>
        </p:nvPicPr>
        <p:blipFill>
          <a:blip r:embed="rId8"/>
          <a:stretch>
            <a:fillRect/>
          </a:stretch>
        </p:blipFill>
        <p:spPr>
          <a:xfrm>
            <a:off x="3150692" y="1223308"/>
            <a:ext cx="1135157" cy="931344"/>
          </a:xfrm>
          <a:prstGeom prst="rect">
            <a:avLst/>
          </a:prstGeom>
        </p:spPr>
      </p:pic>
      <p:pic>
        <p:nvPicPr>
          <p:cNvPr id="19" name="Picture 18">
            <a:extLst>
              <a:ext uri="{FF2B5EF4-FFF2-40B4-BE49-F238E27FC236}">
                <a16:creationId xmlns:a16="http://schemas.microsoft.com/office/drawing/2014/main" id="{5CE5E12D-FF2C-0FE5-D8C9-BE340EC31A5B}"/>
              </a:ext>
            </a:extLst>
          </p:cNvPr>
          <p:cNvPicPr>
            <a:picLocks noChangeAspect="1"/>
          </p:cNvPicPr>
          <p:nvPr/>
        </p:nvPicPr>
        <p:blipFill>
          <a:blip r:embed="rId9"/>
          <a:stretch>
            <a:fillRect/>
          </a:stretch>
        </p:blipFill>
        <p:spPr>
          <a:xfrm>
            <a:off x="4223091" y="1228435"/>
            <a:ext cx="1019401" cy="921091"/>
          </a:xfrm>
          <a:prstGeom prst="rect">
            <a:avLst/>
          </a:prstGeom>
        </p:spPr>
      </p:pic>
      <p:pic>
        <p:nvPicPr>
          <p:cNvPr id="5122" name="Picture 2" descr="Images of a digit from the MNIST data set perturbed by added Gaussian... |  Download Scientific Diagram">
            <a:extLst>
              <a:ext uri="{FF2B5EF4-FFF2-40B4-BE49-F238E27FC236}">
                <a16:creationId xmlns:a16="http://schemas.microsoft.com/office/drawing/2014/main" id="{567FF8F5-1F45-0ECE-D06D-EC59810F74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241" t="5573" r="1293" b="67669"/>
          <a:stretch/>
        </p:blipFill>
        <p:spPr bwMode="auto">
          <a:xfrm>
            <a:off x="1043847" y="2218084"/>
            <a:ext cx="6514804" cy="7467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28,097 Noise Layer Images, Stock Photos &amp; Vectors | Shutterstock">
            <a:extLst>
              <a:ext uri="{FF2B5EF4-FFF2-40B4-BE49-F238E27FC236}">
                <a16:creationId xmlns:a16="http://schemas.microsoft.com/office/drawing/2014/main" id="{C7489F50-6D23-0AA0-6A06-B884F502B0A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3092"/>
          <a:stretch/>
        </p:blipFill>
        <p:spPr bwMode="auto">
          <a:xfrm>
            <a:off x="5308559" y="1218049"/>
            <a:ext cx="1006332" cy="94186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9EA00517-49DE-B431-9423-D5C7FBE71D1B}"/>
              </a:ext>
            </a:extLst>
          </p:cNvPr>
          <p:cNvGrpSpPr/>
          <p:nvPr/>
        </p:nvGrpSpPr>
        <p:grpSpPr>
          <a:xfrm>
            <a:off x="522800" y="4435348"/>
            <a:ext cx="6935264" cy="1510521"/>
            <a:chOff x="772854" y="648440"/>
            <a:chExt cx="6935264" cy="1510521"/>
          </a:xfrm>
        </p:grpSpPr>
        <p:pic>
          <p:nvPicPr>
            <p:cNvPr id="22" name="Picture 4" descr="28,097 Noise Layer Images, Stock Photos &amp; Vectors | Shutterstock">
              <a:extLst>
                <a:ext uri="{FF2B5EF4-FFF2-40B4-BE49-F238E27FC236}">
                  <a16:creationId xmlns:a16="http://schemas.microsoft.com/office/drawing/2014/main" id="{6A1E2BA7-AC98-1078-A92B-1270EA91E92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3092"/>
            <a:stretch/>
          </p:blipFill>
          <p:spPr bwMode="auto">
            <a:xfrm>
              <a:off x="772854" y="1217099"/>
              <a:ext cx="1006332" cy="9418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7566CA5-CB65-0CDE-D9F5-89F99C08A312}"/>
                </a:ext>
              </a:extLst>
            </p:cNvPr>
            <p:cNvPicPr>
              <a:picLocks noChangeAspect="1"/>
            </p:cNvPicPr>
            <p:nvPr/>
          </p:nvPicPr>
          <p:blipFill>
            <a:blip r:embed="rId9"/>
            <a:stretch>
              <a:fillRect/>
            </a:stretch>
          </p:blipFill>
          <p:spPr>
            <a:xfrm>
              <a:off x="6688717" y="1120712"/>
              <a:ext cx="1019401" cy="921091"/>
            </a:xfrm>
            <a:prstGeom prst="rect">
              <a:avLst/>
            </a:prstGeom>
          </p:spPr>
        </p:pic>
        <p:sp>
          <p:nvSpPr>
            <p:cNvPr id="29" name="Rectangle 28">
              <a:extLst>
                <a:ext uri="{FF2B5EF4-FFF2-40B4-BE49-F238E27FC236}">
                  <a16:creationId xmlns:a16="http://schemas.microsoft.com/office/drawing/2014/main" id="{8A9193AE-E5F2-D2FB-8B31-672820367A78}"/>
                </a:ext>
              </a:extLst>
            </p:cNvPr>
            <p:cNvSpPr/>
            <p:nvPr/>
          </p:nvSpPr>
          <p:spPr>
            <a:xfrm>
              <a:off x="870508" y="648440"/>
              <a:ext cx="1101325" cy="523220"/>
            </a:xfrm>
            <a:prstGeom prst="rect">
              <a:avLst/>
            </a:prstGeom>
          </p:spPr>
          <p:txBody>
            <a:bodyPr wrap="square">
              <a:spAutoFit/>
            </a:bodyPr>
            <a:lstStyle/>
            <a:p>
              <a:r>
                <a:rPr lang="en-US" altLang="en-US" dirty="0"/>
                <a:t>dog</a:t>
              </a:r>
            </a:p>
          </p:txBody>
        </p:sp>
      </p:grpSp>
      <p:grpSp>
        <p:nvGrpSpPr>
          <p:cNvPr id="35" name="Group 34">
            <a:extLst>
              <a:ext uri="{FF2B5EF4-FFF2-40B4-BE49-F238E27FC236}">
                <a16:creationId xmlns:a16="http://schemas.microsoft.com/office/drawing/2014/main" id="{ADD7DCA9-741C-AC97-4461-ED31B0AC8E17}"/>
              </a:ext>
            </a:extLst>
          </p:cNvPr>
          <p:cNvGrpSpPr/>
          <p:nvPr/>
        </p:nvGrpSpPr>
        <p:grpSpPr>
          <a:xfrm>
            <a:off x="528704" y="4446830"/>
            <a:ext cx="7045116" cy="1436720"/>
            <a:chOff x="778758" y="2664132"/>
            <a:chExt cx="7045116" cy="1436720"/>
          </a:xfrm>
        </p:grpSpPr>
        <p:pic>
          <p:nvPicPr>
            <p:cNvPr id="27" name="Picture 26">
              <a:extLst>
                <a:ext uri="{FF2B5EF4-FFF2-40B4-BE49-F238E27FC236}">
                  <a16:creationId xmlns:a16="http://schemas.microsoft.com/office/drawing/2014/main" id="{C1483A99-1D4D-79A2-E443-A5C7A1DCC57C}"/>
                </a:ext>
              </a:extLst>
            </p:cNvPr>
            <p:cNvPicPr>
              <a:picLocks noChangeAspect="1"/>
            </p:cNvPicPr>
            <p:nvPr/>
          </p:nvPicPr>
          <p:blipFill>
            <a:blip r:embed="rId9"/>
            <a:stretch>
              <a:fillRect/>
            </a:stretch>
          </p:blipFill>
          <p:spPr>
            <a:xfrm>
              <a:off x="778758" y="3179761"/>
              <a:ext cx="1019401" cy="921091"/>
            </a:xfrm>
            <a:prstGeom prst="rect">
              <a:avLst/>
            </a:prstGeom>
          </p:spPr>
        </p:pic>
        <p:pic>
          <p:nvPicPr>
            <p:cNvPr id="28" name="Picture 27">
              <a:extLst>
                <a:ext uri="{FF2B5EF4-FFF2-40B4-BE49-F238E27FC236}">
                  <a16:creationId xmlns:a16="http://schemas.microsoft.com/office/drawing/2014/main" id="{528528F7-CB0A-3092-88A6-ACF58C9A28BA}"/>
                </a:ext>
              </a:extLst>
            </p:cNvPr>
            <p:cNvPicPr>
              <a:picLocks noChangeAspect="1"/>
            </p:cNvPicPr>
            <p:nvPr/>
          </p:nvPicPr>
          <p:blipFill>
            <a:blip r:embed="rId8"/>
            <a:stretch>
              <a:fillRect/>
            </a:stretch>
          </p:blipFill>
          <p:spPr>
            <a:xfrm>
              <a:off x="6688717" y="3061300"/>
              <a:ext cx="1135157" cy="931344"/>
            </a:xfrm>
            <a:prstGeom prst="rect">
              <a:avLst/>
            </a:prstGeom>
          </p:spPr>
        </p:pic>
        <p:sp>
          <p:nvSpPr>
            <p:cNvPr id="32" name="Rectangle 31">
              <a:extLst>
                <a:ext uri="{FF2B5EF4-FFF2-40B4-BE49-F238E27FC236}">
                  <a16:creationId xmlns:a16="http://schemas.microsoft.com/office/drawing/2014/main" id="{BB85F08D-1121-B735-7B48-E33DAD877C10}"/>
                </a:ext>
              </a:extLst>
            </p:cNvPr>
            <p:cNvSpPr/>
            <p:nvPr/>
          </p:nvSpPr>
          <p:spPr>
            <a:xfrm>
              <a:off x="870508" y="2664132"/>
              <a:ext cx="1101325" cy="523220"/>
            </a:xfrm>
            <a:prstGeom prst="rect">
              <a:avLst/>
            </a:prstGeom>
          </p:spPr>
          <p:txBody>
            <a:bodyPr wrap="square">
              <a:spAutoFit/>
            </a:bodyPr>
            <a:lstStyle/>
            <a:p>
              <a:r>
                <a:rPr lang="en-US" altLang="en-US" dirty="0"/>
                <a:t>dog</a:t>
              </a:r>
            </a:p>
          </p:txBody>
        </p:sp>
      </p:grpSp>
      <p:grpSp>
        <p:nvGrpSpPr>
          <p:cNvPr id="41" name="Group 40">
            <a:extLst>
              <a:ext uri="{FF2B5EF4-FFF2-40B4-BE49-F238E27FC236}">
                <a16:creationId xmlns:a16="http://schemas.microsoft.com/office/drawing/2014/main" id="{6D95A04B-F756-8EAA-5DF0-A867D8452DC9}"/>
              </a:ext>
            </a:extLst>
          </p:cNvPr>
          <p:cNvGrpSpPr/>
          <p:nvPr/>
        </p:nvGrpSpPr>
        <p:grpSpPr>
          <a:xfrm>
            <a:off x="528704" y="4424088"/>
            <a:ext cx="7181410" cy="1480597"/>
            <a:chOff x="778758" y="2299093"/>
            <a:chExt cx="7181410" cy="1480597"/>
          </a:xfrm>
        </p:grpSpPr>
        <p:sp>
          <p:nvSpPr>
            <p:cNvPr id="34" name="Rectangle 33">
              <a:extLst>
                <a:ext uri="{FF2B5EF4-FFF2-40B4-BE49-F238E27FC236}">
                  <a16:creationId xmlns:a16="http://schemas.microsoft.com/office/drawing/2014/main" id="{B5F184CA-34A4-C9A7-B6AA-A1984130F569}"/>
                </a:ext>
              </a:extLst>
            </p:cNvPr>
            <p:cNvSpPr/>
            <p:nvPr/>
          </p:nvSpPr>
          <p:spPr>
            <a:xfrm>
              <a:off x="885615" y="2299093"/>
              <a:ext cx="1101325" cy="523220"/>
            </a:xfrm>
            <a:prstGeom prst="rect">
              <a:avLst/>
            </a:prstGeom>
          </p:spPr>
          <p:txBody>
            <a:bodyPr wrap="square">
              <a:spAutoFit/>
            </a:bodyPr>
            <a:lstStyle/>
            <a:p>
              <a:r>
                <a:rPr lang="en-US" altLang="en-US" dirty="0"/>
                <a:t>dog</a:t>
              </a:r>
            </a:p>
          </p:txBody>
        </p:sp>
        <p:pic>
          <p:nvPicPr>
            <p:cNvPr id="36" name="Picture 35">
              <a:extLst>
                <a:ext uri="{FF2B5EF4-FFF2-40B4-BE49-F238E27FC236}">
                  <a16:creationId xmlns:a16="http://schemas.microsoft.com/office/drawing/2014/main" id="{53199DFB-AD9D-0760-C79E-368AB6FCD591}"/>
                </a:ext>
              </a:extLst>
            </p:cNvPr>
            <p:cNvPicPr>
              <a:picLocks noChangeAspect="1"/>
            </p:cNvPicPr>
            <p:nvPr/>
          </p:nvPicPr>
          <p:blipFill>
            <a:blip r:embed="rId8"/>
            <a:stretch>
              <a:fillRect/>
            </a:stretch>
          </p:blipFill>
          <p:spPr>
            <a:xfrm>
              <a:off x="778758" y="2848346"/>
              <a:ext cx="1135157" cy="931344"/>
            </a:xfrm>
            <a:prstGeom prst="rect">
              <a:avLst/>
            </a:prstGeom>
          </p:spPr>
        </p:pic>
        <p:pic>
          <p:nvPicPr>
            <p:cNvPr id="37" name="Picture 36">
              <a:extLst>
                <a:ext uri="{FF2B5EF4-FFF2-40B4-BE49-F238E27FC236}">
                  <a16:creationId xmlns:a16="http://schemas.microsoft.com/office/drawing/2014/main" id="{AF8D68E5-691F-CA64-D493-527C8B7FA15F}"/>
                </a:ext>
              </a:extLst>
            </p:cNvPr>
            <p:cNvPicPr>
              <a:picLocks noChangeAspect="1"/>
            </p:cNvPicPr>
            <p:nvPr/>
          </p:nvPicPr>
          <p:blipFill>
            <a:blip r:embed="rId7"/>
            <a:stretch>
              <a:fillRect/>
            </a:stretch>
          </p:blipFill>
          <p:spPr>
            <a:xfrm>
              <a:off x="6688717" y="2764718"/>
              <a:ext cx="1271451" cy="914255"/>
            </a:xfrm>
            <a:prstGeom prst="rect">
              <a:avLst/>
            </a:prstGeom>
          </p:spPr>
        </p:pic>
      </p:grpSp>
      <p:grpSp>
        <p:nvGrpSpPr>
          <p:cNvPr id="44" name="Group 43">
            <a:extLst>
              <a:ext uri="{FF2B5EF4-FFF2-40B4-BE49-F238E27FC236}">
                <a16:creationId xmlns:a16="http://schemas.microsoft.com/office/drawing/2014/main" id="{46F18699-B33E-E60D-357E-055B0BC138D9}"/>
              </a:ext>
            </a:extLst>
          </p:cNvPr>
          <p:cNvGrpSpPr/>
          <p:nvPr/>
        </p:nvGrpSpPr>
        <p:grpSpPr>
          <a:xfrm>
            <a:off x="578671" y="4418959"/>
            <a:ext cx="6958910" cy="1465935"/>
            <a:chOff x="800551" y="2451493"/>
            <a:chExt cx="6958910" cy="1465935"/>
          </a:xfrm>
        </p:grpSpPr>
        <p:sp>
          <p:nvSpPr>
            <p:cNvPr id="40" name="Rectangle 39">
              <a:extLst>
                <a:ext uri="{FF2B5EF4-FFF2-40B4-BE49-F238E27FC236}">
                  <a16:creationId xmlns:a16="http://schemas.microsoft.com/office/drawing/2014/main" id="{832A95F3-6751-E111-1E25-DC343A0B1CEB}"/>
                </a:ext>
              </a:extLst>
            </p:cNvPr>
            <p:cNvSpPr/>
            <p:nvPr/>
          </p:nvSpPr>
          <p:spPr>
            <a:xfrm>
              <a:off x="917947" y="2451493"/>
              <a:ext cx="1101325" cy="523220"/>
            </a:xfrm>
            <a:prstGeom prst="rect">
              <a:avLst/>
            </a:prstGeom>
          </p:spPr>
          <p:txBody>
            <a:bodyPr wrap="square">
              <a:spAutoFit/>
            </a:bodyPr>
            <a:lstStyle/>
            <a:p>
              <a:r>
                <a:rPr lang="en-US" altLang="en-US" dirty="0"/>
                <a:t>dog</a:t>
              </a:r>
            </a:p>
          </p:txBody>
        </p:sp>
        <p:pic>
          <p:nvPicPr>
            <p:cNvPr id="42" name="Picture 41">
              <a:extLst>
                <a:ext uri="{FF2B5EF4-FFF2-40B4-BE49-F238E27FC236}">
                  <a16:creationId xmlns:a16="http://schemas.microsoft.com/office/drawing/2014/main" id="{010A1F8F-71E2-9BF4-DE29-1672F448AAD3}"/>
                </a:ext>
              </a:extLst>
            </p:cNvPr>
            <p:cNvPicPr>
              <a:picLocks noChangeAspect="1"/>
            </p:cNvPicPr>
            <p:nvPr/>
          </p:nvPicPr>
          <p:blipFill>
            <a:blip r:embed="rId7"/>
            <a:stretch>
              <a:fillRect/>
            </a:stretch>
          </p:blipFill>
          <p:spPr>
            <a:xfrm>
              <a:off x="800551" y="3003173"/>
              <a:ext cx="1271451" cy="914255"/>
            </a:xfrm>
            <a:prstGeom prst="rect">
              <a:avLst/>
            </a:prstGeom>
          </p:spPr>
        </p:pic>
        <p:pic>
          <p:nvPicPr>
            <p:cNvPr id="43" name="Picture 42">
              <a:extLst>
                <a:ext uri="{FF2B5EF4-FFF2-40B4-BE49-F238E27FC236}">
                  <a16:creationId xmlns:a16="http://schemas.microsoft.com/office/drawing/2014/main" id="{1110F654-0C6C-A6A2-76A1-5055DF18B507}"/>
                </a:ext>
              </a:extLst>
            </p:cNvPr>
            <p:cNvPicPr>
              <a:picLocks noChangeAspect="1"/>
            </p:cNvPicPr>
            <p:nvPr/>
          </p:nvPicPr>
          <p:blipFill>
            <a:blip r:embed="rId6"/>
            <a:stretch>
              <a:fillRect/>
            </a:stretch>
          </p:blipFill>
          <p:spPr>
            <a:xfrm>
              <a:off x="6753129" y="2887340"/>
              <a:ext cx="1006332" cy="926217"/>
            </a:xfrm>
            <a:prstGeom prst="rect">
              <a:avLst/>
            </a:prstGeom>
          </p:spPr>
        </p:pic>
      </p:grpSp>
      <p:sp>
        <p:nvSpPr>
          <p:cNvPr id="45" name="Rectangle 44">
            <a:extLst>
              <a:ext uri="{FF2B5EF4-FFF2-40B4-BE49-F238E27FC236}">
                <a16:creationId xmlns:a16="http://schemas.microsoft.com/office/drawing/2014/main" id="{07E36C6D-7F7E-D757-8622-F3111F7B5E85}"/>
              </a:ext>
            </a:extLst>
          </p:cNvPr>
          <p:cNvSpPr/>
          <p:nvPr/>
        </p:nvSpPr>
        <p:spPr>
          <a:xfrm>
            <a:off x="673181" y="607623"/>
            <a:ext cx="6733317" cy="523220"/>
          </a:xfrm>
          <a:prstGeom prst="rect">
            <a:avLst/>
          </a:prstGeom>
        </p:spPr>
        <p:txBody>
          <a:bodyPr wrap="square">
            <a:spAutoFit/>
          </a:bodyPr>
          <a:lstStyle/>
          <a:p>
            <a:r>
              <a:rPr lang="en-US" altLang="en-US" dirty="0"/>
              <a:t>Add a little noise at a time creating layers.</a:t>
            </a:r>
          </a:p>
        </p:txBody>
      </p:sp>
      <p:sp>
        <p:nvSpPr>
          <p:cNvPr id="46" name="Rectangle 45">
            <a:extLst>
              <a:ext uri="{FF2B5EF4-FFF2-40B4-BE49-F238E27FC236}">
                <a16:creationId xmlns:a16="http://schemas.microsoft.com/office/drawing/2014/main" id="{351A321B-C249-8E9A-0C50-A7D047AA3E25}"/>
              </a:ext>
            </a:extLst>
          </p:cNvPr>
          <p:cNvSpPr/>
          <p:nvPr/>
        </p:nvSpPr>
        <p:spPr>
          <a:xfrm>
            <a:off x="351611" y="3433307"/>
            <a:ext cx="6733317" cy="954107"/>
          </a:xfrm>
          <a:prstGeom prst="rect">
            <a:avLst/>
          </a:prstGeom>
        </p:spPr>
        <p:txBody>
          <a:bodyPr wrap="square">
            <a:spAutoFit/>
          </a:bodyPr>
          <a:lstStyle/>
          <a:p>
            <a:r>
              <a:rPr lang="en-US" altLang="en-US" dirty="0"/>
              <a:t>Train using a label </a:t>
            </a:r>
            <a:br>
              <a:rPr lang="en-US" altLang="en-US" dirty="0"/>
            </a:br>
            <a:r>
              <a:rPr lang="en-US" altLang="en-US" dirty="0"/>
              <a:t>to remove on layer of noise at a time.</a:t>
            </a:r>
          </a:p>
        </p:txBody>
      </p:sp>
    </p:spTree>
    <p:extLst>
      <p:ext uri="{BB962C8B-B14F-4D97-AF65-F5344CB8AC3E}">
        <p14:creationId xmlns:p14="http://schemas.microsoft.com/office/powerpoint/2010/main" val="23768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0-#ppt_w/2"/>
                                          </p:val>
                                        </p:tav>
                                        <p:tav tm="100000">
                                          <p:val>
                                            <p:strVal val="#ppt_x"/>
                                          </p:val>
                                        </p:tav>
                                      </p:tavLst>
                                    </p:anim>
                                    <p:anim calcmode="lin" valueType="num">
                                      <p:cBhvr additive="base">
                                        <p:cTn id="1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124"/>
                                        </p:tgtEl>
                                        <p:attrNameLst>
                                          <p:attrName>style.visibility</p:attrName>
                                        </p:attrNameLst>
                                      </p:cBhvr>
                                      <p:to>
                                        <p:strVal val="visible"/>
                                      </p:to>
                                    </p:set>
                                    <p:anim calcmode="lin" valueType="num">
                                      <p:cBhvr additive="base">
                                        <p:cTn id="43" dur="500" fill="hold"/>
                                        <p:tgtEl>
                                          <p:spTgt spid="5124"/>
                                        </p:tgtEl>
                                        <p:attrNameLst>
                                          <p:attrName>ppt_x</p:attrName>
                                        </p:attrNameLst>
                                      </p:cBhvr>
                                      <p:tavLst>
                                        <p:tav tm="0">
                                          <p:val>
                                            <p:strVal val="0-#ppt_w/2"/>
                                          </p:val>
                                        </p:tav>
                                        <p:tav tm="100000">
                                          <p:val>
                                            <p:strVal val="#ppt_x"/>
                                          </p:val>
                                        </p:tav>
                                      </p:tavLst>
                                    </p:anim>
                                    <p:anim calcmode="lin" valueType="num">
                                      <p:cBhvr additive="base">
                                        <p:cTn id="4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122"/>
                                        </p:tgtEl>
                                        <p:attrNameLst>
                                          <p:attrName>style.visibility</p:attrName>
                                        </p:attrNameLst>
                                      </p:cBhvr>
                                      <p:to>
                                        <p:strVal val="visible"/>
                                      </p:to>
                                    </p:set>
                                    <p:anim calcmode="lin" valueType="num">
                                      <p:cBhvr additive="base">
                                        <p:cTn id="49" dur="500" fill="hold"/>
                                        <p:tgtEl>
                                          <p:spTgt spid="5122"/>
                                        </p:tgtEl>
                                        <p:attrNameLst>
                                          <p:attrName>ppt_x</p:attrName>
                                        </p:attrNameLst>
                                      </p:cBhvr>
                                      <p:tavLst>
                                        <p:tav tm="0">
                                          <p:val>
                                            <p:strVal val="0-#ppt_w/2"/>
                                          </p:val>
                                        </p:tav>
                                        <p:tav tm="100000">
                                          <p:val>
                                            <p:strVal val="#ppt_x"/>
                                          </p:val>
                                        </p:tav>
                                      </p:tavLst>
                                    </p:anim>
                                    <p:anim calcmode="lin" valueType="num">
                                      <p:cBhvr additive="base">
                                        <p:cTn id="50"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8"/>
                                        </p:tgtEl>
                                        <p:attrNameLst>
                                          <p:attrName>style.visibility</p:attrName>
                                        </p:attrNameLst>
                                      </p:cBhvr>
                                      <p:to>
                                        <p:strVal val="visible"/>
                                      </p:to>
                                    </p:set>
                                    <p:anim calcmode="lin" valueType="num">
                                      <p:cBhvr additive="base">
                                        <p:cTn id="55" dur="500" fill="hold"/>
                                        <p:tgtEl>
                                          <p:spTgt spid="228"/>
                                        </p:tgtEl>
                                        <p:attrNameLst>
                                          <p:attrName>ppt_x</p:attrName>
                                        </p:attrNameLst>
                                      </p:cBhvr>
                                      <p:tavLst>
                                        <p:tav tm="0">
                                          <p:val>
                                            <p:strVal val="0-#ppt_w/2"/>
                                          </p:val>
                                        </p:tav>
                                        <p:tav tm="100000">
                                          <p:val>
                                            <p:strVal val="#ppt_x"/>
                                          </p:val>
                                        </p:tav>
                                      </p:tavLst>
                                    </p:anim>
                                    <p:anim calcmode="lin" valueType="num">
                                      <p:cBhvr additive="base">
                                        <p:cTn id="56" dur="500" fill="hold"/>
                                        <p:tgtEl>
                                          <p:spTgt spid="22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6"/>
                                        </p:tgtEl>
                                        <p:attrNameLst>
                                          <p:attrName>style.visibility</p:attrName>
                                        </p:attrNameLst>
                                      </p:cBhvr>
                                      <p:to>
                                        <p:strVal val="visible"/>
                                      </p:to>
                                    </p:set>
                                    <p:anim calcmode="lin" valueType="num">
                                      <p:cBhvr additive="base">
                                        <p:cTn id="59" dur="500" fill="hold"/>
                                        <p:tgtEl>
                                          <p:spTgt spid="226"/>
                                        </p:tgtEl>
                                        <p:attrNameLst>
                                          <p:attrName>ppt_x</p:attrName>
                                        </p:attrNameLst>
                                      </p:cBhvr>
                                      <p:tavLst>
                                        <p:tav tm="0">
                                          <p:val>
                                            <p:strVal val="0-#ppt_w/2"/>
                                          </p:val>
                                        </p:tav>
                                        <p:tav tm="100000">
                                          <p:val>
                                            <p:strVal val="#ppt_x"/>
                                          </p:val>
                                        </p:tav>
                                      </p:tavLst>
                                    </p:anim>
                                    <p:anim calcmode="lin" valueType="num">
                                      <p:cBhvr additive="base">
                                        <p:cTn id="60" dur="500" fill="hold"/>
                                        <p:tgtEl>
                                          <p:spTgt spid="22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46">
                                            <p:txEl>
                                              <p:pRg st="0" end="0"/>
                                            </p:txEl>
                                          </p:spTgt>
                                        </p:tgtEl>
                                        <p:attrNameLst>
                                          <p:attrName>style.visibility</p:attrName>
                                        </p:attrNameLst>
                                      </p:cBhvr>
                                      <p:to>
                                        <p:strVal val="visible"/>
                                      </p:to>
                                    </p:set>
                                    <p:anim calcmode="lin" valueType="num">
                                      <p:cBhvr additive="base">
                                        <p:cTn id="65"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0-#ppt_w/2"/>
                                          </p:val>
                                        </p:tav>
                                        <p:tav tm="100000">
                                          <p:val>
                                            <p:strVal val="#ppt_x"/>
                                          </p:val>
                                        </p:tav>
                                      </p:tavLst>
                                    </p:anim>
                                    <p:anim calcmode="lin" valueType="num">
                                      <p:cBhvr additive="base">
                                        <p:cTn id="7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0-#ppt_w/2"/>
                                          </p:val>
                                        </p:tav>
                                        <p:tav tm="100000">
                                          <p:val>
                                            <p:strVal val="#ppt_x"/>
                                          </p:val>
                                        </p:tav>
                                      </p:tavLst>
                                    </p:anim>
                                    <p:anim calcmode="lin" valueType="num">
                                      <p:cBhvr additive="base">
                                        <p:cTn id="78" dur="500" fill="hold"/>
                                        <p:tgtEl>
                                          <p:spTgt spid="35"/>
                                        </p:tgtEl>
                                        <p:attrNameLst>
                                          <p:attrName>ppt_y</p:attrName>
                                        </p:attrNameLst>
                                      </p:cBhvr>
                                      <p:tavLst>
                                        <p:tav tm="0">
                                          <p:val>
                                            <p:strVal val="#ppt_y"/>
                                          </p:val>
                                        </p:tav>
                                        <p:tav tm="100000">
                                          <p:val>
                                            <p:strVal val="#ppt_y"/>
                                          </p:val>
                                        </p:tav>
                                      </p:tavLst>
                                    </p:anim>
                                  </p:childTnLst>
                                </p:cTn>
                              </p:par>
                              <p:par>
                                <p:cTn id="79" presetID="1" presetClass="exit" presetSubtype="0" fill="hold"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0-#ppt_w/2"/>
                                          </p:val>
                                        </p:tav>
                                        <p:tav tm="100000">
                                          <p:val>
                                            <p:strVal val="#ppt_x"/>
                                          </p:val>
                                        </p:tav>
                                      </p:tavLst>
                                    </p:anim>
                                    <p:anim calcmode="lin" valueType="num">
                                      <p:cBhvr additive="base">
                                        <p:cTn id="86" dur="500" fill="hold"/>
                                        <p:tgtEl>
                                          <p:spTgt spid="41"/>
                                        </p:tgtEl>
                                        <p:attrNameLst>
                                          <p:attrName>ppt_y</p:attrName>
                                        </p:attrNameLst>
                                      </p:cBhvr>
                                      <p:tavLst>
                                        <p:tav tm="0">
                                          <p:val>
                                            <p:strVal val="#ppt_y"/>
                                          </p:val>
                                        </p:tav>
                                        <p:tav tm="100000">
                                          <p:val>
                                            <p:strVal val="#ppt_y"/>
                                          </p:val>
                                        </p:tav>
                                      </p:tavLst>
                                    </p:anim>
                                  </p:childTnLst>
                                </p:cTn>
                              </p:par>
                              <p:par>
                                <p:cTn id="87" presetID="1" presetClass="exit" presetSubtype="0" fill="hold" nodeType="withEffect">
                                  <p:stCondLst>
                                    <p:cond delay="0"/>
                                  </p:stCondLst>
                                  <p:childTnLst>
                                    <p:set>
                                      <p:cBhvr>
                                        <p:cTn id="88" dur="1" fill="hold">
                                          <p:stCondLst>
                                            <p:cond delay="0"/>
                                          </p:stCondLst>
                                        </p:cTn>
                                        <p:tgtEl>
                                          <p:spTgt spid="3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 calcmode="lin" valueType="num">
                                      <p:cBhvr additive="base">
                                        <p:cTn id="93" dur="500" fill="hold"/>
                                        <p:tgtEl>
                                          <p:spTgt spid="44"/>
                                        </p:tgtEl>
                                        <p:attrNameLst>
                                          <p:attrName>ppt_x</p:attrName>
                                        </p:attrNameLst>
                                      </p:cBhvr>
                                      <p:tavLst>
                                        <p:tav tm="0">
                                          <p:val>
                                            <p:strVal val="0-#ppt_w/2"/>
                                          </p:val>
                                        </p:tav>
                                        <p:tav tm="100000">
                                          <p:val>
                                            <p:strVal val="#ppt_x"/>
                                          </p:val>
                                        </p:tav>
                                      </p:tavLst>
                                    </p:anim>
                                    <p:anim calcmode="lin" valueType="num">
                                      <p:cBhvr additive="base">
                                        <p:cTn id="94" dur="500" fill="hold"/>
                                        <p:tgtEl>
                                          <p:spTgt spid="44"/>
                                        </p:tgtEl>
                                        <p:attrNameLst>
                                          <p:attrName>ppt_y</p:attrName>
                                        </p:attrNameLst>
                                      </p:cBhvr>
                                      <p:tavLst>
                                        <p:tav tm="0">
                                          <p:val>
                                            <p:strVal val="#ppt_y"/>
                                          </p:val>
                                        </p:tav>
                                        <p:tav tm="100000">
                                          <p:val>
                                            <p:strVal val="#ppt_y"/>
                                          </p:val>
                                        </p:tav>
                                      </p:tavLst>
                                    </p:anim>
                                  </p:childTnLst>
                                </p:cTn>
                              </p:par>
                              <p:par>
                                <p:cTn id="95" presetID="1" presetClass="exit" presetSubtype="0" fill="hold" nodeType="withEffect">
                                  <p:stCondLst>
                                    <p:cond delay="0"/>
                                  </p:stCondLst>
                                  <p:childTnLst>
                                    <p:set>
                                      <p:cBhvr>
                                        <p:cTn id="9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227">
            <a:extLst>
              <a:ext uri="{FF2B5EF4-FFF2-40B4-BE49-F238E27FC236}">
                <a16:creationId xmlns:a16="http://schemas.microsoft.com/office/drawing/2014/main" id="{DBB55E04-F5F2-C327-270E-51481F0CA54B}"/>
              </a:ext>
            </a:extLst>
          </p:cNvPr>
          <p:cNvGrpSpPr/>
          <p:nvPr/>
        </p:nvGrpSpPr>
        <p:grpSpPr>
          <a:xfrm>
            <a:off x="1524362" y="4312256"/>
            <a:ext cx="7140984" cy="1977355"/>
            <a:chOff x="1774416" y="525348"/>
            <a:chExt cx="7140984" cy="1977355"/>
          </a:xfrm>
        </p:grpSpPr>
        <p:grpSp>
          <p:nvGrpSpPr>
            <p:cNvPr id="4" name="Group 3">
              <a:extLst>
                <a:ext uri="{FF2B5EF4-FFF2-40B4-BE49-F238E27FC236}">
                  <a16:creationId xmlns:a16="http://schemas.microsoft.com/office/drawing/2014/main" id="{4B3BD008-98EA-A799-F1B7-E2D3A3E2AD5F}"/>
                </a:ext>
              </a:extLst>
            </p:cNvPr>
            <p:cNvGrpSpPr/>
            <p:nvPr/>
          </p:nvGrpSpPr>
          <p:grpSpPr>
            <a:xfrm>
              <a:off x="2139670" y="525348"/>
              <a:ext cx="4447604" cy="1977355"/>
              <a:chOff x="2218239" y="506424"/>
              <a:chExt cx="4447604" cy="1977355"/>
            </a:xfrm>
          </p:grpSpPr>
          <p:grpSp>
            <p:nvGrpSpPr>
              <p:cNvPr id="5" name="Group 4">
                <a:extLst>
                  <a:ext uri="{FF2B5EF4-FFF2-40B4-BE49-F238E27FC236}">
                    <a16:creationId xmlns:a16="http://schemas.microsoft.com/office/drawing/2014/main" id="{2A284687-177A-ED40-C10B-717F1E1C26CF}"/>
                  </a:ext>
                </a:extLst>
              </p:cNvPr>
              <p:cNvGrpSpPr/>
              <p:nvPr/>
            </p:nvGrpSpPr>
            <p:grpSpPr>
              <a:xfrm>
                <a:off x="2218239" y="506424"/>
                <a:ext cx="4447604" cy="1977355"/>
                <a:chOff x="2218239" y="823924"/>
                <a:chExt cx="4447604" cy="1977355"/>
              </a:xfrm>
            </p:grpSpPr>
            <p:sp>
              <p:nvSpPr>
                <p:cNvPr id="13" name="Rectangle 12">
                  <a:extLst>
                    <a:ext uri="{FF2B5EF4-FFF2-40B4-BE49-F238E27FC236}">
                      <a16:creationId xmlns:a16="http://schemas.microsoft.com/office/drawing/2014/main" id="{33FD44E5-FD4C-44F7-5EDD-EC84AE5CB88C}"/>
                    </a:ext>
                  </a:extLst>
                </p:cNvPr>
                <p:cNvSpPr/>
                <p:nvPr/>
              </p:nvSpPr>
              <p:spPr>
                <a:xfrm>
                  <a:off x="2431225" y="823924"/>
                  <a:ext cx="4234618" cy="1977355"/>
                </a:xfrm>
                <a:prstGeom prst="rect">
                  <a:avLst/>
                </a:prstGeom>
                <a:solidFill>
                  <a:schemeClr val="tx1"/>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pic>
              <p:nvPicPr>
                <p:cNvPr id="14" name="Picture 6" descr="Image result for convolutional neural network">
                  <a:extLst>
                    <a:ext uri="{FF2B5EF4-FFF2-40B4-BE49-F238E27FC236}">
                      <a16:creationId xmlns:a16="http://schemas.microsoft.com/office/drawing/2014/main" id="{F3D1E6D7-1819-E5CD-1F29-2DCB19893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239" y="943194"/>
                  <a:ext cx="4059564" cy="18580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6641A2D-5A06-7470-70CD-AE4A05501944}"/>
                  </a:ext>
                </a:extLst>
              </p:cNvPr>
              <p:cNvGrpSpPr/>
              <p:nvPr/>
            </p:nvGrpSpPr>
            <p:grpSpPr>
              <a:xfrm>
                <a:off x="5286383" y="854870"/>
                <a:ext cx="1121678" cy="1583355"/>
                <a:chOff x="5286383" y="854870"/>
                <a:chExt cx="1121678" cy="1583355"/>
              </a:xfrm>
            </p:grpSpPr>
            <p:sp>
              <p:nvSpPr>
                <p:cNvPr id="8" name="Rectangle 7">
                  <a:extLst>
                    <a:ext uri="{FF2B5EF4-FFF2-40B4-BE49-F238E27FC236}">
                      <a16:creationId xmlns:a16="http://schemas.microsoft.com/office/drawing/2014/main" id="{361A3391-712F-574A-F04D-8AA11707D178}"/>
                    </a:ext>
                  </a:extLst>
                </p:cNvPr>
                <p:cNvSpPr/>
                <p:nvPr/>
              </p:nvSpPr>
              <p:spPr>
                <a:xfrm>
                  <a:off x="5689699" y="1656977"/>
                  <a:ext cx="667560" cy="502639"/>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9" name="Rectangle 8">
                  <a:extLst>
                    <a:ext uri="{FF2B5EF4-FFF2-40B4-BE49-F238E27FC236}">
                      <a16:creationId xmlns:a16="http://schemas.microsoft.com/office/drawing/2014/main" id="{248F32F6-380E-A36C-4374-C951ABC0F083}"/>
                    </a:ext>
                  </a:extLst>
                </p:cNvPr>
                <p:cNvSpPr/>
                <p:nvPr/>
              </p:nvSpPr>
              <p:spPr>
                <a:xfrm rot="18576840">
                  <a:off x="5370433" y="1797030"/>
                  <a:ext cx="667560" cy="502639"/>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10" name="Rectangle 9">
                  <a:extLst>
                    <a:ext uri="{FF2B5EF4-FFF2-40B4-BE49-F238E27FC236}">
                      <a16:creationId xmlns:a16="http://schemas.microsoft.com/office/drawing/2014/main" id="{34CD28D0-4A6F-7FD6-DD3A-FC80EA755899}"/>
                    </a:ext>
                  </a:extLst>
                </p:cNvPr>
                <p:cNvSpPr/>
                <p:nvPr/>
              </p:nvSpPr>
              <p:spPr>
                <a:xfrm rot="18576840">
                  <a:off x="5093449" y="2157146"/>
                  <a:ext cx="474013" cy="88145"/>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11" name="Rectangle 10">
                  <a:extLst>
                    <a:ext uri="{FF2B5EF4-FFF2-40B4-BE49-F238E27FC236}">
                      <a16:creationId xmlns:a16="http://schemas.microsoft.com/office/drawing/2014/main" id="{9A57D218-E700-51F5-CDF3-7D46055641EC}"/>
                    </a:ext>
                  </a:extLst>
                </p:cNvPr>
                <p:cNvSpPr/>
                <p:nvPr/>
              </p:nvSpPr>
              <p:spPr>
                <a:xfrm>
                  <a:off x="5740501" y="938517"/>
                  <a:ext cx="667560" cy="502639"/>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sp>
              <p:nvSpPr>
                <p:cNvPr id="12" name="Rectangle 11">
                  <a:extLst>
                    <a:ext uri="{FF2B5EF4-FFF2-40B4-BE49-F238E27FC236}">
                      <a16:creationId xmlns:a16="http://schemas.microsoft.com/office/drawing/2014/main" id="{41421AF3-C589-5656-61E0-958FAE1B8AA6}"/>
                    </a:ext>
                  </a:extLst>
                </p:cNvPr>
                <p:cNvSpPr/>
                <p:nvPr/>
              </p:nvSpPr>
              <p:spPr>
                <a:xfrm rot="2428405">
                  <a:off x="5370430" y="854870"/>
                  <a:ext cx="667560" cy="502639"/>
                </a:xfrm>
                <a:prstGeom prst="rect">
                  <a:avLst/>
                </a:prstGeom>
                <a:solidFill>
                  <a:schemeClr val="tx1"/>
                </a:solidFill>
                <a:ln w="25400">
                  <a:noFill/>
                </a:ln>
              </p:spPr>
              <p:txBody>
                <a:bodyPr wrap="square" rtlCol="0" anchor="ctr">
                  <a:spAutoFit/>
                </a:bodyPr>
                <a:lstStyle/>
                <a:p>
                  <a:pPr algn="ctr"/>
                  <a:endParaRPr lang="en-GB" sz="2400" dirty="0">
                    <a:cs typeface="Times New Roman" panose="02020603050405020304" pitchFamily="18" charset="0"/>
                    <a:sym typeface="Symbol" panose="05050102010706020507" pitchFamily="18" charset="2"/>
                  </a:endParaRPr>
                </a:p>
              </p:txBody>
            </p:sp>
          </p:grpSp>
        </p:grpSp>
        <p:grpSp>
          <p:nvGrpSpPr>
            <p:cNvPr id="227" name="Group 226">
              <a:extLst>
                <a:ext uri="{FF2B5EF4-FFF2-40B4-BE49-F238E27FC236}">
                  <a16:creationId xmlns:a16="http://schemas.microsoft.com/office/drawing/2014/main" id="{D8B50387-7BB4-EFF9-A3DA-97D3D3F02F1E}"/>
                </a:ext>
              </a:extLst>
            </p:cNvPr>
            <p:cNvGrpSpPr/>
            <p:nvPr/>
          </p:nvGrpSpPr>
          <p:grpSpPr>
            <a:xfrm>
              <a:off x="1774416" y="685800"/>
              <a:ext cx="7140984" cy="1447800"/>
              <a:chOff x="1774416" y="685800"/>
              <a:chExt cx="7140984" cy="1447800"/>
            </a:xfrm>
          </p:grpSpPr>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333B58AD-446F-CC9B-6110-CB2D012B60E3}"/>
                      </a:ext>
                    </a:extLst>
                  </p:cNvPr>
                  <p:cNvSpPr txBox="1"/>
                  <p:nvPr/>
                </p:nvSpPr>
                <p:spPr bwMode="auto">
                  <a:xfrm>
                    <a:off x="1774416" y="1256474"/>
                    <a:ext cx="807732" cy="46166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a:spAutoFit/>
                  </a:bodyPr>
                  <a:lstStyle/>
                  <a:p>
                    <a:pPr lvl="0" eaLnBrk="0" hangingPunct="0"/>
                    <a14:m>
                      <m:oMathPara xmlns:m="http://schemas.openxmlformats.org/officeDocument/2006/math">
                        <m:oMathParaPr>
                          <m:jc m:val="centerGroup"/>
                        </m:oMathParaPr>
                        <m:oMath xmlns:m="http://schemas.openxmlformats.org/officeDocument/2006/math">
                          <m:r>
                            <m:rPr>
                              <m:nor/>
                            </m:rPr>
                            <a:rPr lang="en-US" sz="2400" dirty="0">
                              <a:solidFill>
                                <a:srgbClr val="FF00FF"/>
                              </a:solidFill>
                            </a:rPr>
                            <m:t>x</m:t>
                          </m:r>
                          <m:r>
                            <m:rPr>
                              <m:sty m:val="p"/>
                            </m:rPr>
                            <a:rPr lang="en-US" sz="2400" i="1" baseline="-25000" dirty="0" smtClean="0">
                              <a:solidFill>
                                <a:srgbClr val="FF00FF"/>
                              </a:solidFill>
                              <a:latin typeface="Cambria Math" panose="02040503050406030204" pitchFamily="18" charset="0"/>
                              <a:cs typeface="Times New Roman" panose="02020603050405020304" pitchFamily="18" charset="0"/>
                              <a:sym typeface="Symbol" panose="05050102010706020507" pitchFamily="18" charset="2"/>
                            </a:rPr>
                            <m:t>d</m:t>
                          </m:r>
                        </m:oMath>
                      </m:oMathPara>
                    </a14:m>
                    <a:endParaRPr kumimoji="0" lang="en-US" altLang="en-US" sz="2400" b="0" i="0" u="none" strike="noStrike" cap="none" normalizeH="0" baseline="-25000" dirty="0">
                      <a:ln>
                        <a:noFill/>
                      </a:ln>
                      <a:solidFill>
                        <a:srgbClr val="FF00FF"/>
                      </a:solidFill>
                      <a:effectLst/>
                      <a:cs typeface="Times New Roman" panose="02020603050405020304" pitchFamily="18" charset="0"/>
                    </a:endParaRPr>
                  </a:p>
                </p:txBody>
              </p:sp>
            </mc:Choice>
            <mc:Fallback xmlns="">
              <p:sp>
                <p:nvSpPr>
                  <p:cNvPr id="162" name="TextBox 161">
                    <a:extLst>
                      <a:ext uri="{FF2B5EF4-FFF2-40B4-BE49-F238E27FC236}">
                        <a16:creationId xmlns:a16="http://schemas.microsoft.com/office/drawing/2014/main" id="{333B58AD-446F-CC9B-6110-CB2D012B60E3}"/>
                      </a:ext>
                    </a:extLst>
                  </p:cNvPr>
                  <p:cNvSpPr txBox="1">
                    <a:spLocks noRot="1" noChangeAspect="1" noMove="1" noResize="1" noEditPoints="1" noAdjustHandles="1" noChangeArrowheads="1" noChangeShapeType="1" noTextEdit="1"/>
                  </p:cNvSpPr>
                  <p:nvPr/>
                </p:nvSpPr>
                <p:spPr bwMode="auto">
                  <a:xfrm>
                    <a:off x="1774416" y="1256474"/>
                    <a:ext cx="807732" cy="461665"/>
                  </a:xfrm>
                  <a:prstGeom prst="rect">
                    <a:avLst/>
                  </a:prstGeom>
                  <a:blipFill>
                    <a:blip r:embed="rId3"/>
                    <a:stretch>
                      <a:fillRect b="-52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grpSp>
            <p:nvGrpSpPr>
              <p:cNvPr id="163" name="Group 162">
                <a:extLst>
                  <a:ext uri="{FF2B5EF4-FFF2-40B4-BE49-F238E27FC236}">
                    <a16:creationId xmlns:a16="http://schemas.microsoft.com/office/drawing/2014/main" id="{5F46639B-2D65-36C6-4724-522D054AF05C}"/>
                  </a:ext>
                </a:extLst>
              </p:cNvPr>
              <p:cNvGrpSpPr/>
              <p:nvPr/>
            </p:nvGrpSpPr>
            <p:grpSpPr>
              <a:xfrm>
                <a:off x="7650468" y="685800"/>
                <a:ext cx="1264932" cy="1447800"/>
                <a:chOff x="7650468" y="685800"/>
                <a:chExt cx="1264932" cy="1447800"/>
              </a:xfrm>
            </p:grpSpPr>
            <p:pic>
              <p:nvPicPr>
                <p:cNvPr id="164" name="Picture 2" descr="Related image">
                  <a:extLst>
                    <a:ext uri="{FF2B5EF4-FFF2-40B4-BE49-F238E27FC236}">
                      <a16:creationId xmlns:a16="http://schemas.microsoft.com/office/drawing/2014/main" id="{084AA1D5-206C-70DE-A915-A2956C68DE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44" r="45768"/>
                <a:stretch/>
              </p:blipFill>
              <p:spPr bwMode="auto">
                <a:xfrm flipH="1">
                  <a:off x="7924801" y="685800"/>
                  <a:ext cx="990599" cy="1447800"/>
                </a:xfrm>
                <a:prstGeom prst="rect">
                  <a:avLst/>
                </a:prstGeom>
                <a:noFill/>
                <a:extLst>
                  <a:ext uri="{909E8E84-426E-40DD-AFC4-6F175D3DCCD1}">
                    <a14:hiddenFill xmlns:a14="http://schemas.microsoft.com/office/drawing/2010/main">
                      <a:solidFill>
                        <a:srgbClr val="FFFFFF"/>
                      </a:solidFill>
                    </a14:hiddenFill>
                  </a:ext>
                </a:extLst>
              </p:spPr>
            </p:pic>
            <p:sp>
              <p:nvSpPr>
                <p:cNvPr id="165" name="Rectangle 164">
                  <a:extLst>
                    <a:ext uri="{FF2B5EF4-FFF2-40B4-BE49-F238E27FC236}">
                      <a16:creationId xmlns:a16="http://schemas.microsoft.com/office/drawing/2014/main" id="{8C2548EB-1B08-EB67-F7B3-0DECE417EEBB}"/>
                    </a:ext>
                  </a:extLst>
                </p:cNvPr>
                <p:cNvSpPr/>
                <p:nvPr/>
              </p:nvSpPr>
              <p:spPr>
                <a:xfrm>
                  <a:off x="7924801" y="957441"/>
                  <a:ext cx="270378" cy="338759"/>
                </a:xfrm>
                <a:prstGeom prst="rect">
                  <a:avLst/>
                </a:prstGeom>
                <a:solidFill>
                  <a:srgbClr val="00621A"/>
                </a:solidFill>
                <a:ln w="25400">
                  <a:noFill/>
                </a:ln>
              </p:spPr>
              <p:txBody>
                <a:bodyPr wrap="none" rtlCol="0" anchor="ctr">
                  <a:spAutoFit/>
                </a:bodyPr>
                <a:lstStyle/>
                <a:p>
                  <a:pPr algn="ctr"/>
                  <a:endParaRPr lang="en-GB" sz="2400" dirty="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0DAC5BCB-EAEE-D746-FC82-5C9AB53910B6}"/>
                        </a:ext>
                      </a:extLst>
                    </p:cNvPr>
                    <p:cNvSpPr txBox="1"/>
                    <p:nvPr/>
                  </p:nvSpPr>
                  <p:spPr bwMode="auto">
                    <a:xfrm>
                      <a:off x="7650468" y="834535"/>
                      <a:ext cx="807732" cy="46166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a:spAutoFit/>
                    </a:bodyPr>
                    <a:lstStyle/>
                    <a:p>
                      <a:pPr lvl="0" eaLnBrk="0" hangingPunct="0"/>
                      <a14:m>
                        <m:oMathPara xmlns:m="http://schemas.openxmlformats.org/officeDocument/2006/math">
                          <m:oMathParaPr>
                            <m:jc m:val="centerGroup"/>
                          </m:oMathParaPr>
                          <m:oMath xmlns:m="http://schemas.openxmlformats.org/officeDocument/2006/math">
                            <m:r>
                              <m:rPr>
                                <m:nor/>
                              </m:rPr>
                              <a:rPr lang="en-US" sz="2400" b="0" i="0" dirty="0" smtClean="0">
                                <a:solidFill>
                                  <a:srgbClr val="FF00FF"/>
                                </a:solidFill>
                              </a:rPr>
                              <m:t>Y</m:t>
                            </m:r>
                            <m:r>
                              <m:rPr>
                                <m:sty m:val="p"/>
                              </m:rPr>
                              <a:rPr lang="en-US" sz="2400" i="1" baseline="-25000" dirty="0" smtClean="0">
                                <a:solidFill>
                                  <a:srgbClr val="FF00FF"/>
                                </a:solidFill>
                                <a:latin typeface="Cambria Math" panose="02040503050406030204" pitchFamily="18" charset="0"/>
                                <a:cs typeface="Times New Roman" panose="02020603050405020304" pitchFamily="18" charset="0"/>
                                <a:sym typeface="Symbol" panose="05050102010706020507" pitchFamily="18" charset="2"/>
                              </a:rPr>
                              <m:t>d</m:t>
                            </m:r>
                          </m:oMath>
                        </m:oMathPara>
                      </a14:m>
                      <a:endParaRPr kumimoji="0" lang="en-US" altLang="en-US" sz="2400" b="0" i="0" u="none" strike="noStrike" cap="none" normalizeH="0" baseline="-25000" dirty="0">
                        <a:ln>
                          <a:noFill/>
                        </a:ln>
                        <a:solidFill>
                          <a:srgbClr val="FF00FF"/>
                        </a:solidFill>
                        <a:effectLst/>
                        <a:cs typeface="Times New Roman" panose="02020603050405020304" pitchFamily="18" charset="0"/>
                      </a:endParaRPr>
                    </a:p>
                  </p:txBody>
                </p:sp>
              </mc:Choice>
              <mc:Fallback xmlns="">
                <p:sp>
                  <p:nvSpPr>
                    <p:cNvPr id="166" name="TextBox 165">
                      <a:extLst>
                        <a:ext uri="{FF2B5EF4-FFF2-40B4-BE49-F238E27FC236}">
                          <a16:creationId xmlns:a16="http://schemas.microsoft.com/office/drawing/2014/main" id="{0DAC5BCB-EAEE-D746-FC82-5C9AB53910B6}"/>
                        </a:ext>
                      </a:extLst>
                    </p:cNvPr>
                    <p:cNvSpPr txBox="1">
                      <a:spLocks noRot="1" noChangeAspect="1" noMove="1" noResize="1" noEditPoints="1" noAdjustHandles="1" noChangeArrowheads="1" noChangeShapeType="1" noTextEdit="1"/>
                    </p:cNvSpPr>
                    <p:nvPr/>
                  </p:nvSpPr>
                  <p:spPr bwMode="auto">
                    <a:xfrm>
                      <a:off x="7650468" y="834535"/>
                      <a:ext cx="807732" cy="461665"/>
                    </a:xfrm>
                    <a:prstGeom prst="rect">
                      <a:avLst/>
                    </a:prstGeom>
                    <a:blipFill>
                      <a:blip r:embed="rId5"/>
                      <a:stretch>
                        <a:fillRect b="-52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grpSp>
        </p:grpSp>
      </p:grpSp>
      <p:grpSp>
        <p:nvGrpSpPr>
          <p:cNvPr id="226" name="Group 225">
            <a:extLst>
              <a:ext uri="{FF2B5EF4-FFF2-40B4-BE49-F238E27FC236}">
                <a16:creationId xmlns:a16="http://schemas.microsoft.com/office/drawing/2014/main" id="{FCA8106E-EB9A-F635-284E-AB28B07E8FB9}"/>
              </a:ext>
            </a:extLst>
          </p:cNvPr>
          <p:cNvGrpSpPr/>
          <p:nvPr/>
        </p:nvGrpSpPr>
        <p:grpSpPr>
          <a:xfrm>
            <a:off x="2193258" y="4699184"/>
            <a:ext cx="3361832" cy="1532381"/>
            <a:chOff x="2443312" y="912276"/>
            <a:chExt cx="3361832" cy="1532381"/>
          </a:xfrm>
        </p:grpSpPr>
        <p:grpSp>
          <p:nvGrpSpPr>
            <p:cNvPr id="231" name="Group 230">
              <a:extLst>
                <a:ext uri="{FF2B5EF4-FFF2-40B4-BE49-F238E27FC236}">
                  <a16:creationId xmlns:a16="http://schemas.microsoft.com/office/drawing/2014/main" id="{4D7A7811-FC43-A135-F1B1-130FEFDD407F}"/>
                </a:ext>
              </a:extLst>
            </p:cNvPr>
            <p:cNvGrpSpPr/>
            <p:nvPr/>
          </p:nvGrpSpPr>
          <p:grpSpPr>
            <a:xfrm>
              <a:off x="2443312" y="912276"/>
              <a:ext cx="3336078" cy="1532381"/>
              <a:chOff x="2443312" y="912276"/>
              <a:chExt cx="3336078" cy="1532381"/>
            </a:xfrm>
          </p:grpSpPr>
          <p:cxnSp>
            <p:nvCxnSpPr>
              <p:cNvPr id="232" name="Straight Connector 231">
                <a:extLst>
                  <a:ext uri="{FF2B5EF4-FFF2-40B4-BE49-F238E27FC236}">
                    <a16:creationId xmlns:a16="http://schemas.microsoft.com/office/drawing/2014/main" id="{3F3BBDA2-CEBF-B8A9-5D87-1B0E9B8DB3D5}"/>
                  </a:ext>
                </a:extLst>
              </p:cNvPr>
              <p:cNvCxnSpPr>
                <a:cxnSpLocks/>
              </p:cNvCxnSpPr>
              <p:nvPr/>
            </p:nvCxnSpPr>
            <p:spPr bwMode="auto">
              <a:xfrm>
                <a:off x="4254777" y="1679980"/>
                <a:ext cx="686126" cy="187637"/>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4AD8636F-ADCD-DD48-9D19-074D20F7C23D}"/>
                  </a:ext>
                </a:extLst>
              </p:cNvPr>
              <p:cNvCxnSpPr/>
              <p:nvPr/>
            </p:nvCxnSpPr>
            <p:spPr bwMode="auto">
              <a:xfrm>
                <a:off x="4198771" y="916945"/>
                <a:ext cx="742132" cy="906176"/>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80649A2E-3FA3-4BDE-BBE7-C4D29E3C61DE}"/>
                  </a:ext>
                </a:extLst>
              </p:cNvPr>
              <p:cNvCxnSpPr/>
              <p:nvPr/>
            </p:nvCxnSpPr>
            <p:spPr bwMode="auto">
              <a:xfrm>
                <a:off x="4197102" y="1105039"/>
                <a:ext cx="763864" cy="718082"/>
              </a:xfrm>
              <a:prstGeom prst="line">
                <a:avLst/>
              </a:prstGeom>
              <a:noFill/>
              <a:ln w="25400" cap="sq" cmpd="sng" algn="ctr">
                <a:solidFill>
                  <a:srgbClr val="66FF33"/>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1F85F14A-81F6-80E1-79F7-5027A63B2BAA}"/>
                  </a:ext>
                </a:extLst>
              </p:cNvPr>
              <p:cNvCxnSpPr/>
              <p:nvPr/>
            </p:nvCxnSpPr>
            <p:spPr bwMode="auto">
              <a:xfrm>
                <a:off x="4195432" y="1294899"/>
                <a:ext cx="745472" cy="572719"/>
              </a:xfrm>
              <a:prstGeom prst="line">
                <a:avLst/>
              </a:prstGeom>
              <a:noFill/>
              <a:ln w="25400" cap="sq" cmpd="sng" algn="ctr">
                <a:solidFill>
                  <a:srgbClr val="66FF33"/>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B996D38C-BAFE-11A3-3885-0CDBBBF0E048}"/>
                  </a:ext>
                </a:extLst>
              </p:cNvPr>
              <p:cNvCxnSpPr/>
              <p:nvPr/>
            </p:nvCxnSpPr>
            <p:spPr bwMode="auto">
              <a:xfrm>
                <a:off x="4193762" y="1486525"/>
                <a:ext cx="767203" cy="336596"/>
              </a:xfrm>
              <a:prstGeom prst="line">
                <a:avLst/>
              </a:prstGeom>
              <a:noFill/>
              <a:ln w="25400" cap="sq" cmpd="sng" algn="ctr">
                <a:solidFill>
                  <a:srgbClr val="66FF33"/>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D309FE36-CA33-79EA-FD2A-74CA58482784}"/>
                  </a:ext>
                </a:extLst>
              </p:cNvPr>
              <p:cNvCxnSpPr/>
              <p:nvPr/>
            </p:nvCxnSpPr>
            <p:spPr bwMode="auto">
              <a:xfrm flipV="1">
                <a:off x="4190422" y="1804690"/>
                <a:ext cx="818978" cy="65087"/>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1A959913-FC08-1CAA-E514-03DFCAA78BD4}"/>
                  </a:ext>
                </a:extLst>
              </p:cNvPr>
              <p:cNvCxnSpPr/>
              <p:nvPr/>
            </p:nvCxnSpPr>
            <p:spPr bwMode="auto">
              <a:xfrm flipV="1">
                <a:off x="4188753" y="1804690"/>
                <a:ext cx="820647" cy="256713"/>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AFBB72D2-A263-C50D-10E8-C4CC40C6776F}"/>
                  </a:ext>
                </a:extLst>
              </p:cNvPr>
              <p:cNvCxnSpPr/>
              <p:nvPr/>
            </p:nvCxnSpPr>
            <p:spPr bwMode="auto">
              <a:xfrm flipV="1">
                <a:off x="4187083" y="1912114"/>
                <a:ext cx="773882" cy="340915"/>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A0FED503-C6C8-BA59-9D77-CF11CE774D04}"/>
                  </a:ext>
                </a:extLst>
              </p:cNvPr>
              <p:cNvCxnSpPr/>
              <p:nvPr/>
            </p:nvCxnSpPr>
            <p:spPr bwMode="auto">
              <a:xfrm flipV="1">
                <a:off x="4185413" y="1804690"/>
                <a:ext cx="823987" cy="639967"/>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556DD8C4-C35D-2536-9335-70886EFF0AD8}"/>
                  </a:ext>
                </a:extLst>
              </p:cNvPr>
              <p:cNvCxnSpPr>
                <a:cxnSpLocks/>
              </p:cNvCxnSpPr>
              <p:nvPr/>
            </p:nvCxnSpPr>
            <p:spPr bwMode="auto">
              <a:xfrm flipV="1">
                <a:off x="4254776" y="1299543"/>
                <a:ext cx="686127" cy="357886"/>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00353EDA-1ED2-B870-4D49-AA5773D143FF}"/>
                  </a:ext>
                </a:extLst>
              </p:cNvPr>
              <p:cNvCxnSpPr/>
              <p:nvPr/>
            </p:nvCxnSpPr>
            <p:spPr bwMode="auto">
              <a:xfrm>
                <a:off x="4198770" y="916945"/>
                <a:ext cx="742133" cy="382598"/>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D39D2914-1DCC-5DBA-B16F-29AC955873B1}"/>
                  </a:ext>
                </a:extLst>
              </p:cNvPr>
              <p:cNvCxnSpPr/>
              <p:nvPr/>
            </p:nvCxnSpPr>
            <p:spPr bwMode="auto">
              <a:xfrm>
                <a:off x="4197101" y="1105039"/>
                <a:ext cx="730444" cy="193850"/>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1E554428-3BE9-51FC-27A9-E579A0B616C6}"/>
                  </a:ext>
                </a:extLst>
              </p:cNvPr>
              <p:cNvCxnSpPr/>
              <p:nvPr/>
            </p:nvCxnSpPr>
            <p:spPr bwMode="auto">
              <a:xfrm>
                <a:off x="4195431" y="1294899"/>
                <a:ext cx="732114" cy="16904"/>
              </a:xfrm>
              <a:prstGeom prst="line">
                <a:avLst/>
              </a:prstGeom>
              <a:noFill/>
              <a:ln w="25400" cap="sq" cmpd="sng" algn="ctr">
                <a:solidFill>
                  <a:srgbClr val="66FF33"/>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C825D986-93A5-9CA7-EE72-9EDCA8108D04}"/>
                  </a:ext>
                </a:extLst>
              </p:cNvPr>
              <p:cNvCxnSpPr/>
              <p:nvPr/>
            </p:nvCxnSpPr>
            <p:spPr bwMode="auto">
              <a:xfrm flipV="1">
                <a:off x="4193761" y="1294899"/>
                <a:ext cx="733784" cy="191626"/>
              </a:xfrm>
              <a:prstGeom prst="line">
                <a:avLst/>
              </a:prstGeom>
              <a:noFill/>
              <a:ln w="25400" cap="sq" cmpd="sng" algn="ctr">
                <a:solidFill>
                  <a:srgbClr val="66FF33"/>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A33FC3EB-10E6-0E45-446C-3A173BDC2D9D}"/>
                  </a:ext>
                </a:extLst>
              </p:cNvPr>
              <p:cNvCxnSpPr/>
              <p:nvPr/>
            </p:nvCxnSpPr>
            <p:spPr bwMode="auto">
              <a:xfrm flipV="1">
                <a:off x="4192091" y="1299543"/>
                <a:ext cx="748812" cy="378608"/>
              </a:xfrm>
              <a:prstGeom prst="line">
                <a:avLst/>
              </a:prstGeom>
              <a:noFill/>
              <a:ln w="25400" cap="sq" cmpd="sng" algn="ctr">
                <a:solidFill>
                  <a:srgbClr val="66FF33"/>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EBAE1A64-BC85-232A-B26C-FCDAAD2253FA}"/>
                  </a:ext>
                </a:extLst>
              </p:cNvPr>
              <p:cNvCxnSpPr/>
              <p:nvPr/>
            </p:nvCxnSpPr>
            <p:spPr bwMode="auto">
              <a:xfrm flipV="1">
                <a:off x="4190421" y="1299543"/>
                <a:ext cx="750482" cy="570234"/>
              </a:xfrm>
              <a:prstGeom prst="line">
                <a:avLst/>
              </a:prstGeom>
              <a:noFill/>
              <a:ln w="25400" cap="sq" cmpd="sng" algn="ctr">
                <a:solidFill>
                  <a:srgbClr val="66FF33"/>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B1BEF703-251D-86F2-6636-3C0B88C27A93}"/>
                  </a:ext>
                </a:extLst>
              </p:cNvPr>
              <p:cNvCxnSpPr/>
              <p:nvPr/>
            </p:nvCxnSpPr>
            <p:spPr bwMode="auto">
              <a:xfrm flipV="1">
                <a:off x="4188752" y="1321865"/>
                <a:ext cx="738793" cy="739538"/>
              </a:xfrm>
              <a:prstGeom prst="line">
                <a:avLst/>
              </a:prstGeom>
              <a:noFill/>
              <a:ln w="25400" cap="sq" cmpd="sng" algn="ctr">
                <a:solidFill>
                  <a:srgbClr val="66FF33"/>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3638E359-5E43-90F3-8A9B-EBB0EA0F0382}"/>
                  </a:ext>
                </a:extLst>
              </p:cNvPr>
              <p:cNvCxnSpPr/>
              <p:nvPr/>
            </p:nvCxnSpPr>
            <p:spPr bwMode="auto">
              <a:xfrm flipV="1">
                <a:off x="4187082" y="1311802"/>
                <a:ext cx="746357" cy="941227"/>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7444A592-733D-ABA1-906D-513067FEAB94}"/>
                  </a:ext>
                </a:extLst>
              </p:cNvPr>
              <p:cNvCxnSpPr/>
              <p:nvPr/>
            </p:nvCxnSpPr>
            <p:spPr bwMode="auto">
              <a:xfrm flipV="1">
                <a:off x="4185412" y="1299543"/>
                <a:ext cx="755491" cy="1145113"/>
              </a:xfrm>
              <a:prstGeom prst="line">
                <a:avLst/>
              </a:prstGeom>
              <a:noFill/>
              <a:ln w="25400" cap="sq" cmpd="sng" algn="ctr">
                <a:solidFill>
                  <a:srgbClr val="66FF33"/>
                </a:solidFill>
                <a:prstDash val="solid"/>
                <a:round/>
                <a:headEnd type="none" w="med" len="med"/>
                <a:tailEnd type="none" w="med" len="med"/>
              </a:ln>
              <a:effectLst/>
            </p:spPr>
          </p:cxnSp>
          <p:grpSp>
            <p:nvGrpSpPr>
              <p:cNvPr id="251" name="Group 250">
                <a:extLst>
                  <a:ext uri="{FF2B5EF4-FFF2-40B4-BE49-F238E27FC236}">
                    <a16:creationId xmlns:a16="http://schemas.microsoft.com/office/drawing/2014/main" id="{B978484F-841A-93A7-FBA3-388A27637EF4}"/>
                  </a:ext>
                </a:extLst>
              </p:cNvPr>
              <p:cNvGrpSpPr/>
              <p:nvPr/>
            </p:nvGrpSpPr>
            <p:grpSpPr>
              <a:xfrm>
                <a:off x="2443312" y="1019515"/>
                <a:ext cx="851845" cy="1336087"/>
                <a:chOff x="2519512" y="1019515"/>
                <a:chExt cx="851845" cy="1336087"/>
              </a:xfrm>
            </p:grpSpPr>
            <p:cxnSp>
              <p:nvCxnSpPr>
                <p:cNvPr id="283" name="Straight Connector 282">
                  <a:extLst>
                    <a:ext uri="{FF2B5EF4-FFF2-40B4-BE49-F238E27FC236}">
                      <a16:creationId xmlns:a16="http://schemas.microsoft.com/office/drawing/2014/main" id="{CF9B4306-4B9C-F1BC-57CC-8B470A286835}"/>
                    </a:ext>
                  </a:extLst>
                </p:cNvPr>
                <p:cNvCxnSpPr>
                  <a:cxnSpLocks/>
                </p:cNvCxnSpPr>
                <p:nvPr/>
              </p:nvCxnSpPr>
              <p:spPr bwMode="auto">
                <a:xfrm flipV="1">
                  <a:off x="2557206" y="1486192"/>
                  <a:ext cx="812163" cy="289885"/>
                </a:xfrm>
                <a:prstGeom prst="line">
                  <a:avLst/>
                </a:prstGeom>
                <a:noFill/>
                <a:ln w="25400" cap="sq" cmpd="sng" algn="ctr">
                  <a:solidFill>
                    <a:srgbClr val="66FF33"/>
                  </a:solidFill>
                  <a:prstDash val="solid"/>
                  <a:round/>
                  <a:headEnd type="none" w="med" len="med"/>
                  <a:tailEnd type="none" w="med" len="med"/>
                </a:ln>
                <a:effectLst/>
              </p:spPr>
            </p:cxnSp>
            <p:cxnSp>
              <p:nvCxnSpPr>
                <p:cNvPr id="284" name="Straight Connector 283">
                  <a:extLst>
                    <a:ext uri="{FF2B5EF4-FFF2-40B4-BE49-F238E27FC236}">
                      <a16:creationId xmlns:a16="http://schemas.microsoft.com/office/drawing/2014/main" id="{FEC49B6B-8E88-99B0-2C3E-2724A90F6728}"/>
                    </a:ext>
                  </a:extLst>
                </p:cNvPr>
                <p:cNvCxnSpPr/>
                <p:nvPr/>
              </p:nvCxnSpPr>
              <p:spPr bwMode="auto">
                <a:xfrm>
                  <a:off x="2531200" y="1019515"/>
                  <a:ext cx="801711" cy="466675"/>
                </a:xfrm>
                <a:prstGeom prst="line">
                  <a:avLst/>
                </a:prstGeom>
                <a:noFill/>
                <a:ln w="25400" cap="sq" cmpd="sng" algn="ctr">
                  <a:solidFill>
                    <a:srgbClr val="66FF33"/>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D03C3DF5-5306-F206-1C2D-256B1E282B5B}"/>
                    </a:ext>
                  </a:extLst>
                </p:cNvPr>
                <p:cNvCxnSpPr/>
                <p:nvPr/>
              </p:nvCxnSpPr>
              <p:spPr bwMode="auto">
                <a:xfrm>
                  <a:off x="2529531" y="1207608"/>
                  <a:ext cx="841826" cy="278580"/>
                </a:xfrm>
                <a:prstGeom prst="line">
                  <a:avLst/>
                </a:prstGeom>
                <a:noFill/>
                <a:ln w="25400" cap="sq" cmpd="sng" algn="ctr">
                  <a:solidFill>
                    <a:srgbClr val="66FF33"/>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2BAC3155-A8BD-0AC9-8F8F-447E65C91BBE}"/>
                    </a:ext>
                  </a:extLst>
                </p:cNvPr>
                <p:cNvCxnSpPr/>
                <p:nvPr/>
              </p:nvCxnSpPr>
              <p:spPr bwMode="auto">
                <a:xfrm>
                  <a:off x="2527861" y="1397469"/>
                  <a:ext cx="843496" cy="88721"/>
                </a:xfrm>
                <a:prstGeom prst="line">
                  <a:avLst/>
                </a:prstGeom>
                <a:noFill/>
                <a:ln w="25400" cap="sq" cmpd="sng" algn="ctr">
                  <a:solidFill>
                    <a:srgbClr val="66FF33"/>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AE8E6307-43EF-3EAF-83AE-4D66B84A5FF2}"/>
                    </a:ext>
                  </a:extLst>
                </p:cNvPr>
                <p:cNvCxnSpPr/>
                <p:nvPr/>
              </p:nvCxnSpPr>
              <p:spPr bwMode="auto">
                <a:xfrm flipV="1">
                  <a:off x="2526191" y="1486192"/>
                  <a:ext cx="845166" cy="102905"/>
                </a:xfrm>
                <a:prstGeom prst="line">
                  <a:avLst/>
                </a:prstGeom>
                <a:noFill/>
                <a:ln w="25400" cap="sq" cmpd="sng" algn="ctr">
                  <a:solidFill>
                    <a:srgbClr val="66FF33"/>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1B386D54-13E6-51BE-9176-7FECD5032A26}"/>
                    </a:ext>
                  </a:extLst>
                </p:cNvPr>
                <p:cNvCxnSpPr/>
                <p:nvPr/>
              </p:nvCxnSpPr>
              <p:spPr bwMode="auto">
                <a:xfrm flipV="1">
                  <a:off x="2522852" y="1464556"/>
                  <a:ext cx="790512" cy="507793"/>
                </a:xfrm>
                <a:prstGeom prst="line">
                  <a:avLst/>
                </a:prstGeom>
                <a:noFill/>
                <a:ln w="25400" cap="sq" cmpd="sng" algn="ctr">
                  <a:solidFill>
                    <a:srgbClr val="66FF33"/>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8ABDD20E-1E27-D96D-E3BA-7DDBE7236FCC}"/>
                    </a:ext>
                  </a:extLst>
                </p:cNvPr>
                <p:cNvCxnSpPr/>
                <p:nvPr/>
              </p:nvCxnSpPr>
              <p:spPr bwMode="auto">
                <a:xfrm flipV="1">
                  <a:off x="2521182" y="1486192"/>
                  <a:ext cx="792181" cy="677786"/>
                </a:xfrm>
                <a:prstGeom prst="line">
                  <a:avLst/>
                </a:prstGeom>
                <a:noFill/>
                <a:ln w="25400" cap="sq" cmpd="sng" algn="ctr">
                  <a:solidFill>
                    <a:srgbClr val="66FF33"/>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0D21487A-A93D-31A3-0189-5B108395C5F2}"/>
                    </a:ext>
                  </a:extLst>
                </p:cNvPr>
                <p:cNvCxnSpPr/>
                <p:nvPr/>
              </p:nvCxnSpPr>
              <p:spPr bwMode="auto">
                <a:xfrm flipV="1">
                  <a:off x="2519512" y="1486192"/>
                  <a:ext cx="851845" cy="869410"/>
                </a:xfrm>
                <a:prstGeom prst="line">
                  <a:avLst/>
                </a:prstGeom>
                <a:noFill/>
                <a:ln w="25400" cap="sq" cmpd="sng" algn="ctr">
                  <a:solidFill>
                    <a:srgbClr val="66FF33"/>
                  </a:solidFill>
                  <a:prstDash val="solid"/>
                  <a:round/>
                  <a:headEnd type="none" w="med" len="med"/>
                  <a:tailEnd type="none" w="med" len="med"/>
                </a:ln>
                <a:effectLst/>
              </p:spPr>
            </p:cxnSp>
            <p:sp>
              <p:nvSpPr>
                <p:cNvPr id="291" name="Rectangle 290">
                  <a:extLst>
                    <a:ext uri="{FF2B5EF4-FFF2-40B4-BE49-F238E27FC236}">
                      <a16:creationId xmlns:a16="http://schemas.microsoft.com/office/drawing/2014/main" id="{14B695AC-7AA0-85DE-F837-9EF2DA85199B}"/>
                    </a:ext>
                  </a:extLst>
                </p:cNvPr>
                <p:cNvSpPr/>
                <p:nvPr/>
              </p:nvSpPr>
              <p:spPr>
                <a:xfrm>
                  <a:off x="2686821" y="1260402"/>
                  <a:ext cx="626180" cy="322189"/>
                </a:xfrm>
                <a:prstGeom prst="rect">
                  <a:avLst/>
                </a:prstGeom>
                <a:no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grpSp>
          <p:cxnSp>
            <p:nvCxnSpPr>
              <p:cNvPr id="252" name="Straight Connector 251">
                <a:extLst>
                  <a:ext uri="{FF2B5EF4-FFF2-40B4-BE49-F238E27FC236}">
                    <a16:creationId xmlns:a16="http://schemas.microsoft.com/office/drawing/2014/main" id="{0E8A0F2A-3A5C-7F69-70FF-85F00E74FABA}"/>
                  </a:ext>
                </a:extLst>
              </p:cNvPr>
              <p:cNvCxnSpPr>
                <a:cxnSpLocks/>
              </p:cNvCxnSpPr>
              <p:nvPr/>
            </p:nvCxnSpPr>
            <p:spPr bwMode="auto">
              <a:xfrm>
                <a:off x="3419708" y="1675311"/>
                <a:ext cx="686126" cy="187637"/>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2ECB1514-8462-3DBF-FC2C-FE253C53996C}"/>
                  </a:ext>
                </a:extLst>
              </p:cNvPr>
              <p:cNvCxnSpPr/>
              <p:nvPr/>
            </p:nvCxnSpPr>
            <p:spPr bwMode="auto">
              <a:xfrm>
                <a:off x="3363702" y="912276"/>
                <a:ext cx="742132" cy="906176"/>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93A975BD-FF09-B9DF-07DB-8F3B1E744932}"/>
                  </a:ext>
                </a:extLst>
              </p:cNvPr>
              <p:cNvCxnSpPr/>
              <p:nvPr/>
            </p:nvCxnSpPr>
            <p:spPr bwMode="auto">
              <a:xfrm>
                <a:off x="3362033" y="1100370"/>
                <a:ext cx="763864" cy="718082"/>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C8FDBDA9-9291-546D-375E-F7F689C911C4}"/>
                  </a:ext>
                </a:extLst>
              </p:cNvPr>
              <p:cNvCxnSpPr/>
              <p:nvPr/>
            </p:nvCxnSpPr>
            <p:spPr bwMode="auto">
              <a:xfrm>
                <a:off x="3360363" y="1290230"/>
                <a:ext cx="745472" cy="572719"/>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C696F4EC-2A04-EF39-F302-2F228D4DDE19}"/>
                  </a:ext>
                </a:extLst>
              </p:cNvPr>
              <p:cNvCxnSpPr/>
              <p:nvPr/>
            </p:nvCxnSpPr>
            <p:spPr bwMode="auto">
              <a:xfrm>
                <a:off x="3358693" y="1481856"/>
                <a:ext cx="767203" cy="336596"/>
              </a:xfrm>
              <a:prstGeom prst="line">
                <a:avLst/>
              </a:prstGeom>
              <a:noFill/>
              <a:ln w="25400" cap="sq" cmpd="sng" algn="ctr">
                <a:solidFill>
                  <a:srgbClr val="66FF33"/>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49AB4C5F-268A-BFC3-E01C-871019A84853}"/>
                  </a:ext>
                </a:extLst>
              </p:cNvPr>
              <p:cNvCxnSpPr/>
              <p:nvPr/>
            </p:nvCxnSpPr>
            <p:spPr bwMode="auto">
              <a:xfrm flipV="1">
                <a:off x="3355353" y="1800021"/>
                <a:ext cx="818978" cy="65087"/>
              </a:xfrm>
              <a:prstGeom prst="line">
                <a:avLst/>
              </a:prstGeom>
              <a:noFill/>
              <a:ln w="25400" cap="sq" cmpd="sng" algn="ctr">
                <a:solidFill>
                  <a:srgbClr val="66FF33"/>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AF175421-ED25-57AA-1DF0-F1D35ED2BC07}"/>
                  </a:ext>
                </a:extLst>
              </p:cNvPr>
              <p:cNvCxnSpPr>
                <a:cxnSpLocks/>
              </p:cNvCxnSpPr>
              <p:nvPr/>
            </p:nvCxnSpPr>
            <p:spPr bwMode="auto">
              <a:xfrm flipV="1">
                <a:off x="3353684" y="1814166"/>
                <a:ext cx="765509" cy="242568"/>
              </a:xfrm>
              <a:prstGeom prst="line">
                <a:avLst/>
              </a:prstGeom>
              <a:noFill/>
              <a:ln w="25400" cap="sq" cmpd="sng" algn="ctr">
                <a:solidFill>
                  <a:srgbClr val="66FF33"/>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330206A0-FEBB-5C06-B78C-84C9974C49B8}"/>
                  </a:ext>
                </a:extLst>
              </p:cNvPr>
              <p:cNvCxnSpPr>
                <a:cxnSpLocks/>
              </p:cNvCxnSpPr>
              <p:nvPr/>
            </p:nvCxnSpPr>
            <p:spPr bwMode="auto">
              <a:xfrm flipV="1">
                <a:off x="3352014" y="1832564"/>
                <a:ext cx="760500" cy="415796"/>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4EBD9C95-A0BF-01DA-F2AE-63DF21E3D0FC}"/>
                  </a:ext>
                </a:extLst>
              </p:cNvPr>
              <p:cNvCxnSpPr>
                <a:cxnSpLocks/>
              </p:cNvCxnSpPr>
              <p:nvPr/>
            </p:nvCxnSpPr>
            <p:spPr bwMode="auto">
              <a:xfrm flipV="1">
                <a:off x="3350344" y="1823121"/>
                <a:ext cx="748027" cy="616867"/>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75714F8D-1F43-CF3D-E8F4-AA91BC65284B}"/>
                  </a:ext>
                </a:extLst>
              </p:cNvPr>
              <p:cNvCxnSpPr>
                <a:cxnSpLocks/>
              </p:cNvCxnSpPr>
              <p:nvPr/>
            </p:nvCxnSpPr>
            <p:spPr bwMode="auto">
              <a:xfrm flipV="1">
                <a:off x="3419708" y="1294874"/>
                <a:ext cx="686127" cy="357886"/>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1F6511F8-7BA7-8877-BEE2-5CE581E119C6}"/>
                  </a:ext>
                </a:extLst>
              </p:cNvPr>
              <p:cNvCxnSpPr/>
              <p:nvPr/>
            </p:nvCxnSpPr>
            <p:spPr bwMode="auto">
              <a:xfrm>
                <a:off x="3363702" y="912276"/>
                <a:ext cx="742133" cy="382598"/>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DB2E2E7A-B27E-E2F0-EFB7-06AF0448FAFC}"/>
                  </a:ext>
                </a:extLst>
              </p:cNvPr>
              <p:cNvCxnSpPr/>
              <p:nvPr/>
            </p:nvCxnSpPr>
            <p:spPr bwMode="auto">
              <a:xfrm>
                <a:off x="3362033" y="1100370"/>
                <a:ext cx="730444" cy="193850"/>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604375DF-FFB2-975D-7615-621F409D1676}"/>
                  </a:ext>
                </a:extLst>
              </p:cNvPr>
              <p:cNvCxnSpPr/>
              <p:nvPr/>
            </p:nvCxnSpPr>
            <p:spPr bwMode="auto">
              <a:xfrm>
                <a:off x="3360363" y="1290230"/>
                <a:ext cx="732114" cy="16904"/>
              </a:xfrm>
              <a:prstGeom prst="line">
                <a:avLst/>
              </a:prstGeom>
              <a:noFill/>
              <a:ln w="25400" cap="sq" cmpd="sng" algn="ctr">
                <a:solidFill>
                  <a:srgbClr val="66FF33"/>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E879E7B1-859E-9C4E-C647-A26717607C21}"/>
                  </a:ext>
                </a:extLst>
              </p:cNvPr>
              <p:cNvCxnSpPr/>
              <p:nvPr/>
            </p:nvCxnSpPr>
            <p:spPr bwMode="auto">
              <a:xfrm flipV="1">
                <a:off x="3358693" y="1290230"/>
                <a:ext cx="733784" cy="191626"/>
              </a:xfrm>
              <a:prstGeom prst="line">
                <a:avLst/>
              </a:prstGeom>
              <a:noFill/>
              <a:ln w="25400" cap="sq" cmpd="sng" algn="ctr">
                <a:solidFill>
                  <a:srgbClr val="66FF33"/>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F1F5E392-3742-8F2F-05F5-CC2DFC054316}"/>
                  </a:ext>
                </a:extLst>
              </p:cNvPr>
              <p:cNvCxnSpPr/>
              <p:nvPr/>
            </p:nvCxnSpPr>
            <p:spPr bwMode="auto">
              <a:xfrm flipV="1">
                <a:off x="3357023" y="1294874"/>
                <a:ext cx="748812" cy="378608"/>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0D505D19-CBFE-C076-5598-CE82AC87516B}"/>
                  </a:ext>
                </a:extLst>
              </p:cNvPr>
              <p:cNvCxnSpPr/>
              <p:nvPr/>
            </p:nvCxnSpPr>
            <p:spPr bwMode="auto">
              <a:xfrm flipV="1">
                <a:off x="3355353" y="1294874"/>
                <a:ext cx="750482" cy="570234"/>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3BEA7506-7268-0645-FC87-A2FCE93C511B}"/>
                  </a:ext>
                </a:extLst>
              </p:cNvPr>
              <p:cNvCxnSpPr/>
              <p:nvPr/>
            </p:nvCxnSpPr>
            <p:spPr bwMode="auto">
              <a:xfrm flipV="1">
                <a:off x="3353684" y="1317196"/>
                <a:ext cx="738793" cy="739538"/>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22A42002-4D35-0064-123B-83F8F848C028}"/>
                  </a:ext>
                </a:extLst>
              </p:cNvPr>
              <p:cNvCxnSpPr/>
              <p:nvPr/>
            </p:nvCxnSpPr>
            <p:spPr bwMode="auto">
              <a:xfrm flipV="1">
                <a:off x="3352014" y="1307133"/>
                <a:ext cx="746357" cy="941227"/>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9F29A1A1-B670-A257-04FE-F18C7B68DADA}"/>
                  </a:ext>
                </a:extLst>
              </p:cNvPr>
              <p:cNvCxnSpPr/>
              <p:nvPr/>
            </p:nvCxnSpPr>
            <p:spPr bwMode="auto">
              <a:xfrm flipV="1">
                <a:off x="3350344" y="1294874"/>
                <a:ext cx="755491" cy="1145113"/>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BCFF3F95-5703-E71D-E419-561681E105F7}"/>
                  </a:ext>
                </a:extLst>
              </p:cNvPr>
              <p:cNvCxnSpPr>
                <a:cxnSpLocks/>
              </p:cNvCxnSpPr>
              <p:nvPr/>
            </p:nvCxnSpPr>
            <p:spPr bwMode="auto">
              <a:xfrm>
                <a:off x="4197101" y="1622822"/>
                <a:ext cx="768771" cy="289292"/>
              </a:xfrm>
              <a:prstGeom prst="line">
                <a:avLst/>
              </a:prstGeom>
              <a:noFill/>
              <a:ln w="25400" cap="sq" cmpd="sng" algn="ctr">
                <a:solidFill>
                  <a:srgbClr val="66FF33"/>
                </a:solidFill>
                <a:prstDash val="solid"/>
                <a:round/>
                <a:headEnd type="none" w="med" len="med"/>
                <a:tailEnd type="none" w="med" len="med"/>
              </a:ln>
              <a:effectLst/>
            </p:spPr>
          </p:cxnSp>
          <p:grpSp>
            <p:nvGrpSpPr>
              <p:cNvPr id="272" name="Group 271">
                <a:extLst>
                  <a:ext uri="{FF2B5EF4-FFF2-40B4-BE49-F238E27FC236}">
                    <a16:creationId xmlns:a16="http://schemas.microsoft.com/office/drawing/2014/main" id="{495DB171-C334-320A-764F-4767EF9DB48C}"/>
                  </a:ext>
                </a:extLst>
              </p:cNvPr>
              <p:cNvGrpSpPr/>
              <p:nvPr/>
            </p:nvGrpSpPr>
            <p:grpSpPr>
              <a:xfrm>
                <a:off x="4927545" y="958063"/>
                <a:ext cx="851845" cy="1459458"/>
                <a:chOff x="2519512" y="896144"/>
                <a:chExt cx="851845" cy="1459458"/>
              </a:xfrm>
            </p:grpSpPr>
            <p:cxnSp>
              <p:nvCxnSpPr>
                <p:cNvPr id="273" name="Straight Connector 272">
                  <a:extLst>
                    <a:ext uri="{FF2B5EF4-FFF2-40B4-BE49-F238E27FC236}">
                      <a16:creationId xmlns:a16="http://schemas.microsoft.com/office/drawing/2014/main" id="{81D339F9-744E-7BFF-A972-642C01E38651}"/>
                    </a:ext>
                  </a:extLst>
                </p:cNvPr>
                <p:cNvCxnSpPr>
                  <a:cxnSpLocks/>
                </p:cNvCxnSpPr>
                <p:nvPr/>
              </p:nvCxnSpPr>
              <p:spPr bwMode="auto">
                <a:xfrm flipV="1">
                  <a:off x="2557206" y="1486192"/>
                  <a:ext cx="812163" cy="289885"/>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8E0480F2-FA10-BAC2-75BA-C680DC9101F1}"/>
                    </a:ext>
                  </a:extLst>
                </p:cNvPr>
                <p:cNvCxnSpPr/>
                <p:nvPr/>
              </p:nvCxnSpPr>
              <p:spPr bwMode="auto">
                <a:xfrm>
                  <a:off x="2531200" y="1019515"/>
                  <a:ext cx="801711" cy="466675"/>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D8A95826-4A90-0E0F-2340-B00A8ADC7493}"/>
                    </a:ext>
                  </a:extLst>
                </p:cNvPr>
                <p:cNvCxnSpPr/>
                <p:nvPr/>
              </p:nvCxnSpPr>
              <p:spPr bwMode="auto">
                <a:xfrm>
                  <a:off x="2529531" y="1207608"/>
                  <a:ext cx="841826" cy="278580"/>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81FF80F8-88D3-151E-5FCA-9D38BD90567B}"/>
                    </a:ext>
                  </a:extLst>
                </p:cNvPr>
                <p:cNvCxnSpPr/>
                <p:nvPr/>
              </p:nvCxnSpPr>
              <p:spPr bwMode="auto">
                <a:xfrm>
                  <a:off x="2527861" y="1397469"/>
                  <a:ext cx="843496" cy="88721"/>
                </a:xfrm>
                <a:prstGeom prst="line">
                  <a:avLst/>
                </a:prstGeom>
                <a:noFill/>
                <a:ln w="25400" cap="sq" cmpd="sng" algn="ctr">
                  <a:solidFill>
                    <a:srgbClr val="66FF33"/>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D9E5B2E5-E9AA-A8C6-2611-6316181D134A}"/>
                    </a:ext>
                  </a:extLst>
                </p:cNvPr>
                <p:cNvCxnSpPr/>
                <p:nvPr/>
              </p:nvCxnSpPr>
              <p:spPr bwMode="auto">
                <a:xfrm flipV="1">
                  <a:off x="2526191" y="1486192"/>
                  <a:ext cx="845166" cy="102905"/>
                </a:xfrm>
                <a:prstGeom prst="line">
                  <a:avLst/>
                </a:prstGeom>
                <a:noFill/>
                <a:ln w="25400" cap="sq" cmpd="sng" algn="ctr">
                  <a:solidFill>
                    <a:srgbClr val="66FF33"/>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490148BD-B8BA-C0D6-6E7E-A9597F11DE58}"/>
                    </a:ext>
                  </a:extLst>
                </p:cNvPr>
                <p:cNvCxnSpPr/>
                <p:nvPr/>
              </p:nvCxnSpPr>
              <p:spPr bwMode="auto">
                <a:xfrm flipV="1">
                  <a:off x="2522852" y="1464556"/>
                  <a:ext cx="790512" cy="507793"/>
                </a:xfrm>
                <a:prstGeom prst="line">
                  <a:avLst/>
                </a:prstGeom>
                <a:noFill/>
                <a:ln w="25400" cap="sq" cmpd="sng" algn="ctr">
                  <a:solidFill>
                    <a:srgbClr val="66FF33"/>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AFAF6AD8-1BB3-A697-51D0-7063CC54815D}"/>
                    </a:ext>
                  </a:extLst>
                </p:cNvPr>
                <p:cNvCxnSpPr/>
                <p:nvPr/>
              </p:nvCxnSpPr>
              <p:spPr bwMode="auto">
                <a:xfrm flipV="1">
                  <a:off x="2521182" y="1486192"/>
                  <a:ext cx="792181" cy="677786"/>
                </a:xfrm>
                <a:prstGeom prst="line">
                  <a:avLst/>
                </a:prstGeom>
                <a:noFill/>
                <a:ln w="25400" cap="sq" cmpd="sng" algn="ctr">
                  <a:solidFill>
                    <a:srgbClr val="66FF33"/>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D387E028-9EF3-1B82-D902-0DCF36B67102}"/>
                    </a:ext>
                  </a:extLst>
                </p:cNvPr>
                <p:cNvCxnSpPr/>
                <p:nvPr/>
              </p:nvCxnSpPr>
              <p:spPr bwMode="auto">
                <a:xfrm flipV="1">
                  <a:off x="2519512" y="1486192"/>
                  <a:ext cx="851845" cy="869410"/>
                </a:xfrm>
                <a:prstGeom prst="line">
                  <a:avLst/>
                </a:prstGeom>
                <a:noFill/>
                <a:ln w="25400" cap="sq" cmpd="sng" algn="ctr">
                  <a:solidFill>
                    <a:srgbClr val="66FF33"/>
                  </a:solidFill>
                  <a:prstDash val="solid"/>
                  <a:round/>
                  <a:headEnd type="none" w="med" len="med"/>
                  <a:tailEnd type="none" w="med" len="med"/>
                </a:ln>
                <a:effectLst/>
              </p:spPr>
            </p:cxnSp>
            <p:sp>
              <p:nvSpPr>
                <p:cNvPr id="281" name="Rectangle 280">
                  <a:extLst>
                    <a:ext uri="{FF2B5EF4-FFF2-40B4-BE49-F238E27FC236}">
                      <a16:creationId xmlns:a16="http://schemas.microsoft.com/office/drawing/2014/main" id="{180D4576-0497-B5E0-0D80-6B3BDE1E5ECF}"/>
                    </a:ext>
                  </a:extLst>
                </p:cNvPr>
                <p:cNvSpPr/>
                <p:nvPr/>
              </p:nvSpPr>
              <p:spPr>
                <a:xfrm>
                  <a:off x="2686821" y="1260402"/>
                  <a:ext cx="626180" cy="322189"/>
                </a:xfrm>
                <a:prstGeom prst="rect">
                  <a:avLst/>
                </a:prstGeom>
                <a:no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cxnSp>
              <p:nvCxnSpPr>
                <p:cNvPr id="282" name="Straight Connector 281">
                  <a:extLst>
                    <a:ext uri="{FF2B5EF4-FFF2-40B4-BE49-F238E27FC236}">
                      <a16:creationId xmlns:a16="http://schemas.microsoft.com/office/drawing/2014/main" id="{3B0445F8-2F89-E462-E788-9F538FDEF3E8}"/>
                    </a:ext>
                  </a:extLst>
                </p:cNvPr>
                <p:cNvCxnSpPr>
                  <a:cxnSpLocks/>
                </p:cNvCxnSpPr>
                <p:nvPr/>
              </p:nvCxnSpPr>
              <p:spPr bwMode="auto">
                <a:xfrm>
                  <a:off x="2552974" y="896144"/>
                  <a:ext cx="707145" cy="664759"/>
                </a:xfrm>
                <a:prstGeom prst="line">
                  <a:avLst/>
                </a:prstGeom>
                <a:noFill/>
                <a:ln w="25400" cap="sq" cmpd="sng" algn="ctr">
                  <a:solidFill>
                    <a:srgbClr val="66FF33"/>
                  </a:solidFill>
                  <a:prstDash val="solid"/>
                  <a:round/>
                  <a:headEnd type="none" w="med" len="med"/>
                  <a:tailEnd type="none" w="med" len="med"/>
                </a:ln>
                <a:effectLst/>
              </p:spPr>
            </p:cxnSp>
          </p:grpSp>
        </p:grpSp>
        <p:sp>
          <p:nvSpPr>
            <p:cNvPr id="168" name="Oval 167">
              <a:extLst>
                <a:ext uri="{FF2B5EF4-FFF2-40B4-BE49-F238E27FC236}">
                  <a16:creationId xmlns:a16="http://schemas.microsoft.com/office/drawing/2014/main" id="{4FEABF5D-AAF4-3F5F-2777-CC7C2F49904E}"/>
                </a:ext>
              </a:extLst>
            </p:cNvPr>
            <p:cNvSpPr/>
            <p:nvPr/>
          </p:nvSpPr>
          <p:spPr>
            <a:xfrm>
              <a:off x="5668152" y="1529947"/>
              <a:ext cx="136992" cy="125855"/>
            </a:xfrm>
            <a:prstGeom prst="ellipse">
              <a:avLst/>
            </a:prstGeom>
            <a:solidFill>
              <a:srgbClr val="FF0000"/>
            </a:solidFill>
            <a:ln>
              <a:no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sp>
        <p:nvSpPr>
          <p:cNvPr id="3" name="Rectangle 63">
            <a:extLst>
              <a:ext uri="{FF2B5EF4-FFF2-40B4-BE49-F238E27FC236}">
                <a16:creationId xmlns:a16="http://schemas.microsoft.com/office/drawing/2014/main" id="{6A6AF599-F85B-5537-07E4-02A845676689}"/>
              </a:ext>
            </a:extLst>
          </p:cNvPr>
          <p:cNvSpPr>
            <a:spLocks noChangeArrowheads="1"/>
          </p:cNvSpPr>
          <p:nvPr/>
        </p:nvSpPr>
        <p:spPr bwMode="auto">
          <a:xfrm>
            <a:off x="475574" y="-24977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Image Generation By Layer</a:t>
            </a:r>
          </a:p>
        </p:txBody>
      </p:sp>
      <p:grpSp>
        <p:nvGrpSpPr>
          <p:cNvPr id="33" name="Group 32">
            <a:extLst>
              <a:ext uri="{FF2B5EF4-FFF2-40B4-BE49-F238E27FC236}">
                <a16:creationId xmlns:a16="http://schemas.microsoft.com/office/drawing/2014/main" id="{9EA00517-49DE-B431-9423-D5C7FBE71D1B}"/>
              </a:ext>
            </a:extLst>
          </p:cNvPr>
          <p:cNvGrpSpPr/>
          <p:nvPr/>
        </p:nvGrpSpPr>
        <p:grpSpPr>
          <a:xfrm>
            <a:off x="522800" y="4435348"/>
            <a:ext cx="6935264" cy="1510521"/>
            <a:chOff x="772854" y="648440"/>
            <a:chExt cx="6935264" cy="1510521"/>
          </a:xfrm>
        </p:grpSpPr>
        <p:pic>
          <p:nvPicPr>
            <p:cNvPr id="22" name="Picture 4" descr="28,097 Noise Layer Images, Stock Photos &amp; Vectors | Shutterstock">
              <a:extLst>
                <a:ext uri="{FF2B5EF4-FFF2-40B4-BE49-F238E27FC236}">
                  <a16:creationId xmlns:a16="http://schemas.microsoft.com/office/drawing/2014/main" id="{6A1E2BA7-AC98-1078-A92B-1270EA91E9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3092"/>
            <a:stretch/>
          </p:blipFill>
          <p:spPr bwMode="auto">
            <a:xfrm>
              <a:off x="772854" y="1217099"/>
              <a:ext cx="1006332" cy="9418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7566CA5-CB65-0CDE-D9F5-89F99C08A312}"/>
                </a:ext>
              </a:extLst>
            </p:cNvPr>
            <p:cNvPicPr>
              <a:picLocks noChangeAspect="1"/>
            </p:cNvPicPr>
            <p:nvPr/>
          </p:nvPicPr>
          <p:blipFill>
            <a:blip r:embed="rId7"/>
            <a:stretch>
              <a:fillRect/>
            </a:stretch>
          </p:blipFill>
          <p:spPr>
            <a:xfrm>
              <a:off x="6688717" y="1120712"/>
              <a:ext cx="1019401" cy="921091"/>
            </a:xfrm>
            <a:prstGeom prst="rect">
              <a:avLst/>
            </a:prstGeom>
          </p:spPr>
        </p:pic>
        <p:sp>
          <p:nvSpPr>
            <p:cNvPr id="29" name="Rectangle 28">
              <a:extLst>
                <a:ext uri="{FF2B5EF4-FFF2-40B4-BE49-F238E27FC236}">
                  <a16:creationId xmlns:a16="http://schemas.microsoft.com/office/drawing/2014/main" id="{8A9193AE-E5F2-D2FB-8B31-672820367A78}"/>
                </a:ext>
              </a:extLst>
            </p:cNvPr>
            <p:cNvSpPr/>
            <p:nvPr/>
          </p:nvSpPr>
          <p:spPr>
            <a:xfrm>
              <a:off x="870508" y="648440"/>
              <a:ext cx="1101325" cy="523220"/>
            </a:xfrm>
            <a:prstGeom prst="rect">
              <a:avLst/>
            </a:prstGeom>
          </p:spPr>
          <p:txBody>
            <a:bodyPr wrap="square">
              <a:spAutoFit/>
            </a:bodyPr>
            <a:lstStyle/>
            <a:p>
              <a:r>
                <a:rPr lang="en-US" altLang="en-US" dirty="0"/>
                <a:t>dog</a:t>
              </a:r>
            </a:p>
          </p:txBody>
        </p:sp>
      </p:grpSp>
      <p:grpSp>
        <p:nvGrpSpPr>
          <p:cNvPr id="35" name="Group 34">
            <a:extLst>
              <a:ext uri="{FF2B5EF4-FFF2-40B4-BE49-F238E27FC236}">
                <a16:creationId xmlns:a16="http://schemas.microsoft.com/office/drawing/2014/main" id="{ADD7DCA9-741C-AC97-4461-ED31B0AC8E17}"/>
              </a:ext>
            </a:extLst>
          </p:cNvPr>
          <p:cNvGrpSpPr/>
          <p:nvPr/>
        </p:nvGrpSpPr>
        <p:grpSpPr>
          <a:xfrm>
            <a:off x="528704" y="4446830"/>
            <a:ext cx="7045116" cy="1436720"/>
            <a:chOff x="778758" y="2664132"/>
            <a:chExt cx="7045116" cy="1436720"/>
          </a:xfrm>
        </p:grpSpPr>
        <p:pic>
          <p:nvPicPr>
            <p:cNvPr id="27" name="Picture 26">
              <a:extLst>
                <a:ext uri="{FF2B5EF4-FFF2-40B4-BE49-F238E27FC236}">
                  <a16:creationId xmlns:a16="http://schemas.microsoft.com/office/drawing/2014/main" id="{C1483A99-1D4D-79A2-E443-A5C7A1DCC57C}"/>
                </a:ext>
              </a:extLst>
            </p:cNvPr>
            <p:cNvPicPr>
              <a:picLocks noChangeAspect="1"/>
            </p:cNvPicPr>
            <p:nvPr/>
          </p:nvPicPr>
          <p:blipFill>
            <a:blip r:embed="rId7"/>
            <a:stretch>
              <a:fillRect/>
            </a:stretch>
          </p:blipFill>
          <p:spPr>
            <a:xfrm>
              <a:off x="778758" y="3179761"/>
              <a:ext cx="1019401" cy="921091"/>
            </a:xfrm>
            <a:prstGeom prst="rect">
              <a:avLst/>
            </a:prstGeom>
          </p:spPr>
        </p:pic>
        <p:pic>
          <p:nvPicPr>
            <p:cNvPr id="28" name="Picture 27">
              <a:extLst>
                <a:ext uri="{FF2B5EF4-FFF2-40B4-BE49-F238E27FC236}">
                  <a16:creationId xmlns:a16="http://schemas.microsoft.com/office/drawing/2014/main" id="{528528F7-CB0A-3092-88A6-ACF58C9A28BA}"/>
                </a:ext>
              </a:extLst>
            </p:cNvPr>
            <p:cNvPicPr>
              <a:picLocks noChangeAspect="1"/>
            </p:cNvPicPr>
            <p:nvPr/>
          </p:nvPicPr>
          <p:blipFill>
            <a:blip r:embed="rId8"/>
            <a:stretch>
              <a:fillRect/>
            </a:stretch>
          </p:blipFill>
          <p:spPr>
            <a:xfrm>
              <a:off x="6688717" y="3061300"/>
              <a:ext cx="1135157" cy="931344"/>
            </a:xfrm>
            <a:prstGeom prst="rect">
              <a:avLst/>
            </a:prstGeom>
          </p:spPr>
        </p:pic>
        <p:sp>
          <p:nvSpPr>
            <p:cNvPr id="32" name="Rectangle 31">
              <a:extLst>
                <a:ext uri="{FF2B5EF4-FFF2-40B4-BE49-F238E27FC236}">
                  <a16:creationId xmlns:a16="http://schemas.microsoft.com/office/drawing/2014/main" id="{BB85F08D-1121-B735-7B48-E33DAD877C10}"/>
                </a:ext>
              </a:extLst>
            </p:cNvPr>
            <p:cNvSpPr/>
            <p:nvPr/>
          </p:nvSpPr>
          <p:spPr>
            <a:xfrm>
              <a:off x="870508" y="2664132"/>
              <a:ext cx="1101325" cy="523220"/>
            </a:xfrm>
            <a:prstGeom prst="rect">
              <a:avLst/>
            </a:prstGeom>
          </p:spPr>
          <p:txBody>
            <a:bodyPr wrap="square">
              <a:spAutoFit/>
            </a:bodyPr>
            <a:lstStyle/>
            <a:p>
              <a:r>
                <a:rPr lang="en-US" altLang="en-US" dirty="0"/>
                <a:t>dog</a:t>
              </a:r>
            </a:p>
          </p:txBody>
        </p:sp>
      </p:grpSp>
      <p:grpSp>
        <p:nvGrpSpPr>
          <p:cNvPr id="41" name="Group 40">
            <a:extLst>
              <a:ext uri="{FF2B5EF4-FFF2-40B4-BE49-F238E27FC236}">
                <a16:creationId xmlns:a16="http://schemas.microsoft.com/office/drawing/2014/main" id="{6D95A04B-F756-8EAA-5DF0-A867D8452DC9}"/>
              </a:ext>
            </a:extLst>
          </p:cNvPr>
          <p:cNvGrpSpPr/>
          <p:nvPr/>
        </p:nvGrpSpPr>
        <p:grpSpPr>
          <a:xfrm>
            <a:off x="528704" y="4424088"/>
            <a:ext cx="7181410" cy="1480597"/>
            <a:chOff x="778758" y="2299093"/>
            <a:chExt cx="7181410" cy="1480597"/>
          </a:xfrm>
        </p:grpSpPr>
        <p:sp>
          <p:nvSpPr>
            <p:cNvPr id="34" name="Rectangle 33">
              <a:extLst>
                <a:ext uri="{FF2B5EF4-FFF2-40B4-BE49-F238E27FC236}">
                  <a16:creationId xmlns:a16="http://schemas.microsoft.com/office/drawing/2014/main" id="{B5F184CA-34A4-C9A7-B6AA-A1984130F569}"/>
                </a:ext>
              </a:extLst>
            </p:cNvPr>
            <p:cNvSpPr/>
            <p:nvPr/>
          </p:nvSpPr>
          <p:spPr>
            <a:xfrm>
              <a:off x="885615" y="2299093"/>
              <a:ext cx="1101325" cy="523220"/>
            </a:xfrm>
            <a:prstGeom prst="rect">
              <a:avLst/>
            </a:prstGeom>
          </p:spPr>
          <p:txBody>
            <a:bodyPr wrap="square">
              <a:spAutoFit/>
            </a:bodyPr>
            <a:lstStyle/>
            <a:p>
              <a:r>
                <a:rPr lang="en-US" altLang="en-US" dirty="0"/>
                <a:t>dog</a:t>
              </a:r>
            </a:p>
          </p:txBody>
        </p:sp>
        <p:pic>
          <p:nvPicPr>
            <p:cNvPr id="36" name="Picture 35">
              <a:extLst>
                <a:ext uri="{FF2B5EF4-FFF2-40B4-BE49-F238E27FC236}">
                  <a16:creationId xmlns:a16="http://schemas.microsoft.com/office/drawing/2014/main" id="{53199DFB-AD9D-0760-C79E-368AB6FCD591}"/>
                </a:ext>
              </a:extLst>
            </p:cNvPr>
            <p:cNvPicPr>
              <a:picLocks noChangeAspect="1"/>
            </p:cNvPicPr>
            <p:nvPr/>
          </p:nvPicPr>
          <p:blipFill>
            <a:blip r:embed="rId8"/>
            <a:stretch>
              <a:fillRect/>
            </a:stretch>
          </p:blipFill>
          <p:spPr>
            <a:xfrm>
              <a:off x="778758" y="2848346"/>
              <a:ext cx="1135157" cy="931344"/>
            </a:xfrm>
            <a:prstGeom prst="rect">
              <a:avLst/>
            </a:prstGeom>
          </p:spPr>
        </p:pic>
        <p:pic>
          <p:nvPicPr>
            <p:cNvPr id="37" name="Picture 36">
              <a:extLst>
                <a:ext uri="{FF2B5EF4-FFF2-40B4-BE49-F238E27FC236}">
                  <a16:creationId xmlns:a16="http://schemas.microsoft.com/office/drawing/2014/main" id="{AF8D68E5-691F-CA64-D493-527C8B7FA15F}"/>
                </a:ext>
              </a:extLst>
            </p:cNvPr>
            <p:cNvPicPr>
              <a:picLocks noChangeAspect="1"/>
            </p:cNvPicPr>
            <p:nvPr/>
          </p:nvPicPr>
          <p:blipFill>
            <a:blip r:embed="rId9"/>
            <a:stretch>
              <a:fillRect/>
            </a:stretch>
          </p:blipFill>
          <p:spPr>
            <a:xfrm>
              <a:off x="6688717" y="2764718"/>
              <a:ext cx="1271451" cy="914255"/>
            </a:xfrm>
            <a:prstGeom prst="rect">
              <a:avLst/>
            </a:prstGeom>
          </p:spPr>
        </p:pic>
      </p:grpSp>
      <p:grpSp>
        <p:nvGrpSpPr>
          <p:cNvPr id="44" name="Group 43">
            <a:extLst>
              <a:ext uri="{FF2B5EF4-FFF2-40B4-BE49-F238E27FC236}">
                <a16:creationId xmlns:a16="http://schemas.microsoft.com/office/drawing/2014/main" id="{46F18699-B33E-E60D-357E-055B0BC138D9}"/>
              </a:ext>
            </a:extLst>
          </p:cNvPr>
          <p:cNvGrpSpPr/>
          <p:nvPr/>
        </p:nvGrpSpPr>
        <p:grpSpPr>
          <a:xfrm>
            <a:off x="578671" y="4418959"/>
            <a:ext cx="6958910" cy="1465935"/>
            <a:chOff x="800551" y="2451493"/>
            <a:chExt cx="6958910" cy="1465935"/>
          </a:xfrm>
        </p:grpSpPr>
        <p:sp>
          <p:nvSpPr>
            <p:cNvPr id="40" name="Rectangle 39">
              <a:extLst>
                <a:ext uri="{FF2B5EF4-FFF2-40B4-BE49-F238E27FC236}">
                  <a16:creationId xmlns:a16="http://schemas.microsoft.com/office/drawing/2014/main" id="{832A95F3-6751-E111-1E25-DC343A0B1CEB}"/>
                </a:ext>
              </a:extLst>
            </p:cNvPr>
            <p:cNvSpPr/>
            <p:nvPr/>
          </p:nvSpPr>
          <p:spPr>
            <a:xfrm>
              <a:off x="917947" y="2451493"/>
              <a:ext cx="1101325" cy="523220"/>
            </a:xfrm>
            <a:prstGeom prst="rect">
              <a:avLst/>
            </a:prstGeom>
          </p:spPr>
          <p:txBody>
            <a:bodyPr wrap="square">
              <a:spAutoFit/>
            </a:bodyPr>
            <a:lstStyle/>
            <a:p>
              <a:r>
                <a:rPr lang="en-US" altLang="en-US" dirty="0"/>
                <a:t>dog</a:t>
              </a:r>
            </a:p>
          </p:txBody>
        </p:sp>
        <p:pic>
          <p:nvPicPr>
            <p:cNvPr id="42" name="Picture 41">
              <a:extLst>
                <a:ext uri="{FF2B5EF4-FFF2-40B4-BE49-F238E27FC236}">
                  <a16:creationId xmlns:a16="http://schemas.microsoft.com/office/drawing/2014/main" id="{010A1F8F-71E2-9BF4-DE29-1672F448AAD3}"/>
                </a:ext>
              </a:extLst>
            </p:cNvPr>
            <p:cNvPicPr>
              <a:picLocks noChangeAspect="1"/>
            </p:cNvPicPr>
            <p:nvPr/>
          </p:nvPicPr>
          <p:blipFill>
            <a:blip r:embed="rId9"/>
            <a:stretch>
              <a:fillRect/>
            </a:stretch>
          </p:blipFill>
          <p:spPr>
            <a:xfrm>
              <a:off x="800551" y="3003173"/>
              <a:ext cx="1271451" cy="914255"/>
            </a:xfrm>
            <a:prstGeom prst="rect">
              <a:avLst/>
            </a:prstGeom>
          </p:spPr>
        </p:pic>
        <p:pic>
          <p:nvPicPr>
            <p:cNvPr id="43" name="Picture 42">
              <a:extLst>
                <a:ext uri="{FF2B5EF4-FFF2-40B4-BE49-F238E27FC236}">
                  <a16:creationId xmlns:a16="http://schemas.microsoft.com/office/drawing/2014/main" id="{1110F654-0C6C-A6A2-76A1-5055DF18B507}"/>
                </a:ext>
              </a:extLst>
            </p:cNvPr>
            <p:cNvPicPr>
              <a:picLocks noChangeAspect="1"/>
            </p:cNvPicPr>
            <p:nvPr/>
          </p:nvPicPr>
          <p:blipFill>
            <a:blip r:embed="rId10"/>
            <a:stretch>
              <a:fillRect/>
            </a:stretch>
          </p:blipFill>
          <p:spPr>
            <a:xfrm>
              <a:off x="6753129" y="2887340"/>
              <a:ext cx="1006332" cy="926217"/>
            </a:xfrm>
            <a:prstGeom prst="rect">
              <a:avLst/>
            </a:prstGeom>
          </p:spPr>
        </p:pic>
      </p:grpSp>
      <p:sp>
        <p:nvSpPr>
          <p:cNvPr id="46" name="Rectangle 45">
            <a:extLst>
              <a:ext uri="{FF2B5EF4-FFF2-40B4-BE49-F238E27FC236}">
                <a16:creationId xmlns:a16="http://schemas.microsoft.com/office/drawing/2014/main" id="{351A321B-C249-8E9A-0C50-A7D047AA3E25}"/>
              </a:ext>
            </a:extLst>
          </p:cNvPr>
          <p:cNvSpPr/>
          <p:nvPr/>
        </p:nvSpPr>
        <p:spPr>
          <a:xfrm>
            <a:off x="351611" y="3433308"/>
            <a:ext cx="8313735" cy="523220"/>
          </a:xfrm>
          <a:prstGeom prst="rect">
            <a:avLst/>
          </a:prstGeom>
        </p:spPr>
        <p:txBody>
          <a:bodyPr wrap="square">
            <a:spAutoFit/>
          </a:bodyPr>
          <a:lstStyle/>
          <a:p>
            <a:r>
              <a:rPr lang="en-US" altLang="en-US" dirty="0"/>
              <a:t>Generate new image from label, one layer at a time.</a:t>
            </a:r>
          </a:p>
        </p:txBody>
      </p:sp>
    </p:spTree>
    <p:extLst>
      <p:ext uri="{BB962C8B-B14F-4D97-AF65-F5344CB8AC3E}">
        <p14:creationId xmlns:p14="http://schemas.microsoft.com/office/powerpoint/2010/main" val="131273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additive="base">
                                        <p:cTn id="7"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0-#ppt_w/2"/>
                                          </p:val>
                                        </p:tav>
                                        <p:tav tm="100000">
                                          <p:val>
                                            <p:strVal val="#ppt_x"/>
                                          </p:val>
                                        </p:tav>
                                      </p:tavLst>
                                    </p:anim>
                                    <p:anim calcmode="lin" valueType="num">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par>
                                <p:cTn id="21" presetID="1" presetClass="exit" presetSubtype="0" fill="hold" nodeType="with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0-#ppt_w/2"/>
                                          </p:val>
                                        </p:tav>
                                        <p:tav tm="100000">
                                          <p:val>
                                            <p:strVal val="#ppt_x"/>
                                          </p:val>
                                        </p:tav>
                                      </p:tavLst>
                                    </p:anim>
                                    <p:anim calcmode="lin" valueType="num">
                                      <p:cBhvr additive="base">
                                        <p:cTn id="28" dur="500" fill="hold"/>
                                        <p:tgtEl>
                                          <p:spTgt spid="41"/>
                                        </p:tgtEl>
                                        <p:attrNameLst>
                                          <p:attrName>ppt_y</p:attrName>
                                        </p:attrNameLst>
                                      </p:cBhvr>
                                      <p:tavLst>
                                        <p:tav tm="0">
                                          <p:val>
                                            <p:strVal val="#ppt_y"/>
                                          </p:val>
                                        </p:tav>
                                        <p:tav tm="100000">
                                          <p:val>
                                            <p:strVal val="#ppt_y"/>
                                          </p:val>
                                        </p:tav>
                                      </p:tavLst>
                                    </p:anim>
                                  </p:childTnLst>
                                </p:cTn>
                              </p:par>
                              <p:par>
                                <p:cTn id="29" presetID="1" presetClass="exit" presetSubtype="0" fill="hold"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0-#ppt_w/2"/>
                                          </p:val>
                                        </p:tav>
                                        <p:tav tm="100000">
                                          <p:val>
                                            <p:strVal val="#ppt_x"/>
                                          </p:val>
                                        </p:tav>
                                      </p:tavLst>
                                    </p:anim>
                                    <p:anim calcmode="lin" valueType="num">
                                      <p:cBhvr additive="base">
                                        <p:cTn id="36" dur="500" fill="hold"/>
                                        <p:tgtEl>
                                          <p:spTgt spid="44"/>
                                        </p:tgtEl>
                                        <p:attrNameLst>
                                          <p:attrName>ppt_y</p:attrName>
                                        </p:attrNameLst>
                                      </p:cBhvr>
                                      <p:tavLst>
                                        <p:tav tm="0">
                                          <p:val>
                                            <p:strVal val="#ppt_y"/>
                                          </p:val>
                                        </p:tav>
                                        <p:tav tm="100000">
                                          <p:val>
                                            <p:strVal val="#ppt_y"/>
                                          </p:val>
                                        </p:tav>
                                      </p:tavLst>
                                    </p:anim>
                                  </p:childTnLst>
                                </p:cTn>
                              </p:par>
                              <p:par>
                                <p:cTn id="37" presetID="1" presetClass="exit" presetSubtype="0" fill="hold" nodeType="with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600200" y="4876800"/>
            <a:ext cx="50746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latin typeface="Times New Roman" pitchFamily="18" charset="0"/>
              </a:rPr>
              <a:t>It is like playing 20-questions,</a:t>
            </a:r>
          </a:p>
          <a:p>
            <a:pPr>
              <a:spcBef>
                <a:spcPct val="0"/>
              </a:spcBef>
            </a:pPr>
            <a:r>
              <a:rPr lang="en-US" altLang="en-US" sz="2400" dirty="0">
                <a:latin typeface="Times New Roman" pitchFamily="18" charset="0"/>
              </a:rPr>
              <a:t>   but you don’t need to ask questions </a:t>
            </a:r>
          </a:p>
          <a:p>
            <a:pPr>
              <a:spcBef>
                <a:spcPct val="0"/>
              </a:spcBef>
            </a:pPr>
            <a:r>
              <a:rPr lang="en-US" altLang="en-US" sz="2400" dirty="0">
                <a:latin typeface="Times New Roman" pitchFamily="18" charset="0"/>
              </a:rPr>
              <a:t>   until you know what the object is.</a:t>
            </a:r>
          </a:p>
          <a:p>
            <a:pPr>
              <a:spcBef>
                <a:spcPct val="0"/>
              </a:spcBef>
            </a:pPr>
            <a:r>
              <a:rPr lang="en-US" altLang="en-US" sz="2400" dirty="0">
                <a:latin typeface="Times New Roman" pitchFamily="18" charset="0"/>
              </a:rPr>
              <a:t>   only until you know       vs     . </a:t>
            </a:r>
          </a:p>
        </p:txBody>
      </p:sp>
      <p:sp>
        <p:nvSpPr>
          <p:cNvPr id="22" name="Rectangle 63"/>
          <p:cNvSpPr>
            <a:spLocks noChangeArrowheads="1"/>
          </p:cNvSpPr>
          <p:nvPr/>
        </p:nvSpPr>
        <p:spPr bwMode="auto">
          <a:xfrm>
            <a:off x="685800" y="-198123"/>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Decision trees</a:t>
            </a:r>
          </a:p>
        </p:txBody>
      </p:sp>
      <p:grpSp>
        <p:nvGrpSpPr>
          <p:cNvPr id="27" name="Group 26"/>
          <p:cNvGrpSpPr/>
          <p:nvPr/>
        </p:nvGrpSpPr>
        <p:grpSpPr>
          <a:xfrm>
            <a:off x="4607363" y="6057775"/>
            <a:ext cx="1063494" cy="281796"/>
            <a:chOff x="5056911" y="6285258"/>
            <a:chExt cx="1063494" cy="281796"/>
          </a:xfrm>
        </p:grpSpPr>
        <p:pic>
          <p:nvPicPr>
            <p:cNvPr id="37" name="Picture 36"/>
            <p:cNvPicPr>
              <a:picLocks noChangeAspect="1"/>
            </p:cNvPicPr>
            <p:nvPr/>
          </p:nvPicPr>
          <p:blipFill>
            <a:blip r:embed="rId2"/>
            <a:stretch>
              <a:fillRect/>
            </a:stretch>
          </p:blipFill>
          <p:spPr>
            <a:xfrm>
              <a:off x="5056911" y="6285258"/>
              <a:ext cx="304800" cy="281796"/>
            </a:xfrm>
            <a:prstGeom prst="rect">
              <a:avLst/>
            </a:prstGeom>
          </p:spPr>
        </p:pic>
        <p:pic>
          <p:nvPicPr>
            <p:cNvPr id="38" name="Picture 37"/>
            <p:cNvPicPr>
              <a:picLocks noChangeAspect="1"/>
            </p:cNvPicPr>
            <p:nvPr/>
          </p:nvPicPr>
          <p:blipFill>
            <a:blip r:embed="rId3"/>
            <a:stretch>
              <a:fillRect/>
            </a:stretch>
          </p:blipFill>
          <p:spPr>
            <a:xfrm>
              <a:off x="5874660" y="6323483"/>
              <a:ext cx="245745" cy="228600"/>
            </a:xfrm>
            <a:prstGeom prst="rect">
              <a:avLst/>
            </a:prstGeom>
          </p:spPr>
        </p:pic>
      </p:grpSp>
      <p:grpSp>
        <p:nvGrpSpPr>
          <p:cNvPr id="35" name="Group 29">
            <a:extLst>
              <a:ext uri="{FF2B5EF4-FFF2-40B4-BE49-F238E27FC236}">
                <a16:creationId xmlns:a16="http://schemas.microsoft.com/office/drawing/2014/main" id="{69F2A8FB-A77B-45C9-8DFE-BA452E514EA9}"/>
              </a:ext>
            </a:extLst>
          </p:cNvPr>
          <p:cNvGrpSpPr>
            <a:grpSpLocks/>
          </p:cNvGrpSpPr>
          <p:nvPr/>
        </p:nvGrpSpPr>
        <p:grpSpPr bwMode="auto">
          <a:xfrm>
            <a:off x="203404" y="2346608"/>
            <a:ext cx="917591" cy="929993"/>
            <a:chOff x="2065" y="1551"/>
            <a:chExt cx="1628" cy="1988"/>
          </a:xfrm>
        </p:grpSpPr>
        <p:sp>
          <p:nvSpPr>
            <p:cNvPr id="40" name="Freeform 30">
              <a:extLst>
                <a:ext uri="{FF2B5EF4-FFF2-40B4-BE49-F238E27FC236}">
                  <a16:creationId xmlns:a16="http://schemas.microsoft.com/office/drawing/2014/main" id="{029B4362-4240-4BD2-9459-6D6A0054A28C}"/>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1" name="Freeform 31">
              <a:extLst>
                <a:ext uri="{FF2B5EF4-FFF2-40B4-BE49-F238E27FC236}">
                  <a16:creationId xmlns:a16="http://schemas.microsoft.com/office/drawing/2014/main" id="{417D19FD-42A8-47E3-BF79-C3B26CE2B2C9}"/>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2" name="Freeform 32">
              <a:extLst>
                <a:ext uri="{FF2B5EF4-FFF2-40B4-BE49-F238E27FC236}">
                  <a16:creationId xmlns:a16="http://schemas.microsoft.com/office/drawing/2014/main" id="{7D898AE8-7B29-401C-95B3-4209D56917B1}"/>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3" name="Freeform 33">
              <a:extLst>
                <a:ext uri="{FF2B5EF4-FFF2-40B4-BE49-F238E27FC236}">
                  <a16:creationId xmlns:a16="http://schemas.microsoft.com/office/drawing/2014/main" id="{170F9BA1-C9CD-4F96-9D76-6FBAD27AD2E2}"/>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4" name="Freeform 34">
              <a:extLst>
                <a:ext uri="{FF2B5EF4-FFF2-40B4-BE49-F238E27FC236}">
                  <a16:creationId xmlns:a16="http://schemas.microsoft.com/office/drawing/2014/main" id="{8B682917-AFEA-480A-B0AB-01BD3DCC22AD}"/>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5" name="Freeform 35">
              <a:extLst>
                <a:ext uri="{FF2B5EF4-FFF2-40B4-BE49-F238E27FC236}">
                  <a16:creationId xmlns:a16="http://schemas.microsoft.com/office/drawing/2014/main" id="{EB119460-6044-484F-9738-D0919D3D041F}"/>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6" name="Freeform 36">
              <a:extLst>
                <a:ext uri="{FF2B5EF4-FFF2-40B4-BE49-F238E27FC236}">
                  <a16:creationId xmlns:a16="http://schemas.microsoft.com/office/drawing/2014/main" id="{734FFCD3-17D3-4849-A78E-5EDA9982638D}"/>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7" name="Freeform 37">
              <a:extLst>
                <a:ext uri="{FF2B5EF4-FFF2-40B4-BE49-F238E27FC236}">
                  <a16:creationId xmlns:a16="http://schemas.microsoft.com/office/drawing/2014/main" id="{89945184-D768-44DC-8C9A-E10C20291F6E}"/>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8" name="Freeform 38">
              <a:extLst>
                <a:ext uri="{FF2B5EF4-FFF2-40B4-BE49-F238E27FC236}">
                  <a16:creationId xmlns:a16="http://schemas.microsoft.com/office/drawing/2014/main" id="{E0526482-AACC-4D74-A465-973DCB20E1D4}"/>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9" name="Freeform 39">
              <a:extLst>
                <a:ext uri="{FF2B5EF4-FFF2-40B4-BE49-F238E27FC236}">
                  <a16:creationId xmlns:a16="http://schemas.microsoft.com/office/drawing/2014/main" id="{E1F93632-63A4-4E7D-9399-36FFA1861FA5}"/>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0" name="Freeform 40">
              <a:extLst>
                <a:ext uri="{FF2B5EF4-FFF2-40B4-BE49-F238E27FC236}">
                  <a16:creationId xmlns:a16="http://schemas.microsoft.com/office/drawing/2014/main" id="{1F882A0A-FD65-4A40-AF6B-0F5C85849CEA}"/>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1" name="Freeform 41">
              <a:extLst>
                <a:ext uri="{FF2B5EF4-FFF2-40B4-BE49-F238E27FC236}">
                  <a16:creationId xmlns:a16="http://schemas.microsoft.com/office/drawing/2014/main" id="{752C8BD3-F036-463C-B48A-397DD8B3A80F}"/>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2" name="Freeform 42">
              <a:extLst>
                <a:ext uri="{FF2B5EF4-FFF2-40B4-BE49-F238E27FC236}">
                  <a16:creationId xmlns:a16="http://schemas.microsoft.com/office/drawing/2014/main" id="{EEC105F7-6869-41C8-A8A7-318AA3953F7F}"/>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3" name="Freeform 43">
              <a:extLst>
                <a:ext uri="{FF2B5EF4-FFF2-40B4-BE49-F238E27FC236}">
                  <a16:creationId xmlns:a16="http://schemas.microsoft.com/office/drawing/2014/main" id="{FD94CAD5-4928-4707-814A-EDE1FA05D182}"/>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4" name="Freeform 44">
              <a:extLst>
                <a:ext uri="{FF2B5EF4-FFF2-40B4-BE49-F238E27FC236}">
                  <a16:creationId xmlns:a16="http://schemas.microsoft.com/office/drawing/2014/main" id="{1240C48E-7872-495A-BD70-29178EB00D37}"/>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5" name="Freeform 45">
              <a:extLst>
                <a:ext uri="{FF2B5EF4-FFF2-40B4-BE49-F238E27FC236}">
                  <a16:creationId xmlns:a16="http://schemas.microsoft.com/office/drawing/2014/main" id="{D54E276D-EB07-4014-A088-4182BA39E13C}"/>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6" name="Freeform 46">
              <a:extLst>
                <a:ext uri="{FF2B5EF4-FFF2-40B4-BE49-F238E27FC236}">
                  <a16:creationId xmlns:a16="http://schemas.microsoft.com/office/drawing/2014/main" id="{269BF629-5DDD-4195-89DA-E78CE9BDA874}"/>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57" name="AutoShape 35">
            <a:extLst>
              <a:ext uri="{FF2B5EF4-FFF2-40B4-BE49-F238E27FC236}">
                <a16:creationId xmlns:a16="http://schemas.microsoft.com/office/drawing/2014/main" id="{215D4ADA-7003-4AEC-82D5-92F7E5E2DBAD}"/>
              </a:ext>
            </a:extLst>
          </p:cNvPr>
          <p:cNvSpPr>
            <a:spLocks noChangeArrowheads="1"/>
          </p:cNvSpPr>
          <p:nvPr/>
        </p:nvSpPr>
        <p:spPr bwMode="auto">
          <a:xfrm>
            <a:off x="87153" y="1374598"/>
            <a:ext cx="2379572" cy="976725"/>
          </a:xfrm>
          <a:prstGeom prst="wedgeRoundRectCallout">
            <a:avLst>
              <a:gd name="adj1" fmla="val -28072"/>
              <a:gd name="adj2" fmla="val 6648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Supervised </a:t>
            </a:r>
            <a:br>
              <a:rPr lang="en-US" altLang="en-US" sz="2400" dirty="0">
                <a:solidFill>
                  <a:srgbClr val="FFFFFF"/>
                </a:solidFill>
              </a:rPr>
            </a:br>
            <a:r>
              <a:rPr lang="en-US" altLang="en-US" sz="2400" dirty="0">
                <a:solidFill>
                  <a:srgbClr val="FFFFFF"/>
                </a:solidFill>
              </a:rPr>
              <a:t>ie given labels.</a:t>
            </a:r>
          </a:p>
        </p:txBody>
      </p:sp>
      <p:grpSp>
        <p:nvGrpSpPr>
          <p:cNvPr id="16" name="Group 15">
            <a:extLst>
              <a:ext uri="{FF2B5EF4-FFF2-40B4-BE49-F238E27FC236}">
                <a16:creationId xmlns:a16="http://schemas.microsoft.com/office/drawing/2014/main" id="{1D84F939-EEBC-4F09-841B-D585374D404B}"/>
              </a:ext>
            </a:extLst>
          </p:cNvPr>
          <p:cNvGrpSpPr/>
          <p:nvPr/>
        </p:nvGrpSpPr>
        <p:grpSpPr>
          <a:xfrm>
            <a:off x="2751909" y="838200"/>
            <a:ext cx="5698844" cy="4038600"/>
            <a:chOff x="2751909" y="838200"/>
            <a:chExt cx="5698844" cy="4038600"/>
          </a:xfrm>
        </p:grpSpPr>
        <p:grpSp>
          <p:nvGrpSpPr>
            <p:cNvPr id="14" name="Group 13">
              <a:extLst>
                <a:ext uri="{FF2B5EF4-FFF2-40B4-BE49-F238E27FC236}">
                  <a16:creationId xmlns:a16="http://schemas.microsoft.com/office/drawing/2014/main" id="{A54BC7DB-F30A-41CF-AC98-0273717A5F04}"/>
                </a:ext>
              </a:extLst>
            </p:cNvPr>
            <p:cNvGrpSpPr/>
            <p:nvPr/>
          </p:nvGrpSpPr>
          <p:grpSpPr>
            <a:xfrm>
              <a:off x="2751909" y="838200"/>
              <a:ext cx="5698844" cy="4038600"/>
              <a:chOff x="1524000" y="838200"/>
              <a:chExt cx="5698844" cy="4038600"/>
            </a:xfrm>
          </p:grpSpPr>
          <p:grpSp>
            <p:nvGrpSpPr>
              <p:cNvPr id="13" name="Group 12">
                <a:extLst>
                  <a:ext uri="{FF2B5EF4-FFF2-40B4-BE49-F238E27FC236}">
                    <a16:creationId xmlns:a16="http://schemas.microsoft.com/office/drawing/2014/main" id="{F79AD023-07E1-410C-83B2-9AEDDB4771EC}"/>
                  </a:ext>
                </a:extLst>
              </p:cNvPr>
              <p:cNvGrpSpPr/>
              <p:nvPr/>
            </p:nvGrpSpPr>
            <p:grpSpPr>
              <a:xfrm>
                <a:off x="1524000" y="838200"/>
                <a:ext cx="5698844" cy="4038600"/>
                <a:chOff x="1524000" y="838200"/>
                <a:chExt cx="5698844" cy="4038600"/>
              </a:xfrm>
            </p:grpSpPr>
            <p:grpSp>
              <p:nvGrpSpPr>
                <p:cNvPr id="24" name="Group 23"/>
                <p:cNvGrpSpPr/>
                <p:nvPr/>
              </p:nvGrpSpPr>
              <p:grpSpPr>
                <a:xfrm>
                  <a:off x="1524000" y="838200"/>
                  <a:ext cx="5698844" cy="4038600"/>
                  <a:chOff x="1524000" y="685800"/>
                  <a:chExt cx="5698844" cy="4038600"/>
                </a:xfrm>
              </p:grpSpPr>
              <p:grpSp>
                <p:nvGrpSpPr>
                  <p:cNvPr id="7" name="Group 6"/>
                  <p:cNvGrpSpPr/>
                  <p:nvPr/>
                </p:nvGrpSpPr>
                <p:grpSpPr>
                  <a:xfrm>
                    <a:off x="1524000" y="685800"/>
                    <a:ext cx="5695950" cy="4038600"/>
                    <a:chOff x="1143000" y="2286000"/>
                    <a:chExt cx="6076950" cy="4562476"/>
                  </a:xfrm>
                </p:grpSpPr>
                <p:pic>
                  <p:nvPicPr>
                    <p:cNvPr id="5122" name="Picture 2" descr="Decision tree 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0"/>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5400000">
                      <a:off x="5800382" y="4829600"/>
                      <a:ext cx="373428" cy="48777"/>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pic>
                <p:nvPicPr>
                  <p:cNvPr id="2" name="Picture 1"/>
                  <p:cNvPicPr>
                    <a:picLocks noChangeAspect="1"/>
                  </p:cNvPicPr>
                  <p:nvPr/>
                </p:nvPicPr>
                <p:blipFill>
                  <a:blip r:embed="rId3"/>
                  <a:stretch>
                    <a:fillRect/>
                  </a:stretch>
                </p:blipFill>
                <p:spPr>
                  <a:xfrm>
                    <a:off x="4008120" y="2461260"/>
                    <a:ext cx="245745" cy="228600"/>
                  </a:xfrm>
                  <a:prstGeom prst="rect">
                    <a:avLst/>
                  </a:prstGeom>
                </p:spPr>
              </p:pic>
              <p:pic>
                <p:nvPicPr>
                  <p:cNvPr id="3" name="Picture 2"/>
                  <p:cNvPicPr>
                    <a:picLocks noChangeAspect="1"/>
                  </p:cNvPicPr>
                  <p:nvPr/>
                </p:nvPicPr>
                <p:blipFill>
                  <a:blip r:embed="rId2"/>
                  <a:stretch>
                    <a:fillRect/>
                  </a:stretch>
                </p:blipFill>
                <p:spPr>
                  <a:xfrm>
                    <a:off x="2743200" y="3528204"/>
                    <a:ext cx="304800" cy="281796"/>
                  </a:xfrm>
                  <a:prstGeom prst="rect">
                    <a:avLst/>
                  </a:prstGeom>
                </p:spPr>
              </p:pic>
              <p:pic>
                <p:nvPicPr>
                  <p:cNvPr id="4" name="Picture 3"/>
                  <p:cNvPicPr>
                    <a:picLocks noChangeAspect="1"/>
                  </p:cNvPicPr>
                  <p:nvPr/>
                </p:nvPicPr>
                <p:blipFill>
                  <a:blip r:embed="rId5"/>
                  <a:stretch>
                    <a:fillRect/>
                  </a:stretch>
                </p:blipFill>
                <p:spPr>
                  <a:xfrm>
                    <a:off x="4569387" y="3509391"/>
                    <a:ext cx="1183200" cy="1044000"/>
                  </a:xfrm>
                  <a:prstGeom prst="rect">
                    <a:avLst/>
                  </a:prstGeom>
                </p:spPr>
              </p:pic>
              <p:pic>
                <p:nvPicPr>
                  <p:cNvPr id="10" name="Picture 9"/>
                  <p:cNvPicPr>
                    <a:picLocks noChangeAspect="1"/>
                  </p:cNvPicPr>
                  <p:nvPr/>
                </p:nvPicPr>
                <p:blipFill rotWithShape="1">
                  <a:blip r:embed="rId5"/>
                  <a:srcRect l="6947"/>
                  <a:stretch/>
                </p:blipFill>
                <p:spPr>
                  <a:xfrm>
                    <a:off x="6093387" y="2789940"/>
                    <a:ext cx="1101000" cy="1044000"/>
                  </a:xfrm>
                  <a:prstGeom prst="rect">
                    <a:avLst/>
                  </a:prstGeom>
                </p:spPr>
              </p:pic>
              <p:cxnSp>
                <p:nvCxnSpPr>
                  <p:cNvPr id="8" name="Straight Connector 7"/>
                  <p:cNvCxnSpPr/>
                  <p:nvPr/>
                </p:nvCxnSpPr>
                <p:spPr bwMode="auto">
                  <a:xfrm>
                    <a:off x="2274696" y="3505200"/>
                    <a:ext cx="1001904" cy="0"/>
                  </a:xfrm>
                  <a:prstGeom prst="line">
                    <a:avLst/>
                  </a:prstGeom>
                  <a:noFill/>
                  <a:ln w="38100" cap="sq" cmpd="sng" algn="ctr">
                    <a:solidFill>
                      <a:srgbClr val="66FF33"/>
                    </a:solidFill>
                    <a:prstDash val="solid"/>
                    <a:round/>
                    <a:headEnd type="none" w="med" len="med"/>
                    <a:tailEnd type="none" w="med" len="med"/>
                  </a:ln>
                  <a:effectLst/>
                </p:spPr>
              </p:cxnSp>
              <p:cxnSp>
                <p:nvCxnSpPr>
                  <p:cNvPr id="15" name="Straight Connector 14"/>
                  <p:cNvCxnSpPr/>
                  <p:nvPr/>
                </p:nvCxnSpPr>
                <p:spPr bwMode="auto">
                  <a:xfrm flipH="1">
                    <a:off x="4006014" y="1965045"/>
                    <a:ext cx="0" cy="1143001"/>
                  </a:xfrm>
                  <a:prstGeom prst="line">
                    <a:avLst/>
                  </a:prstGeom>
                  <a:noFill/>
                  <a:ln w="38100" cap="sq" cmpd="sng" algn="ctr">
                    <a:solidFill>
                      <a:srgbClr val="FF00FF"/>
                    </a:solidFill>
                    <a:prstDash val="solid"/>
                    <a:round/>
                    <a:headEnd type="none" w="med" len="med"/>
                    <a:tailEnd type="none" w="med" len="med"/>
                  </a:ln>
                  <a:effectLst/>
                </p:spPr>
              </p:cxnSp>
              <p:sp>
                <p:nvSpPr>
                  <p:cNvPr id="17" name="Rectangle 16"/>
                  <p:cNvSpPr/>
                  <p:nvPr/>
                </p:nvSpPr>
                <p:spPr>
                  <a:xfrm>
                    <a:off x="2277926" y="3096797"/>
                    <a:ext cx="1008000" cy="67451"/>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cxnSp>
                <p:nvCxnSpPr>
                  <p:cNvPr id="18" name="Straight Connector 17"/>
                  <p:cNvCxnSpPr/>
                  <p:nvPr/>
                </p:nvCxnSpPr>
                <p:spPr bwMode="auto">
                  <a:xfrm>
                    <a:off x="6248400" y="2793650"/>
                    <a:ext cx="92837" cy="101950"/>
                  </a:xfrm>
                  <a:prstGeom prst="line">
                    <a:avLst/>
                  </a:prstGeom>
                  <a:noFill/>
                  <a:ln w="15875" cap="sq" cmpd="sng" algn="ctr">
                    <a:solidFill>
                      <a:schemeClr val="bg2"/>
                    </a:solidFill>
                    <a:prstDash val="solid"/>
                    <a:round/>
                    <a:headEnd type="none" w="med" len="med"/>
                    <a:tailEnd type="none" w="med" len="med"/>
                  </a:ln>
                  <a:effectLst/>
                </p:spPr>
              </p:cxnSp>
              <p:sp>
                <p:nvSpPr>
                  <p:cNvPr id="21" name="Oval 20"/>
                  <p:cNvSpPr/>
                  <p:nvPr/>
                </p:nvSpPr>
                <p:spPr>
                  <a:xfrm>
                    <a:off x="4876800" y="3513208"/>
                    <a:ext cx="684000" cy="360000"/>
                  </a:xfrm>
                  <a:prstGeom prst="ellipse">
                    <a:avLst/>
                  </a:prstGeom>
                  <a:solidFill>
                    <a:srgbClr val="FF00FF"/>
                  </a:solidFill>
                </p:spPr>
                <p:txBody>
                  <a:bodyPr wrap="square" rtlCol="0" anchor="ctr">
                    <a:spAutoFit/>
                  </a:bodyPr>
                  <a:lstStyle/>
                  <a:p>
                    <a:pPr algn="ctr"/>
                    <a:r>
                      <a:rPr lang="en-CA" sz="900" dirty="0">
                        <a:solidFill>
                          <a:schemeClr val="bg2"/>
                        </a:solidFill>
                        <a:cs typeface="Times New Roman" panose="02020603050405020304" pitchFamily="18" charset="0"/>
                        <a:sym typeface="Symbol" panose="05050102010706020507" pitchFamily="18" charset="2"/>
                      </a:rPr>
                      <a:t>x</a:t>
                    </a:r>
                    <a:r>
                      <a:rPr lang="en-CA" sz="900" baseline="-25000" dirty="0">
                        <a:solidFill>
                          <a:schemeClr val="bg2"/>
                        </a:solidFill>
                        <a:cs typeface="Times New Roman" panose="02020603050405020304" pitchFamily="18" charset="0"/>
                        <a:sym typeface="Symbol" panose="05050102010706020507" pitchFamily="18" charset="2"/>
                      </a:rPr>
                      <a:t>1</a:t>
                    </a:r>
                    <a:r>
                      <a:rPr lang="en-CA" sz="900" dirty="0">
                        <a:solidFill>
                          <a:schemeClr val="bg2"/>
                        </a:solidFill>
                        <a:cs typeface="Times New Roman" panose="02020603050405020304" pitchFamily="18" charset="0"/>
                        <a:sym typeface="Symbol" panose="05050102010706020507" pitchFamily="18" charset="2"/>
                      </a:rPr>
                      <a:t>&gt;w3</a:t>
                    </a:r>
                  </a:p>
                </p:txBody>
              </p:sp>
              <p:sp>
                <p:nvSpPr>
                  <p:cNvPr id="25" name="Rectangle 24"/>
                  <p:cNvSpPr/>
                  <p:nvPr/>
                </p:nvSpPr>
                <p:spPr>
                  <a:xfrm rot="5400000">
                    <a:off x="7005754" y="2879561"/>
                    <a:ext cx="330552" cy="103629"/>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cxnSp>
                <p:nvCxnSpPr>
                  <p:cNvPr id="26" name="Straight Connector 25"/>
                  <p:cNvCxnSpPr/>
                  <p:nvPr/>
                </p:nvCxnSpPr>
                <p:spPr bwMode="auto">
                  <a:xfrm>
                    <a:off x="3302448" y="1844955"/>
                    <a:ext cx="0" cy="2225955"/>
                  </a:xfrm>
                  <a:prstGeom prst="line">
                    <a:avLst/>
                  </a:prstGeom>
                  <a:noFill/>
                  <a:ln w="38100" cap="sq" cmpd="sng" algn="ctr">
                    <a:solidFill>
                      <a:srgbClr val="CC66FF"/>
                    </a:solidFill>
                    <a:prstDash val="solid"/>
                    <a:round/>
                    <a:headEnd type="none" w="med" len="med"/>
                    <a:tailEnd type="none" w="med" len="med"/>
                  </a:ln>
                  <a:effectLst/>
                </p:spPr>
              </p:cxnSp>
              <p:sp>
                <p:nvSpPr>
                  <p:cNvPr id="28" name="Rectangle 27"/>
                  <p:cNvSpPr/>
                  <p:nvPr/>
                </p:nvSpPr>
                <p:spPr>
                  <a:xfrm rot="5400000">
                    <a:off x="3042924" y="3048916"/>
                    <a:ext cx="330552" cy="28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29" name="Rectangle 28"/>
                  <p:cNvSpPr/>
                  <p:nvPr/>
                </p:nvSpPr>
                <p:spPr>
                  <a:xfrm rot="5400000">
                    <a:off x="6320845" y="3755087"/>
                    <a:ext cx="310792" cy="1487418"/>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0" name="Rectangle 29"/>
                  <p:cNvSpPr/>
                  <p:nvPr/>
                </p:nvSpPr>
                <p:spPr>
                  <a:xfrm rot="5400000">
                    <a:off x="5688324" y="3935723"/>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1" name="Rectangle 30"/>
                  <p:cNvSpPr/>
                  <p:nvPr/>
                </p:nvSpPr>
                <p:spPr>
                  <a:xfrm rot="5400000">
                    <a:off x="2439324" y="3656676"/>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2" name="Rectangle 31"/>
                  <p:cNvSpPr/>
                  <p:nvPr/>
                </p:nvSpPr>
                <p:spPr>
                  <a:xfrm rot="5400000">
                    <a:off x="4011923" y="2204113"/>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3" name="Rectangle 32"/>
                  <p:cNvSpPr/>
                  <p:nvPr/>
                </p:nvSpPr>
                <p:spPr>
                  <a:xfrm rot="5400000">
                    <a:off x="4115724" y="2821302"/>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4" name="Rectangle 33"/>
                  <p:cNvSpPr/>
                  <p:nvPr/>
                </p:nvSpPr>
                <p:spPr>
                  <a:xfrm rot="5400000">
                    <a:off x="3263235" y="3630924"/>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grpSp>
              <p:nvGrpSpPr>
                <p:cNvPr id="12" name="Group 11">
                  <a:extLst>
                    <a:ext uri="{FF2B5EF4-FFF2-40B4-BE49-F238E27FC236}">
                      <a16:creationId xmlns:a16="http://schemas.microsoft.com/office/drawing/2014/main" id="{DE7D86B8-FA0F-4E42-B1DA-FE44DE5CCC5F}"/>
                    </a:ext>
                  </a:extLst>
                </p:cNvPr>
                <p:cNvGrpSpPr/>
                <p:nvPr/>
              </p:nvGrpSpPr>
              <p:grpSpPr>
                <a:xfrm>
                  <a:off x="6623425" y="3048000"/>
                  <a:ext cx="261610" cy="184666"/>
                  <a:chOff x="6623425" y="3048000"/>
                  <a:chExt cx="261610" cy="184666"/>
                </a:xfrm>
              </p:grpSpPr>
              <p:sp>
                <p:nvSpPr>
                  <p:cNvPr id="9" name="Rectangle 8">
                    <a:extLst>
                      <a:ext uri="{FF2B5EF4-FFF2-40B4-BE49-F238E27FC236}">
                        <a16:creationId xmlns:a16="http://schemas.microsoft.com/office/drawing/2014/main" id="{54161D28-9F27-4888-B2C0-B8B18278C510}"/>
                      </a:ext>
                    </a:extLst>
                  </p:cNvPr>
                  <p:cNvSpPr/>
                  <p:nvPr/>
                </p:nvSpPr>
                <p:spPr>
                  <a:xfrm>
                    <a:off x="6745658" y="3136850"/>
                    <a:ext cx="103630" cy="92128"/>
                  </a:xfrm>
                  <a:prstGeom prst="rect">
                    <a:avLst/>
                  </a:prstGeom>
                  <a:solidFill>
                    <a:srgbClr val="97CA00"/>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9" name="Rectangle 38">
                    <a:extLst>
                      <a:ext uri="{FF2B5EF4-FFF2-40B4-BE49-F238E27FC236}">
                        <a16:creationId xmlns:a16="http://schemas.microsoft.com/office/drawing/2014/main" id="{D3C510EF-FFDC-4683-A1E2-D4918CC05029}"/>
                      </a:ext>
                    </a:extLst>
                  </p:cNvPr>
                  <p:cNvSpPr/>
                  <p:nvPr/>
                </p:nvSpPr>
                <p:spPr>
                  <a:xfrm>
                    <a:off x="6623425" y="3048000"/>
                    <a:ext cx="261610" cy="184666"/>
                  </a:xfrm>
                  <a:prstGeom prst="rect">
                    <a:avLst/>
                  </a:prstGeom>
                </p:spPr>
                <p:txBody>
                  <a:bodyPr wrap="none">
                    <a:spAutoFit/>
                  </a:bodyPr>
                  <a:lstStyle/>
                  <a:p>
                    <a:r>
                      <a:rPr lang="en-US" sz="900" i="1" baseline="-25000" dirty="0">
                        <a:solidFill>
                          <a:schemeClr val="bg2"/>
                        </a:solidFill>
                      </a:rPr>
                      <a:t>21</a:t>
                    </a:r>
                  </a:p>
                </p:txBody>
              </p:sp>
            </p:grpSp>
          </p:grpSp>
          <p:sp>
            <p:nvSpPr>
              <p:cNvPr id="5" name="Rectangle 4">
                <a:extLst>
                  <a:ext uri="{FF2B5EF4-FFF2-40B4-BE49-F238E27FC236}">
                    <a16:creationId xmlns:a16="http://schemas.microsoft.com/office/drawing/2014/main" id="{4DA8C323-E641-4A72-9F5C-B2A9FCB3F07A}"/>
                  </a:ext>
                </a:extLst>
              </p:cNvPr>
              <p:cNvSpPr/>
              <p:nvPr/>
            </p:nvSpPr>
            <p:spPr>
              <a:xfrm>
                <a:off x="1988629" y="3528368"/>
                <a:ext cx="338554" cy="230832"/>
              </a:xfrm>
              <a:prstGeom prst="rect">
                <a:avLst/>
              </a:prstGeom>
            </p:spPr>
            <p:txBody>
              <a:bodyPr wrap="none">
                <a:spAutoFit/>
              </a:bodyPr>
              <a:lstStyle/>
              <a:p>
                <a:r>
                  <a:rPr lang="en-US" altLang="en-US" sz="900" i="1" dirty="0">
                    <a:solidFill>
                      <a:schemeClr val="bg2"/>
                    </a:solidFill>
                  </a:rPr>
                  <a:t>w</a:t>
                </a:r>
                <a:r>
                  <a:rPr lang="en-US" altLang="en-US" sz="900" i="1" baseline="-25000" dirty="0">
                    <a:solidFill>
                      <a:schemeClr val="bg2"/>
                    </a:solidFill>
                  </a:rPr>
                  <a:t>21</a:t>
                </a:r>
                <a:endParaRPr lang="en-US" sz="900" i="1" baseline="-25000" dirty="0">
                  <a:solidFill>
                    <a:schemeClr val="bg2"/>
                  </a:solidFill>
                </a:endParaRPr>
              </a:p>
            </p:txBody>
          </p:sp>
        </p:grpSp>
        <p:cxnSp>
          <p:nvCxnSpPr>
            <p:cNvPr id="71" name="Straight Connector 70">
              <a:extLst>
                <a:ext uri="{FF2B5EF4-FFF2-40B4-BE49-F238E27FC236}">
                  <a16:creationId xmlns:a16="http://schemas.microsoft.com/office/drawing/2014/main" id="{E224C6C9-2B35-460F-913E-3CA5066633C5}"/>
                </a:ext>
              </a:extLst>
            </p:cNvPr>
            <p:cNvCxnSpPr>
              <a:cxnSpLocks/>
            </p:cNvCxnSpPr>
            <p:nvPr/>
          </p:nvCxnSpPr>
          <p:spPr bwMode="auto">
            <a:xfrm flipV="1">
              <a:off x="4544380" y="3267480"/>
              <a:ext cx="1255189" cy="3642"/>
            </a:xfrm>
            <a:prstGeom prst="line">
              <a:avLst/>
            </a:prstGeom>
            <a:noFill/>
            <a:ln w="38100" cap="sq"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255867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 calcmode="lin" valueType="num">
                                      <p:cBhvr additive="base">
                                        <p:cTn id="11"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6">
                                            <p:txEl>
                                              <p:pRg st="1" end="1"/>
                                            </p:txEl>
                                          </p:spTgt>
                                        </p:tgtEl>
                                        <p:attrNameLst>
                                          <p:attrName>style.visibility</p:attrName>
                                        </p:attrNameLst>
                                      </p:cBhvr>
                                      <p:to>
                                        <p:strVal val="visible"/>
                                      </p:to>
                                    </p:set>
                                    <p:anim calcmode="lin" valueType="num">
                                      <p:cBhvr additive="base">
                                        <p:cTn id="21"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6">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6">
                                            <p:txEl>
                                              <p:pRg st="2" end="2"/>
                                            </p:txEl>
                                          </p:spTgt>
                                        </p:tgtEl>
                                        <p:attrNameLst>
                                          <p:attrName>style.visibility</p:attrName>
                                        </p:attrNameLst>
                                      </p:cBhvr>
                                      <p:to>
                                        <p:strVal val="visible"/>
                                      </p:to>
                                    </p:set>
                                    <p:anim calcmode="lin" valueType="num">
                                      <p:cBhvr additive="base">
                                        <p:cTn id="25"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
                                            <p:txEl>
                                              <p:pRg st="3" end="3"/>
                                            </p:txEl>
                                          </p:spTgt>
                                        </p:tgtEl>
                                        <p:attrNameLst>
                                          <p:attrName>style.visibility</p:attrName>
                                        </p:attrNameLst>
                                      </p:cBhvr>
                                      <p:to>
                                        <p:strVal val="visible"/>
                                      </p:to>
                                    </p:set>
                                    <p:anim calcmode="lin" valueType="num">
                                      <p:cBhvr additive="base">
                                        <p:cTn id="31" dur="500" fill="hold"/>
                                        <p:tgtEl>
                                          <p:spTgt spid="36">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6">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0-#ppt_w/2"/>
                                          </p:val>
                                        </p:tav>
                                        <p:tav tm="100000">
                                          <p:val>
                                            <p:strVal val="#ppt_x"/>
                                          </p:val>
                                        </p:tav>
                                      </p:tavLst>
                                    </p:anim>
                                    <p:anim calcmode="lin" valueType="num">
                                      <p:cBhvr additive="base">
                                        <p:cTn id="3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0-#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0-#ppt_w/2"/>
                                          </p:val>
                                        </p:tav>
                                        <p:tav tm="100000">
                                          <p:val>
                                            <p:strVal val="#ppt_x"/>
                                          </p:val>
                                        </p:tav>
                                      </p:tavLst>
                                    </p:anim>
                                    <p:anim calcmode="lin" valueType="num">
                                      <p:cBhvr additive="base">
                                        <p:cTn id="46" dur="500" fill="hold"/>
                                        <p:tgtEl>
                                          <p:spTgt spid="5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57">
                                            <p:txEl>
                                              <p:pRg st="0" end="0"/>
                                            </p:txEl>
                                          </p:spTgt>
                                        </p:tgtEl>
                                        <p:attrNameLst>
                                          <p:attrName>style.visibility</p:attrName>
                                        </p:attrNameLst>
                                      </p:cBhvr>
                                      <p:to>
                                        <p:strVal val="visible"/>
                                      </p:to>
                                    </p:set>
                                    <p:anim calcmode="lin" valueType="num">
                                      <p:cBhvr additive="base">
                                        <p:cTn id="49" dur="500" fill="hold"/>
                                        <p:tgtEl>
                                          <p:spTgt spid="57">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600200" y="4876800"/>
            <a:ext cx="45720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latin typeface="Times New Roman" pitchFamily="18" charset="0"/>
              </a:rPr>
              <a:t>Pick a random variable.</a:t>
            </a:r>
          </a:p>
          <a:p>
            <a:pPr>
              <a:spcBef>
                <a:spcPct val="0"/>
              </a:spcBef>
            </a:pPr>
            <a:r>
              <a:rPr lang="en-US" altLang="en-US" sz="2400" dirty="0">
                <a:latin typeface="Times New Roman" pitchFamily="18" charset="0"/>
              </a:rPr>
              <a:t>Split the space minimizing errors.</a:t>
            </a:r>
          </a:p>
          <a:p>
            <a:pPr>
              <a:spcBef>
                <a:spcPct val="0"/>
              </a:spcBef>
            </a:pPr>
            <a:r>
              <a:rPr lang="en-US" altLang="en-US" sz="2400" dirty="0">
                <a:latin typeface="Times New Roman" pitchFamily="18" charset="0"/>
              </a:rPr>
              <a:t>Recurse on each side.</a:t>
            </a:r>
          </a:p>
        </p:txBody>
      </p:sp>
      <p:sp>
        <p:nvSpPr>
          <p:cNvPr id="22" name="Rectangle 63"/>
          <p:cNvSpPr>
            <a:spLocks noChangeArrowheads="1"/>
          </p:cNvSpPr>
          <p:nvPr/>
        </p:nvSpPr>
        <p:spPr bwMode="auto">
          <a:xfrm>
            <a:off x="685800" y="-198123"/>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Decision trees</a:t>
            </a:r>
          </a:p>
        </p:txBody>
      </p:sp>
      <p:grpSp>
        <p:nvGrpSpPr>
          <p:cNvPr id="35" name="Group 29">
            <a:extLst>
              <a:ext uri="{FF2B5EF4-FFF2-40B4-BE49-F238E27FC236}">
                <a16:creationId xmlns:a16="http://schemas.microsoft.com/office/drawing/2014/main" id="{69F2A8FB-A77B-45C9-8DFE-BA452E514EA9}"/>
              </a:ext>
            </a:extLst>
          </p:cNvPr>
          <p:cNvGrpSpPr>
            <a:grpSpLocks/>
          </p:cNvGrpSpPr>
          <p:nvPr/>
        </p:nvGrpSpPr>
        <p:grpSpPr bwMode="auto">
          <a:xfrm>
            <a:off x="203404" y="2346608"/>
            <a:ext cx="917591" cy="929993"/>
            <a:chOff x="2065" y="1551"/>
            <a:chExt cx="1628" cy="1988"/>
          </a:xfrm>
        </p:grpSpPr>
        <p:sp>
          <p:nvSpPr>
            <p:cNvPr id="40" name="Freeform 30">
              <a:extLst>
                <a:ext uri="{FF2B5EF4-FFF2-40B4-BE49-F238E27FC236}">
                  <a16:creationId xmlns:a16="http://schemas.microsoft.com/office/drawing/2014/main" id="{029B4362-4240-4BD2-9459-6D6A0054A28C}"/>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1" name="Freeform 31">
              <a:extLst>
                <a:ext uri="{FF2B5EF4-FFF2-40B4-BE49-F238E27FC236}">
                  <a16:creationId xmlns:a16="http://schemas.microsoft.com/office/drawing/2014/main" id="{417D19FD-42A8-47E3-BF79-C3B26CE2B2C9}"/>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2" name="Freeform 32">
              <a:extLst>
                <a:ext uri="{FF2B5EF4-FFF2-40B4-BE49-F238E27FC236}">
                  <a16:creationId xmlns:a16="http://schemas.microsoft.com/office/drawing/2014/main" id="{7D898AE8-7B29-401C-95B3-4209D56917B1}"/>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3" name="Freeform 33">
              <a:extLst>
                <a:ext uri="{FF2B5EF4-FFF2-40B4-BE49-F238E27FC236}">
                  <a16:creationId xmlns:a16="http://schemas.microsoft.com/office/drawing/2014/main" id="{170F9BA1-C9CD-4F96-9D76-6FBAD27AD2E2}"/>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4" name="Freeform 34">
              <a:extLst>
                <a:ext uri="{FF2B5EF4-FFF2-40B4-BE49-F238E27FC236}">
                  <a16:creationId xmlns:a16="http://schemas.microsoft.com/office/drawing/2014/main" id="{8B682917-AFEA-480A-B0AB-01BD3DCC22AD}"/>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5" name="Freeform 35">
              <a:extLst>
                <a:ext uri="{FF2B5EF4-FFF2-40B4-BE49-F238E27FC236}">
                  <a16:creationId xmlns:a16="http://schemas.microsoft.com/office/drawing/2014/main" id="{EB119460-6044-484F-9738-D0919D3D041F}"/>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6" name="Freeform 36">
              <a:extLst>
                <a:ext uri="{FF2B5EF4-FFF2-40B4-BE49-F238E27FC236}">
                  <a16:creationId xmlns:a16="http://schemas.microsoft.com/office/drawing/2014/main" id="{734FFCD3-17D3-4849-A78E-5EDA9982638D}"/>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7" name="Freeform 37">
              <a:extLst>
                <a:ext uri="{FF2B5EF4-FFF2-40B4-BE49-F238E27FC236}">
                  <a16:creationId xmlns:a16="http://schemas.microsoft.com/office/drawing/2014/main" id="{89945184-D768-44DC-8C9A-E10C20291F6E}"/>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8" name="Freeform 38">
              <a:extLst>
                <a:ext uri="{FF2B5EF4-FFF2-40B4-BE49-F238E27FC236}">
                  <a16:creationId xmlns:a16="http://schemas.microsoft.com/office/drawing/2014/main" id="{E0526482-AACC-4D74-A465-973DCB20E1D4}"/>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9" name="Freeform 39">
              <a:extLst>
                <a:ext uri="{FF2B5EF4-FFF2-40B4-BE49-F238E27FC236}">
                  <a16:creationId xmlns:a16="http://schemas.microsoft.com/office/drawing/2014/main" id="{E1F93632-63A4-4E7D-9399-36FFA1861FA5}"/>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0" name="Freeform 40">
              <a:extLst>
                <a:ext uri="{FF2B5EF4-FFF2-40B4-BE49-F238E27FC236}">
                  <a16:creationId xmlns:a16="http://schemas.microsoft.com/office/drawing/2014/main" id="{1F882A0A-FD65-4A40-AF6B-0F5C85849CEA}"/>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1" name="Freeform 41">
              <a:extLst>
                <a:ext uri="{FF2B5EF4-FFF2-40B4-BE49-F238E27FC236}">
                  <a16:creationId xmlns:a16="http://schemas.microsoft.com/office/drawing/2014/main" id="{752C8BD3-F036-463C-B48A-397DD8B3A80F}"/>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2" name="Freeform 42">
              <a:extLst>
                <a:ext uri="{FF2B5EF4-FFF2-40B4-BE49-F238E27FC236}">
                  <a16:creationId xmlns:a16="http://schemas.microsoft.com/office/drawing/2014/main" id="{EEC105F7-6869-41C8-A8A7-318AA3953F7F}"/>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3" name="Freeform 43">
              <a:extLst>
                <a:ext uri="{FF2B5EF4-FFF2-40B4-BE49-F238E27FC236}">
                  <a16:creationId xmlns:a16="http://schemas.microsoft.com/office/drawing/2014/main" id="{FD94CAD5-4928-4707-814A-EDE1FA05D182}"/>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4" name="Freeform 44">
              <a:extLst>
                <a:ext uri="{FF2B5EF4-FFF2-40B4-BE49-F238E27FC236}">
                  <a16:creationId xmlns:a16="http://schemas.microsoft.com/office/drawing/2014/main" id="{1240C48E-7872-495A-BD70-29178EB00D37}"/>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5" name="Freeform 45">
              <a:extLst>
                <a:ext uri="{FF2B5EF4-FFF2-40B4-BE49-F238E27FC236}">
                  <a16:creationId xmlns:a16="http://schemas.microsoft.com/office/drawing/2014/main" id="{D54E276D-EB07-4014-A088-4182BA39E13C}"/>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56" name="Freeform 46">
              <a:extLst>
                <a:ext uri="{FF2B5EF4-FFF2-40B4-BE49-F238E27FC236}">
                  <a16:creationId xmlns:a16="http://schemas.microsoft.com/office/drawing/2014/main" id="{269BF629-5DDD-4195-89DA-E78CE9BDA874}"/>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57" name="AutoShape 35">
            <a:extLst>
              <a:ext uri="{FF2B5EF4-FFF2-40B4-BE49-F238E27FC236}">
                <a16:creationId xmlns:a16="http://schemas.microsoft.com/office/drawing/2014/main" id="{215D4ADA-7003-4AEC-82D5-92F7E5E2DBAD}"/>
              </a:ext>
            </a:extLst>
          </p:cNvPr>
          <p:cNvSpPr>
            <a:spLocks noChangeArrowheads="1"/>
          </p:cNvSpPr>
          <p:nvPr/>
        </p:nvSpPr>
        <p:spPr bwMode="auto">
          <a:xfrm>
            <a:off x="87153" y="1374598"/>
            <a:ext cx="2379572" cy="976725"/>
          </a:xfrm>
          <a:prstGeom prst="wedgeRoundRectCallout">
            <a:avLst>
              <a:gd name="adj1" fmla="val -28072"/>
              <a:gd name="adj2" fmla="val 6648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Supervised </a:t>
            </a:r>
            <a:br>
              <a:rPr lang="en-US" altLang="en-US" sz="2400" dirty="0">
                <a:solidFill>
                  <a:srgbClr val="FFFFFF"/>
                </a:solidFill>
              </a:rPr>
            </a:br>
            <a:r>
              <a:rPr lang="en-US" altLang="en-US" sz="2400" dirty="0">
                <a:solidFill>
                  <a:srgbClr val="FFFFFF"/>
                </a:solidFill>
              </a:rPr>
              <a:t>ie given labels.</a:t>
            </a:r>
          </a:p>
        </p:txBody>
      </p:sp>
      <p:grpSp>
        <p:nvGrpSpPr>
          <p:cNvPr id="16" name="Group 15">
            <a:extLst>
              <a:ext uri="{FF2B5EF4-FFF2-40B4-BE49-F238E27FC236}">
                <a16:creationId xmlns:a16="http://schemas.microsoft.com/office/drawing/2014/main" id="{7EA312D8-A32C-4BEF-962F-650D1FCB9D28}"/>
              </a:ext>
            </a:extLst>
          </p:cNvPr>
          <p:cNvGrpSpPr/>
          <p:nvPr/>
        </p:nvGrpSpPr>
        <p:grpSpPr>
          <a:xfrm>
            <a:off x="2751909" y="838200"/>
            <a:ext cx="5698844" cy="4038600"/>
            <a:chOff x="2751909" y="838200"/>
            <a:chExt cx="5698844" cy="4038600"/>
          </a:xfrm>
        </p:grpSpPr>
        <p:grpSp>
          <p:nvGrpSpPr>
            <p:cNvPr id="14" name="Group 13">
              <a:extLst>
                <a:ext uri="{FF2B5EF4-FFF2-40B4-BE49-F238E27FC236}">
                  <a16:creationId xmlns:a16="http://schemas.microsoft.com/office/drawing/2014/main" id="{A54BC7DB-F30A-41CF-AC98-0273717A5F04}"/>
                </a:ext>
              </a:extLst>
            </p:cNvPr>
            <p:cNvGrpSpPr/>
            <p:nvPr/>
          </p:nvGrpSpPr>
          <p:grpSpPr>
            <a:xfrm>
              <a:off x="2751909" y="838200"/>
              <a:ext cx="5698844" cy="4038600"/>
              <a:chOff x="1524000" y="838200"/>
              <a:chExt cx="5698844" cy="4038600"/>
            </a:xfrm>
          </p:grpSpPr>
          <p:grpSp>
            <p:nvGrpSpPr>
              <p:cNvPr id="13" name="Group 12">
                <a:extLst>
                  <a:ext uri="{FF2B5EF4-FFF2-40B4-BE49-F238E27FC236}">
                    <a16:creationId xmlns:a16="http://schemas.microsoft.com/office/drawing/2014/main" id="{F79AD023-07E1-410C-83B2-9AEDDB4771EC}"/>
                  </a:ext>
                </a:extLst>
              </p:cNvPr>
              <p:cNvGrpSpPr/>
              <p:nvPr/>
            </p:nvGrpSpPr>
            <p:grpSpPr>
              <a:xfrm>
                <a:off x="1524000" y="838200"/>
                <a:ext cx="5698844" cy="4038600"/>
                <a:chOff x="1524000" y="838200"/>
                <a:chExt cx="5698844" cy="4038600"/>
              </a:xfrm>
            </p:grpSpPr>
            <p:grpSp>
              <p:nvGrpSpPr>
                <p:cNvPr id="24" name="Group 23"/>
                <p:cNvGrpSpPr/>
                <p:nvPr/>
              </p:nvGrpSpPr>
              <p:grpSpPr>
                <a:xfrm>
                  <a:off x="1524000" y="838200"/>
                  <a:ext cx="5698844" cy="4038600"/>
                  <a:chOff x="1524000" y="685800"/>
                  <a:chExt cx="5698844" cy="4038600"/>
                </a:xfrm>
              </p:grpSpPr>
              <p:grpSp>
                <p:nvGrpSpPr>
                  <p:cNvPr id="7" name="Group 6"/>
                  <p:cNvGrpSpPr/>
                  <p:nvPr/>
                </p:nvGrpSpPr>
                <p:grpSpPr>
                  <a:xfrm>
                    <a:off x="1524000" y="685800"/>
                    <a:ext cx="5695950" cy="4038600"/>
                    <a:chOff x="1143000" y="2286000"/>
                    <a:chExt cx="6076950" cy="4562476"/>
                  </a:xfrm>
                </p:grpSpPr>
                <p:pic>
                  <p:nvPicPr>
                    <p:cNvPr id="5122" name="Picture 2" descr="Decision tree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5400000">
                      <a:off x="5800382" y="4829600"/>
                      <a:ext cx="373428" cy="48777"/>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pic>
                <p:nvPicPr>
                  <p:cNvPr id="2" name="Picture 1"/>
                  <p:cNvPicPr>
                    <a:picLocks noChangeAspect="1"/>
                  </p:cNvPicPr>
                  <p:nvPr/>
                </p:nvPicPr>
                <p:blipFill>
                  <a:blip r:embed="rId3"/>
                  <a:stretch>
                    <a:fillRect/>
                  </a:stretch>
                </p:blipFill>
                <p:spPr>
                  <a:xfrm>
                    <a:off x="4008120" y="2461260"/>
                    <a:ext cx="245745" cy="228600"/>
                  </a:xfrm>
                  <a:prstGeom prst="rect">
                    <a:avLst/>
                  </a:prstGeom>
                </p:spPr>
              </p:pic>
              <p:pic>
                <p:nvPicPr>
                  <p:cNvPr id="3" name="Picture 2"/>
                  <p:cNvPicPr>
                    <a:picLocks noChangeAspect="1"/>
                  </p:cNvPicPr>
                  <p:nvPr/>
                </p:nvPicPr>
                <p:blipFill>
                  <a:blip r:embed="rId4"/>
                  <a:stretch>
                    <a:fillRect/>
                  </a:stretch>
                </p:blipFill>
                <p:spPr>
                  <a:xfrm>
                    <a:off x="2743200" y="3528204"/>
                    <a:ext cx="304800" cy="281796"/>
                  </a:xfrm>
                  <a:prstGeom prst="rect">
                    <a:avLst/>
                  </a:prstGeom>
                </p:spPr>
              </p:pic>
              <p:pic>
                <p:nvPicPr>
                  <p:cNvPr id="4" name="Picture 3"/>
                  <p:cNvPicPr>
                    <a:picLocks noChangeAspect="1"/>
                  </p:cNvPicPr>
                  <p:nvPr/>
                </p:nvPicPr>
                <p:blipFill>
                  <a:blip r:embed="rId5"/>
                  <a:stretch>
                    <a:fillRect/>
                  </a:stretch>
                </p:blipFill>
                <p:spPr>
                  <a:xfrm>
                    <a:off x="4569387" y="3509391"/>
                    <a:ext cx="1183200" cy="1044000"/>
                  </a:xfrm>
                  <a:prstGeom prst="rect">
                    <a:avLst/>
                  </a:prstGeom>
                </p:spPr>
              </p:pic>
              <p:pic>
                <p:nvPicPr>
                  <p:cNvPr id="10" name="Picture 9"/>
                  <p:cNvPicPr>
                    <a:picLocks noChangeAspect="1"/>
                  </p:cNvPicPr>
                  <p:nvPr/>
                </p:nvPicPr>
                <p:blipFill rotWithShape="1">
                  <a:blip r:embed="rId5"/>
                  <a:srcRect l="6947"/>
                  <a:stretch/>
                </p:blipFill>
                <p:spPr>
                  <a:xfrm>
                    <a:off x="6093387" y="2789940"/>
                    <a:ext cx="1101000" cy="1044000"/>
                  </a:xfrm>
                  <a:prstGeom prst="rect">
                    <a:avLst/>
                  </a:prstGeom>
                </p:spPr>
              </p:pic>
              <p:sp>
                <p:nvSpPr>
                  <p:cNvPr id="17" name="Rectangle 16"/>
                  <p:cNvSpPr/>
                  <p:nvPr/>
                </p:nvSpPr>
                <p:spPr>
                  <a:xfrm>
                    <a:off x="2277926" y="3096797"/>
                    <a:ext cx="1008000" cy="67451"/>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cxnSp>
                <p:nvCxnSpPr>
                  <p:cNvPr id="18" name="Straight Connector 17"/>
                  <p:cNvCxnSpPr/>
                  <p:nvPr/>
                </p:nvCxnSpPr>
                <p:spPr bwMode="auto">
                  <a:xfrm>
                    <a:off x="6248400" y="2793650"/>
                    <a:ext cx="92837" cy="101950"/>
                  </a:xfrm>
                  <a:prstGeom prst="line">
                    <a:avLst/>
                  </a:prstGeom>
                  <a:noFill/>
                  <a:ln w="15875" cap="sq" cmpd="sng" algn="ctr">
                    <a:solidFill>
                      <a:schemeClr val="bg2"/>
                    </a:solidFill>
                    <a:prstDash val="solid"/>
                    <a:round/>
                    <a:headEnd type="none" w="med" len="med"/>
                    <a:tailEnd type="none" w="med" len="med"/>
                  </a:ln>
                  <a:effectLst/>
                </p:spPr>
              </p:cxnSp>
              <p:sp>
                <p:nvSpPr>
                  <p:cNvPr id="21" name="Oval 20"/>
                  <p:cNvSpPr/>
                  <p:nvPr/>
                </p:nvSpPr>
                <p:spPr>
                  <a:xfrm>
                    <a:off x="4876800" y="3513208"/>
                    <a:ext cx="684000" cy="360000"/>
                  </a:xfrm>
                  <a:prstGeom prst="ellipse">
                    <a:avLst/>
                  </a:prstGeom>
                  <a:solidFill>
                    <a:srgbClr val="FF00FF"/>
                  </a:solidFill>
                </p:spPr>
                <p:txBody>
                  <a:bodyPr wrap="square" rtlCol="0" anchor="ctr">
                    <a:spAutoFit/>
                  </a:bodyPr>
                  <a:lstStyle/>
                  <a:p>
                    <a:pPr algn="ctr"/>
                    <a:r>
                      <a:rPr lang="en-CA" sz="900" dirty="0">
                        <a:solidFill>
                          <a:schemeClr val="bg2"/>
                        </a:solidFill>
                        <a:cs typeface="Times New Roman" panose="02020603050405020304" pitchFamily="18" charset="0"/>
                        <a:sym typeface="Symbol" panose="05050102010706020507" pitchFamily="18" charset="2"/>
                      </a:rPr>
                      <a:t>x</a:t>
                    </a:r>
                    <a:r>
                      <a:rPr lang="en-CA" sz="900" baseline="-25000" dirty="0">
                        <a:solidFill>
                          <a:schemeClr val="bg2"/>
                        </a:solidFill>
                        <a:cs typeface="Times New Roman" panose="02020603050405020304" pitchFamily="18" charset="0"/>
                        <a:sym typeface="Symbol" panose="05050102010706020507" pitchFamily="18" charset="2"/>
                      </a:rPr>
                      <a:t>1</a:t>
                    </a:r>
                    <a:r>
                      <a:rPr lang="en-CA" sz="900" dirty="0">
                        <a:solidFill>
                          <a:schemeClr val="bg2"/>
                        </a:solidFill>
                        <a:cs typeface="Times New Roman" panose="02020603050405020304" pitchFamily="18" charset="0"/>
                        <a:sym typeface="Symbol" panose="05050102010706020507" pitchFamily="18" charset="2"/>
                      </a:rPr>
                      <a:t>&gt;w3</a:t>
                    </a:r>
                  </a:p>
                </p:txBody>
              </p:sp>
              <p:sp>
                <p:nvSpPr>
                  <p:cNvPr id="25" name="Rectangle 24"/>
                  <p:cNvSpPr/>
                  <p:nvPr/>
                </p:nvSpPr>
                <p:spPr>
                  <a:xfrm rot="5400000">
                    <a:off x="7005754" y="2879561"/>
                    <a:ext cx="330552" cy="103629"/>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28" name="Rectangle 27"/>
                  <p:cNvSpPr/>
                  <p:nvPr/>
                </p:nvSpPr>
                <p:spPr>
                  <a:xfrm rot="5400000">
                    <a:off x="3042924" y="3048916"/>
                    <a:ext cx="330552" cy="28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29" name="Rectangle 28"/>
                  <p:cNvSpPr/>
                  <p:nvPr/>
                </p:nvSpPr>
                <p:spPr>
                  <a:xfrm rot="5400000">
                    <a:off x="6320845" y="3755087"/>
                    <a:ext cx="310792" cy="1487418"/>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0" name="Rectangle 29"/>
                  <p:cNvSpPr/>
                  <p:nvPr/>
                </p:nvSpPr>
                <p:spPr>
                  <a:xfrm rot="5400000">
                    <a:off x="5688324" y="3935723"/>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1" name="Rectangle 30"/>
                  <p:cNvSpPr/>
                  <p:nvPr/>
                </p:nvSpPr>
                <p:spPr>
                  <a:xfrm rot="5400000">
                    <a:off x="2439324" y="3656676"/>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2" name="Rectangle 31"/>
                  <p:cNvSpPr/>
                  <p:nvPr/>
                </p:nvSpPr>
                <p:spPr>
                  <a:xfrm rot="5400000">
                    <a:off x="4011923" y="2204113"/>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3" name="Rectangle 32"/>
                  <p:cNvSpPr/>
                  <p:nvPr/>
                </p:nvSpPr>
                <p:spPr>
                  <a:xfrm rot="5400000">
                    <a:off x="4115724" y="2821302"/>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4" name="Rectangle 33"/>
                  <p:cNvSpPr/>
                  <p:nvPr/>
                </p:nvSpPr>
                <p:spPr>
                  <a:xfrm rot="5400000">
                    <a:off x="3263235" y="3630924"/>
                    <a:ext cx="330552" cy="180000"/>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grpSp>
              <p:nvGrpSpPr>
                <p:cNvPr id="12" name="Group 11">
                  <a:extLst>
                    <a:ext uri="{FF2B5EF4-FFF2-40B4-BE49-F238E27FC236}">
                      <a16:creationId xmlns:a16="http://schemas.microsoft.com/office/drawing/2014/main" id="{DE7D86B8-FA0F-4E42-B1DA-FE44DE5CCC5F}"/>
                    </a:ext>
                  </a:extLst>
                </p:cNvPr>
                <p:cNvGrpSpPr/>
                <p:nvPr/>
              </p:nvGrpSpPr>
              <p:grpSpPr>
                <a:xfrm>
                  <a:off x="6623425" y="3048000"/>
                  <a:ext cx="261610" cy="184666"/>
                  <a:chOff x="6623425" y="3048000"/>
                  <a:chExt cx="261610" cy="184666"/>
                </a:xfrm>
              </p:grpSpPr>
              <p:sp>
                <p:nvSpPr>
                  <p:cNvPr id="9" name="Rectangle 8">
                    <a:extLst>
                      <a:ext uri="{FF2B5EF4-FFF2-40B4-BE49-F238E27FC236}">
                        <a16:creationId xmlns:a16="http://schemas.microsoft.com/office/drawing/2014/main" id="{54161D28-9F27-4888-B2C0-B8B18278C510}"/>
                      </a:ext>
                    </a:extLst>
                  </p:cNvPr>
                  <p:cNvSpPr/>
                  <p:nvPr/>
                </p:nvSpPr>
                <p:spPr>
                  <a:xfrm>
                    <a:off x="6745658" y="3136850"/>
                    <a:ext cx="103630" cy="92128"/>
                  </a:xfrm>
                  <a:prstGeom prst="rect">
                    <a:avLst/>
                  </a:prstGeom>
                  <a:solidFill>
                    <a:srgbClr val="97CA00"/>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39" name="Rectangle 38">
                    <a:extLst>
                      <a:ext uri="{FF2B5EF4-FFF2-40B4-BE49-F238E27FC236}">
                        <a16:creationId xmlns:a16="http://schemas.microsoft.com/office/drawing/2014/main" id="{D3C510EF-FFDC-4683-A1E2-D4918CC05029}"/>
                      </a:ext>
                    </a:extLst>
                  </p:cNvPr>
                  <p:cNvSpPr/>
                  <p:nvPr/>
                </p:nvSpPr>
                <p:spPr>
                  <a:xfrm>
                    <a:off x="6623425" y="3048000"/>
                    <a:ext cx="261610" cy="184666"/>
                  </a:xfrm>
                  <a:prstGeom prst="rect">
                    <a:avLst/>
                  </a:prstGeom>
                </p:spPr>
                <p:txBody>
                  <a:bodyPr wrap="none">
                    <a:spAutoFit/>
                  </a:bodyPr>
                  <a:lstStyle/>
                  <a:p>
                    <a:r>
                      <a:rPr lang="en-US" sz="900" i="1" baseline="-25000" dirty="0">
                        <a:solidFill>
                          <a:schemeClr val="bg2"/>
                        </a:solidFill>
                      </a:rPr>
                      <a:t>21</a:t>
                    </a:r>
                  </a:p>
                </p:txBody>
              </p:sp>
            </p:grpSp>
          </p:grpSp>
          <p:sp>
            <p:nvSpPr>
              <p:cNvPr id="5" name="Rectangle 4">
                <a:extLst>
                  <a:ext uri="{FF2B5EF4-FFF2-40B4-BE49-F238E27FC236}">
                    <a16:creationId xmlns:a16="http://schemas.microsoft.com/office/drawing/2014/main" id="{4DA8C323-E641-4A72-9F5C-B2A9FCB3F07A}"/>
                  </a:ext>
                </a:extLst>
              </p:cNvPr>
              <p:cNvSpPr/>
              <p:nvPr/>
            </p:nvSpPr>
            <p:spPr>
              <a:xfrm>
                <a:off x="1988629" y="3528368"/>
                <a:ext cx="338554" cy="230832"/>
              </a:xfrm>
              <a:prstGeom prst="rect">
                <a:avLst/>
              </a:prstGeom>
            </p:spPr>
            <p:txBody>
              <a:bodyPr wrap="none">
                <a:spAutoFit/>
              </a:bodyPr>
              <a:lstStyle/>
              <a:p>
                <a:r>
                  <a:rPr lang="en-US" altLang="en-US" sz="900" i="1" dirty="0">
                    <a:solidFill>
                      <a:schemeClr val="bg2"/>
                    </a:solidFill>
                  </a:rPr>
                  <a:t>w</a:t>
                </a:r>
                <a:r>
                  <a:rPr lang="en-US" altLang="en-US" sz="900" i="1" baseline="-25000" dirty="0">
                    <a:solidFill>
                      <a:schemeClr val="bg2"/>
                    </a:solidFill>
                  </a:rPr>
                  <a:t>21</a:t>
                </a:r>
                <a:endParaRPr lang="en-US" sz="900" i="1" baseline="-25000" dirty="0">
                  <a:solidFill>
                    <a:schemeClr val="bg2"/>
                  </a:solidFill>
                </a:endParaRPr>
              </a:p>
            </p:txBody>
          </p:sp>
        </p:grpSp>
        <p:grpSp>
          <p:nvGrpSpPr>
            <p:cNvPr id="6" name="Group 5">
              <a:extLst>
                <a:ext uri="{FF2B5EF4-FFF2-40B4-BE49-F238E27FC236}">
                  <a16:creationId xmlns:a16="http://schemas.microsoft.com/office/drawing/2014/main" id="{0D9E789C-E847-4E6F-A392-D49C649CB37B}"/>
                </a:ext>
              </a:extLst>
            </p:cNvPr>
            <p:cNvGrpSpPr/>
            <p:nvPr/>
          </p:nvGrpSpPr>
          <p:grpSpPr>
            <a:xfrm>
              <a:off x="3502605" y="1997355"/>
              <a:ext cx="2294691" cy="2225955"/>
              <a:chOff x="3502605" y="1997355"/>
              <a:chExt cx="2294691" cy="2225955"/>
            </a:xfrm>
          </p:grpSpPr>
          <p:cxnSp>
            <p:nvCxnSpPr>
              <p:cNvPr id="59" name="Straight Connector 58">
                <a:extLst>
                  <a:ext uri="{FF2B5EF4-FFF2-40B4-BE49-F238E27FC236}">
                    <a16:creationId xmlns:a16="http://schemas.microsoft.com/office/drawing/2014/main" id="{E16E3F15-B309-4DE5-BB41-1861C0960870}"/>
                  </a:ext>
                </a:extLst>
              </p:cNvPr>
              <p:cNvCxnSpPr/>
              <p:nvPr/>
            </p:nvCxnSpPr>
            <p:spPr bwMode="auto">
              <a:xfrm>
                <a:off x="3502605" y="3657600"/>
                <a:ext cx="1001904" cy="0"/>
              </a:xfrm>
              <a:prstGeom prst="line">
                <a:avLst/>
              </a:prstGeom>
              <a:noFill/>
              <a:ln w="38100" cap="sq" cmpd="sng" algn="ctr">
                <a:solidFill>
                  <a:srgbClr val="FFFFFF"/>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A05DE3C1-BF81-4C70-BB0C-F9E7393D3BC2}"/>
                  </a:ext>
                </a:extLst>
              </p:cNvPr>
              <p:cNvCxnSpPr/>
              <p:nvPr/>
            </p:nvCxnSpPr>
            <p:spPr bwMode="auto">
              <a:xfrm flipH="1">
                <a:off x="5233923" y="2117445"/>
                <a:ext cx="0" cy="1143001"/>
              </a:xfrm>
              <a:prstGeom prst="line">
                <a:avLst/>
              </a:prstGeom>
              <a:noFill/>
              <a:ln w="38100" cap="sq" cmpd="sng" algn="ctr">
                <a:solidFill>
                  <a:srgbClr val="FFFFFF"/>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C03EB3F2-4AB9-415B-9D94-7EA81E3231FF}"/>
                  </a:ext>
                </a:extLst>
              </p:cNvPr>
              <p:cNvCxnSpPr/>
              <p:nvPr/>
            </p:nvCxnSpPr>
            <p:spPr bwMode="auto">
              <a:xfrm>
                <a:off x="4530357" y="1997355"/>
                <a:ext cx="0" cy="2225955"/>
              </a:xfrm>
              <a:prstGeom prst="line">
                <a:avLst/>
              </a:prstGeom>
              <a:noFill/>
              <a:ln w="76200" cap="sq" cmpd="sng" algn="ctr">
                <a:solidFill>
                  <a:srgbClr val="FFFFFF"/>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F088D9AE-B3D6-45A7-BF53-A8838A4341F8}"/>
                  </a:ext>
                </a:extLst>
              </p:cNvPr>
              <p:cNvCxnSpPr>
                <a:cxnSpLocks/>
              </p:cNvCxnSpPr>
              <p:nvPr/>
            </p:nvCxnSpPr>
            <p:spPr bwMode="auto">
              <a:xfrm flipV="1">
                <a:off x="4542107" y="3260446"/>
                <a:ext cx="1255189" cy="3642"/>
              </a:xfrm>
              <a:prstGeom prst="line">
                <a:avLst/>
              </a:prstGeom>
              <a:noFill/>
              <a:ln w="76200" cap="sq" cmpd="sng" algn="ctr">
                <a:solidFill>
                  <a:srgbClr val="FFFFFF"/>
                </a:solidFill>
                <a:prstDash val="solid"/>
                <a:round/>
                <a:headEnd type="none" w="med" len="med"/>
                <a:tailEnd type="none" w="med" len="med"/>
              </a:ln>
              <a:effectLst/>
            </p:spPr>
          </p:cxnSp>
        </p:grpSp>
      </p:grpSp>
      <p:cxnSp>
        <p:nvCxnSpPr>
          <p:cNvPr id="77" name="Straight Connector 76">
            <a:extLst>
              <a:ext uri="{FF2B5EF4-FFF2-40B4-BE49-F238E27FC236}">
                <a16:creationId xmlns:a16="http://schemas.microsoft.com/office/drawing/2014/main" id="{0BB7628F-39A8-4E5C-943C-CC606F472A89}"/>
              </a:ext>
            </a:extLst>
          </p:cNvPr>
          <p:cNvCxnSpPr/>
          <p:nvPr/>
        </p:nvCxnSpPr>
        <p:spPr bwMode="auto">
          <a:xfrm>
            <a:off x="3504878" y="3659872"/>
            <a:ext cx="1001904" cy="0"/>
          </a:xfrm>
          <a:prstGeom prst="line">
            <a:avLst/>
          </a:prstGeom>
          <a:noFill/>
          <a:ln w="38100" cap="sq" cmpd="sng" algn="ctr">
            <a:solidFill>
              <a:srgbClr val="66FF33"/>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850AC9B6-BC55-481C-80C2-241725D28AB4}"/>
              </a:ext>
            </a:extLst>
          </p:cNvPr>
          <p:cNvCxnSpPr/>
          <p:nvPr/>
        </p:nvCxnSpPr>
        <p:spPr bwMode="auto">
          <a:xfrm flipH="1">
            <a:off x="5236196" y="2119717"/>
            <a:ext cx="0" cy="1143001"/>
          </a:xfrm>
          <a:prstGeom prst="line">
            <a:avLst/>
          </a:prstGeom>
          <a:noFill/>
          <a:ln w="38100" cap="sq" cmpd="sng" algn="ctr">
            <a:solidFill>
              <a:srgbClr val="FF00FF"/>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005B5112-C2A7-4B9C-91F9-1C3E13D6C638}"/>
              </a:ext>
            </a:extLst>
          </p:cNvPr>
          <p:cNvCxnSpPr/>
          <p:nvPr/>
        </p:nvCxnSpPr>
        <p:spPr bwMode="auto">
          <a:xfrm>
            <a:off x="4520462" y="1999627"/>
            <a:ext cx="0" cy="2225955"/>
          </a:xfrm>
          <a:prstGeom prst="line">
            <a:avLst/>
          </a:prstGeom>
          <a:noFill/>
          <a:ln w="38100" cap="sq" cmpd="sng" algn="ctr">
            <a:solidFill>
              <a:srgbClr val="CC66FF"/>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437DB5DF-9041-414D-98D9-98B9384C7F98}"/>
              </a:ext>
            </a:extLst>
          </p:cNvPr>
          <p:cNvCxnSpPr>
            <a:cxnSpLocks/>
          </p:cNvCxnSpPr>
          <p:nvPr/>
        </p:nvCxnSpPr>
        <p:spPr bwMode="auto">
          <a:xfrm flipV="1">
            <a:off x="4544380" y="3262718"/>
            <a:ext cx="1255189" cy="3642"/>
          </a:xfrm>
          <a:prstGeom prst="line">
            <a:avLst/>
          </a:prstGeom>
          <a:noFill/>
          <a:ln w="38100" cap="sq" cmpd="sng" algn="ctr">
            <a:solidFill>
              <a:srgbClr val="00B050"/>
            </a:solidFill>
            <a:prstDash val="solid"/>
            <a:round/>
            <a:headEnd type="none" w="med" len="med"/>
            <a:tailEnd type="none" w="med" len="med"/>
          </a:ln>
          <a:effectLst/>
        </p:spPr>
      </p:cxnSp>
      <p:sp>
        <p:nvSpPr>
          <p:cNvPr id="19" name="Rectangle 18">
            <a:extLst>
              <a:ext uri="{FF2B5EF4-FFF2-40B4-BE49-F238E27FC236}">
                <a16:creationId xmlns:a16="http://schemas.microsoft.com/office/drawing/2014/main" id="{35676D93-9FE2-45AD-B6CB-83B25536A894}"/>
              </a:ext>
            </a:extLst>
          </p:cNvPr>
          <p:cNvSpPr/>
          <p:nvPr/>
        </p:nvSpPr>
        <p:spPr>
          <a:xfrm>
            <a:off x="5793199" y="3430137"/>
            <a:ext cx="1524000" cy="1234123"/>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1" name="Rectangle 80">
            <a:extLst>
              <a:ext uri="{FF2B5EF4-FFF2-40B4-BE49-F238E27FC236}">
                <a16:creationId xmlns:a16="http://schemas.microsoft.com/office/drawing/2014/main" id="{B7A898AB-3C7F-4B86-8CF4-89BEE3F2BA1E}"/>
              </a:ext>
            </a:extLst>
          </p:cNvPr>
          <p:cNvSpPr/>
          <p:nvPr/>
        </p:nvSpPr>
        <p:spPr>
          <a:xfrm>
            <a:off x="7250299" y="2723725"/>
            <a:ext cx="1169323" cy="1234123"/>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2" name="Rectangle 81">
            <a:extLst>
              <a:ext uri="{FF2B5EF4-FFF2-40B4-BE49-F238E27FC236}">
                <a16:creationId xmlns:a16="http://schemas.microsoft.com/office/drawing/2014/main" id="{25F6D57F-B431-4050-BB78-BFFECC5DA520}"/>
              </a:ext>
            </a:extLst>
          </p:cNvPr>
          <p:cNvSpPr/>
          <p:nvPr/>
        </p:nvSpPr>
        <p:spPr>
          <a:xfrm>
            <a:off x="6180734" y="2685056"/>
            <a:ext cx="929962" cy="90652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83" name="Rectangle 82">
            <a:extLst>
              <a:ext uri="{FF2B5EF4-FFF2-40B4-BE49-F238E27FC236}">
                <a16:creationId xmlns:a16="http://schemas.microsoft.com/office/drawing/2014/main" id="{0C617487-B289-4652-818F-4C560AF0353C}"/>
              </a:ext>
            </a:extLst>
          </p:cNvPr>
          <p:cNvSpPr/>
          <p:nvPr/>
        </p:nvSpPr>
        <p:spPr>
          <a:xfrm>
            <a:off x="6633388" y="1923056"/>
            <a:ext cx="929962" cy="90652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241426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additive="base">
                                        <p:cTn id="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6">
                                            <p:txEl>
                                              <p:pRg st="1" end="1"/>
                                            </p:txEl>
                                          </p:spTgt>
                                        </p:tgtEl>
                                        <p:attrNameLst>
                                          <p:attrName>style.visibility</p:attrName>
                                        </p:attrNameLst>
                                      </p:cBhvr>
                                      <p:to>
                                        <p:strVal val="visible"/>
                                      </p:to>
                                    </p:set>
                                    <p:anim calcmode="lin" valueType="num">
                                      <p:cBhvr additive="base">
                                        <p:cTn id="13"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additive="base">
                                        <p:cTn id="17" dur="500" fill="hold"/>
                                        <p:tgtEl>
                                          <p:spTgt spid="79"/>
                                        </p:tgtEl>
                                        <p:attrNameLst>
                                          <p:attrName>ppt_x</p:attrName>
                                        </p:attrNameLst>
                                      </p:cBhvr>
                                      <p:tavLst>
                                        <p:tav tm="0">
                                          <p:val>
                                            <p:strVal val="0-#ppt_w/2"/>
                                          </p:val>
                                        </p:tav>
                                        <p:tav tm="100000">
                                          <p:val>
                                            <p:strVal val="#ppt_x"/>
                                          </p:val>
                                        </p:tav>
                                      </p:tavLst>
                                    </p:anim>
                                    <p:anim calcmode="lin" valueType="num">
                                      <p:cBhvr additive="base">
                                        <p:cTn id="18" dur="500" fill="hold"/>
                                        <p:tgtEl>
                                          <p:spTgt spid="79"/>
                                        </p:tgtEl>
                                        <p:attrNameLst>
                                          <p:attrName>ppt_y</p:attrName>
                                        </p:attrNameLst>
                                      </p:cBhvr>
                                      <p:tavLst>
                                        <p:tav tm="0">
                                          <p:val>
                                            <p:strVal val="#ppt_y"/>
                                          </p:val>
                                        </p:tav>
                                        <p:tav tm="100000">
                                          <p:val>
                                            <p:strVal val="#ppt_y"/>
                                          </p:val>
                                        </p:tav>
                                      </p:tavLst>
                                    </p:anim>
                                  </p:childTnLst>
                                </p:cTn>
                              </p:par>
                              <p:par>
                                <p:cTn id="19" presetID="1" presetClass="exit"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
                                            <p:txEl>
                                              <p:pRg st="2" end="2"/>
                                            </p:txEl>
                                          </p:spTgt>
                                        </p:tgtEl>
                                        <p:attrNameLst>
                                          <p:attrName>style.visibility</p:attrName>
                                        </p:attrNameLst>
                                      </p:cBhvr>
                                      <p:to>
                                        <p:strVal val="visible"/>
                                      </p:to>
                                    </p:set>
                                    <p:anim calcmode="lin" valueType="num">
                                      <p:cBhvr additive="base">
                                        <p:cTn id="25"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0-#ppt_w/2"/>
                                          </p:val>
                                        </p:tav>
                                        <p:tav tm="100000">
                                          <p:val>
                                            <p:strVal val="#ppt_x"/>
                                          </p:val>
                                        </p:tav>
                                      </p:tavLst>
                                    </p:anim>
                                    <p:anim calcmode="lin" valueType="num">
                                      <p:cBhvr additive="base">
                                        <p:cTn id="32" dur="500" fill="hold"/>
                                        <p:tgtEl>
                                          <p:spTgt spid="77"/>
                                        </p:tgtEl>
                                        <p:attrNameLst>
                                          <p:attrName>ppt_y</p:attrName>
                                        </p:attrNameLst>
                                      </p:cBhvr>
                                      <p:tavLst>
                                        <p:tav tm="0">
                                          <p:val>
                                            <p:strVal val="#ppt_y"/>
                                          </p:val>
                                        </p:tav>
                                        <p:tav tm="100000">
                                          <p:val>
                                            <p:strVal val="#ppt_y"/>
                                          </p:val>
                                        </p:tav>
                                      </p:tavLst>
                                    </p:anim>
                                  </p:childTnLst>
                                </p:cTn>
                              </p:par>
                              <p:par>
                                <p:cTn id="33" presetID="1" presetClass="exit"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80"/>
                                        </p:tgtEl>
                                        <p:attrNameLst>
                                          <p:attrName>style.visibility</p:attrName>
                                        </p:attrNameLst>
                                      </p:cBhvr>
                                      <p:to>
                                        <p:strVal val="visible"/>
                                      </p:to>
                                    </p:set>
                                    <p:anim calcmode="lin" valueType="num">
                                      <p:cBhvr additive="base">
                                        <p:cTn id="39" dur="500" fill="hold"/>
                                        <p:tgtEl>
                                          <p:spTgt spid="80"/>
                                        </p:tgtEl>
                                        <p:attrNameLst>
                                          <p:attrName>ppt_x</p:attrName>
                                        </p:attrNameLst>
                                      </p:cBhvr>
                                      <p:tavLst>
                                        <p:tav tm="0">
                                          <p:val>
                                            <p:strVal val="0-#ppt_w/2"/>
                                          </p:val>
                                        </p:tav>
                                        <p:tav tm="100000">
                                          <p:val>
                                            <p:strVal val="#ppt_x"/>
                                          </p:val>
                                        </p:tav>
                                      </p:tavLst>
                                    </p:anim>
                                    <p:anim calcmode="lin" valueType="num">
                                      <p:cBhvr additive="base">
                                        <p:cTn id="40" dur="500" fill="hold"/>
                                        <p:tgtEl>
                                          <p:spTgt spid="80"/>
                                        </p:tgtEl>
                                        <p:attrNameLst>
                                          <p:attrName>ppt_y</p:attrName>
                                        </p:attrNameLst>
                                      </p:cBhvr>
                                      <p:tavLst>
                                        <p:tav tm="0">
                                          <p:val>
                                            <p:strVal val="#ppt_y"/>
                                          </p:val>
                                        </p:tav>
                                        <p:tav tm="100000">
                                          <p:val>
                                            <p:strVal val="#ppt_y"/>
                                          </p:val>
                                        </p:tav>
                                      </p:tavLst>
                                    </p:anim>
                                  </p:childTnLst>
                                </p:cTn>
                              </p:par>
                              <p:par>
                                <p:cTn id="41" presetID="1" presetClass="exit"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additive="base">
                                        <p:cTn id="47" dur="500" fill="hold"/>
                                        <p:tgtEl>
                                          <p:spTgt spid="78"/>
                                        </p:tgtEl>
                                        <p:attrNameLst>
                                          <p:attrName>ppt_x</p:attrName>
                                        </p:attrNameLst>
                                      </p:cBhvr>
                                      <p:tavLst>
                                        <p:tav tm="0">
                                          <p:val>
                                            <p:strVal val="0-#ppt_w/2"/>
                                          </p:val>
                                        </p:tav>
                                        <p:tav tm="100000">
                                          <p:val>
                                            <p:strVal val="#ppt_x"/>
                                          </p:val>
                                        </p:tav>
                                      </p:tavLst>
                                    </p:anim>
                                    <p:anim calcmode="lin" valueType="num">
                                      <p:cBhvr additive="base">
                                        <p:cTn id="48" dur="500" fill="hold"/>
                                        <p:tgtEl>
                                          <p:spTgt spid="78"/>
                                        </p:tgtEl>
                                        <p:attrNameLst>
                                          <p:attrName>ppt_y</p:attrName>
                                        </p:attrNameLst>
                                      </p:cBhvr>
                                      <p:tavLst>
                                        <p:tav tm="0">
                                          <p:val>
                                            <p:strVal val="#ppt_y"/>
                                          </p:val>
                                        </p:tav>
                                        <p:tav tm="100000">
                                          <p:val>
                                            <p:strVal val="#ppt_y"/>
                                          </p:val>
                                        </p:tav>
                                      </p:tavLst>
                                    </p:anim>
                                  </p:childTnLst>
                                </p:cTn>
                              </p:par>
                              <p:par>
                                <p:cTn id="49" presetID="1" presetClass="exit"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1" grpId="0" animBg="1"/>
      <p:bldP spid="82" grpId="0" animBg="1"/>
      <p:bldP spid="8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1600200" y="4876800"/>
            <a:ext cx="74879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This does not work well when the queries are orthogonal </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and the division is diagonal.</a:t>
            </a:r>
          </a:p>
        </p:txBody>
      </p:sp>
      <p:pic>
        <p:nvPicPr>
          <p:cNvPr id="5122" name="Picture 2" descr="Decision tree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909" y="838200"/>
            <a:ext cx="5695950" cy="4038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5400000">
            <a:off x="7127040" y="3088466"/>
            <a:ext cx="330550" cy="45719"/>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pic>
        <p:nvPicPr>
          <p:cNvPr id="4" name="Picture 3"/>
          <p:cNvPicPr>
            <a:picLocks noChangeAspect="1"/>
          </p:cNvPicPr>
          <p:nvPr/>
        </p:nvPicPr>
        <p:blipFill>
          <a:blip r:embed="rId3"/>
          <a:stretch>
            <a:fillRect/>
          </a:stretch>
        </p:blipFill>
        <p:spPr>
          <a:xfrm>
            <a:off x="5797296" y="3661791"/>
            <a:ext cx="1183200" cy="1044000"/>
          </a:xfrm>
          <a:prstGeom prst="rect">
            <a:avLst/>
          </a:prstGeom>
        </p:spPr>
      </p:pic>
      <p:pic>
        <p:nvPicPr>
          <p:cNvPr id="10" name="Picture 9"/>
          <p:cNvPicPr>
            <a:picLocks noChangeAspect="1"/>
          </p:cNvPicPr>
          <p:nvPr/>
        </p:nvPicPr>
        <p:blipFill rotWithShape="1">
          <a:blip r:embed="rId3"/>
          <a:srcRect l="6947"/>
          <a:stretch/>
        </p:blipFill>
        <p:spPr>
          <a:xfrm>
            <a:off x="7321296" y="2942340"/>
            <a:ext cx="1101000" cy="1044000"/>
          </a:xfrm>
          <a:prstGeom prst="rect">
            <a:avLst/>
          </a:prstGeom>
        </p:spPr>
      </p:pic>
      <p:sp>
        <p:nvSpPr>
          <p:cNvPr id="17" name="Rectangle 16"/>
          <p:cNvSpPr/>
          <p:nvPr/>
        </p:nvSpPr>
        <p:spPr>
          <a:xfrm>
            <a:off x="3524884" y="1851660"/>
            <a:ext cx="2525367" cy="237744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cxnSp>
        <p:nvCxnSpPr>
          <p:cNvPr id="18" name="Straight Connector 17"/>
          <p:cNvCxnSpPr/>
          <p:nvPr/>
        </p:nvCxnSpPr>
        <p:spPr bwMode="auto">
          <a:xfrm>
            <a:off x="7476309" y="2946050"/>
            <a:ext cx="92837" cy="101950"/>
          </a:xfrm>
          <a:prstGeom prst="line">
            <a:avLst/>
          </a:prstGeom>
          <a:noFill/>
          <a:ln w="15875" cap="sq" cmpd="sng" algn="ctr">
            <a:solidFill>
              <a:schemeClr val="bg2"/>
            </a:solidFill>
            <a:prstDash val="solid"/>
            <a:round/>
            <a:headEnd type="none" w="med" len="med"/>
            <a:tailEnd type="none" w="med" len="med"/>
          </a:ln>
          <a:effectLst/>
        </p:spPr>
      </p:cxnSp>
      <p:sp>
        <p:nvSpPr>
          <p:cNvPr id="21" name="Oval 20"/>
          <p:cNvSpPr/>
          <p:nvPr/>
        </p:nvSpPr>
        <p:spPr>
          <a:xfrm>
            <a:off x="6104709" y="3665608"/>
            <a:ext cx="684000" cy="360000"/>
          </a:xfrm>
          <a:prstGeom prst="ellipse">
            <a:avLst/>
          </a:prstGeom>
          <a:solidFill>
            <a:srgbClr val="FF00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anose="05050102010706020507" pitchFamily="18" charset="2"/>
              </a:rPr>
              <a:t>x</a:t>
            </a:r>
            <a:r>
              <a:rPr kumimoji="0" lang="en-CA" sz="900" b="0" i="0" u="none" strike="noStrike" kern="1200" cap="none" spc="0" normalizeH="0" baseline="-25000" noProof="0" dirty="0">
                <a:ln>
                  <a:noFill/>
                </a:ln>
                <a:solidFill>
                  <a:srgbClr val="000000"/>
                </a:solidFill>
                <a:effectLst/>
                <a:uLnTx/>
                <a:uFillTx/>
                <a:latin typeface="Times New Roman" pitchFamily="18" charset="0"/>
                <a:ea typeface="+mn-ea"/>
                <a:cs typeface="Times New Roman" panose="02020603050405020304" pitchFamily="18" charset="0"/>
                <a:sym typeface="Symbol" panose="05050102010706020507" pitchFamily="18" charset="2"/>
              </a:rPr>
              <a:t>1</a:t>
            </a:r>
            <a:r>
              <a:rPr kumimoji="0" lang="en-CA" sz="900" b="0" i="0" u="none" strike="noStrike" kern="1200" cap="none" spc="0" normalizeH="0" baseline="0" noProof="0" dirty="0">
                <a:ln>
                  <a:noFill/>
                </a:ln>
                <a:solidFill>
                  <a:srgbClr val="000000"/>
                </a:solidFill>
                <a:effectLst/>
                <a:uLnTx/>
                <a:uFillTx/>
                <a:latin typeface="Times New Roman" pitchFamily="18" charset="0"/>
                <a:ea typeface="+mn-ea"/>
                <a:cs typeface="Times New Roman" panose="02020603050405020304" pitchFamily="18" charset="0"/>
                <a:sym typeface="Symbol" panose="05050102010706020507" pitchFamily="18" charset="2"/>
              </a:rPr>
              <a:t>&gt;w3</a:t>
            </a:r>
          </a:p>
        </p:txBody>
      </p:sp>
      <p:sp>
        <p:nvSpPr>
          <p:cNvPr id="25" name="Rectangle 24"/>
          <p:cNvSpPr/>
          <p:nvPr/>
        </p:nvSpPr>
        <p:spPr>
          <a:xfrm rot="5400000">
            <a:off x="8233663" y="3031961"/>
            <a:ext cx="330552" cy="103629"/>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28" name="Rectangle 27"/>
          <p:cNvSpPr/>
          <p:nvPr/>
        </p:nvSpPr>
        <p:spPr>
          <a:xfrm rot="5400000">
            <a:off x="4270833" y="3201316"/>
            <a:ext cx="330552" cy="28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29" name="Rectangle 28"/>
          <p:cNvSpPr/>
          <p:nvPr/>
        </p:nvSpPr>
        <p:spPr>
          <a:xfrm rot="5400000">
            <a:off x="7548754" y="3907487"/>
            <a:ext cx="310792" cy="1487418"/>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0" name="Rectangle 29"/>
          <p:cNvSpPr/>
          <p:nvPr/>
        </p:nvSpPr>
        <p:spPr>
          <a:xfrm rot="5400000">
            <a:off x="6916233" y="4088123"/>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1" name="Rectangle 30"/>
          <p:cNvSpPr/>
          <p:nvPr/>
        </p:nvSpPr>
        <p:spPr>
          <a:xfrm rot="5400000">
            <a:off x="3667233" y="3809076"/>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2" name="Rectangle 31"/>
          <p:cNvSpPr/>
          <p:nvPr/>
        </p:nvSpPr>
        <p:spPr>
          <a:xfrm rot="5400000">
            <a:off x="5239832" y="2356513"/>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3" name="Rectangle 32"/>
          <p:cNvSpPr/>
          <p:nvPr/>
        </p:nvSpPr>
        <p:spPr>
          <a:xfrm rot="5400000">
            <a:off x="5343633" y="2973702"/>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4" name="Rectangle 33"/>
          <p:cNvSpPr/>
          <p:nvPr/>
        </p:nvSpPr>
        <p:spPr>
          <a:xfrm rot="5400000">
            <a:off x="4491144" y="3783324"/>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nvGrpSpPr>
          <p:cNvPr id="12" name="Group 11">
            <a:extLst>
              <a:ext uri="{FF2B5EF4-FFF2-40B4-BE49-F238E27FC236}">
                <a16:creationId xmlns:a16="http://schemas.microsoft.com/office/drawing/2014/main" id="{DE7D86B8-FA0F-4E42-B1DA-FE44DE5CCC5F}"/>
              </a:ext>
            </a:extLst>
          </p:cNvPr>
          <p:cNvGrpSpPr/>
          <p:nvPr/>
        </p:nvGrpSpPr>
        <p:grpSpPr>
          <a:xfrm>
            <a:off x="7851334" y="3048000"/>
            <a:ext cx="261610" cy="184666"/>
            <a:chOff x="6623425" y="3048000"/>
            <a:chExt cx="261610" cy="184666"/>
          </a:xfrm>
        </p:grpSpPr>
        <p:sp>
          <p:nvSpPr>
            <p:cNvPr id="9" name="Rectangle 8">
              <a:extLst>
                <a:ext uri="{FF2B5EF4-FFF2-40B4-BE49-F238E27FC236}">
                  <a16:creationId xmlns:a16="http://schemas.microsoft.com/office/drawing/2014/main" id="{54161D28-9F27-4888-B2C0-B8B18278C510}"/>
                </a:ext>
              </a:extLst>
            </p:cNvPr>
            <p:cNvSpPr/>
            <p:nvPr/>
          </p:nvSpPr>
          <p:spPr>
            <a:xfrm>
              <a:off x="6745658" y="3136850"/>
              <a:ext cx="103630" cy="92128"/>
            </a:xfrm>
            <a:prstGeom prst="rect">
              <a:avLst/>
            </a:prstGeom>
            <a:solidFill>
              <a:srgbClr val="97CA00"/>
            </a:solidFill>
            <a:ln w="25400">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9" name="Rectangle 38">
              <a:extLst>
                <a:ext uri="{FF2B5EF4-FFF2-40B4-BE49-F238E27FC236}">
                  <a16:creationId xmlns:a16="http://schemas.microsoft.com/office/drawing/2014/main" id="{D3C510EF-FFDC-4683-A1E2-D4918CC05029}"/>
                </a:ext>
              </a:extLst>
            </p:cNvPr>
            <p:cNvSpPr/>
            <p:nvPr/>
          </p:nvSpPr>
          <p:spPr>
            <a:xfrm>
              <a:off x="6623425" y="3048000"/>
              <a:ext cx="261610" cy="18466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rPr>
                <a:t>21</a:t>
              </a:r>
            </a:p>
          </p:txBody>
        </p:sp>
      </p:grpSp>
      <p:sp>
        <p:nvSpPr>
          <p:cNvPr id="5" name="Rectangle 4">
            <a:extLst>
              <a:ext uri="{FF2B5EF4-FFF2-40B4-BE49-F238E27FC236}">
                <a16:creationId xmlns:a16="http://schemas.microsoft.com/office/drawing/2014/main" id="{4DA8C323-E641-4A72-9F5C-B2A9FCB3F07A}"/>
              </a:ext>
            </a:extLst>
          </p:cNvPr>
          <p:cNvSpPr/>
          <p:nvPr/>
        </p:nvSpPr>
        <p:spPr>
          <a:xfrm>
            <a:off x="3216538" y="3528368"/>
            <a:ext cx="338554" cy="2308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Arial" charset="0"/>
              </a:rPr>
              <a:t>w</a:t>
            </a:r>
            <a:r>
              <a:rPr kumimoji="0" lang="en-US" alt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rPr>
              <a:t>21</a:t>
            </a:r>
            <a:endParaRPr kumimoji="0" 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endParaRPr>
          </a:p>
        </p:txBody>
      </p:sp>
      <p:pic>
        <p:nvPicPr>
          <p:cNvPr id="2" name="Picture 1"/>
          <p:cNvPicPr>
            <a:picLocks noChangeAspect="1"/>
          </p:cNvPicPr>
          <p:nvPr/>
        </p:nvPicPr>
        <p:blipFill>
          <a:blip r:embed="rId4"/>
          <a:stretch>
            <a:fillRect/>
          </a:stretch>
        </p:blipFill>
        <p:spPr>
          <a:xfrm>
            <a:off x="4003200" y="3759200"/>
            <a:ext cx="245745" cy="228600"/>
          </a:xfrm>
          <a:prstGeom prst="rect">
            <a:avLst/>
          </a:prstGeom>
        </p:spPr>
      </p:pic>
      <p:pic>
        <p:nvPicPr>
          <p:cNvPr id="3" name="Picture 2"/>
          <p:cNvPicPr>
            <a:picLocks noChangeAspect="1"/>
          </p:cNvPicPr>
          <p:nvPr/>
        </p:nvPicPr>
        <p:blipFill>
          <a:blip r:embed="rId5"/>
          <a:stretch>
            <a:fillRect/>
          </a:stretch>
        </p:blipFill>
        <p:spPr>
          <a:xfrm>
            <a:off x="3780886" y="3401029"/>
            <a:ext cx="304800" cy="281796"/>
          </a:xfrm>
          <a:prstGeom prst="rect">
            <a:avLst/>
          </a:prstGeom>
        </p:spPr>
      </p:pic>
      <p:pic>
        <p:nvPicPr>
          <p:cNvPr id="40" name="Picture 39">
            <a:extLst>
              <a:ext uri="{FF2B5EF4-FFF2-40B4-BE49-F238E27FC236}">
                <a16:creationId xmlns:a16="http://schemas.microsoft.com/office/drawing/2014/main" id="{CA651F27-176A-47F1-91B7-CA51CAFB9C74}"/>
              </a:ext>
            </a:extLst>
          </p:cNvPr>
          <p:cNvPicPr>
            <a:picLocks noChangeAspect="1"/>
          </p:cNvPicPr>
          <p:nvPr/>
        </p:nvPicPr>
        <p:blipFill>
          <a:blip r:embed="rId5"/>
          <a:stretch>
            <a:fillRect/>
          </a:stretch>
        </p:blipFill>
        <p:spPr>
          <a:xfrm>
            <a:off x="4123509" y="3223404"/>
            <a:ext cx="304800" cy="281796"/>
          </a:xfrm>
          <a:prstGeom prst="rect">
            <a:avLst/>
          </a:prstGeom>
        </p:spPr>
      </p:pic>
      <p:pic>
        <p:nvPicPr>
          <p:cNvPr id="41" name="Picture 40">
            <a:extLst>
              <a:ext uri="{FF2B5EF4-FFF2-40B4-BE49-F238E27FC236}">
                <a16:creationId xmlns:a16="http://schemas.microsoft.com/office/drawing/2014/main" id="{CBDC02F3-9DA6-476A-9F22-22393195E9A1}"/>
              </a:ext>
            </a:extLst>
          </p:cNvPr>
          <p:cNvPicPr>
            <a:picLocks noChangeAspect="1"/>
          </p:cNvPicPr>
          <p:nvPr/>
        </p:nvPicPr>
        <p:blipFill>
          <a:blip r:embed="rId5"/>
          <a:stretch>
            <a:fillRect/>
          </a:stretch>
        </p:blipFill>
        <p:spPr>
          <a:xfrm>
            <a:off x="4288056" y="3035125"/>
            <a:ext cx="304800" cy="281796"/>
          </a:xfrm>
          <a:prstGeom prst="rect">
            <a:avLst/>
          </a:prstGeom>
        </p:spPr>
      </p:pic>
      <p:pic>
        <p:nvPicPr>
          <p:cNvPr id="42" name="Picture 41">
            <a:extLst>
              <a:ext uri="{FF2B5EF4-FFF2-40B4-BE49-F238E27FC236}">
                <a16:creationId xmlns:a16="http://schemas.microsoft.com/office/drawing/2014/main" id="{CCEA4532-0DB5-4962-B043-06D8A688442B}"/>
              </a:ext>
            </a:extLst>
          </p:cNvPr>
          <p:cNvPicPr>
            <a:picLocks noChangeAspect="1"/>
          </p:cNvPicPr>
          <p:nvPr/>
        </p:nvPicPr>
        <p:blipFill>
          <a:blip r:embed="rId5"/>
          <a:stretch>
            <a:fillRect/>
          </a:stretch>
        </p:blipFill>
        <p:spPr>
          <a:xfrm>
            <a:off x="4580709" y="2819400"/>
            <a:ext cx="304800" cy="281796"/>
          </a:xfrm>
          <a:prstGeom prst="rect">
            <a:avLst/>
          </a:prstGeom>
        </p:spPr>
      </p:pic>
      <p:pic>
        <p:nvPicPr>
          <p:cNvPr id="43" name="Picture 42">
            <a:extLst>
              <a:ext uri="{FF2B5EF4-FFF2-40B4-BE49-F238E27FC236}">
                <a16:creationId xmlns:a16="http://schemas.microsoft.com/office/drawing/2014/main" id="{F25329B0-5C50-4364-BD90-A219E8FB71CF}"/>
              </a:ext>
            </a:extLst>
          </p:cNvPr>
          <p:cNvPicPr>
            <a:picLocks noChangeAspect="1"/>
          </p:cNvPicPr>
          <p:nvPr/>
        </p:nvPicPr>
        <p:blipFill>
          <a:blip r:embed="rId5"/>
          <a:stretch>
            <a:fillRect/>
          </a:stretch>
        </p:blipFill>
        <p:spPr>
          <a:xfrm>
            <a:off x="4874205" y="2590800"/>
            <a:ext cx="304800" cy="281796"/>
          </a:xfrm>
          <a:prstGeom prst="rect">
            <a:avLst/>
          </a:prstGeom>
        </p:spPr>
      </p:pic>
      <p:pic>
        <p:nvPicPr>
          <p:cNvPr id="44" name="Picture 43">
            <a:extLst>
              <a:ext uri="{FF2B5EF4-FFF2-40B4-BE49-F238E27FC236}">
                <a16:creationId xmlns:a16="http://schemas.microsoft.com/office/drawing/2014/main" id="{12556CE4-0D5E-410D-A650-289B48E33C4D}"/>
              </a:ext>
            </a:extLst>
          </p:cNvPr>
          <p:cNvPicPr>
            <a:picLocks noChangeAspect="1"/>
          </p:cNvPicPr>
          <p:nvPr/>
        </p:nvPicPr>
        <p:blipFill>
          <a:blip r:embed="rId5"/>
          <a:stretch>
            <a:fillRect/>
          </a:stretch>
        </p:blipFill>
        <p:spPr>
          <a:xfrm>
            <a:off x="5304072" y="2057400"/>
            <a:ext cx="304800" cy="281796"/>
          </a:xfrm>
          <a:prstGeom prst="rect">
            <a:avLst/>
          </a:prstGeom>
        </p:spPr>
      </p:pic>
      <p:pic>
        <p:nvPicPr>
          <p:cNvPr id="46" name="Picture 45">
            <a:extLst>
              <a:ext uri="{FF2B5EF4-FFF2-40B4-BE49-F238E27FC236}">
                <a16:creationId xmlns:a16="http://schemas.microsoft.com/office/drawing/2014/main" id="{5C44C330-C46C-4887-9B60-43BE731AE443}"/>
              </a:ext>
            </a:extLst>
          </p:cNvPr>
          <p:cNvPicPr>
            <a:picLocks noChangeAspect="1"/>
          </p:cNvPicPr>
          <p:nvPr/>
        </p:nvPicPr>
        <p:blipFill>
          <a:blip r:embed="rId5"/>
          <a:stretch>
            <a:fillRect/>
          </a:stretch>
        </p:blipFill>
        <p:spPr>
          <a:xfrm>
            <a:off x="3513909" y="3733800"/>
            <a:ext cx="304800" cy="281796"/>
          </a:xfrm>
          <a:prstGeom prst="rect">
            <a:avLst/>
          </a:prstGeom>
        </p:spPr>
      </p:pic>
      <p:sp>
        <p:nvSpPr>
          <p:cNvPr id="49" name="Rectangle 48">
            <a:extLst>
              <a:ext uri="{FF2B5EF4-FFF2-40B4-BE49-F238E27FC236}">
                <a16:creationId xmlns:a16="http://schemas.microsoft.com/office/drawing/2014/main" id="{E91EC904-8768-4A69-9A24-088459985C9E}"/>
              </a:ext>
            </a:extLst>
          </p:cNvPr>
          <p:cNvSpPr/>
          <p:nvPr/>
        </p:nvSpPr>
        <p:spPr>
          <a:xfrm rot="5400000">
            <a:off x="5392233" y="2592702"/>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50" name="Rectangle 49">
            <a:extLst>
              <a:ext uri="{FF2B5EF4-FFF2-40B4-BE49-F238E27FC236}">
                <a16:creationId xmlns:a16="http://schemas.microsoft.com/office/drawing/2014/main" id="{F343930E-DBD8-4135-B37E-945182CB0C64}"/>
              </a:ext>
            </a:extLst>
          </p:cNvPr>
          <p:cNvSpPr/>
          <p:nvPr/>
        </p:nvSpPr>
        <p:spPr>
          <a:xfrm rot="5400000">
            <a:off x="4539744" y="3402324"/>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51" name="Rectangle 50">
            <a:extLst>
              <a:ext uri="{FF2B5EF4-FFF2-40B4-BE49-F238E27FC236}">
                <a16:creationId xmlns:a16="http://schemas.microsoft.com/office/drawing/2014/main" id="{C373C95E-2D28-4B92-8507-3B48341C6C13}"/>
              </a:ext>
            </a:extLst>
          </p:cNvPr>
          <p:cNvSpPr/>
          <p:nvPr/>
        </p:nvSpPr>
        <p:spPr>
          <a:xfrm>
            <a:off x="3265138" y="3147368"/>
            <a:ext cx="338554" cy="2308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Arial" charset="0"/>
              </a:rPr>
              <a:t>w</a:t>
            </a:r>
            <a:r>
              <a:rPr kumimoji="0" lang="en-US" alt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rPr>
              <a:t>21</a:t>
            </a:r>
            <a:endParaRPr kumimoji="0" 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endParaRPr>
          </a:p>
        </p:txBody>
      </p:sp>
      <p:pic>
        <p:nvPicPr>
          <p:cNvPr id="52" name="Picture 51">
            <a:extLst>
              <a:ext uri="{FF2B5EF4-FFF2-40B4-BE49-F238E27FC236}">
                <a16:creationId xmlns:a16="http://schemas.microsoft.com/office/drawing/2014/main" id="{5C22DAB9-BB58-4307-A59E-9B5DC36685D7}"/>
              </a:ext>
            </a:extLst>
          </p:cNvPr>
          <p:cNvPicPr>
            <a:picLocks noChangeAspect="1"/>
          </p:cNvPicPr>
          <p:nvPr/>
        </p:nvPicPr>
        <p:blipFill>
          <a:blip r:embed="rId4"/>
          <a:stretch>
            <a:fillRect/>
          </a:stretch>
        </p:blipFill>
        <p:spPr>
          <a:xfrm>
            <a:off x="4342981" y="3440966"/>
            <a:ext cx="245745" cy="228600"/>
          </a:xfrm>
          <a:prstGeom prst="rect">
            <a:avLst/>
          </a:prstGeom>
        </p:spPr>
      </p:pic>
      <p:pic>
        <p:nvPicPr>
          <p:cNvPr id="53" name="Picture 52">
            <a:extLst>
              <a:ext uri="{FF2B5EF4-FFF2-40B4-BE49-F238E27FC236}">
                <a16:creationId xmlns:a16="http://schemas.microsoft.com/office/drawing/2014/main" id="{3AAAC5B6-59FF-4441-BF1F-D637B4AEF8D2}"/>
              </a:ext>
            </a:extLst>
          </p:cNvPr>
          <p:cNvPicPr>
            <a:picLocks noChangeAspect="1"/>
          </p:cNvPicPr>
          <p:nvPr/>
        </p:nvPicPr>
        <p:blipFill>
          <a:blip r:embed="rId5"/>
          <a:stretch>
            <a:fillRect/>
          </a:stretch>
        </p:blipFill>
        <p:spPr>
          <a:xfrm>
            <a:off x="3944145" y="2980988"/>
            <a:ext cx="304800" cy="281796"/>
          </a:xfrm>
          <a:prstGeom prst="rect">
            <a:avLst/>
          </a:prstGeom>
        </p:spPr>
      </p:pic>
      <p:pic>
        <p:nvPicPr>
          <p:cNvPr id="56" name="Picture 55">
            <a:extLst>
              <a:ext uri="{FF2B5EF4-FFF2-40B4-BE49-F238E27FC236}">
                <a16:creationId xmlns:a16="http://schemas.microsoft.com/office/drawing/2014/main" id="{AD0B12C6-B244-4BF4-9B4A-727A391833CC}"/>
              </a:ext>
            </a:extLst>
          </p:cNvPr>
          <p:cNvPicPr>
            <a:picLocks noChangeAspect="1"/>
          </p:cNvPicPr>
          <p:nvPr/>
        </p:nvPicPr>
        <p:blipFill>
          <a:blip r:embed="rId5"/>
          <a:stretch>
            <a:fillRect/>
          </a:stretch>
        </p:blipFill>
        <p:spPr>
          <a:xfrm>
            <a:off x="4072168" y="2779927"/>
            <a:ext cx="304800" cy="281796"/>
          </a:xfrm>
          <a:prstGeom prst="rect">
            <a:avLst/>
          </a:prstGeom>
        </p:spPr>
      </p:pic>
      <p:pic>
        <p:nvPicPr>
          <p:cNvPr id="57" name="Picture 56">
            <a:extLst>
              <a:ext uri="{FF2B5EF4-FFF2-40B4-BE49-F238E27FC236}">
                <a16:creationId xmlns:a16="http://schemas.microsoft.com/office/drawing/2014/main" id="{9847902A-8393-44C0-9AC0-26D214513A87}"/>
              </a:ext>
            </a:extLst>
          </p:cNvPr>
          <p:cNvPicPr>
            <a:picLocks noChangeAspect="1"/>
          </p:cNvPicPr>
          <p:nvPr/>
        </p:nvPicPr>
        <p:blipFill>
          <a:blip r:embed="rId5"/>
          <a:stretch>
            <a:fillRect/>
          </a:stretch>
        </p:blipFill>
        <p:spPr>
          <a:xfrm>
            <a:off x="4324509" y="2590800"/>
            <a:ext cx="304800" cy="281796"/>
          </a:xfrm>
          <a:prstGeom prst="rect">
            <a:avLst/>
          </a:prstGeom>
        </p:spPr>
      </p:pic>
      <p:pic>
        <p:nvPicPr>
          <p:cNvPr id="58" name="Picture 57">
            <a:extLst>
              <a:ext uri="{FF2B5EF4-FFF2-40B4-BE49-F238E27FC236}">
                <a16:creationId xmlns:a16="http://schemas.microsoft.com/office/drawing/2014/main" id="{ED5859A8-4835-435A-84D0-B103825CEB57}"/>
              </a:ext>
            </a:extLst>
          </p:cNvPr>
          <p:cNvPicPr>
            <a:picLocks noChangeAspect="1"/>
          </p:cNvPicPr>
          <p:nvPr/>
        </p:nvPicPr>
        <p:blipFill>
          <a:blip r:embed="rId5"/>
          <a:stretch>
            <a:fillRect/>
          </a:stretch>
        </p:blipFill>
        <p:spPr>
          <a:xfrm>
            <a:off x="4629309" y="2438400"/>
            <a:ext cx="304800" cy="281796"/>
          </a:xfrm>
          <a:prstGeom prst="rect">
            <a:avLst/>
          </a:prstGeom>
        </p:spPr>
      </p:pic>
      <p:pic>
        <p:nvPicPr>
          <p:cNvPr id="59" name="Picture 58">
            <a:extLst>
              <a:ext uri="{FF2B5EF4-FFF2-40B4-BE49-F238E27FC236}">
                <a16:creationId xmlns:a16="http://schemas.microsoft.com/office/drawing/2014/main" id="{D491A3E1-E1F5-42D8-BEFE-86DB575808BA}"/>
              </a:ext>
            </a:extLst>
          </p:cNvPr>
          <p:cNvPicPr>
            <a:picLocks noChangeAspect="1"/>
          </p:cNvPicPr>
          <p:nvPr/>
        </p:nvPicPr>
        <p:blipFill>
          <a:blip r:embed="rId5"/>
          <a:stretch>
            <a:fillRect/>
          </a:stretch>
        </p:blipFill>
        <p:spPr>
          <a:xfrm>
            <a:off x="4934109" y="2209800"/>
            <a:ext cx="304800" cy="281796"/>
          </a:xfrm>
          <a:prstGeom prst="rect">
            <a:avLst/>
          </a:prstGeom>
        </p:spPr>
      </p:pic>
      <p:pic>
        <p:nvPicPr>
          <p:cNvPr id="60" name="Picture 59">
            <a:extLst>
              <a:ext uri="{FF2B5EF4-FFF2-40B4-BE49-F238E27FC236}">
                <a16:creationId xmlns:a16="http://schemas.microsoft.com/office/drawing/2014/main" id="{ECF763FA-A714-4B32-B6FA-F6C22D913EBA}"/>
              </a:ext>
            </a:extLst>
          </p:cNvPr>
          <p:cNvPicPr>
            <a:picLocks noChangeAspect="1"/>
          </p:cNvPicPr>
          <p:nvPr/>
        </p:nvPicPr>
        <p:blipFill>
          <a:blip r:embed="rId5"/>
          <a:stretch>
            <a:fillRect/>
          </a:stretch>
        </p:blipFill>
        <p:spPr>
          <a:xfrm>
            <a:off x="5086509" y="1981200"/>
            <a:ext cx="304800" cy="281796"/>
          </a:xfrm>
          <a:prstGeom prst="rect">
            <a:avLst/>
          </a:prstGeom>
        </p:spPr>
      </p:pic>
      <p:pic>
        <p:nvPicPr>
          <p:cNvPr id="61" name="Picture 60">
            <a:extLst>
              <a:ext uri="{FF2B5EF4-FFF2-40B4-BE49-F238E27FC236}">
                <a16:creationId xmlns:a16="http://schemas.microsoft.com/office/drawing/2014/main" id="{1686C986-2F6B-47B5-A4AB-87A298886EF9}"/>
              </a:ext>
            </a:extLst>
          </p:cNvPr>
          <p:cNvPicPr>
            <a:picLocks noChangeAspect="1"/>
          </p:cNvPicPr>
          <p:nvPr/>
        </p:nvPicPr>
        <p:blipFill>
          <a:blip r:embed="rId5"/>
          <a:stretch>
            <a:fillRect/>
          </a:stretch>
        </p:blipFill>
        <p:spPr>
          <a:xfrm>
            <a:off x="3714909" y="3150234"/>
            <a:ext cx="304800" cy="281796"/>
          </a:xfrm>
          <a:prstGeom prst="rect">
            <a:avLst/>
          </a:prstGeom>
        </p:spPr>
      </p:pic>
      <p:pic>
        <p:nvPicPr>
          <p:cNvPr id="62" name="Picture 61">
            <a:extLst>
              <a:ext uri="{FF2B5EF4-FFF2-40B4-BE49-F238E27FC236}">
                <a16:creationId xmlns:a16="http://schemas.microsoft.com/office/drawing/2014/main" id="{E79ED4FB-AC64-49DA-AFCC-CE2E53A185CC}"/>
              </a:ext>
            </a:extLst>
          </p:cNvPr>
          <p:cNvPicPr>
            <a:picLocks noChangeAspect="1"/>
          </p:cNvPicPr>
          <p:nvPr/>
        </p:nvPicPr>
        <p:blipFill>
          <a:blip r:embed="rId5"/>
          <a:stretch>
            <a:fillRect/>
          </a:stretch>
        </p:blipFill>
        <p:spPr>
          <a:xfrm>
            <a:off x="3562509" y="3352800"/>
            <a:ext cx="304800" cy="281796"/>
          </a:xfrm>
          <a:prstGeom prst="rect">
            <a:avLst/>
          </a:prstGeom>
        </p:spPr>
      </p:pic>
      <p:sp>
        <p:nvSpPr>
          <p:cNvPr id="67" name="Rectangle 66">
            <a:extLst>
              <a:ext uri="{FF2B5EF4-FFF2-40B4-BE49-F238E27FC236}">
                <a16:creationId xmlns:a16="http://schemas.microsoft.com/office/drawing/2014/main" id="{862318B5-8245-4F53-8C5D-D5A08942B6B6}"/>
              </a:ext>
            </a:extLst>
          </p:cNvPr>
          <p:cNvSpPr/>
          <p:nvPr/>
        </p:nvSpPr>
        <p:spPr>
          <a:xfrm>
            <a:off x="3209109" y="2766368"/>
            <a:ext cx="338554" cy="2308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Arial" charset="0"/>
              </a:rPr>
              <a:t>w</a:t>
            </a:r>
            <a:r>
              <a:rPr kumimoji="0" lang="en-US" alt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rPr>
              <a:t>21</a:t>
            </a:r>
            <a:endParaRPr kumimoji="0" 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endParaRPr>
          </a:p>
        </p:txBody>
      </p:sp>
      <p:pic>
        <p:nvPicPr>
          <p:cNvPr id="68" name="Picture 67">
            <a:extLst>
              <a:ext uri="{FF2B5EF4-FFF2-40B4-BE49-F238E27FC236}">
                <a16:creationId xmlns:a16="http://schemas.microsoft.com/office/drawing/2014/main" id="{B76DA804-EE89-4AB8-82F2-D84798B888B1}"/>
              </a:ext>
            </a:extLst>
          </p:cNvPr>
          <p:cNvPicPr>
            <a:picLocks noChangeAspect="1"/>
          </p:cNvPicPr>
          <p:nvPr/>
        </p:nvPicPr>
        <p:blipFill>
          <a:blip r:embed="rId4"/>
          <a:stretch>
            <a:fillRect/>
          </a:stretch>
        </p:blipFill>
        <p:spPr>
          <a:xfrm>
            <a:off x="4545786" y="3231468"/>
            <a:ext cx="280830" cy="261237"/>
          </a:xfrm>
          <a:prstGeom prst="rect">
            <a:avLst/>
          </a:prstGeom>
        </p:spPr>
      </p:pic>
      <p:pic>
        <p:nvPicPr>
          <p:cNvPr id="69" name="Picture 68">
            <a:extLst>
              <a:ext uri="{FF2B5EF4-FFF2-40B4-BE49-F238E27FC236}">
                <a16:creationId xmlns:a16="http://schemas.microsoft.com/office/drawing/2014/main" id="{DE78AE6D-28FB-4B67-90AA-03DBBA0633FB}"/>
              </a:ext>
            </a:extLst>
          </p:cNvPr>
          <p:cNvPicPr>
            <a:picLocks noChangeAspect="1"/>
          </p:cNvPicPr>
          <p:nvPr/>
        </p:nvPicPr>
        <p:blipFill>
          <a:blip r:embed="rId5"/>
          <a:stretch>
            <a:fillRect/>
          </a:stretch>
        </p:blipFill>
        <p:spPr>
          <a:xfrm>
            <a:off x="3799698" y="2599988"/>
            <a:ext cx="304800" cy="281796"/>
          </a:xfrm>
          <a:prstGeom prst="rect">
            <a:avLst/>
          </a:prstGeom>
        </p:spPr>
      </p:pic>
      <p:pic>
        <p:nvPicPr>
          <p:cNvPr id="72" name="Picture 71">
            <a:extLst>
              <a:ext uri="{FF2B5EF4-FFF2-40B4-BE49-F238E27FC236}">
                <a16:creationId xmlns:a16="http://schemas.microsoft.com/office/drawing/2014/main" id="{442B8FB5-CC6F-4115-ACE2-5450F94C97B7}"/>
              </a:ext>
            </a:extLst>
          </p:cNvPr>
          <p:cNvPicPr>
            <a:picLocks noChangeAspect="1"/>
          </p:cNvPicPr>
          <p:nvPr/>
        </p:nvPicPr>
        <p:blipFill>
          <a:blip r:embed="rId5"/>
          <a:stretch>
            <a:fillRect/>
          </a:stretch>
        </p:blipFill>
        <p:spPr>
          <a:xfrm>
            <a:off x="4116080" y="2461404"/>
            <a:ext cx="304800" cy="281796"/>
          </a:xfrm>
          <a:prstGeom prst="rect">
            <a:avLst/>
          </a:prstGeom>
        </p:spPr>
      </p:pic>
      <p:pic>
        <p:nvPicPr>
          <p:cNvPr id="73" name="Picture 72">
            <a:extLst>
              <a:ext uri="{FF2B5EF4-FFF2-40B4-BE49-F238E27FC236}">
                <a16:creationId xmlns:a16="http://schemas.microsoft.com/office/drawing/2014/main" id="{AEE9F4C2-FAA0-4866-B2A0-893F1C7A5C2E}"/>
              </a:ext>
            </a:extLst>
          </p:cNvPr>
          <p:cNvPicPr>
            <a:picLocks noChangeAspect="1"/>
          </p:cNvPicPr>
          <p:nvPr/>
        </p:nvPicPr>
        <p:blipFill>
          <a:blip r:embed="rId5"/>
          <a:stretch>
            <a:fillRect/>
          </a:stretch>
        </p:blipFill>
        <p:spPr>
          <a:xfrm>
            <a:off x="4268480" y="2209800"/>
            <a:ext cx="304800" cy="281796"/>
          </a:xfrm>
          <a:prstGeom prst="rect">
            <a:avLst/>
          </a:prstGeom>
        </p:spPr>
      </p:pic>
      <p:pic>
        <p:nvPicPr>
          <p:cNvPr id="74" name="Picture 73">
            <a:extLst>
              <a:ext uri="{FF2B5EF4-FFF2-40B4-BE49-F238E27FC236}">
                <a16:creationId xmlns:a16="http://schemas.microsoft.com/office/drawing/2014/main" id="{A59856F5-24A7-4F94-A961-986E096F9489}"/>
              </a:ext>
            </a:extLst>
          </p:cNvPr>
          <p:cNvPicPr>
            <a:picLocks noChangeAspect="1"/>
          </p:cNvPicPr>
          <p:nvPr/>
        </p:nvPicPr>
        <p:blipFill>
          <a:blip r:embed="rId5"/>
          <a:stretch>
            <a:fillRect/>
          </a:stretch>
        </p:blipFill>
        <p:spPr>
          <a:xfrm>
            <a:off x="4573280" y="2057400"/>
            <a:ext cx="304800" cy="281796"/>
          </a:xfrm>
          <a:prstGeom prst="rect">
            <a:avLst/>
          </a:prstGeom>
        </p:spPr>
      </p:pic>
      <p:pic>
        <p:nvPicPr>
          <p:cNvPr id="75" name="Picture 74">
            <a:extLst>
              <a:ext uri="{FF2B5EF4-FFF2-40B4-BE49-F238E27FC236}">
                <a16:creationId xmlns:a16="http://schemas.microsoft.com/office/drawing/2014/main" id="{03581575-3116-4B54-A913-6B47134B51F4}"/>
              </a:ext>
            </a:extLst>
          </p:cNvPr>
          <p:cNvPicPr>
            <a:picLocks noChangeAspect="1"/>
          </p:cNvPicPr>
          <p:nvPr/>
        </p:nvPicPr>
        <p:blipFill>
          <a:blip r:embed="rId5"/>
          <a:stretch>
            <a:fillRect/>
          </a:stretch>
        </p:blipFill>
        <p:spPr>
          <a:xfrm>
            <a:off x="4878080" y="1828800"/>
            <a:ext cx="304800" cy="281796"/>
          </a:xfrm>
          <a:prstGeom prst="rect">
            <a:avLst/>
          </a:prstGeom>
        </p:spPr>
      </p:pic>
      <p:pic>
        <p:nvPicPr>
          <p:cNvPr id="77" name="Picture 76">
            <a:extLst>
              <a:ext uri="{FF2B5EF4-FFF2-40B4-BE49-F238E27FC236}">
                <a16:creationId xmlns:a16="http://schemas.microsoft.com/office/drawing/2014/main" id="{24AA1AEF-18AE-483D-BE85-994E37C87201}"/>
              </a:ext>
            </a:extLst>
          </p:cNvPr>
          <p:cNvPicPr>
            <a:picLocks noChangeAspect="1"/>
          </p:cNvPicPr>
          <p:nvPr/>
        </p:nvPicPr>
        <p:blipFill>
          <a:blip r:embed="rId5"/>
          <a:stretch>
            <a:fillRect/>
          </a:stretch>
        </p:blipFill>
        <p:spPr>
          <a:xfrm>
            <a:off x="3582680" y="2743200"/>
            <a:ext cx="304800" cy="281796"/>
          </a:xfrm>
          <a:prstGeom prst="rect">
            <a:avLst/>
          </a:prstGeom>
        </p:spPr>
      </p:pic>
      <p:pic>
        <p:nvPicPr>
          <p:cNvPr id="78" name="Picture 77">
            <a:extLst>
              <a:ext uri="{FF2B5EF4-FFF2-40B4-BE49-F238E27FC236}">
                <a16:creationId xmlns:a16="http://schemas.microsoft.com/office/drawing/2014/main" id="{3589F9A2-843B-4DA2-9371-A3A2AD369D46}"/>
              </a:ext>
            </a:extLst>
          </p:cNvPr>
          <p:cNvPicPr>
            <a:picLocks noChangeAspect="1"/>
          </p:cNvPicPr>
          <p:nvPr/>
        </p:nvPicPr>
        <p:blipFill>
          <a:blip r:embed="rId5"/>
          <a:stretch>
            <a:fillRect/>
          </a:stretch>
        </p:blipFill>
        <p:spPr>
          <a:xfrm>
            <a:off x="3506480" y="2971800"/>
            <a:ext cx="304800" cy="281796"/>
          </a:xfrm>
          <a:prstGeom prst="rect">
            <a:avLst/>
          </a:prstGeom>
        </p:spPr>
      </p:pic>
      <p:sp>
        <p:nvSpPr>
          <p:cNvPr id="82" name="Rectangle 81">
            <a:extLst>
              <a:ext uri="{FF2B5EF4-FFF2-40B4-BE49-F238E27FC236}">
                <a16:creationId xmlns:a16="http://schemas.microsoft.com/office/drawing/2014/main" id="{509DDB18-AC2D-4295-96E6-7E8AFB0B0C32}"/>
              </a:ext>
            </a:extLst>
          </p:cNvPr>
          <p:cNvSpPr/>
          <p:nvPr/>
        </p:nvSpPr>
        <p:spPr>
          <a:xfrm rot="5400000">
            <a:off x="4463544" y="2568887"/>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83" name="Rectangle 82">
            <a:extLst>
              <a:ext uri="{FF2B5EF4-FFF2-40B4-BE49-F238E27FC236}">
                <a16:creationId xmlns:a16="http://schemas.microsoft.com/office/drawing/2014/main" id="{4E2F08B4-8381-499B-9DA5-EB3F38DAEDCD}"/>
              </a:ext>
            </a:extLst>
          </p:cNvPr>
          <p:cNvSpPr/>
          <p:nvPr/>
        </p:nvSpPr>
        <p:spPr>
          <a:xfrm>
            <a:off x="3188938" y="2313931"/>
            <a:ext cx="338554" cy="2308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Arial" charset="0"/>
              </a:rPr>
              <a:t>w</a:t>
            </a:r>
            <a:r>
              <a:rPr kumimoji="0" lang="en-US" alt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rPr>
              <a:t>21</a:t>
            </a:r>
            <a:endParaRPr kumimoji="0" lang="en-US" sz="900" b="0" i="1" u="none" strike="noStrike" kern="1200" cap="none" spc="0" normalizeH="0" baseline="-25000" noProof="0" dirty="0">
              <a:ln>
                <a:noFill/>
              </a:ln>
              <a:solidFill>
                <a:srgbClr val="000000"/>
              </a:solidFill>
              <a:effectLst/>
              <a:uLnTx/>
              <a:uFillTx/>
              <a:latin typeface="Times New Roman" pitchFamily="18" charset="0"/>
              <a:ea typeface="+mn-ea"/>
              <a:cs typeface="Arial" charset="0"/>
            </a:endParaRPr>
          </a:p>
        </p:txBody>
      </p:sp>
      <p:pic>
        <p:nvPicPr>
          <p:cNvPr id="85" name="Picture 84">
            <a:extLst>
              <a:ext uri="{FF2B5EF4-FFF2-40B4-BE49-F238E27FC236}">
                <a16:creationId xmlns:a16="http://schemas.microsoft.com/office/drawing/2014/main" id="{B757917B-B628-4018-A0AD-21D661CC9F0E}"/>
              </a:ext>
            </a:extLst>
          </p:cNvPr>
          <p:cNvPicPr>
            <a:picLocks noChangeAspect="1"/>
          </p:cNvPicPr>
          <p:nvPr/>
        </p:nvPicPr>
        <p:blipFill>
          <a:blip r:embed="rId5"/>
          <a:stretch>
            <a:fillRect/>
          </a:stretch>
        </p:blipFill>
        <p:spPr>
          <a:xfrm>
            <a:off x="3867945" y="2147551"/>
            <a:ext cx="304800" cy="281796"/>
          </a:xfrm>
          <a:prstGeom prst="rect">
            <a:avLst/>
          </a:prstGeom>
        </p:spPr>
      </p:pic>
      <p:pic>
        <p:nvPicPr>
          <p:cNvPr id="88" name="Picture 87">
            <a:extLst>
              <a:ext uri="{FF2B5EF4-FFF2-40B4-BE49-F238E27FC236}">
                <a16:creationId xmlns:a16="http://schemas.microsoft.com/office/drawing/2014/main" id="{10B32CE0-A0F2-4D07-8C8F-10FF94304835}"/>
              </a:ext>
            </a:extLst>
          </p:cNvPr>
          <p:cNvPicPr>
            <a:picLocks noChangeAspect="1"/>
          </p:cNvPicPr>
          <p:nvPr/>
        </p:nvPicPr>
        <p:blipFill>
          <a:blip r:embed="rId5"/>
          <a:stretch>
            <a:fillRect/>
          </a:stretch>
        </p:blipFill>
        <p:spPr>
          <a:xfrm>
            <a:off x="4095909" y="1893714"/>
            <a:ext cx="304800" cy="281796"/>
          </a:xfrm>
          <a:prstGeom prst="rect">
            <a:avLst/>
          </a:prstGeom>
        </p:spPr>
      </p:pic>
      <p:pic>
        <p:nvPicPr>
          <p:cNvPr id="93" name="Picture 92">
            <a:extLst>
              <a:ext uri="{FF2B5EF4-FFF2-40B4-BE49-F238E27FC236}">
                <a16:creationId xmlns:a16="http://schemas.microsoft.com/office/drawing/2014/main" id="{65C6AD2B-411B-45E1-AA19-B4519526F2BB}"/>
              </a:ext>
            </a:extLst>
          </p:cNvPr>
          <p:cNvPicPr>
            <a:picLocks noChangeAspect="1"/>
          </p:cNvPicPr>
          <p:nvPr/>
        </p:nvPicPr>
        <p:blipFill>
          <a:blip r:embed="rId5"/>
          <a:stretch>
            <a:fillRect/>
          </a:stretch>
        </p:blipFill>
        <p:spPr>
          <a:xfrm>
            <a:off x="3613207" y="2329993"/>
            <a:ext cx="304800" cy="281796"/>
          </a:xfrm>
          <a:prstGeom prst="rect">
            <a:avLst/>
          </a:prstGeom>
        </p:spPr>
      </p:pic>
      <p:pic>
        <p:nvPicPr>
          <p:cNvPr id="94" name="Picture 93">
            <a:extLst>
              <a:ext uri="{FF2B5EF4-FFF2-40B4-BE49-F238E27FC236}">
                <a16:creationId xmlns:a16="http://schemas.microsoft.com/office/drawing/2014/main" id="{70191706-8B8C-4DA6-9D60-44B166906BBC}"/>
              </a:ext>
            </a:extLst>
          </p:cNvPr>
          <p:cNvPicPr>
            <a:picLocks noChangeAspect="1"/>
          </p:cNvPicPr>
          <p:nvPr/>
        </p:nvPicPr>
        <p:blipFill>
          <a:blip r:embed="rId5"/>
          <a:stretch>
            <a:fillRect/>
          </a:stretch>
        </p:blipFill>
        <p:spPr>
          <a:xfrm>
            <a:off x="3548875" y="2519363"/>
            <a:ext cx="304800" cy="281796"/>
          </a:xfrm>
          <a:prstGeom prst="rect">
            <a:avLst/>
          </a:prstGeom>
        </p:spPr>
      </p:pic>
      <p:sp>
        <p:nvSpPr>
          <p:cNvPr id="98" name="Rectangle 97">
            <a:extLst>
              <a:ext uri="{FF2B5EF4-FFF2-40B4-BE49-F238E27FC236}">
                <a16:creationId xmlns:a16="http://schemas.microsoft.com/office/drawing/2014/main" id="{FBA80D97-597A-48EA-B966-F0B3036E1A99}"/>
              </a:ext>
            </a:extLst>
          </p:cNvPr>
          <p:cNvSpPr/>
          <p:nvPr/>
        </p:nvSpPr>
        <p:spPr>
          <a:xfrm rot="5400000">
            <a:off x="4443373" y="2116450"/>
            <a:ext cx="330552" cy="180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pic>
        <p:nvPicPr>
          <p:cNvPr id="109" name="Picture 108">
            <a:extLst>
              <a:ext uri="{FF2B5EF4-FFF2-40B4-BE49-F238E27FC236}">
                <a16:creationId xmlns:a16="http://schemas.microsoft.com/office/drawing/2014/main" id="{F98C39D0-08BF-40AC-8801-76D2B6DC8384}"/>
              </a:ext>
            </a:extLst>
          </p:cNvPr>
          <p:cNvPicPr>
            <a:picLocks noChangeAspect="1"/>
          </p:cNvPicPr>
          <p:nvPr/>
        </p:nvPicPr>
        <p:blipFill>
          <a:blip r:embed="rId5"/>
          <a:stretch>
            <a:fillRect/>
          </a:stretch>
        </p:blipFill>
        <p:spPr>
          <a:xfrm>
            <a:off x="3542338" y="1838326"/>
            <a:ext cx="304800" cy="281796"/>
          </a:xfrm>
          <a:prstGeom prst="rect">
            <a:avLst/>
          </a:prstGeom>
        </p:spPr>
      </p:pic>
      <p:pic>
        <p:nvPicPr>
          <p:cNvPr id="110" name="Picture 109">
            <a:extLst>
              <a:ext uri="{FF2B5EF4-FFF2-40B4-BE49-F238E27FC236}">
                <a16:creationId xmlns:a16="http://schemas.microsoft.com/office/drawing/2014/main" id="{70C141F8-EF68-4449-A806-D4E8F954DDB8}"/>
              </a:ext>
            </a:extLst>
          </p:cNvPr>
          <p:cNvPicPr>
            <a:picLocks noChangeAspect="1"/>
          </p:cNvPicPr>
          <p:nvPr/>
        </p:nvPicPr>
        <p:blipFill>
          <a:blip r:embed="rId5"/>
          <a:stretch>
            <a:fillRect/>
          </a:stretch>
        </p:blipFill>
        <p:spPr>
          <a:xfrm>
            <a:off x="3466138" y="2066926"/>
            <a:ext cx="304800" cy="281796"/>
          </a:xfrm>
          <a:prstGeom prst="rect">
            <a:avLst/>
          </a:prstGeom>
        </p:spPr>
      </p:pic>
      <p:cxnSp>
        <p:nvCxnSpPr>
          <p:cNvPr id="19" name="Straight Connector 18">
            <a:extLst>
              <a:ext uri="{FF2B5EF4-FFF2-40B4-BE49-F238E27FC236}">
                <a16:creationId xmlns:a16="http://schemas.microsoft.com/office/drawing/2014/main" id="{492214EC-693F-4AAA-A691-84BB32708066}"/>
              </a:ext>
            </a:extLst>
          </p:cNvPr>
          <p:cNvCxnSpPr>
            <a:cxnSpLocks/>
            <a:endCxn id="32" idx="0"/>
          </p:cNvCxnSpPr>
          <p:nvPr/>
        </p:nvCxnSpPr>
        <p:spPr bwMode="auto">
          <a:xfrm flipV="1">
            <a:off x="3555092" y="2446513"/>
            <a:ext cx="1940016" cy="1724063"/>
          </a:xfrm>
          <a:prstGeom prst="line">
            <a:avLst/>
          </a:prstGeom>
          <a:noFill/>
          <a:ln w="3175" cap="sq" cmpd="sng" algn="ctr">
            <a:solidFill>
              <a:srgbClr val="000066"/>
            </a:solidFill>
            <a:prstDash val="lgDashDot"/>
            <a:round/>
            <a:headEnd type="none" w="med" len="med"/>
            <a:tailEnd type="none" w="med" len="med"/>
          </a:ln>
          <a:effectLst/>
        </p:spPr>
      </p:cxnSp>
      <p:pic>
        <p:nvPicPr>
          <p:cNvPr id="111" name="Picture 110">
            <a:extLst>
              <a:ext uri="{FF2B5EF4-FFF2-40B4-BE49-F238E27FC236}">
                <a16:creationId xmlns:a16="http://schemas.microsoft.com/office/drawing/2014/main" id="{7D9F40EA-8615-4F62-BCB4-859CDFF9A565}"/>
              </a:ext>
            </a:extLst>
          </p:cNvPr>
          <p:cNvPicPr>
            <a:picLocks noChangeAspect="1"/>
          </p:cNvPicPr>
          <p:nvPr/>
        </p:nvPicPr>
        <p:blipFill>
          <a:blip r:embed="rId4"/>
          <a:stretch>
            <a:fillRect/>
          </a:stretch>
        </p:blipFill>
        <p:spPr>
          <a:xfrm>
            <a:off x="4316495" y="3759200"/>
            <a:ext cx="245745" cy="228600"/>
          </a:xfrm>
          <a:prstGeom prst="rect">
            <a:avLst/>
          </a:prstGeom>
        </p:spPr>
      </p:pic>
      <p:pic>
        <p:nvPicPr>
          <p:cNvPr id="112" name="Picture 111">
            <a:extLst>
              <a:ext uri="{FF2B5EF4-FFF2-40B4-BE49-F238E27FC236}">
                <a16:creationId xmlns:a16="http://schemas.microsoft.com/office/drawing/2014/main" id="{0B39834A-9EBA-43AA-A092-DDE25B4C9C9A}"/>
              </a:ext>
            </a:extLst>
          </p:cNvPr>
          <p:cNvPicPr>
            <a:picLocks noChangeAspect="1"/>
          </p:cNvPicPr>
          <p:nvPr/>
        </p:nvPicPr>
        <p:blipFill>
          <a:blip r:embed="rId4"/>
          <a:stretch>
            <a:fillRect/>
          </a:stretch>
        </p:blipFill>
        <p:spPr>
          <a:xfrm>
            <a:off x="4922400" y="3008278"/>
            <a:ext cx="245745" cy="228600"/>
          </a:xfrm>
          <a:prstGeom prst="rect">
            <a:avLst/>
          </a:prstGeom>
        </p:spPr>
      </p:pic>
      <p:pic>
        <p:nvPicPr>
          <p:cNvPr id="113" name="Picture 112">
            <a:extLst>
              <a:ext uri="{FF2B5EF4-FFF2-40B4-BE49-F238E27FC236}">
                <a16:creationId xmlns:a16="http://schemas.microsoft.com/office/drawing/2014/main" id="{785051D2-F6A1-48E5-AF0E-AD568F61407E}"/>
              </a:ext>
            </a:extLst>
          </p:cNvPr>
          <p:cNvPicPr>
            <a:picLocks noChangeAspect="1"/>
          </p:cNvPicPr>
          <p:nvPr/>
        </p:nvPicPr>
        <p:blipFill>
          <a:blip r:embed="rId4"/>
          <a:stretch>
            <a:fillRect/>
          </a:stretch>
        </p:blipFill>
        <p:spPr>
          <a:xfrm>
            <a:off x="4792164" y="3352800"/>
            <a:ext cx="245745" cy="228600"/>
          </a:xfrm>
          <a:prstGeom prst="rect">
            <a:avLst/>
          </a:prstGeom>
        </p:spPr>
      </p:pic>
      <p:pic>
        <p:nvPicPr>
          <p:cNvPr id="114" name="Picture 113">
            <a:extLst>
              <a:ext uri="{FF2B5EF4-FFF2-40B4-BE49-F238E27FC236}">
                <a16:creationId xmlns:a16="http://schemas.microsoft.com/office/drawing/2014/main" id="{8B885A49-A40B-4CFD-A908-8B33F4DC37B8}"/>
              </a:ext>
            </a:extLst>
          </p:cNvPr>
          <p:cNvPicPr>
            <a:picLocks noChangeAspect="1"/>
          </p:cNvPicPr>
          <p:nvPr/>
        </p:nvPicPr>
        <p:blipFill>
          <a:blip r:embed="rId4"/>
          <a:stretch>
            <a:fillRect/>
          </a:stretch>
        </p:blipFill>
        <p:spPr>
          <a:xfrm>
            <a:off x="4629790" y="3835400"/>
            <a:ext cx="245745" cy="228600"/>
          </a:xfrm>
          <a:prstGeom prst="rect">
            <a:avLst/>
          </a:prstGeom>
        </p:spPr>
      </p:pic>
      <p:pic>
        <p:nvPicPr>
          <p:cNvPr id="115" name="Picture 114">
            <a:extLst>
              <a:ext uri="{FF2B5EF4-FFF2-40B4-BE49-F238E27FC236}">
                <a16:creationId xmlns:a16="http://schemas.microsoft.com/office/drawing/2014/main" id="{80BD4FAB-03B7-48B9-A7F0-7359557F101F}"/>
              </a:ext>
            </a:extLst>
          </p:cNvPr>
          <p:cNvPicPr>
            <a:picLocks noChangeAspect="1"/>
          </p:cNvPicPr>
          <p:nvPr/>
        </p:nvPicPr>
        <p:blipFill>
          <a:blip r:embed="rId4"/>
          <a:stretch>
            <a:fillRect/>
          </a:stretch>
        </p:blipFill>
        <p:spPr>
          <a:xfrm>
            <a:off x="4982586" y="3581400"/>
            <a:ext cx="245745" cy="228600"/>
          </a:xfrm>
          <a:prstGeom prst="rect">
            <a:avLst/>
          </a:prstGeom>
        </p:spPr>
      </p:pic>
      <p:pic>
        <p:nvPicPr>
          <p:cNvPr id="116" name="Picture 115">
            <a:extLst>
              <a:ext uri="{FF2B5EF4-FFF2-40B4-BE49-F238E27FC236}">
                <a16:creationId xmlns:a16="http://schemas.microsoft.com/office/drawing/2014/main" id="{95D52913-896B-4646-86F1-3DE5D6BE7D3F}"/>
              </a:ext>
            </a:extLst>
          </p:cNvPr>
          <p:cNvPicPr>
            <a:picLocks noChangeAspect="1"/>
          </p:cNvPicPr>
          <p:nvPr/>
        </p:nvPicPr>
        <p:blipFill>
          <a:blip r:embed="rId4"/>
          <a:stretch>
            <a:fillRect/>
          </a:stretch>
        </p:blipFill>
        <p:spPr>
          <a:xfrm>
            <a:off x="5105459" y="3352800"/>
            <a:ext cx="245745" cy="228600"/>
          </a:xfrm>
          <a:prstGeom prst="rect">
            <a:avLst/>
          </a:prstGeom>
        </p:spPr>
      </p:pic>
      <p:pic>
        <p:nvPicPr>
          <p:cNvPr id="117" name="Picture 116">
            <a:extLst>
              <a:ext uri="{FF2B5EF4-FFF2-40B4-BE49-F238E27FC236}">
                <a16:creationId xmlns:a16="http://schemas.microsoft.com/office/drawing/2014/main" id="{4FD7FAF2-B9E6-4866-8BCB-EC4465371417}"/>
              </a:ext>
            </a:extLst>
          </p:cNvPr>
          <p:cNvPicPr>
            <a:picLocks noChangeAspect="1"/>
          </p:cNvPicPr>
          <p:nvPr/>
        </p:nvPicPr>
        <p:blipFill>
          <a:blip r:embed="rId4"/>
          <a:stretch>
            <a:fillRect/>
          </a:stretch>
        </p:blipFill>
        <p:spPr>
          <a:xfrm>
            <a:off x="4926095" y="3962400"/>
            <a:ext cx="245745" cy="228600"/>
          </a:xfrm>
          <a:prstGeom prst="rect">
            <a:avLst/>
          </a:prstGeom>
        </p:spPr>
      </p:pic>
      <p:pic>
        <p:nvPicPr>
          <p:cNvPr id="118" name="Picture 117">
            <a:extLst>
              <a:ext uri="{FF2B5EF4-FFF2-40B4-BE49-F238E27FC236}">
                <a16:creationId xmlns:a16="http://schemas.microsoft.com/office/drawing/2014/main" id="{DC705780-6A9B-46DC-AE63-2FB9EBA612EC}"/>
              </a:ext>
            </a:extLst>
          </p:cNvPr>
          <p:cNvPicPr>
            <a:picLocks noChangeAspect="1"/>
          </p:cNvPicPr>
          <p:nvPr/>
        </p:nvPicPr>
        <p:blipFill>
          <a:blip r:embed="rId4"/>
          <a:stretch>
            <a:fillRect/>
          </a:stretch>
        </p:blipFill>
        <p:spPr>
          <a:xfrm>
            <a:off x="5278891" y="3708400"/>
            <a:ext cx="245745" cy="228600"/>
          </a:xfrm>
          <a:prstGeom prst="rect">
            <a:avLst/>
          </a:prstGeom>
        </p:spPr>
      </p:pic>
      <p:pic>
        <p:nvPicPr>
          <p:cNvPr id="119" name="Picture 118">
            <a:extLst>
              <a:ext uri="{FF2B5EF4-FFF2-40B4-BE49-F238E27FC236}">
                <a16:creationId xmlns:a16="http://schemas.microsoft.com/office/drawing/2014/main" id="{C60F7306-3519-4BE6-B6FB-E12CD8E29782}"/>
              </a:ext>
            </a:extLst>
          </p:cNvPr>
          <p:cNvPicPr>
            <a:picLocks noChangeAspect="1"/>
          </p:cNvPicPr>
          <p:nvPr/>
        </p:nvPicPr>
        <p:blipFill>
          <a:blip r:embed="rId4"/>
          <a:stretch>
            <a:fillRect/>
          </a:stretch>
        </p:blipFill>
        <p:spPr>
          <a:xfrm>
            <a:off x="5401764" y="3479800"/>
            <a:ext cx="245745" cy="228600"/>
          </a:xfrm>
          <a:prstGeom prst="rect">
            <a:avLst/>
          </a:prstGeom>
        </p:spPr>
      </p:pic>
      <p:pic>
        <p:nvPicPr>
          <p:cNvPr id="120" name="Picture 119">
            <a:extLst>
              <a:ext uri="{FF2B5EF4-FFF2-40B4-BE49-F238E27FC236}">
                <a16:creationId xmlns:a16="http://schemas.microsoft.com/office/drawing/2014/main" id="{3C371545-6CDF-4D22-A5B0-01924E0E98C0}"/>
              </a:ext>
            </a:extLst>
          </p:cNvPr>
          <p:cNvPicPr>
            <a:picLocks noChangeAspect="1"/>
          </p:cNvPicPr>
          <p:nvPr/>
        </p:nvPicPr>
        <p:blipFill>
          <a:blip r:embed="rId4"/>
          <a:stretch>
            <a:fillRect/>
          </a:stretch>
        </p:blipFill>
        <p:spPr>
          <a:xfrm>
            <a:off x="4656909" y="3657600"/>
            <a:ext cx="245745" cy="228600"/>
          </a:xfrm>
          <a:prstGeom prst="rect">
            <a:avLst/>
          </a:prstGeom>
        </p:spPr>
      </p:pic>
      <p:pic>
        <p:nvPicPr>
          <p:cNvPr id="121" name="Picture 120">
            <a:extLst>
              <a:ext uri="{FF2B5EF4-FFF2-40B4-BE49-F238E27FC236}">
                <a16:creationId xmlns:a16="http://schemas.microsoft.com/office/drawing/2014/main" id="{20EF851C-ACE0-40D4-8840-9EFD8E589947}"/>
              </a:ext>
            </a:extLst>
          </p:cNvPr>
          <p:cNvPicPr>
            <a:picLocks noChangeAspect="1"/>
          </p:cNvPicPr>
          <p:nvPr/>
        </p:nvPicPr>
        <p:blipFill>
          <a:blip r:embed="rId4"/>
          <a:stretch>
            <a:fillRect/>
          </a:stretch>
        </p:blipFill>
        <p:spPr>
          <a:xfrm>
            <a:off x="4376968" y="3974747"/>
            <a:ext cx="245745" cy="228600"/>
          </a:xfrm>
          <a:prstGeom prst="rect">
            <a:avLst/>
          </a:prstGeom>
        </p:spPr>
      </p:pic>
      <p:pic>
        <p:nvPicPr>
          <p:cNvPr id="122" name="Picture 121">
            <a:extLst>
              <a:ext uri="{FF2B5EF4-FFF2-40B4-BE49-F238E27FC236}">
                <a16:creationId xmlns:a16="http://schemas.microsoft.com/office/drawing/2014/main" id="{B98DEF52-DE7F-4F34-9392-E6765405E14C}"/>
              </a:ext>
            </a:extLst>
          </p:cNvPr>
          <p:cNvPicPr>
            <a:picLocks noChangeAspect="1"/>
          </p:cNvPicPr>
          <p:nvPr/>
        </p:nvPicPr>
        <p:blipFill>
          <a:blip r:embed="rId4"/>
          <a:stretch>
            <a:fillRect/>
          </a:stretch>
        </p:blipFill>
        <p:spPr>
          <a:xfrm>
            <a:off x="3971109" y="3949700"/>
            <a:ext cx="245745" cy="228600"/>
          </a:xfrm>
          <a:prstGeom prst="rect">
            <a:avLst/>
          </a:prstGeom>
        </p:spPr>
      </p:pic>
      <p:pic>
        <p:nvPicPr>
          <p:cNvPr id="123" name="Picture 122">
            <a:extLst>
              <a:ext uri="{FF2B5EF4-FFF2-40B4-BE49-F238E27FC236}">
                <a16:creationId xmlns:a16="http://schemas.microsoft.com/office/drawing/2014/main" id="{D21B24C4-B3EA-44CE-86C8-16707358968E}"/>
              </a:ext>
            </a:extLst>
          </p:cNvPr>
          <p:cNvPicPr>
            <a:picLocks noChangeAspect="1"/>
          </p:cNvPicPr>
          <p:nvPr/>
        </p:nvPicPr>
        <p:blipFill>
          <a:blip r:embed="rId4"/>
          <a:stretch>
            <a:fillRect/>
          </a:stretch>
        </p:blipFill>
        <p:spPr>
          <a:xfrm>
            <a:off x="3767872" y="3974747"/>
            <a:ext cx="245745" cy="228600"/>
          </a:xfrm>
          <a:prstGeom prst="rect">
            <a:avLst/>
          </a:prstGeom>
        </p:spPr>
      </p:pic>
      <p:pic>
        <p:nvPicPr>
          <p:cNvPr id="124" name="Picture 123">
            <a:extLst>
              <a:ext uri="{FF2B5EF4-FFF2-40B4-BE49-F238E27FC236}">
                <a16:creationId xmlns:a16="http://schemas.microsoft.com/office/drawing/2014/main" id="{B01E4B82-EF97-4057-93AB-53623B975D0B}"/>
              </a:ext>
            </a:extLst>
          </p:cNvPr>
          <p:cNvPicPr>
            <a:picLocks noChangeAspect="1"/>
          </p:cNvPicPr>
          <p:nvPr/>
        </p:nvPicPr>
        <p:blipFill>
          <a:blip r:embed="rId4"/>
          <a:stretch>
            <a:fillRect/>
          </a:stretch>
        </p:blipFill>
        <p:spPr>
          <a:xfrm>
            <a:off x="5325564" y="2819400"/>
            <a:ext cx="245745" cy="228600"/>
          </a:xfrm>
          <a:prstGeom prst="rect">
            <a:avLst/>
          </a:prstGeom>
        </p:spPr>
      </p:pic>
      <p:pic>
        <p:nvPicPr>
          <p:cNvPr id="125" name="Picture 124">
            <a:extLst>
              <a:ext uri="{FF2B5EF4-FFF2-40B4-BE49-F238E27FC236}">
                <a16:creationId xmlns:a16="http://schemas.microsoft.com/office/drawing/2014/main" id="{5078A132-5E54-40FA-AAB4-666EF8B11958}"/>
              </a:ext>
            </a:extLst>
          </p:cNvPr>
          <p:cNvPicPr>
            <a:picLocks noChangeAspect="1"/>
          </p:cNvPicPr>
          <p:nvPr/>
        </p:nvPicPr>
        <p:blipFill>
          <a:blip r:embed="rId4"/>
          <a:stretch>
            <a:fillRect/>
          </a:stretch>
        </p:blipFill>
        <p:spPr>
          <a:xfrm>
            <a:off x="5515986" y="3048000"/>
            <a:ext cx="245745" cy="228600"/>
          </a:xfrm>
          <a:prstGeom prst="rect">
            <a:avLst/>
          </a:prstGeom>
        </p:spPr>
      </p:pic>
      <p:pic>
        <p:nvPicPr>
          <p:cNvPr id="126" name="Picture 125">
            <a:extLst>
              <a:ext uri="{FF2B5EF4-FFF2-40B4-BE49-F238E27FC236}">
                <a16:creationId xmlns:a16="http://schemas.microsoft.com/office/drawing/2014/main" id="{0735E5A4-BEF5-4AE2-A96E-0D8A643DA22F}"/>
              </a:ext>
            </a:extLst>
          </p:cNvPr>
          <p:cNvPicPr>
            <a:picLocks noChangeAspect="1"/>
          </p:cNvPicPr>
          <p:nvPr/>
        </p:nvPicPr>
        <p:blipFill>
          <a:blip r:embed="rId4"/>
          <a:stretch>
            <a:fillRect/>
          </a:stretch>
        </p:blipFill>
        <p:spPr>
          <a:xfrm>
            <a:off x="5935164" y="2946400"/>
            <a:ext cx="245745" cy="228600"/>
          </a:xfrm>
          <a:prstGeom prst="rect">
            <a:avLst/>
          </a:prstGeom>
        </p:spPr>
      </p:pic>
      <p:pic>
        <p:nvPicPr>
          <p:cNvPr id="127" name="Picture 126">
            <a:extLst>
              <a:ext uri="{FF2B5EF4-FFF2-40B4-BE49-F238E27FC236}">
                <a16:creationId xmlns:a16="http://schemas.microsoft.com/office/drawing/2014/main" id="{A41E0B91-C163-4A2D-B844-7B4A078EB38F}"/>
              </a:ext>
            </a:extLst>
          </p:cNvPr>
          <p:cNvPicPr>
            <a:picLocks noChangeAspect="1"/>
          </p:cNvPicPr>
          <p:nvPr/>
        </p:nvPicPr>
        <p:blipFill>
          <a:blip r:embed="rId4"/>
          <a:stretch>
            <a:fillRect/>
          </a:stretch>
        </p:blipFill>
        <p:spPr>
          <a:xfrm>
            <a:off x="5190309" y="3124200"/>
            <a:ext cx="245745" cy="228600"/>
          </a:xfrm>
          <a:prstGeom prst="rect">
            <a:avLst/>
          </a:prstGeom>
        </p:spPr>
      </p:pic>
      <p:pic>
        <p:nvPicPr>
          <p:cNvPr id="128" name="Picture 127">
            <a:extLst>
              <a:ext uri="{FF2B5EF4-FFF2-40B4-BE49-F238E27FC236}">
                <a16:creationId xmlns:a16="http://schemas.microsoft.com/office/drawing/2014/main" id="{C75823B2-C7EA-4D5C-A17A-A808361A4637}"/>
              </a:ext>
            </a:extLst>
          </p:cNvPr>
          <p:cNvPicPr>
            <a:picLocks noChangeAspect="1"/>
          </p:cNvPicPr>
          <p:nvPr/>
        </p:nvPicPr>
        <p:blipFill>
          <a:blip r:embed="rId4"/>
          <a:stretch>
            <a:fillRect/>
          </a:stretch>
        </p:blipFill>
        <p:spPr>
          <a:xfrm>
            <a:off x="5782764" y="2438400"/>
            <a:ext cx="245745" cy="228600"/>
          </a:xfrm>
          <a:prstGeom prst="rect">
            <a:avLst/>
          </a:prstGeom>
        </p:spPr>
      </p:pic>
      <p:pic>
        <p:nvPicPr>
          <p:cNvPr id="129" name="Picture 128">
            <a:extLst>
              <a:ext uri="{FF2B5EF4-FFF2-40B4-BE49-F238E27FC236}">
                <a16:creationId xmlns:a16="http://schemas.microsoft.com/office/drawing/2014/main" id="{0D37B956-8A35-40D8-AEC0-0305E6396571}"/>
              </a:ext>
            </a:extLst>
          </p:cNvPr>
          <p:cNvPicPr>
            <a:picLocks noChangeAspect="1"/>
          </p:cNvPicPr>
          <p:nvPr/>
        </p:nvPicPr>
        <p:blipFill>
          <a:blip r:embed="rId4"/>
          <a:stretch>
            <a:fillRect/>
          </a:stretch>
        </p:blipFill>
        <p:spPr>
          <a:xfrm>
            <a:off x="5973186" y="2667000"/>
            <a:ext cx="245745" cy="228600"/>
          </a:xfrm>
          <a:prstGeom prst="rect">
            <a:avLst/>
          </a:prstGeom>
        </p:spPr>
      </p:pic>
      <p:pic>
        <p:nvPicPr>
          <p:cNvPr id="130" name="Picture 129">
            <a:extLst>
              <a:ext uri="{FF2B5EF4-FFF2-40B4-BE49-F238E27FC236}">
                <a16:creationId xmlns:a16="http://schemas.microsoft.com/office/drawing/2014/main" id="{5CB86721-EF5B-46A8-9523-A134DD254006}"/>
              </a:ext>
            </a:extLst>
          </p:cNvPr>
          <p:cNvPicPr>
            <a:picLocks noChangeAspect="1"/>
          </p:cNvPicPr>
          <p:nvPr/>
        </p:nvPicPr>
        <p:blipFill>
          <a:blip r:embed="rId4"/>
          <a:stretch>
            <a:fillRect/>
          </a:stretch>
        </p:blipFill>
        <p:spPr>
          <a:xfrm>
            <a:off x="5378027" y="2539863"/>
            <a:ext cx="245745" cy="228600"/>
          </a:xfrm>
          <a:prstGeom prst="rect">
            <a:avLst/>
          </a:prstGeom>
        </p:spPr>
      </p:pic>
      <p:pic>
        <p:nvPicPr>
          <p:cNvPr id="131" name="Picture 130">
            <a:extLst>
              <a:ext uri="{FF2B5EF4-FFF2-40B4-BE49-F238E27FC236}">
                <a16:creationId xmlns:a16="http://schemas.microsoft.com/office/drawing/2014/main" id="{48F0CABB-0211-47A5-9344-10E5C458C57C}"/>
              </a:ext>
            </a:extLst>
          </p:cNvPr>
          <p:cNvPicPr>
            <a:picLocks noChangeAspect="1"/>
          </p:cNvPicPr>
          <p:nvPr/>
        </p:nvPicPr>
        <p:blipFill>
          <a:blip r:embed="rId4"/>
          <a:stretch>
            <a:fillRect/>
          </a:stretch>
        </p:blipFill>
        <p:spPr>
          <a:xfrm>
            <a:off x="5647509" y="2743200"/>
            <a:ext cx="245745" cy="228600"/>
          </a:xfrm>
          <a:prstGeom prst="rect">
            <a:avLst/>
          </a:prstGeom>
        </p:spPr>
      </p:pic>
      <p:pic>
        <p:nvPicPr>
          <p:cNvPr id="132" name="Picture 131">
            <a:extLst>
              <a:ext uri="{FF2B5EF4-FFF2-40B4-BE49-F238E27FC236}">
                <a16:creationId xmlns:a16="http://schemas.microsoft.com/office/drawing/2014/main" id="{8AD595B0-9684-4624-927C-537CB7C387BC}"/>
              </a:ext>
            </a:extLst>
          </p:cNvPr>
          <p:cNvPicPr>
            <a:picLocks noChangeAspect="1"/>
          </p:cNvPicPr>
          <p:nvPr/>
        </p:nvPicPr>
        <p:blipFill>
          <a:blip r:embed="rId4"/>
          <a:stretch>
            <a:fillRect/>
          </a:stretch>
        </p:blipFill>
        <p:spPr>
          <a:xfrm>
            <a:off x="5782764" y="3124200"/>
            <a:ext cx="245745" cy="228600"/>
          </a:xfrm>
          <a:prstGeom prst="rect">
            <a:avLst/>
          </a:prstGeom>
        </p:spPr>
      </p:pic>
      <p:pic>
        <p:nvPicPr>
          <p:cNvPr id="133" name="Picture 132">
            <a:extLst>
              <a:ext uri="{FF2B5EF4-FFF2-40B4-BE49-F238E27FC236}">
                <a16:creationId xmlns:a16="http://schemas.microsoft.com/office/drawing/2014/main" id="{7A75DBD7-3BB5-4697-A394-BD0F75A0926D}"/>
              </a:ext>
            </a:extLst>
          </p:cNvPr>
          <p:cNvPicPr>
            <a:picLocks noChangeAspect="1"/>
          </p:cNvPicPr>
          <p:nvPr/>
        </p:nvPicPr>
        <p:blipFill>
          <a:blip r:embed="rId4"/>
          <a:stretch>
            <a:fillRect/>
          </a:stretch>
        </p:blipFill>
        <p:spPr>
          <a:xfrm>
            <a:off x="5973186" y="3352800"/>
            <a:ext cx="245745" cy="228600"/>
          </a:xfrm>
          <a:prstGeom prst="rect">
            <a:avLst/>
          </a:prstGeom>
        </p:spPr>
      </p:pic>
      <p:pic>
        <p:nvPicPr>
          <p:cNvPr id="134" name="Picture 133">
            <a:extLst>
              <a:ext uri="{FF2B5EF4-FFF2-40B4-BE49-F238E27FC236}">
                <a16:creationId xmlns:a16="http://schemas.microsoft.com/office/drawing/2014/main" id="{359CD949-10BD-4FE1-AADC-C8650DBD65E1}"/>
              </a:ext>
            </a:extLst>
          </p:cNvPr>
          <p:cNvPicPr>
            <a:picLocks noChangeAspect="1"/>
          </p:cNvPicPr>
          <p:nvPr/>
        </p:nvPicPr>
        <p:blipFill>
          <a:blip r:embed="rId4"/>
          <a:stretch>
            <a:fillRect/>
          </a:stretch>
        </p:blipFill>
        <p:spPr>
          <a:xfrm>
            <a:off x="5935164" y="2198298"/>
            <a:ext cx="245745" cy="228600"/>
          </a:xfrm>
          <a:prstGeom prst="rect">
            <a:avLst/>
          </a:prstGeom>
        </p:spPr>
      </p:pic>
      <p:pic>
        <p:nvPicPr>
          <p:cNvPr id="135" name="Picture 134">
            <a:extLst>
              <a:ext uri="{FF2B5EF4-FFF2-40B4-BE49-F238E27FC236}">
                <a16:creationId xmlns:a16="http://schemas.microsoft.com/office/drawing/2014/main" id="{B13B4A2F-090D-4185-A119-0CF20B60FB5F}"/>
              </a:ext>
            </a:extLst>
          </p:cNvPr>
          <p:cNvPicPr>
            <a:picLocks noChangeAspect="1"/>
          </p:cNvPicPr>
          <p:nvPr/>
        </p:nvPicPr>
        <p:blipFill>
          <a:blip r:embed="rId4"/>
          <a:stretch>
            <a:fillRect/>
          </a:stretch>
        </p:blipFill>
        <p:spPr>
          <a:xfrm>
            <a:off x="5647509" y="3429000"/>
            <a:ext cx="245745" cy="228600"/>
          </a:xfrm>
          <a:prstGeom prst="rect">
            <a:avLst/>
          </a:prstGeom>
        </p:spPr>
      </p:pic>
      <p:pic>
        <p:nvPicPr>
          <p:cNvPr id="136" name="Picture 135">
            <a:extLst>
              <a:ext uri="{FF2B5EF4-FFF2-40B4-BE49-F238E27FC236}">
                <a16:creationId xmlns:a16="http://schemas.microsoft.com/office/drawing/2014/main" id="{2751DBD5-3A72-40DF-81B7-FFF1943FCBB5}"/>
              </a:ext>
            </a:extLst>
          </p:cNvPr>
          <p:cNvPicPr>
            <a:picLocks noChangeAspect="1"/>
          </p:cNvPicPr>
          <p:nvPr/>
        </p:nvPicPr>
        <p:blipFill>
          <a:blip r:embed="rId4"/>
          <a:stretch>
            <a:fillRect/>
          </a:stretch>
        </p:blipFill>
        <p:spPr>
          <a:xfrm>
            <a:off x="5630364" y="3657600"/>
            <a:ext cx="245745" cy="228600"/>
          </a:xfrm>
          <a:prstGeom prst="rect">
            <a:avLst/>
          </a:prstGeom>
        </p:spPr>
      </p:pic>
      <p:pic>
        <p:nvPicPr>
          <p:cNvPr id="137" name="Picture 136">
            <a:extLst>
              <a:ext uri="{FF2B5EF4-FFF2-40B4-BE49-F238E27FC236}">
                <a16:creationId xmlns:a16="http://schemas.microsoft.com/office/drawing/2014/main" id="{D458B49A-E6B4-49DD-8441-18689FD7C8C7}"/>
              </a:ext>
            </a:extLst>
          </p:cNvPr>
          <p:cNvPicPr>
            <a:picLocks noChangeAspect="1"/>
          </p:cNvPicPr>
          <p:nvPr/>
        </p:nvPicPr>
        <p:blipFill>
          <a:blip r:embed="rId4"/>
          <a:stretch>
            <a:fillRect/>
          </a:stretch>
        </p:blipFill>
        <p:spPr>
          <a:xfrm>
            <a:off x="5820786" y="3886200"/>
            <a:ext cx="245745" cy="228600"/>
          </a:xfrm>
          <a:prstGeom prst="rect">
            <a:avLst/>
          </a:prstGeom>
        </p:spPr>
      </p:pic>
      <p:pic>
        <p:nvPicPr>
          <p:cNvPr id="139" name="Picture 138">
            <a:extLst>
              <a:ext uri="{FF2B5EF4-FFF2-40B4-BE49-F238E27FC236}">
                <a16:creationId xmlns:a16="http://schemas.microsoft.com/office/drawing/2014/main" id="{84477017-B1A5-437C-B578-DE8C9CFD7C01}"/>
              </a:ext>
            </a:extLst>
          </p:cNvPr>
          <p:cNvPicPr>
            <a:picLocks noChangeAspect="1"/>
          </p:cNvPicPr>
          <p:nvPr/>
        </p:nvPicPr>
        <p:blipFill>
          <a:blip r:embed="rId4"/>
          <a:stretch>
            <a:fillRect/>
          </a:stretch>
        </p:blipFill>
        <p:spPr>
          <a:xfrm>
            <a:off x="5495109" y="3962400"/>
            <a:ext cx="245745" cy="228600"/>
          </a:xfrm>
          <a:prstGeom prst="rect">
            <a:avLst/>
          </a:prstGeom>
        </p:spPr>
      </p:pic>
      <p:grpSp>
        <p:nvGrpSpPr>
          <p:cNvPr id="20" name="Group 19">
            <a:extLst>
              <a:ext uri="{FF2B5EF4-FFF2-40B4-BE49-F238E27FC236}">
                <a16:creationId xmlns:a16="http://schemas.microsoft.com/office/drawing/2014/main" id="{9D14067E-E84B-4DFE-B118-9D4A1FA39727}"/>
              </a:ext>
            </a:extLst>
          </p:cNvPr>
          <p:cNvGrpSpPr/>
          <p:nvPr/>
        </p:nvGrpSpPr>
        <p:grpSpPr>
          <a:xfrm>
            <a:off x="4136209" y="2753668"/>
            <a:ext cx="1012281" cy="1155714"/>
            <a:chOff x="2895600" y="2766368"/>
            <a:chExt cx="1012281" cy="1155714"/>
          </a:xfrm>
        </p:grpSpPr>
        <p:cxnSp>
          <p:nvCxnSpPr>
            <p:cNvPr id="8" name="Straight Connector 7"/>
            <p:cNvCxnSpPr/>
            <p:nvPr/>
          </p:nvCxnSpPr>
          <p:spPr bwMode="auto">
            <a:xfrm>
              <a:off x="2895600" y="3276600"/>
              <a:ext cx="1001904" cy="0"/>
            </a:xfrm>
            <a:prstGeom prst="line">
              <a:avLst/>
            </a:prstGeom>
            <a:noFill/>
            <a:ln w="38100" cap="sq" cmpd="sng" algn="ctr">
              <a:solidFill>
                <a:srgbClr val="66FF33"/>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8826D497-C755-4132-A840-A4EC7D2700CB}"/>
                </a:ext>
              </a:extLst>
            </p:cNvPr>
            <p:cNvCxnSpPr/>
            <p:nvPr/>
          </p:nvCxnSpPr>
          <p:spPr bwMode="auto">
            <a:xfrm flipH="1">
              <a:off x="3339296" y="2779081"/>
              <a:ext cx="0" cy="1143001"/>
            </a:xfrm>
            <a:prstGeom prst="line">
              <a:avLst/>
            </a:prstGeom>
            <a:noFill/>
            <a:ln w="38100" cap="sq" cmpd="sng" algn="ctr">
              <a:solidFill>
                <a:srgbClr val="FF00FF"/>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D7CFDCE3-4CEF-42E8-930B-6843CB2E62B7}"/>
                </a:ext>
              </a:extLst>
            </p:cNvPr>
            <p:cNvCxnSpPr/>
            <p:nvPr/>
          </p:nvCxnSpPr>
          <p:spPr bwMode="auto">
            <a:xfrm flipH="1">
              <a:off x="3530407" y="2766368"/>
              <a:ext cx="0" cy="1143001"/>
            </a:xfrm>
            <a:prstGeom prst="line">
              <a:avLst/>
            </a:prstGeom>
            <a:noFill/>
            <a:ln w="38100" cap="sq" cmpd="sng" algn="ctr">
              <a:solidFill>
                <a:srgbClr val="FF00FF"/>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9DE19AC7-241E-4CEF-B626-A0575DAD74C9}"/>
                </a:ext>
              </a:extLst>
            </p:cNvPr>
            <p:cNvCxnSpPr/>
            <p:nvPr/>
          </p:nvCxnSpPr>
          <p:spPr bwMode="auto">
            <a:xfrm>
              <a:off x="2905977" y="3492500"/>
              <a:ext cx="1001904" cy="0"/>
            </a:xfrm>
            <a:prstGeom prst="line">
              <a:avLst/>
            </a:prstGeom>
            <a:noFill/>
            <a:ln w="38100" cap="sq" cmpd="sng" algn="ctr">
              <a:solidFill>
                <a:srgbClr val="66FF33"/>
              </a:solidFill>
              <a:prstDash val="solid"/>
              <a:round/>
              <a:headEnd type="none" w="med" len="med"/>
              <a:tailEnd type="none" w="med" len="med"/>
            </a:ln>
            <a:effectLst/>
          </p:spPr>
        </p:cxnSp>
      </p:grpSp>
      <p:sp>
        <p:nvSpPr>
          <p:cNvPr id="95" name="Rectangle 63">
            <a:extLst>
              <a:ext uri="{FF2B5EF4-FFF2-40B4-BE49-F238E27FC236}">
                <a16:creationId xmlns:a16="http://schemas.microsoft.com/office/drawing/2014/main" id="{2F794BF9-10EB-4301-9E96-CBD6D51851EE}"/>
              </a:ext>
            </a:extLst>
          </p:cNvPr>
          <p:cNvSpPr>
            <a:spLocks noChangeArrowheads="1"/>
          </p:cNvSpPr>
          <p:nvPr/>
        </p:nvSpPr>
        <p:spPr bwMode="auto">
          <a:xfrm>
            <a:off x="685800" y="-198123"/>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Decision trees</a:t>
            </a:r>
          </a:p>
        </p:txBody>
      </p:sp>
      <p:grpSp>
        <p:nvGrpSpPr>
          <p:cNvPr id="203" name="Group 29">
            <a:extLst>
              <a:ext uri="{FF2B5EF4-FFF2-40B4-BE49-F238E27FC236}">
                <a16:creationId xmlns:a16="http://schemas.microsoft.com/office/drawing/2014/main" id="{A30694E1-C196-4FBF-859F-816C78B2E238}"/>
              </a:ext>
            </a:extLst>
          </p:cNvPr>
          <p:cNvGrpSpPr>
            <a:grpSpLocks/>
          </p:cNvGrpSpPr>
          <p:nvPr/>
        </p:nvGrpSpPr>
        <p:grpSpPr bwMode="auto">
          <a:xfrm>
            <a:off x="203404" y="2346608"/>
            <a:ext cx="917591" cy="929993"/>
            <a:chOff x="2065" y="1551"/>
            <a:chExt cx="1628" cy="1988"/>
          </a:xfrm>
        </p:grpSpPr>
        <p:sp>
          <p:nvSpPr>
            <p:cNvPr id="204" name="Freeform 30">
              <a:extLst>
                <a:ext uri="{FF2B5EF4-FFF2-40B4-BE49-F238E27FC236}">
                  <a16:creationId xmlns:a16="http://schemas.microsoft.com/office/drawing/2014/main" id="{36F8A018-A9CB-4882-B715-EAB4F584CE7C}"/>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05" name="Freeform 31">
              <a:extLst>
                <a:ext uri="{FF2B5EF4-FFF2-40B4-BE49-F238E27FC236}">
                  <a16:creationId xmlns:a16="http://schemas.microsoft.com/office/drawing/2014/main" id="{CBEBB2F7-3892-4922-B1FB-EFD01562F663}"/>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06" name="Freeform 32">
              <a:extLst>
                <a:ext uri="{FF2B5EF4-FFF2-40B4-BE49-F238E27FC236}">
                  <a16:creationId xmlns:a16="http://schemas.microsoft.com/office/drawing/2014/main" id="{88C9C7BF-5340-4D59-8F74-970154AC72D2}"/>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07" name="Freeform 33">
              <a:extLst>
                <a:ext uri="{FF2B5EF4-FFF2-40B4-BE49-F238E27FC236}">
                  <a16:creationId xmlns:a16="http://schemas.microsoft.com/office/drawing/2014/main" id="{2B11D369-AA6E-4EF2-8DCC-7FEA95A32A22}"/>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08" name="Freeform 34">
              <a:extLst>
                <a:ext uri="{FF2B5EF4-FFF2-40B4-BE49-F238E27FC236}">
                  <a16:creationId xmlns:a16="http://schemas.microsoft.com/office/drawing/2014/main" id="{C7A737A6-91C9-47C0-ADB1-E0EAB994FFED}"/>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09" name="Freeform 35">
              <a:extLst>
                <a:ext uri="{FF2B5EF4-FFF2-40B4-BE49-F238E27FC236}">
                  <a16:creationId xmlns:a16="http://schemas.microsoft.com/office/drawing/2014/main" id="{F7E659F9-74E9-4F4D-9EFD-109B8433D308}"/>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0" name="Freeform 36">
              <a:extLst>
                <a:ext uri="{FF2B5EF4-FFF2-40B4-BE49-F238E27FC236}">
                  <a16:creationId xmlns:a16="http://schemas.microsoft.com/office/drawing/2014/main" id="{A20C584B-26DC-4834-B52A-519C115FD1BD}"/>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1" name="Freeform 37">
              <a:extLst>
                <a:ext uri="{FF2B5EF4-FFF2-40B4-BE49-F238E27FC236}">
                  <a16:creationId xmlns:a16="http://schemas.microsoft.com/office/drawing/2014/main" id="{774B2CD5-E775-41D3-BB79-58BF020F46E1}"/>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2" name="Freeform 38">
              <a:extLst>
                <a:ext uri="{FF2B5EF4-FFF2-40B4-BE49-F238E27FC236}">
                  <a16:creationId xmlns:a16="http://schemas.microsoft.com/office/drawing/2014/main" id="{17B14D3C-36F8-42C7-A549-0D4086F96534}"/>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3" name="Freeform 39">
              <a:extLst>
                <a:ext uri="{FF2B5EF4-FFF2-40B4-BE49-F238E27FC236}">
                  <a16:creationId xmlns:a16="http://schemas.microsoft.com/office/drawing/2014/main" id="{B0DCFCE9-F84A-4139-8146-45461EB8623A}"/>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4" name="Freeform 40">
              <a:extLst>
                <a:ext uri="{FF2B5EF4-FFF2-40B4-BE49-F238E27FC236}">
                  <a16:creationId xmlns:a16="http://schemas.microsoft.com/office/drawing/2014/main" id="{C2EBE372-08DB-40B8-AF27-E83E73E4FE8C}"/>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5" name="Freeform 41">
              <a:extLst>
                <a:ext uri="{FF2B5EF4-FFF2-40B4-BE49-F238E27FC236}">
                  <a16:creationId xmlns:a16="http://schemas.microsoft.com/office/drawing/2014/main" id="{C95810C2-F7B0-4E97-A97B-ECAF0B7A05D5}"/>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6" name="Freeform 42">
              <a:extLst>
                <a:ext uri="{FF2B5EF4-FFF2-40B4-BE49-F238E27FC236}">
                  <a16:creationId xmlns:a16="http://schemas.microsoft.com/office/drawing/2014/main" id="{03023FB8-5201-40BF-B0BD-CBDFE0A14E3F}"/>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7" name="Freeform 43">
              <a:extLst>
                <a:ext uri="{FF2B5EF4-FFF2-40B4-BE49-F238E27FC236}">
                  <a16:creationId xmlns:a16="http://schemas.microsoft.com/office/drawing/2014/main" id="{A700767C-E0AF-4C9F-9FA5-4AF270D4F2FB}"/>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8" name="Freeform 44">
              <a:extLst>
                <a:ext uri="{FF2B5EF4-FFF2-40B4-BE49-F238E27FC236}">
                  <a16:creationId xmlns:a16="http://schemas.microsoft.com/office/drawing/2014/main" id="{8BE7A0C9-9BF3-49A9-AC65-99E7CFD32319}"/>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19" name="Freeform 45">
              <a:extLst>
                <a:ext uri="{FF2B5EF4-FFF2-40B4-BE49-F238E27FC236}">
                  <a16:creationId xmlns:a16="http://schemas.microsoft.com/office/drawing/2014/main" id="{E0578127-ABAC-4208-85F9-5CC0A15CD04B}"/>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220" name="Freeform 46">
              <a:extLst>
                <a:ext uri="{FF2B5EF4-FFF2-40B4-BE49-F238E27FC236}">
                  <a16:creationId xmlns:a16="http://schemas.microsoft.com/office/drawing/2014/main" id="{24AB4966-D983-42D3-BC9A-A686CC656179}"/>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221" name="AutoShape 35">
            <a:extLst>
              <a:ext uri="{FF2B5EF4-FFF2-40B4-BE49-F238E27FC236}">
                <a16:creationId xmlns:a16="http://schemas.microsoft.com/office/drawing/2014/main" id="{745DD8F6-EBCF-4CF7-B057-44C3A3BA56DD}"/>
              </a:ext>
            </a:extLst>
          </p:cNvPr>
          <p:cNvSpPr>
            <a:spLocks noChangeArrowheads="1"/>
          </p:cNvSpPr>
          <p:nvPr/>
        </p:nvSpPr>
        <p:spPr bwMode="auto">
          <a:xfrm>
            <a:off x="87153" y="1374598"/>
            <a:ext cx="2379572" cy="976725"/>
          </a:xfrm>
          <a:prstGeom prst="wedgeRoundRectCallout">
            <a:avLst>
              <a:gd name="adj1" fmla="val -28072"/>
              <a:gd name="adj2" fmla="val 6648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Supervised </a:t>
            </a:r>
            <a:br>
              <a:rPr lang="en-US" altLang="en-US" sz="2400" dirty="0">
                <a:solidFill>
                  <a:srgbClr val="FFFFFF"/>
                </a:solidFill>
              </a:rPr>
            </a:br>
            <a:r>
              <a:rPr lang="en-US" altLang="en-US" sz="2400" dirty="0">
                <a:solidFill>
                  <a:srgbClr val="FFFFFF"/>
                </a:solidFill>
              </a:rPr>
              <a:t>ie given labels.</a:t>
            </a:r>
          </a:p>
        </p:txBody>
      </p:sp>
    </p:spTree>
    <p:extLst>
      <p:ext uri="{BB962C8B-B14F-4D97-AF65-F5344CB8AC3E}">
        <p14:creationId xmlns:p14="http://schemas.microsoft.com/office/powerpoint/2010/main" val="391492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370C-A0C3-4C87-BECF-9FD7655D17F7}"/>
              </a:ext>
            </a:extLst>
          </p:cNvPr>
          <p:cNvSpPr>
            <a:spLocks noGrp="1"/>
          </p:cNvSpPr>
          <p:nvPr>
            <p:ph type="title"/>
          </p:nvPr>
        </p:nvSpPr>
        <p:spPr>
          <a:xfrm>
            <a:off x="685800" y="-152400"/>
            <a:ext cx="7772400" cy="838200"/>
          </a:xfrm>
        </p:spPr>
        <p:txBody>
          <a:bodyPr/>
          <a:lstStyle/>
          <a:p>
            <a:pPr defTabSz="685800" eaLnBrk="1" fontAlgn="auto" hangingPunct="1">
              <a:spcAft>
                <a:spcPts val="0"/>
              </a:spcAft>
            </a:pPr>
            <a:r>
              <a:rPr lang="en-US" dirty="0"/>
              <a:t>k-nearest neighbors</a:t>
            </a:r>
            <a:endParaRPr lang="en-US" altLang="en-US" dirty="0"/>
          </a:p>
        </p:txBody>
      </p:sp>
      <p:pic>
        <p:nvPicPr>
          <p:cNvPr id="8" name="Picture 2" descr="Related image">
            <a:extLst>
              <a:ext uri="{FF2B5EF4-FFF2-40B4-BE49-F238E27FC236}">
                <a16:creationId xmlns:a16="http://schemas.microsoft.com/office/drawing/2014/main" id="{2450B3A4-FD0D-459E-A1C0-214F54A2A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90" t="2890" r="2592" b="9250"/>
          <a:stretch/>
        </p:blipFill>
        <p:spPr bwMode="auto">
          <a:xfrm>
            <a:off x="165192" y="2286000"/>
            <a:ext cx="5638800" cy="4343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angle 5">
                <a:extLst>
                  <a:ext uri="{FF2B5EF4-FFF2-40B4-BE49-F238E27FC236}">
                    <a16:creationId xmlns:a16="http://schemas.microsoft.com/office/drawing/2014/main" id="{46A81612-659B-4015-AE8E-1452A7CF692D}"/>
                  </a:ext>
                </a:extLst>
              </p:cNvPr>
              <p:cNvSpPr>
                <a:spLocks noChangeArrowheads="1"/>
              </p:cNvSpPr>
              <p:nvPr/>
            </p:nvSpPr>
            <p:spPr bwMode="auto">
              <a:xfrm>
                <a:off x="2466725" y="831493"/>
                <a:ext cx="6853158" cy="1200329"/>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Given a new </a:t>
                </a:r>
                <a14:m>
                  <m:oMath xmlns:m="http://schemas.openxmlformats.org/officeDocument/2006/math">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cs typeface="+mn-cs"/>
                            <a:sym typeface="Symbol" panose="05050102010706020507" pitchFamily="18" charset="2"/>
                          </a:rPr>
                        </m:ctrlPr>
                      </m:accPr>
                      <m:e>
                        <m:r>
                          <a:rPr kumimoji="0" lang="en-CA"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cs typeface="+mn-cs"/>
                            <a:sym typeface="Symbol" panose="05050102010706020507" pitchFamily="18" charset="2"/>
                          </a:rPr>
                          <m:t>𝑥</m:t>
                        </m:r>
                      </m:e>
                    </m:acc>
                  </m:oMath>
                </a14:m>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just find k closest training data</a:t>
                </a:r>
                <a:r>
                  <a:rPr kumimoji="0" lang="en-US" altLang="en-US" sz="2400" b="0" i="0" u="none" strike="noStrike" kern="1200" cap="none" spc="0" normalizeH="0" baseline="0" noProof="0" dirty="0">
                    <a:ln>
                      <a:noFill/>
                    </a:ln>
                    <a:solidFill>
                      <a:srgbClr val="FF00FF"/>
                    </a:solidFill>
                    <a:effectLst/>
                    <a:uLnTx/>
                    <a:uFillTx/>
                    <a:latin typeface="Comic Sans MS" pitchFamily="66" charset="0"/>
                    <a:ea typeface="+mn-ea"/>
                    <a:cs typeface="Arial" charset="0"/>
                    <a:sym typeface="Symbol" panose="05050102010706020507" pitchFamily="18" charset="2"/>
                  </a:rPr>
                  <a:t> </a:t>
                </a:r>
                <a14:m>
                  <m:oMath xmlns:m="http://schemas.openxmlformats.org/officeDocument/2006/math">
                    <m:sSub>
                      <m:sSubPr>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cs typeface="+mn-cs"/>
                            <a:sym typeface="Symbol" panose="05050102010706020507" pitchFamily="18" charset="2"/>
                          </a:rPr>
                        </m:ctrlPr>
                      </m:sSubPr>
                      <m:e>
                        <m:acc>
                          <m:accPr>
                            <m:chr m:val="⃗"/>
                            <m:ctrlP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cs typeface="+mn-cs"/>
                                <a:sym typeface="Symbol" panose="05050102010706020507" pitchFamily="18" charset="2"/>
                              </a:rPr>
                            </m:ctrlPr>
                          </m:accPr>
                          <m:e>
                            <m:r>
                              <a:rPr kumimoji="0" lang="en-CA"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cs typeface="+mn-cs"/>
                                <a:sym typeface="Symbol" panose="05050102010706020507" pitchFamily="18" charset="2"/>
                              </a:rPr>
                              <m:t>𝑥</m:t>
                            </m:r>
                          </m:e>
                        </m:acc>
                      </m:e>
                      <m:sub>
                        <m:r>
                          <a:rPr kumimoji="0" lang="en-US" altLang="en-US" sz="2400" b="0" i="1" u="none" strike="noStrike" kern="1200" cap="none" spc="0" normalizeH="0" baseline="0" noProof="0" dirty="0">
                            <a:ln>
                              <a:noFill/>
                            </a:ln>
                            <a:solidFill>
                              <a:srgbClr val="FF00FF"/>
                            </a:solidFill>
                            <a:effectLst/>
                            <a:uLnTx/>
                            <a:uFillTx/>
                            <a:latin typeface="Cambria Math" panose="02040503050406030204" pitchFamily="18" charset="0"/>
                            <a:ea typeface="+mn-ea"/>
                            <a:cs typeface="+mn-cs"/>
                            <a:sym typeface="Symbol" panose="05050102010706020507" pitchFamily="18" charset="2"/>
                          </a:rPr>
                          <m:t>𝑖</m:t>
                        </m:r>
                      </m:sub>
                    </m:sSub>
                  </m:oMath>
                </a14:m>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and return the average/distribution of their answers. </a:t>
                </a:r>
              </a:p>
            </p:txBody>
          </p:sp>
        </mc:Choice>
        <mc:Fallback xmlns="">
          <p:sp>
            <p:nvSpPr>
              <p:cNvPr id="10" name="Rectangle 5">
                <a:extLst>
                  <a:ext uri="{FF2B5EF4-FFF2-40B4-BE49-F238E27FC236}">
                    <a16:creationId xmlns:a16="http://schemas.microsoft.com/office/drawing/2014/main" id="{46A81612-659B-4015-AE8E-1452A7CF692D}"/>
                  </a:ext>
                </a:extLst>
              </p:cNvPr>
              <p:cNvSpPr>
                <a:spLocks noRot="1" noChangeAspect="1" noMove="1" noResize="1" noEditPoints="1" noAdjustHandles="1" noChangeArrowheads="1" noChangeShapeType="1" noTextEdit="1"/>
              </p:cNvSpPr>
              <p:nvPr/>
            </p:nvSpPr>
            <p:spPr bwMode="auto">
              <a:xfrm>
                <a:off x="2466725" y="831493"/>
                <a:ext cx="6853158" cy="1200329"/>
              </a:xfrm>
              <a:prstGeom prst="rect">
                <a:avLst/>
              </a:prstGeom>
              <a:blipFill>
                <a:blip r:embed="rId3"/>
                <a:stretch>
                  <a:fillRect t="-7107" b="-106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3" name="Oval 2">
            <a:extLst>
              <a:ext uri="{FF2B5EF4-FFF2-40B4-BE49-F238E27FC236}">
                <a16:creationId xmlns:a16="http://schemas.microsoft.com/office/drawing/2014/main" id="{FA2995E0-55C6-4C48-AA5E-126CB91CE5A3}"/>
              </a:ext>
            </a:extLst>
          </p:cNvPr>
          <p:cNvSpPr/>
          <p:nvPr/>
        </p:nvSpPr>
        <p:spPr>
          <a:xfrm>
            <a:off x="3233058" y="3853542"/>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4" name="Oval 3">
            <a:extLst>
              <a:ext uri="{FF2B5EF4-FFF2-40B4-BE49-F238E27FC236}">
                <a16:creationId xmlns:a16="http://schemas.microsoft.com/office/drawing/2014/main" id="{9B437E4C-4729-46AD-A88E-C74804B996B2}"/>
              </a:ext>
            </a:extLst>
          </p:cNvPr>
          <p:cNvSpPr/>
          <p:nvPr/>
        </p:nvSpPr>
        <p:spPr>
          <a:xfrm>
            <a:off x="3048000" y="3657600"/>
            <a:ext cx="457200" cy="457200"/>
          </a:xfrm>
          <a:prstGeom prst="ellipse">
            <a:avLst/>
          </a:prstGeom>
          <a:ln w="25400">
            <a:solidFill>
              <a:srgbClr val="FF0000"/>
            </a:solid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nvGrpSpPr>
          <p:cNvPr id="28" name="Group 29">
            <a:extLst>
              <a:ext uri="{FF2B5EF4-FFF2-40B4-BE49-F238E27FC236}">
                <a16:creationId xmlns:a16="http://schemas.microsoft.com/office/drawing/2014/main" id="{8E28990F-63AA-4ACF-B7A6-E46A7D001686}"/>
              </a:ext>
            </a:extLst>
          </p:cNvPr>
          <p:cNvGrpSpPr>
            <a:grpSpLocks/>
          </p:cNvGrpSpPr>
          <p:nvPr/>
        </p:nvGrpSpPr>
        <p:grpSpPr bwMode="auto">
          <a:xfrm>
            <a:off x="203404" y="2346608"/>
            <a:ext cx="917591" cy="929993"/>
            <a:chOff x="2065" y="1551"/>
            <a:chExt cx="1628" cy="1988"/>
          </a:xfrm>
        </p:grpSpPr>
        <p:sp>
          <p:nvSpPr>
            <p:cNvPr id="29" name="Freeform 30">
              <a:extLst>
                <a:ext uri="{FF2B5EF4-FFF2-40B4-BE49-F238E27FC236}">
                  <a16:creationId xmlns:a16="http://schemas.microsoft.com/office/drawing/2014/main" id="{C4096043-7ADB-4A09-BE0E-962678C6CD6F}"/>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0" name="Freeform 31">
              <a:extLst>
                <a:ext uri="{FF2B5EF4-FFF2-40B4-BE49-F238E27FC236}">
                  <a16:creationId xmlns:a16="http://schemas.microsoft.com/office/drawing/2014/main" id="{4FDDBC04-9E73-4F17-B5A8-B3333E9A4711}"/>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1" name="Freeform 32">
              <a:extLst>
                <a:ext uri="{FF2B5EF4-FFF2-40B4-BE49-F238E27FC236}">
                  <a16:creationId xmlns:a16="http://schemas.microsoft.com/office/drawing/2014/main" id="{E9A81F78-A90C-494F-AB9E-4DC0552D9145}"/>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2" name="Freeform 33">
              <a:extLst>
                <a:ext uri="{FF2B5EF4-FFF2-40B4-BE49-F238E27FC236}">
                  <a16:creationId xmlns:a16="http://schemas.microsoft.com/office/drawing/2014/main" id="{81BB3C57-FC60-47CC-9B82-0EF07547C976}"/>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3" name="Freeform 34">
              <a:extLst>
                <a:ext uri="{FF2B5EF4-FFF2-40B4-BE49-F238E27FC236}">
                  <a16:creationId xmlns:a16="http://schemas.microsoft.com/office/drawing/2014/main" id="{40A5B5A7-BBD0-456B-A283-92FE4E201255}"/>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 name="Freeform 35">
              <a:extLst>
                <a:ext uri="{FF2B5EF4-FFF2-40B4-BE49-F238E27FC236}">
                  <a16:creationId xmlns:a16="http://schemas.microsoft.com/office/drawing/2014/main" id="{DD341F1E-16CC-4FB9-822C-45D601FDCA49}"/>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5" name="Freeform 36">
              <a:extLst>
                <a:ext uri="{FF2B5EF4-FFF2-40B4-BE49-F238E27FC236}">
                  <a16:creationId xmlns:a16="http://schemas.microsoft.com/office/drawing/2014/main" id="{24E94089-DB8B-4D0F-83FA-31F7E70ACBC8}"/>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6" name="Freeform 37">
              <a:extLst>
                <a:ext uri="{FF2B5EF4-FFF2-40B4-BE49-F238E27FC236}">
                  <a16:creationId xmlns:a16="http://schemas.microsoft.com/office/drawing/2014/main" id="{6C010C60-436E-42ED-AC3C-EB9F3EE1EE79}"/>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7" name="Freeform 38">
              <a:extLst>
                <a:ext uri="{FF2B5EF4-FFF2-40B4-BE49-F238E27FC236}">
                  <a16:creationId xmlns:a16="http://schemas.microsoft.com/office/drawing/2014/main" id="{5502637A-3E8E-448F-A06E-0BC918710FB7}"/>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8" name="Freeform 39">
              <a:extLst>
                <a:ext uri="{FF2B5EF4-FFF2-40B4-BE49-F238E27FC236}">
                  <a16:creationId xmlns:a16="http://schemas.microsoft.com/office/drawing/2014/main" id="{C6257550-DA92-43F9-AF09-26BC0B45931A}"/>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9" name="Freeform 40">
              <a:extLst>
                <a:ext uri="{FF2B5EF4-FFF2-40B4-BE49-F238E27FC236}">
                  <a16:creationId xmlns:a16="http://schemas.microsoft.com/office/drawing/2014/main" id="{D9B7A649-97DD-43B9-81C6-C2A841D7CA6A}"/>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0" name="Freeform 41">
              <a:extLst>
                <a:ext uri="{FF2B5EF4-FFF2-40B4-BE49-F238E27FC236}">
                  <a16:creationId xmlns:a16="http://schemas.microsoft.com/office/drawing/2014/main" id="{BFDDB636-C6F2-4A7B-880B-65C7161BEFA3}"/>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1" name="Freeform 42">
              <a:extLst>
                <a:ext uri="{FF2B5EF4-FFF2-40B4-BE49-F238E27FC236}">
                  <a16:creationId xmlns:a16="http://schemas.microsoft.com/office/drawing/2014/main" id="{74EADCD4-7023-4759-A0A9-25D1DB1FC409}"/>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2" name="Freeform 43">
              <a:extLst>
                <a:ext uri="{FF2B5EF4-FFF2-40B4-BE49-F238E27FC236}">
                  <a16:creationId xmlns:a16="http://schemas.microsoft.com/office/drawing/2014/main" id="{9D6F01DD-FADD-490F-A1BE-F245FAD09C2E}"/>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3" name="Freeform 44">
              <a:extLst>
                <a:ext uri="{FF2B5EF4-FFF2-40B4-BE49-F238E27FC236}">
                  <a16:creationId xmlns:a16="http://schemas.microsoft.com/office/drawing/2014/main" id="{580D14F8-06F3-4C47-A040-534504464631}"/>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4" name="Freeform 45">
              <a:extLst>
                <a:ext uri="{FF2B5EF4-FFF2-40B4-BE49-F238E27FC236}">
                  <a16:creationId xmlns:a16="http://schemas.microsoft.com/office/drawing/2014/main" id="{46FE5C98-1296-42F7-AFD2-E652BF60DC4F}"/>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5" name="Freeform 46">
              <a:extLst>
                <a:ext uri="{FF2B5EF4-FFF2-40B4-BE49-F238E27FC236}">
                  <a16:creationId xmlns:a16="http://schemas.microsoft.com/office/drawing/2014/main" id="{E9157A28-193D-41C9-9C1E-A979137E05A0}"/>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47" name="AutoShape 35">
            <a:extLst>
              <a:ext uri="{FF2B5EF4-FFF2-40B4-BE49-F238E27FC236}">
                <a16:creationId xmlns:a16="http://schemas.microsoft.com/office/drawing/2014/main" id="{6F23FBFD-4BE4-432B-BAB7-944D4FFD25DD}"/>
              </a:ext>
            </a:extLst>
          </p:cNvPr>
          <p:cNvSpPr>
            <a:spLocks noChangeArrowheads="1"/>
          </p:cNvSpPr>
          <p:nvPr/>
        </p:nvSpPr>
        <p:spPr bwMode="auto">
          <a:xfrm>
            <a:off x="87153" y="1374598"/>
            <a:ext cx="2379572" cy="976725"/>
          </a:xfrm>
          <a:prstGeom prst="wedgeRoundRectCallout">
            <a:avLst>
              <a:gd name="adj1" fmla="val -28072"/>
              <a:gd name="adj2" fmla="val 6648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FFFF"/>
                </a:solidFill>
              </a:rPr>
              <a:t>Supervised </a:t>
            </a:r>
            <a:br>
              <a:rPr lang="en-US" altLang="en-US" sz="2400" dirty="0">
                <a:solidFill>
                  <a:srgbClr val="FFFFFF"/>
                </a:solidFill>
              </a:rPr>
            </a:br>
            <a:r>
              <a:rPr lang="en-US" altLang="en-US" sz="2400" dirty="0">
                <a:solidFill>
                  <a:srgbClr val="FFFFFF"/>
                </a:solidFill>
              </a:rPr>
              <a:t>ie given labels.</a:t>
            </a:r>
          </a:p>
        </p:txBody>
      </p:sp>
    </p:spTree>
    <p:extLst>
      <p:ext uri="{BB962C8B-B14F-4D97-AF65-F5344CB8AC3E}">
        <p14:creationId xmlns:p14="http://schemas.microsoft.com/office/powerpoint/2010/main" val="186054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additive="base">
                                        <p:cTn id="2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 calcmode="lin" valueType="num">
                                      <p:cBhvr additive="base">
                                        <p:cTn id="3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
                                            <p:txEl>
                                              <p:pRg st="2" end="2"/>
                                            </p:txEl>
                                          </p:spTgt>
                                        </p:tgtEl>
                                        <p:attrNameLst>
                                          <p:attrName>ppt_y</p:attrName>
                                        </p:attrNameLst>
                                      </p:cBhvr>
                                      <p:tavLst>
                                        <p:tav tm="0">
                                          <p:val>
                                            <p:strVal val="#ppt_y"/>
                                          </p:val>
                                        </p:tav>
                                        <p:tav tm="100000">
                                          <p:val>
                                            <p:strVal val="#ppt_y"/>
                                          </p:val>
                                        </p:tav>
                                      </p:tavLst>
                                    </p:anim>
                                  </p:childTnLst>
                                </p:cTn>
                              </p:par>
                              <p:par>
                                <p:cTn id="39" presetID="1" presetClass="emph" presetSubtype="2" fill="hold" nodeType="withEffect">
                                  <p:stCondLst>
                                    <p:cond delay="0"/>
                                  </p:stCondLst>
                                  <p:childTnLst>
                                    <p:animClr clrSpc="rgb" dir="cw">
                                      <p:cBhvr>
                                        <p:cTn id="40" dur="600" fill="hold"/>
                                        <p:tgtEl>
                                          <p:spTgt spid="3"/>
                                        </p:tgtEl>
                                        <p:attrNameLst>
                                          <p:attrName>fillcolor</p:attrName>
                                        </p:attrNameLst>
                                      </p:cBhvr>
                                      <p:to>
                                        <a:srgbClr val="7030A0"/>
                                      </p:to>
                                    </p:animClr>
                                    <p:set>
                                      <p:cBhvr>
                                        <p:cTn id="41" dur="600" fill="hold"/>
                                        <p:tgtEl>
                                          <p:spTgt spid="3"/>
                                        </p:tgtEl>
                                        <p:attrNameLst>
                                          <p:attrName>fill.type</p:attrName>
                                        </p:attrNameLst>
                                      </p:cBhvr>
                                      <p:to>
                                        <p:strVal val="solid"/>
                                      </p:to>
                                    </p:set>
                                    <p:set>
                                      <p:cBhvr>
                                        <p:cTn id="42" dur="6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a:spLocks noChangeArrowheads="1"/>
          </p:cNvSpPr>
          <p:nvPr/>
        </p:nvSpPr>
        <p:spPr bwMode="auto">
          <a:xfrm>
            <a:off x="2293255" y="924463"/>
            <a:ext cx="70214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Clustering is grouping together similar things</a:t>
            </a:r>
            <a:br>
              <a:rPr lang="en-US" altLang="en-US" sz="2800" dirty="0">
                <a:latin typeface="Times New Roman" pitchFamily="18" charset="0"/>
              </a:rPr>
            </a:br>
            <a:r>
              <a:rPr lang="en-US" altLang="en-US" sz="2800" dirty="0">
                <a:latin typeface="Times New Roman" pitchFamily="18" charset="0"/>
              </a:rPr>
              <a:t>without knowing the nature of the things.</a:t>
            </a:r>
          </a:p>
        </p:txBody>
      </p:sp>
      <p:pic>
        <p:nvPicPr>
          <p:cNvPr id="614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8290" t="2890" r="2592" b="9250"/>
          <a:stretch/>
        </p:blipFill>
        <p:spPr bwMode="auto">
          <a:xfrm>
            <a:off x="165192" y="2286000"/>
            <a:ext cx="56388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51182" y="5005200"/>
            <a:ext cx="2962010" cy="1471800"/>
            <a:chOff x="533400" y="4267200"/>
            <a:chExt cx="4038600" cy="2209800"/>
          </a:xfrm>
        </p:grpSpPr>
        <p:pic>
          <p:nvPicPr>
            <p:cNvPr id="7170" name="Picture 2" descr="Image result for c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800600"/>
              <a:ext cx="1568979" cy="9413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9990" y="5410200"/>
              <a:ext cx="1676400" cy="104425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ar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3" t="25333" r="223" b="22667"/>
            <a:stretch/>
          </p:blipFill>
          <p:spPr bwMode="auto">
            <a:xfrm>
              <a:off x="2264477" y="4772891"/>
              <a:ext cx="2063704" cy="71861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33400" y="4267200"/>
              <a:ext cx="4038600" cy="2209800"/>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4" name="Group 3"/>
          <p:cNvGrpSpPr/>
          <p:nvPr/>
        </p:nvGrpSpPr>
        <p:grpSpPr>
          <a:xfrm>
            <a:off x="1841500" y="1981200"/>
            <a:ext cx="2743200" cy="2209800"/>
            <a:chOff x="4191000" y="1981200"/>
            <a:chExt cx="2743200" cy="2209800"/>
          </a:xfrm>
        </p:grpSpPr>
        <p:pic>
          <p:nvPicPr>
            <p:cNvPr id="9" name="Picture 4" descr="https://encrypted-tbn2.gstatic.com/images?q=tbn:ANd9GcS7PL2s9Lns42oCWggJ__3V8TsG3qcSvTqcRU8fPctwsbQzVD8y8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291" y="2926188"/>
              <a:ext cx="1048478"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encrypted-tbn2.gstatic.com/images?q=tbn:ANd9GcQxi0BXRGGWwpZlLt6x5i_eKwXhaJLwx7Ku7fvdkqS2tzyVEg1g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096" y="2351595"/>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bicyc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3048000"/>
              <a:ext cx="951844" cy="95184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4191000" y="1981200"/>
              <a:ext cx="2743200" cy="2209800"/>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5" name="Group 4"/>
          <p:cNvGrpSpPr/>
          <p:nvPr/>
        </p:nvGrpSpPr>
        <p:grpSpPr>
          <a:xfrm>
            <a:off x="3670300" y="3962400"/>
            <a:ext cx="1676400" cy="1779588"/>
            <a:chOff x="6019800" y="3962400"/>
            <a:chExt cx="1676400" cy="1779588"/>
          </a:xfrm>
        </p:grpSpPr>
        <p:pic>
          <p:nvPicPr>
            <p:cNvPr id="11" name="Picture 8" descr="https://scontent-mrs1-1.xx.fbcdn.net/hphotos-xfp1/t31.0-8/10575340_10153802014361141_2581281123763146573_o.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303" t="13188" r="53606" b="53100"/>
            <a:stretch/>
          </p:blipFill>
          <p:spPr bwMode="auto">
            <a:xfrm>
              <a:off x="6374171" y="4195200"/>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scontent-mrs1-1.xx.fbcdn.net/hphotos-xfp1/t31.0-8/10575340_10153802014361141_2581281123763146573_o.jpg"/>
            <p:cNvPicPr>
              <a:picLocks noChangeAspect="1" noChangeArrowheads="1"/>
            </p:cNvPicPr>
            <p:nvPr/>
          </p:nvPicPr>
          <p:blipFill rotWithShape="1">
            <a:blip r:embed="rId9">
              <a:extLst>
                <a:ext uri="{28A0092B-C50C-407E-A947-70E740481C1C}">
                  <a14:useLocalDpi xmlns:a14="http://schemas.microsoft.com/office/drawing/2010/main" val="0"/>
                </a:ext>
              </a:extLst>
            </a:blip>
            <a:srcRect l="55625" t="24793" r="32063" b="49247"/>
            <a:stretch/>
          </p:blipFill>
          <p:spPr bwMode="auto">
            <a:xfrm>
              <a:off x="6934200" y="4600200"/>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obam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147" t="3621" r="36685" b="55953"/>
            <a:stretch/>
          </p:blipFill>
          <p:spPr bwMode="auto">
            <a:xfrm>
              <a:off x="6425970" y="4900103"/>
              <a:ext cx="399384" cy="64697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6019800" y="3962400"/>
              <a:ext cx="1676400" cy="1779588"/>
            </a:xfrm>
            <a:prstGeom prst="ellipse">
              <a:avLst/>
            </a:prstGeom>
            <a:ln w="25400">
              <a:solidFill>
                <a:srgbClr val="FF00FF"/>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sp>
        <p:nvSpPr>
          <p:cNvPr id="21" name="Rectangle 5"/>
          <p:cNvSpPr>
            <a:spLocks noChangeArrowheads="1"/>
          </p:cNvSpPr>
          <p:nvPr/>
        </p:nvSpPr>
        <p:spPr bwMode="auto">
          <a:xfrm>
            <a:off x="5486400" y="2327970"/>
            <a:ext cx="369939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itchFamily="18" charset="0"/>
              </a:rPr>
              <a:t>Unlabeled</a:t>
            </a:r>
            <a:br>
              <a:rPr lang="en-US" altLang="en-US" sz="2800" dirty="0">
                <a:solidFill>
                  <a:schemeClr val="tx2"/>
                </a:solidFill>
                <a:latin typeface="Times New Roman" pitchFamily="18" charset="0"/>
              </a:rPr>
            </a:br>
            <a:r>
              <a:rPr lang="en-US" altLang="en-US" sz="2800" dirty="0">
                <a:latin typeface="Times New Roman" pitchFamily="18" charset="0"/>
              </a:rPr>
              <a:t>Note we did not say car, bike, and face, because we do not have a supervisor to give us labels</a:t>
            </a:r>
          </a:p>
        </p:txBody>
      </p:sp>
      <p:sp>
        <p:nvSpPr>
          <p:cNvPr id="22" name="Rectangle 63"/>
          <p:cNvSpPr>
            <a:spLocks noChangeArrowheads="1"/>
          </p:cNvSpPr>
          <p:nvPr/>
        </p:nvSpPr>
        <p:spPr bwMode="auto">
          <a:xfrm>
            <a:off x="685800" y="-69671"/>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Clustering</a:t>
            </a:r>
          </a:p>
        </p:txBody>
      </p:sp>
      <p:sp>
        <p:nvSpPr>
          <p:cNvPr id="23" name="AutoShape 35">
            <a:extLst>
              <a:ext uri="{FF2B5EF4-FFF2-40B4-BE49-F238E27FC236}">
                <a16:creationId xmlns:a16="http://schemas.microsoft.com/office/drawing/2014/main" id="{1572C1E7-C9BB-4AA0-8CF6-A3C20F34EAFB}"/>
              </a:ext>
            </a:extLst>
          </p:cNvPr>
          <p:cNvSpPr>
            <a:spLocks noChangeArrowheads="1"/>
          </p:cNvSpPr>
          <p:nvPr/>
        </p:nvSpPr>
        <p:spPr bwMode="auto">
          <a:xfrm>
            <a:off x="87153" y="1374598"/>
            <a:ext cx="2379572" cy="976725"/>
          </a:xfrm>
          <a:prstGeom prst="wedgeRoundRectCallout">
            <a:avLst>
              <a:gd name="adj1" fmla="val -28072"/>
              <a:gd name="adj2" fmla="val 6648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0000"/>
                </a:solidFill>
              </a:rPr>
              <a:t>Un-</a:t>
            </a:r>
            <a:r>
              <a:rPr lang="en-US" altLang="en-US" sz="2400" dirty="0">
                <a:solidFill>
                  <a:srgbClr val="FFFFFF"/>
                </a:solidFill>
              </a:rPr>
              <a:t>Supervised </a:t>
            </a:r>
            <a:br>
              <a:rPr lang="en-US" altLang="en-US" sz="2400" dirty="0">
                <a:solidFill>
                  <a:srgbClr val="FFFFFF"/>
                </a:solidFill>
              </a:rPr>
            </a:br>
            <a:r>
              <a:rPr lang="en-US" altLang="en-US" sz="2400" dirty="0">
                <a:solidFill>
                  <a:srgbClr val="FFFFFF"/>
                </a:solidFill>
              </a:rPr>
              <a:t>ie no labels.</a:t>
            </a:r>
          </a:p>
        </p:txBody>
      </p:sp>
    </p:spTree>
    <p:extLst>
      <p:ext uri="{BB962C8B-B14F-4D97-AF65-F5344CB8AC3E}">
        <p14:creationId xmlns:p14="http://schemas.microsoft.com/office/powerpoint/2010/main" val="38227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 calcmode="lin" valueType="num">
                                      <p:cBhvr additive="base">
                                        <p:cTn id="11"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 calcmode="lin" valueType="num">
                                      <p:cBhvr additive="base">
                                        <p:cTn id="1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 calcmode="lin" valueType="num">
                                      <p:cBhvr additive="base">
                                        <p:cTn id="41"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a:spLocks noChangeArrowheads="1"/>
          </p:cNvSpPr>
          <p:nvPr/>
        </p:nvSpPr>
        <p:spPr bwMode="auto">
          <a:xfrm>
            <a:off x="5702300" y="1905000"/>
            <a:ext cx="36703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indent="0">
              <a:spcBef>
                <a:spcPct val="0"/>
              </a:spcBef>
            </a:pPr>
            <a:r>
              <a:rPr lang="en-US" altLang="en-US" sz="2800" dirty="0">
                <a:latin typeface="Times New Roman" pitchFamily="18" charset="0"/>
              </a:rPr>
              <a:t>- Start with k random cluster centers.</a:t>
            </a:r>
          </a:p>
          <a:p>
            <a:pPr marL="0" indent="0">
              <a:spcBef>
                <a:spcPct val="0"/>
              </a:spcBef>
            </a:pPr>
            <a:r>
              <a:rPr lang="en-US" altLang="en-US" sz="2800" dirty="0">
                <a:latin typeface="Times New Roman" pitchFamily="18" charset="0"/>
              </a:rPr>
              <a:t>- Partition points based on which center they are closest to.</a:t>
            </a:r>
          </a:p>
        </p:txBody>
      </p:sp>
      <p:sp>
        <p:nvSpPr>
          <p:cNvPr id="23" name="Rectangle 63">
            <a:extLst>
              <a:ext uri="{FF2B5EF4-FFF2-40B4-BE49-F238E27FC236}">
                <a16:creationId xmlns:a16="http://schemas.microsoft.com/office/drawing/2014/main" id="{EF9969CF-809F-444A-A9C2-67BBAB01BE89}"/>
              </a:ext>
            </a:extLst>
          </p:cNvPr>
          <p:cNvSpPr>
            <a:spLocks noChangeArrowheads="1"/>
          </p:cNvSpPr>
          <p:nvPr/>
        </p:nvSpPr>
        <p:spPr bwMode="auto">
          <a:xfrm>
            <a:off x="685800" y="-69671"/>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Clustering</a:t>
            </a:r>
          </a:p>
        </p:txBody>
      </p:sp>
      <p:grpSp>
        <p:nvGrpSpPr>
          <p:cNvPr id="7171" name="Group 7170">
            <a:extLst>
              <a:ext uri="{FF2B5EF4-FFF2-40B4-BE49-F238E27FC236}">
                <a16:creationId xmlns:a16="http://schemas.microsoft.com/office/drawing/2014/main" id="{71F181F0-6CC4-422D-A34B-E87DAB771BB0}"/>
              </a:ext>
            </a:extLst>
          </p:cNvPr>
          <p:cNvGrpSpPr/>
          <p:nvPr/>
        </p:nvGrpSpPr>
        <p:grpSpPr>
          <a:xfrm>
            <a:off x="156614" y="2286000"/>
            <a:ext cx="5647378" cy="4343400"/>
            <a:chOff x="156614" y="2286000"/>
            <a:chExt cx="5647378" cy="4343400"/>
          </a:xfrm>
        </p:grpSpPr>
        <p:pic>
          <p:nvPicPr>
            <p:cNvPr id="614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8290" t="2890" r="2592" b="9250"/>
            <a:stretch/>
          </p:blipFill>
          <p:spPr bwMode="auto">
            <a:xfrm>
              <a:off x="165192" y="2286000"/>
              <a:ext cx="56388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D7E9BB86-156E-48F9-A31A-0666AD0ACE24}"/>
                </a:ext>
              </a:extLst>
            </p:cNvPr>
            <p:cNvSpPr/>
            <p:nvPr/>
          </p:nvSpPr>
          <p:spPr>
            <a:xfrm>
              <a:off x="1793830" y="3722916"/>
              <a:ext cx="2381523"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7" name="Rectangle 46">
              <a:extLst>
                <a:ext uri="{FF2B5EF4-FFF2-40B4-BE49-F238E27FC236}">
                  <a16:creationId xmlns:a16="http://schemas.microsoft.com/office/drawing/2014/main" id="{2895FCE4-BE20-40F7-B238-CB8776ECBB4C}"/>
                </a:ext>
              </a:extLst>
            </p:cNvPr>
            <p:cNvSpPr/>
            <p:nvPr/>
          </p:nvSpPr>
          <p:spPr>
            <a:xfrm>
              <a:off x="156614" y="2294708"/>
              <a:ext cx="2381523"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8" name="Rectangle 47">
              <a:extLst>
                <a:ext uri="{FF2B5EF4-FFF2-40B4-BE49-F238E27FC236}">
                  <a16:creationId xmlns:a16="http://schemas.microsoft.com/office/drawing/2014/main" id="{E0856A25-5110-4EC9-B90E-103F638DD22E}"/>
                </a:ext>
              </a:extLst>
            </p:cNvPr>
            <p:cNvSpPr/>
            <p:nvPr/>
          </p:nvSpPr>
          <p:spPr>
            <a:xfrm>
              <a:off x="1578652" y="4981300"/>
              <a:ext cx="1863049"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9" name="Rectangle 48">
              <a:extLst>
                <a:ext uri="{FF2B5EF4-FFF2-40B4-BE49-F238E27FC236}">
                  <a16:creationId xmlns:a16="http://schemas.microsoft.com/office/drawing/2014/main" id="{1901C1E1-D114-4091-87D0-F1D66A4671DA}"/>
                </a:ext>
              </a:extLst>
            </p:cNvPr>
            <p:cNvSpPr/>
            <p:nvPr/>
          </p:nvSpPr>
          <p:spPr>
            <a:xfrm>
              <a:off x="3405164" y="4263930"/>
              <a:ext cx="2381522"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7173" name="Group 7172">
            <a:extLst>
              <a:ext uri="{FF2B5EF4-FFF2-40B4-BE49-F238E27FC236}">
                <a16:creationId xmlns:a16="http://schemas.microsoft.com/office/drawing/2014/main" id="{0132C087-7D4E-4860-8F1F-03A322139C13}"/>
              </a:ext>
            </a:extLst>
          </p:cNvPr>
          <p:cNvGrpSpPr/>
          <p:nvPr/>
        </p:nvGrpSpPr>
        <p:grpSpPr>
          <a:xfrm>
            <a:off x="938344" y="2704008"/>
            <a:ext cx="4221489" cy="3378111"/>
            <a:chOff x="938344" y="2704008"/>
            <a:chExt cx="4221489" cy="3378111"/>
          </a:xfrm>
        </p:grpSpPr>
        <p:sp>
          <p:nvSpPr>
            <p:cNvPr id="63" name="Oval 62">
              <a:extLst>
                <a:ext uri="{FF2B5EF4-FFF2-40B4-BE49-F238E27FC236}">
                  <a16:creationId xmlns:a16="http://schemas.microsoft.com/office/drawing/2014/main" id="{FEFCDFDC-C567-49C5-9EB5-3962B143E3F5}"/>
                </a:ext>
              </a:extLst>
            </p:cNvPr>
            <p:cNvSpPr/>
            <p:nvPr/>
          </p:nvSpPr>
          <p:spPr>
            <a:xfrm>
              <a:off x="2501538" y="2704008"/>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4" name="Oval 63">
              <a:extLst>
                <a:ext uri="{FF2B5EF4-FFF2-40B4-BE49-F238E27FC236}">
                  <a16:creationId xmlns:a16="http://schemas.microsoft.com/office/drawing/2014/main" id="{371190CF-6B4C-484B-8F58-B6DCF01CDE42}"/>
                </a:ext>
              </a:extLst>
            </p:cNvPr>
            <p:cNvSpPr/>
            <p:nvPr/>
          </p:nvSpPr>
          <p:spPr>
            <a:xfrm>
              <a:off x="5083633" y="3026226"/>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6" name="Oval 65">
              <a:extLst>
                <a:ext uri="{FF2B5EF4-FFF2-40B4-BE49-F238E27FC236}">
                  <a16:creationId xmlns:a16="http://schemas.microsoft.com/office/drawing/2014/main" id="{B48C7F22-E3B6-4AF8-A6B3-F43C12E85CF4}"/>
                </a:ext>
              </a:extLst>
            </p:cNvPr>
            <p:cNvSpPr/>
            <p:nvPr/>
          </p:nvSpPr>
          <p:spPr>
            <a:xfrm>
              <a:off x="2188028" y="5159832"/>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8" name="Oval 67">
              <a:extLst>
                <a:ext uri="{FF2B5EF4-FFF2-40B4-BE49-F238E27FC236}">
                  <a16:creationId xmlns:a16="http://schemas.microsoft.com/office/drawing/2014/main" id="{6136485B-1BC2-4A34-AE85-25CEFF236468}"/>
                </a:ext>
              </a:extLst>
            </p:cNvPr>
            <p:cNvSpPr/>
            <p:nvPr/>
          </p:nvSpPr>
          <p:spPr>
            <a:xfrm>
              <a:off x="938344" y="3452956"/>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0" name="Oval 69">
              <a:extLst>
                <a:ext uri="{FF2B5EF4-FFF2-40B4-BE49-F238E27FC236}">
                  <a16:creationId xmlns:a16="http://schemas.microsoft.com/office/drawing/2014/main" id="{567002E1-C276-4376-AD06-E1B7B3CABA5E}"/>
                </a:ext>
              </a:extLst>
            </p:cNvPr>
            <p:cNvSpPr/>
            <p:nvPr/>
          </p:nvSpPr>
          <p:spPr>
            <a:xfrm>
              <a:off x="4770120" y="4528483"/>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2" name="Oval 71">
              <a:extLst>
                <a:ext uri="{FF2B5EF4-FFF2-40B4-BE49-F238E27FC236}">
                  <a16:creationId xmlns:a16="http://schemas.microsoft.com/office/drawing/2014/main" id="{E19A8B08-034C-4FD9-9A1E-063106F4C20B}"/>
                </a:ext>
              </a:extLst>
            </p:cNvPr>
            <p:cNvSpPr/>
            <p:nvPr/>
          </p:nvSpPr>
          <p:spPr>
            <a:xfrm>
              <a:off x="2592976" y="6008967"/>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grpSp>
        <p:nvGrpSpPr>
          <p:cNvPr id="83" name="Group 82">
            <a:extLst>
              <a:ext uri="{FF2B5EF4-FFF2-40B4-BE49-F238E27FC236}">
                <a16:creationId xmlns:a16="http://schemas.microsoft.com/office/drawing/2014/main" id="{34536DC7-0E88-41B8-9715-E7E9AE0E3EE4}"/>
              </a:ext>
            </a:extLst>
          </p:cNvPr>
          <p:cNvGrpSpPr/>
          <p:nvPr/>
        </p:nvGrpSpPr>
        <p:grpSpPr>
          <a:xfrm>
            <a:off x="165192" y="2269259"/>
            <a:ext cx="5539290" cy="4337913"/>
            <a:chOff x="165192" y="2269259"/>
            <a:chExt cx="5539290" cy="4337913"/>
          </a:xfrm>
        </p:grpSpPr>
        <p:cxnSp>
          <p:nvCxnSpPr>
            <p:cNvPr id="73" name="Straight Connector 72">
              <a:extLst>
                <a:ext uri="{FF2B5EF4-FFF2-40B4-BE49-F238E27FC236}">
                  <a16:creationId xmlns:a16="http://schemas.microsoft.com/office/drawing/2014/main" id="{A787910D-F761-436D-B6E4-B4ECC40C0A4D}"/>
                </a:ext>
              </a:extLst>
            </p:cNvPr>
            <p:cNvCxnSpPr>
              <a:cxnSpLocks/>
            </p:cNvCxnSpPr>
            <p:nvPr/>
          </p:nvCxnSpPr>
          <p:spPr bwMode="auto">
            <a:xfrm flipV="1">
              <a:off x="3347263" y="3546563"/>
              <a:ext cx="571163" cy="585533"/>
            </a:xfrm>
            <a:prstGeom prst="line">
              <a:avLst/>
            </a:prstGeom>
            <a:noFill/>
            <a:ln w="38100" cap="sq" cmpd="sng" algn="ctr">
              <a:solidFill>
                <a:schemeClr val="hlink"/>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AD72FD62-243F-4037-9512-CD2A4067ECCB}"/>
                </a:ext>
              </a:extLst>
            </p:cNvPr>
            <p:cNvCxnSpPr>
              <a:cxnSpLocks/>
            </p:cNvCxnSpPr>
            <p:nvPr/>
          </p:nvCxnSpPr>
          <p:spPr bwMode="auto">
            <a:xfrm>
              <a:off x="3923231" y="3546560"/>
              <a:ext cx="1781251" cy="393441"/>
            </a:xfrm>
            <a:prstGeom prst="line">
              <a:avLst/>
            </a:prstGeom>
            <a:noFill/>
            <a:ln w="38100" cap="sq" cmpd="sng" algn="ctr">
              <a:solidFill>
                <a:schemeClr val="hlink"/>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12E95184-3CB9-4B10-80F2-694F2273013F}"/>
                </a:ext>
              </a:extLst>
            </p:cNvPr>
            <p:cNvCxnSpPr>
              <a:cxnSpLocks/>
            </p:cNvCxnSpPr>
            <p:nvPr/>
          </p:nvCxnSpPr>
          <p:spPr bwMode="auto">
            <a:xfrm flipH="1">
              <a:off x="3890549" y="2286000"/>
              <a:ext cx="200750" cy="1240108"/>
            </a:xfrm>
            <a:prstGeom prst="line">
              <a:avLst/>
            </a:prstGeom>
            <a:noFill/>
            <a:ln w="38100" cap="sq" cmpd="sng" algn="ctr">
              <a:solidFill>
                <a:schemeClr val="hlink"/>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611072F7-A9DB-4C78-AA5F-D28C84DF798C}"/>
                </a:ext>
              </a:extLst>
            </p:cNvPr>
            <p:cNvCxnSpPr>
              <a:cxnSpLocks/>
            </p:cNvCxnSpPr>
            <p:nvPr/>
          </p:nvCxnSpPr>
          <p:spPr bwMode="auto">
            <a:xfrm>
              <a:off x="3621492" y="5159833"/>
              <a:ext cx="977415" cy="1447339"/>
            </a:xfrm>
            <a:prstGeom prst="line">
              <a:avLst/>
            </a:prstGeom>
            <a:noFill/>
            <a:ln w="38100" cap="sq" cmpd="sng" algn="ctr">
              <a:solidFill>
                <a:schemeClr val="hlink"/>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4BEE2296-426E-425A-8C23-7083D192478D}"/>
                </a:ext>
              </a:extLst>
            </p:cNvPr>
            <p:cNvCxnSpPr>
              <a:cxnSpLocks/>
            </p:cNvCxnSpPr>
            <p:nvPr/>
          </p:nvCxnSpPr>
          <p:spPr bwMode="auto">
            <a:xfrm flipV="1">
              <a:off x="192417" y="5148122"/>
              <a:ext cx="3420497" cy="1314999"/>
            </a:xfrm>
            <a:prstGeom prst="line">
              <a:avLst/>
            </a:prstGeom>
            <a:noFill/>
            <a:ln w="38100" cap="sq" cmpd="sng" algn="ctr">
              <a:solidFill>
                <a:schemeClr val="hlink"/>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5693B459-1A08-40B2-884D-7B3314940870}"/>
                </a:ext>
              </a:extLst>
            </p:cNvPr>
            <p:cNvCxnSpPr>
              <a:cxnSpLocks/>
            </p:cNvCxnSpPr>
            <p:nvPr/>
          </p:nvCxnSpPr>
          <p:spPr bwMode="auto">
            <a:xfrm flipV="1">
              <a:off x="165192" y="3890159"/>
              <a:ext cx="2158091" cy="1269674"/>
            </a:xfrm>
            <a:prstGeom prst="line">
              <a:avLst/>
            </a:prstGeom>
            <a:noFill/>
            <a:ln w="38100" cap="sq" cmpd="sng" algn="ctr">
              <a:solidFill>
                <a:schemeClr val="hlink"/>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4B108D3A-6786-49DC-B70A-D4A8DDDE6B6B}"/>
                </a:ext>
              </a:extLst>
            </p:cNvPr>
            <p:cNvCxnSpPr>
              <a:cxnSpLocks/>
            </p:cNvCxnSpPr>
            <p:nvPr/>
          </p:nvCxnSpPr>
          <p:spPr bwMode="auto">
            <a:xfrm>
              <a:off x="3364748" y="4154324"/>
              <a:ext cx="248166" cy="943684"/>
            </a:xfrm>
            <a:prstGeom prst="line">
              <a:avLst/>
            </a:prstGeom>
            <a:noFill/>
            <a:ln w="38100" cap="sq" cmpd="sng" algn="ctr">
              <a:solidFill>
                <a:schemeClr val="hlink"/>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D60D0FCA-7B94-4AAC-A84A-4C96C2D29281}"/>
                </a:ext>
              </a:extLst>
            </p:cNvPr>
            <p:cNvCxnSpPr>
              <a:cxnSpLocks/>
            </p:cNvCxnSpPr>
            <p:nvPr/>
          </p:nvCxnSpPr>
          <p:spPr bwMode="auto">
            <a:xfrm>
              <a:off x="1336120" y="2269259"/>
              <a:ext cx="991235" cy="1575768"/>
            </a:xfrm>
            <a:prstGeom prst="line">
              <a:avLst/>
            </a:prstGeom>
            <a:noFill/>
            <a:ln w="38100" cap="sq" cmpd="sng" algn="ctr">
              <a:solidFill>
                <a:schemeClr val="hlink"/>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A128EA2A-38CD-4749-8800-E3FB63C9DC4B}"/>
                </a:ext>
              </a:extLst>
            </p:cNvPr>
            <p:cNvCxnSpPr>
              <a:cxnSpLocks/>
            </p:cNvCxnSpPr>
            <p:nvPr/>
          </p:nvCxnSpPr>
          <p:spPr bwMode="auto">
            <a:xfrm>
              <a:off x="2355965" y="3890160"/>
              <a:ext cx="1020109" cy="239360"/>
            </a:xfrm>
            <a:prstGeom prst="line">
              <a:avLst/>
            </a:prstGeom>
            <a:noFill/>
            <a:ln w="38100" cap="sq" cmpd="sng" algn="ctr">
              <a:solidFill>
                <a:schemeClr val="hlink"/>
              </a:solidFill>
              <a:prstDash val="solid"/>
              <a:round/>
              <a:headEnd type="none" w="med" len="med"/>
              <a:tailEnd type="none" w="med" len="med"/>
            </a:ln>
            <a:effectLst/>
          </p:spPr>
        </p:cxnSp>
      </p:grpSp>
      <p:sp>
        <p:nvSpPr>
          <p:cNvPr id="123" name="Rectangle 5">
            <a:extLst>
              <a:ext uri="{FF2B5EF4-FFF2-40B4-BE49-F238E27FC236}">
                <a16:creationId xmlns:a16="http://schemas.microsoft.com/office/drawing/2014/main" id="{413BA837-2D5E-46E8-A8B7-94EA6C2E57B9}"/>
              </a:ext>
            </a:extLst>
          </p:cNvPr>
          <p:cNvSpPr>
            <a:spLocks noChangeArrowheads="1"/>
          </p:cNvSpPr>
          <p:nvPr/>
        </p:nvSpPr>
        <p:spPr bwMode="auto">
          <a:xfrm>
            <a:off x="2293255" y="924463"/>
            <a:ext cx="70214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Clustering is grouping together similar things</a:t>
            </a:r>
            <a:br>
              <a:rPr lang="en-US" altLang="en-US" sz="2800" dirty="0">
                <a:latin typeface="Times New Roman" pitchFamily="18" charset="0"/>
              </a:rPr>
            </a:br>
            <a:r>
              <a:rPr lang="en-US" altLang="en-US" sz="2800" dirty="0">
                <a:latin typeface="Times New Roman" pitchFamily="18" charset="0"/>
              </a:rPr>
              <a:t>without knowing the nature of the things.</a:t>
            </a:r>
          </a:p>
        </p:txBody>
      </p:sp>
      <p:sp>
        <p:nvSpPr>
          <p:cNvPr id="124" name="AutoShape 35">
            <a:extLst>
              <a:ext uri="{FF2B5EF4-FFF2-40B4-BE49-F238E27FC236}">
                <a16:creationId xmlns:a16="http://schemas.microsoft.com/office/drawing/2014/main" id="{A393A75E-4063-47B6-B90A-BACB2A231F61}"/>
              </a:ext>
            </a:extLst>
          </p:cNvPr>
          <p:cNvSpPr>
            <a:spLocks noChangeArrowheads="1"/>
          </p:cNvSpPr>
          <p:nvPr/>
        </p:nvSpPr>
        <p:spPr bwMode="auto">
          <a:xfrm>
            <a:off x="87153" y="1374598"/>
            <a:ext cx="2379572" cy="976725"/>
          </a:xfrm>
          <a:prstGeom prst="wedgeRoundRectCallout">
            <a:avLst>
              <a:gd name="adj1" fmla="val -28072"/>
              <a:gd name="adj2" fmla="val 6648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0000"/>
                </a:solidFill>
              </a:rPr>
              <a:t>Un-</a:t>
            </a:r>
            <a:r>
              <a:rPr lang="en-US" altLang="en-US" sz="2400" dirty="0">
                <a:solidFill>
                  <a:srgbClr val="FFFFFF"/>
                </a:solidFill>
              </a:rPr>
              <a:t>Supervised </a:t>
            </a:r>
            <a:br>
              <a:rPr lang="en-US" altLang="en-US" sz="2400" dirty="0">
                <a:solidFill>
                  <a:srgbClr val="FFFFFF"/>
                </a:solidFill>
              </a:rPr>
            </a:br>
            <a:r>
              <a:rPr lang="en-US" altLang="en-US" sz="2400" dirty="0">
                <a:solidFill>
                  <a:srgbClr val="FFFFFF"/>
                </a:solidFill>
              </a:rPr>
              <a:t>ie no labels.</a:t>
            </a:r>
          </a:p>
        </p:txBody>
      </p:sp>
    </p:spTree>
    <p:extLst>
      <p:ext uri="{BB962C8B-B14F-4D97-AF65-F5344CB8AC3E}">
        <p14:creationId xmlns:p14="http://schemas.microsoft.com/office/powerpoint/2010/main" val="128320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173"/>
                                        </p:tgtEl>
                                        <p:attrNameLst>
                                          <p:attrName>style.visibility</p:attrName>
                                        </p:attrNameLst>
                                      </p:cBhvr>
                                      <p:to>
                                        <p:strVal val="visible"/>
                                      </p:to>
                                    </p:set>
                                    <p:anim calcmode="lin" valueType="num">
                                      <p:cBhvr additive="base">
                                        <p:cTn id="11" dur="500" fill="hold"/>
                                        <p:tgtEl>
                                          <p:spTgt spid="7173"/>
                                        </p:tgtEl>
                                        <p:attrNameLst>
                                          <p:attrName>ppt_x</p:attrName>
                                        </p:attrNameLst>
                                      </p:cBhvr>
                                      <p:tavLst>
                                        <p:tav tm="0">
                                          <p:val>
                                            <p:strVal val="1+#ppt_w/2"/>
                                          </p:val>
                                        </p:tav>
                                        <p:tav tm="100000">
                                          <p:val>
                                            <p:strVal val="#ppt_x"/>
                                          </p:val>
                                        </p:tav>
                                      </p:tavLst>
                                    </p:anim>
                                    <p:anim calcmode="lin" valueType="num">
                                      <p:cBhvr additive="base">
                                        <p:cTn id="12"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 calcmode="lin" valueType="num">
                                      <p:cBhvr additive="base">
                                        <p:cTn id="17" dur="500" fill="hold"/>
                                        <p:tgtEl>
                                          <p:spTgt spid="21">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1">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500" fill="hold"/>
                                        <p:tgtEl>
                                          <p:spTgt spid="83"/>
                                        </p:tgtEl>
                                        <p:attrNameLst>
                                          <p:attrName>ppt_x</p:attrName>
                                        </p:attrNameLst>
                                      </p:cBhvr>
                                      <p:tavLst>
                                        <p:tav tm="0">
                                          <p:val>
                                            <p:strVal val="1+#ppt_w/2"/>
                                          </p:val>
                                        </p:tav>
                                        <p:tav tm="100000">
                                          <p:val>
                                            <p:strVal val="#ppt_x"/>
                                          </p:val>
                                        </p:tav>
                                      </p:tavLst>
                                    </p:anim>
                                    <p:anim calcmode="lin" valueType="num">
                                      <p:cBhvr additive="base">
                                        <p:cTn id="22"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3">
            <a:extLst>
              <a:ext uri="{FF2B5EF4-FFF2-40B4-BE49-F238E27FC236}">
                <a16:creationId xmlns:a16="http://schemas.microsoft.com/office/drawing/2014/main" id="{88CF4D96-1150-4699-BC1C-FCC2022C86A3}"/>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Convolutional Networks</a:t>
            </a:r>
          </a:p>
        </p:txBody>
      </p:sp>
      <p:pic>
        <p:nvPicPr>
          <p:cNvPr id="22" name="Picture 2" descr="Kitty Cat Faces Pattern Bandana | Zazzle.com">
            <a:extLst>
              <a:ext uri="{FF2B5EF4-FFF2-40B4-BE49-F238E27FC236}">
                <a16:creationId xmlns:a16="http://schemas.microsoft.com/office/drawing/2014/main" id="{F60812DC-70EB-422E-8AFF-B58CCA3F3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4272822" cy="42728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3">
            <a:extLst>
              <a:ext uri="{FF2B5EF4-FFF2-40B4-BE49-F238E27FC236}">
                <a16:creationId xmlns:a16="http://schemas.microsoft.com/office/drawing/2014/main" id="{9FF25364-5F71-48E0-BE60-ADF599991C5E}"/>
              </a:ext>
            </a:extLst>
          </p:cNvPr>
          <p:cNvSpPr txBox="1">
            <a:spLocks noChangeArrowheads="1"/>
          </p:cNvSpPr>
          <p:nvPr/>
        </p:nvSpPr>
        <p:spPr bwMode="auto">
          <a:xfrm>
            <a:off x="4553974" y="2799381"/>
            <a:ext cx="4513826" cy="156966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latin typeface="Times New Roman" panose="02020603050405020304" pitchFamily="18" charset="0"/>
                <a:cs typeface="Times New Roman" panose="02020603050405020304" pitchFamily="18" charset="0"/>
              </a:rPr>
              <a:t>This is a cat, no mater how it is</a:t>
            </a:r>
          </a:p>
          <a:p>
            <a:pPr marL="342900"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located</a:t>
            </a:r>
          </a:p>
          <a:p>
            <a:pPr marL="342900"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sized</a:t>
            </a:r>
          </a:p>
          <a:p>
            <a:pPr marL="342900"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rotated</a:t>
            </a:r>
          </a:p>
        </p:txBody>
      </p:sp>
      <p:pic>
        <p:nvPicPr>
          <p:cNvPr id="12294" name="Picture 6" descr="Image result for cat">
            <a:extLst>
              <a:ext uri="{FF2B5EF4-FFF2-40B4-BE49-F238E27FC236}">
                <a16:creationId xmlns:a16="http://schemas.microsoft.com/office/drawing/2014/main" id="{D5314BA8-AB22-40DB-8DB8-E8703642A9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736" t="18844" r="33264" b="34596"/>
          <a:stretch/>
        </p:blipFill>
        <p:spPr bwMode="auto">
          <a:xfrm>
            <a:off x="685800" y="655188"/>
            <a:ext cx="4032980" cy="379109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cat">
            <a:extLst>
              <a:ext uri="{FF2B5EF4-FFF2-40B4-BE49-F238E27FC236}">
                <a16:creationId xmlns:a16="http://schemas.microsoft.com/office/drawing/2014/main" id="{389A7DDD-07F3-457A-8C15-769117F983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0" t="7618" r="57212" b="40978"/>
          <a:stretch/>
        </p:blipFill>
        <p:spPr bwMode="auto">
          <a:xfrm>
            <a:off x="4491334" y="25609"/>
            <a:ext cx="2900066" cy="272345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cat">
            <a:extLst>
              <a:ext uri="{FF2B5EF4-FFF2-40B4-BE49-F238E27FC236}">
                <a16:creationId xmlns:a16="http://schemas.microsoft.com/office/drawing/2014/main" id="{1BDF8EEA-9E12-4D59-BFF7-9ECC24A749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642" r="24576" b="48597"/>
          <a:stretch/>
        </p:blipFill>
        <p:spPr bwMode="auto">
          <a:xfrm>
            <a:off x="358982" y="4371339"/>
            <a:ext cx="2917617" cy="2221078"/>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33"/>
          <p:cNvSpPr txBox="1">
            <a:spLocks noChangeArrowheads="1"/>
          </p:cNvSpPr>
          <p:nvPr/>
        </p:nvSpPr>
        <p:spPr bwMode="auto">
          <a:xfrm>
            <a:off x="1249680" y="5623353"/>
            <a:ext cx="7924800" cy="1200329"/>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tx2"/>
                </a:solidFill>
                <a:latin typeface="Times New Roman" panose="02020603050405020304" pitchFamily="18" charset="0"/>
                <a:cs typeface="Times New Roman" panose="02020603050405020304" pitchFamily="18" charset="0"/>
              </a:rPr>
              <a:t>Convolution</a:t>
            </a:r>
            <a:r>
              <a:rPr lang="en-US" altLang="en-US" sz="2400" dirty="0">
                <a:latin typeface="Times New Roman" panose="02020603050405020304" pitchFamily="18" charset="0"/>
                <a:cs typeface="Times New Roman" panose="02020603050405020304" pitchFamily="18" charset="0"/>
              </a:rPr>
              <a:t> learn with an invariant in </a:t>
            </a:r>
            <a:r>
              <a:rPr lang="en-US" altLang="en-US" sz="2400" dirty="0">
                <a:solidFill>
                  <a:srgbClr val="FF00FF"/>
                </a:solidFill>
                <a:latin typeface="Times New Roman" panose="02020603050405020304" pitchFamily="18" charset="0"/>
                <a:cs typeface="Times New Roman" panose="02020603050405020304" pitchFamily="18" charset="0"/>
              </a:rPr>
              <a:t>space</a:t>
            </a:r>
            <a:r>
              <a:rPr lang="en-US" altLang="en-US" sz="2400" dirty="0">
                <a:latin typeface="Times New Roman" panose="02020603050405020304" pitchFamily="18" charset="0"/>
                <a:cs typeface="Times New Roman" panose="02020603050405020304" pitchFamily="18" charset="0"/>
              </a:rPr>
              <a:t>.</a:t>
            </a:r>
          </a:p>
          <a:p>
            <a:pPr>
              <a:spcBef>
                <a:spcPct val="0"/>
              </a:spcBef>
            </a:pPr>
            <a:r>
              <a:rPr lang="en-US" altLang="en-US" sz="2400" dirty="0">
                <a:solidFill>
                  <a:schemeClr val="tx2"/>
                </a:solidFill>
                <a:latin typeface="Times New Roman" panose="02020603050405020304" pitchFamily="18" charset="0"/>
                <a:cs typeface="Times New Roman" panose="02020603050405020304" pitchFamily="18" charset="0"/>
              </a:rPr>
              <a:t>Recurrent Nets</a:t>
            </a:r>
            <a:r>
              <a:rPr lang="en-US" altLang="en-US" sz="2400" dirty="0">
                <a:latin typeface="Times New Roman" panose="02020603050405020304" pitchFamily="18" charset="0"/>
                <a:cs typeface="Times New Roman" panose="02020603050405020304" pitchFamily="18" charset="0"/>
              </a:rPr>
              <a:t> with an invariant in </a:t>
            </a:r>
            <a:r>
              <a:rPr lang="en-US" altLang="en-US" sz="2400" dirty="0">
                <a:solidFill>
                  <a:srgbClr val="FF00FF"/>
                </a:solidFill>
                <a:latin typeface="Times New Roman" panose="02020603050405020304" pitchFamily="18" charset="0"/>
                <a:cs typeface="Times New Roman" panose="02020603050405020304" pitchFamily="18" charset="0"/>
              </a:rPr>
              <a:t>time</a:t>
            </a:r>
            <a:r>
              <a:rPr lang="en-US" altLang="en-US" sz="2400" dirty="0">
                <a:latin typeface="Times New Roman" panose="02020603050405020304" pitchFamily="18" charset="0"/>
                <a:cs typeface="Times New Roman" panose="02020603050405020304" pitchFamily="18" charset="0"/>
              </a:rPr>
              <a:t>.</a:t>
            </a:r>
          </a:p>
          <a:p>
            <a:pPr>
              <a:spcBef>
                <a:spcPct val="0"/>
              </a:spcBef>
            </a:pPr>
            <a:r>
              <a:rPr lang="en-US" sz="2400" dirty="0">
                <a:solidFill>
                  <a:schemeClr val="tx2"/>
                </a:solidFill>
                <a:latin typeface="Times New Roman" panose="02020603050405020304" pitchFamily="18" charset="0"/>
                <a:cs typeface="Times New Roman" panose="02020603050405020304" pitchFamily="18" charset="0"/>
              </a:rPr>
              <a:t>Geoffrey Hinton</a:t>
            </a:r>
            <a:r>
              <a:rPr lang="en-US" sz="2400" dirty="0">
                <a:latin typeface="Times New Roman" panose="02020603050405020304" pitchFamily="18" charset="0"/>
                <a:cs typeface="Times New Roman" panose="02020603050405020304" pitchFamily="18" charset="0"/>
              </a:rPr>
              <a:t> gave a talk about an invariant in </a:t>
            </a:r>
            <a:r>
              <a:rPr lang="en-US" sz="2400" dirty="0">
                <a:solidFill>
                  <a:srgbClr val="FF00FF"/>
                </a:solidFill>
                <a:latin typeface="Times New Roman" panose="02020603050405020304" pitchFamily="18" charset="0"/>
                <a:cs typeface="Times New Roman" panose="02020603050405020304" pitchFamily="18" charset="0"/>
              </a:rPr>
              <a:t>rotations</a:t>
            </a:r>
            <a:r>
              <a:rPr 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5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2294"/>
                                        </p:tgtEl>
                                        <p:attrNameLst>
                                          <p:attrName>style.visibility</p:attrName>
                                        </p:attrNameLst>
                                      </p:cBhvr>
                                      <p:to>
                                        <p:strVal val="visible"/>
                                      </p:to>
                                    </p:set>
                                    <p:anim calcmode="lin" valueType="num">
                                      <p:cBhvr additive="base">
                                        <p:cTn id="31" dur="500" fill="hold"/>
                                        <p:tgtEl>
                                          <p:spTgt spid="12294"/>
                                        </p:tgtEl>
                                        <p:attrNameLst>
                                          <p:attrName>ppt_x</p:attrName>
                                        </p:attrNameLst>
                                      </p:cBhvr>
                                      <p:tavLst>
                                        <p:tav tm="0">
                                          <p:val>
                                            <p:strVal val="0-#ppt_w/2"/>
                                          </p:val>
                                        </p:tav>
                                        <p:tav tm="100000">
                                          <p:val>
                                            <p:strVal val="#ppt_x"/>
                                          </p:val>
                                        </p:tav>
                                      </p:tavLst>
                                    </p:anim>
                                    <p:anim calcmode="lin" valueType="num">
                                      <p:cBhvr additive="base">
                                        <p:cTn id="32"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 calcmode="lin" valueType="num">
                                      <p:cBhvr additive="base">
                                        <p:cTn id="37"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
                                            <p:txEl>
                                              <p:pRg st="3" end="3"/>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2292"/>
                                        </p:tgtEl>
                                        <p:attrNameLst>
                                          <p:attrName>style.visibility</p:attrName>
                                        </p:attrNameLst>
                                      </p:cBhvr>
                                      <p:to>
                                        <p:strVal val="visible"/>
                                      </p:to>
                                    </p:set>
                                    <p:anim calcmode="lin" valueType="num">
                                      <p:cBhvr additive="base">
                                        <p:cTn id="41" dur="500" fill="hold"/>
                                        <p:tgtEl>
                                          <p:spTgt spid="12292"/>
                                        </p:tgtEl>
                                        <p:attrNameLst>
                                          <p:attrName>ppt_x</p:attrName>
                                        </p:attrNameLst>
                                      </p:cBhvr>
                                      <p:tavLst>
                                        <p:tav tm="0">
                                          <p:val>
                                            <p:strVal val="0-#ppt_w/2"/>
                                          </p:val>
                                        </p:tav>
                                        <p:tav tm="100000">
                                          <p:val>
                                            <p:strVal val="#ppt_x"/>
                                          </p:val>
                                        </p:tav>
                                      </p:tavLst>
                                    </p:anim>
                                    <p:anim calcmode="lin" valueType="num">
                                      <p:cBhvr additive="base">
                                        <p:cTn id="42" dur="500" fill="hold"/>
                                        <p:tgtEl>
                                          <p:spTgt spid="12292"/>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2290"/>
                                        </p:tgtEl>
                                        <p:attrNameLst>
                                          <p:attrName>style.visibility</p:attrName>
                                        </p:attrNameLst>
                                      </p:cBhvr>
                                      <p:to>
                                        <p:strVal val="visible"/>
                                      </p:to>
                                    </p:set>
                                    <p:anim calcmode="lin" valueType="num">
                                      <p:cBhvr additive="base">
                                        <p:cTn id="45" dur="500" fill="hold"/>
                                        <p:tgtEl>
                                          <p:spTgt spid="12290"/>
                                        </p:tgtEl>
                                        <p:attrNameLst>
                                          <p:attrName>ppt_x</p:attrName>
                                        </p:attrNameLst>
                                      </p:cBhvr>
                                      <p:tavLst>
                                        <p:tav tm="0">
                                          <p:val>
                                            <p:strVal val="0-#ppt_w/2"/>
                                          </p:val>
                                        </p:tav>
                                        <p:tav tm="100000">
                                          <p:val>
                                            <p:strVal val="#ppt_x"/>
                                          </p:val>
                                        </p:tav>
                                      </p:tavLst>
                                    </p:anim>
                                    <p:anim calcmode="lin" valueType="num">
                                      <p:cBhvr additive="base">
                                        <p:cTn id="46"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6">
                                            <p:txEl>
                                              <p:pRg st="0" end="0"/>
                                            </p:txEl>
                                          </p:spTgt>
                                        </p:tgtEl>
                                        <p:attrNameLst>
                                          <p:attrName>style.visibility</p:attrName>
                                        </p:attrNameLst>
                                      </p:cBhvr>
                                      <p:to>
                                        <p:strVal val="visible"/>
                                      </p:to>
                                    </p:set>
                                    <p:anim calcmode="lin" valueType="num">
                                      <p:cBhvr additive="base">
                                        <p:cTn id="51"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46">
                                            <p:txEl>
                                              <p:pRg st="1" end="1"/>
                                            </p:txEl>
                                          </p:spTgt>
                                        </p:tgtEl>
                                        <p:attrNameLst>
                                          <p:attrName>style.visibility</p:attrName>
                                        </p:attrNameLst>
                                      </p:cBhvr>
                                      <p:to>
                                        <p:strVal val="visible"/>
                                      </p:to>
                                    </p:set>
                                    <p:anim calcmode="lin" valueType="num">
                                      <p:cBhvr additive="base">
                                        <p:cTn id="57" dur="500" fill="hold"/>
                                        <p:tgtEl>
                                          <p:spTgt spid="46">
                                            <p:txEl>
                                              <p:pRg st="1" end="1"/>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46">
                                            <p:txEl>
                                              <p:pRg st="2" end="2"/>
                                            </p:txEl>
                                          </p:spTgt>
                                        </p:tgtEl>
                                        <p:attrNameLst>
                                          <p:attrName>style.visibility</p:attrName>
                                        </p:attrNameLst>
                                      </p:cBhvr>
                                      <p:to>
                                        <p:strVal val="visible"/>
                                      </p:to>
                                    </p:set>
                                    <p:anim calcmode="lin" valueType="num">
                                      <p:cBhvr additive="base">
                                        <p:cTn id="63" dur="500" fill="hold"/>
                                        <p:tgtEl>
                                          <p:spTgt spid="46">
                                            <p:txEl>
                                              <p:pRg st="2" end="2"/>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4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a:spLocks noChangeArrowheads="1"/>
          </p:cNvSpPr>
          <p:nvPr/>
        </p:nvSpPr>
        <p:spPr bwMode="auto">
          <a:xfrm>
            <a:off x="5702300" y="1905000"/>
            <a:ext cx="36703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indent="0">
              <a:spcBef>
                <a:spcPct val="0"/>
              </a:spcBef>
            </a:pPr>
            <a:r>
              <a:rPr lang="en-US" altLang="en-US" sz="2800" dirty="0">
                <a:latin typeface="Times New Roman" pitchFamily="18" charset="0"/>
              </a:rPr>
              <a:t>- Start with k random cluster centers.</a:t>
            </a:r>
          </a:p>
          <a:p>
            <a:pPr marL="0" indent="0">
              <a:spcBef>
                <a:spcPct val="0"/>
              </a:spcBef>
            </a:pPr>
            <a:r>
              <a:rPr lang="en-US" altLang="en-US" sz="2800" dirty="0">
                <a:latin typeface="Times New Roman" pitchFamily="18" charset="0"/>
              </a:rPr>
              <a:t>- Partition points based on which center they are closest to.</a:t>
            </a:r>
          </a:p>
          <a:p>
            <a:pPr marL="0" indent="0">
              <a:spcBef>
                <a:spcPct val="0"/>
              </a:spcBef>
            </a:pPr>
            <a:r>
              <a:rPr lang="en-US" altLang="en-US" sz="2800" dirty="0">
                <a:latin typeface="Times New Roman" pitchFamily="18" charset="0"/>
              </a:rPr>
              <a:t>- For each cluster take its center to be the average of the points.</a:t>
            </a:r>
          </a:p>
          <a:p>
            <a:pPr marL="0" indent="0">
              <a:spcBef>
                <a:spcPct val="0"/>
              </a:spcBef>
            </a:pPr>
            <a:r>
              <a:rPr lang="en-US" altLang="en-US" sz="2800" dirty="0">
                <a:latin typeface="Times New Roman" pitchFamily="18" charset="0"/>
              </a:rPr>
              <a:t>- Repeat</a:t>
            </a:r>
          </a:p>
        </p:txBody>
      </p:sp>
      <p:sp>
        <p:nvSpPr>
          <p:cNvPr id="23" name="Rectangle 63">
            <a:extLst>
              <a:ext uri="{FF2B5EF4-FFF2-40B4-BE49-F238E27FC236}">
                <a16:creationId xmlns:a16="http://schemas.microsoft.com/office/drawing/2014/main" id="{EF9969CF-809F-444A-A9C2-67BBAB01BE89}"/>
              </a:ext>
            </a:extLst>
          </p:cNvPr>
          <p:cNvSpPr>
            <a:spLocks noChangeArrowheads="1"/>
          </p:cNvSpPr>
          <p:nvPr/>
        </p:nvSpPr>
        <p:spPr bwMode="auto">
          <a:xfrm>
            <a:off x="685800" y="-69671"/>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Clustering</a:t>
            </a:r>
          </a:p>
        </p:txBody>
      </p:sp>
      <p:grpSp>
        <p:nvGrpSpPr>
          <p:cNvPr id="7171" name="Group 7170">
            <a:extLst>
              <a:ext uri="{FF2B5EF4-FFF2-40B4-BE49-F238E27FC236}">
                <a16:creationId xmlns:a16="http://schemas.microsoft.com/office/drawing/2014/main" id="{71F181F0-6CC4-422D-A34B-E87DAB771BB0}"/>
              </a:ext>
            </a:extLst>
          </p:cNvPr>
          <p:cNvGrpSpPr/>
          <p:nvPr/>
        </p:nvGrpSpPr>
        <p:grpSpPr>
          <a:xfrm>
            <a:off x="156614" y="2286000"/>
            <a:ext cx="5647378" cy="4343400"/>
            <a:chOff x="156614" y="2286000"/>
            <a:chExt cx="5647378" cy="4343400"/>
          </a:xfrm>
        </p:grpSpPr>
        <p:pic>
          <p:nvPicPr>
            <p:cNvPr id="614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8290" t="2890" r="2592" b="9250"/>
            <a:stretch/>
          </p:blipFill>
          <p:spPr bwMode="auto">
            <a:xfrm>
              <a:off x="165192" y="2286000"/>
              <a:ext cx="56388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D7E9BB86-156E-48F9-A31A-0666AD0ACE24}"/>
                </a:ext>
              </a:extLst>
            </p:cNvPr>
            <p:cNvSpPr/>
            <p:nvPr/>
          </p:nvSpPr>
          <p:spPr>
            <a:xfrm>
              <a:off x="1793830" y="3722916"/>
              <a:ext cx="2381523"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7" name="Rectangle 46">
              <a:extLst>
                <a:ext uri="{FF2B5EF4-FFF2-40B4-BE49-F238E27FC236}">
                  <a16:creationId xmlns:a16="http://schemas.microsoft.com/office/drawing/2014/main" id="{2895FCE4-BE20-40F7-B238-CB8776ECBB4C}"/>
                </a:ext>
              </a:extLst>
            </p:cNvPr>
            <p:cNvSpPr/>
            <p:nvPr/>
          </p:nvSpPr>
          <p:spPr>
            <a:xfrm>
              <a:off x="156614" y="2294708"/>
              <a:ext cx="2381523"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8" name="Rectangle 47">
              <a:extLst>
                <a:ext uri="{FF2B5EF4-FFF2-40B4-BE49-F238E27FC236}">
                  <a16:creationId xmlns:a16="http://schemas.microsoft.com/office/drawing/2014/main" id="{E0856A25-5110-4EC9-B90E-103F638DD22E}"/>
                </a:ext>
              </a:extLst>
            </p:cNvPr>
            <p:cNvSpPr/>
            <p:nvPr/>
          </p:nvSpPr>
          <p:spPr>
            <a:xfrm>
              <a:off x="1578652" y="4981300"/>
              <a:ext cx="1863049"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9" name="Rectangle 48">
              <a:extLst>
                <a:ext uri="{FF2B5EF4-FFF2-40B4-BE49-F238E27FC236}">
                  <a16:creationId xmlns:a16="http://schemas.microsoft.com/office/drawing/2014/main" id="{1901C1E1-D114-4091-87D0-F1D66A4671DA}"/>
                </a:ext>
              </a:extLst>
            </p:cNvPr>
            <p:cNvSpPr/>
            <p:nvPr/>
          </p:nvSpPr>
          <p:spPr>
            <a:xfrm>
              <a:off x="3405164" y="4263930"/>
              <a:ext cx="2381522"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2" name="Group 1">
            <a:extLst>
              <a:ext uri="{FF2B5EF4-FFF2-40B4-BE49-F238E27FC236}">
                <a16:creationId xmlns:a16="http://schemas.microsoft.com/office/drawing/2014/main" id="{3DC6D651-1697-4301-AF8B-AB7AE5E78DA3}"/>
              </a:ext>
            </a:extLst>
          </p:cNvPr>
          <p:cNvGrpSpPr/>
          <p:nvPr/>
        </p:nvGrpSpPr>
        <p:grpSpPr>
          <a:xfrm>
            <a:off x="759278" y="2990614"/>
            <a:ext cx="4076705" cy="3243905"/>
            <a:chOff x="759278" y="2990614"/>
            <a:chExt cx="4076705" cy="3243905"/>
          </a:xfrm>
        </p:grpSpPr>
        <p:sp>
          <p:nvSpPr>
            <p:cNvPr id="63" name="Oval 62">
              <a:extLst>
                <a:ext uri="{FF2B5EF4-FFF2-40B4-BE49-F238E27FC236}">
                  <a16:creationId xmlns:a16="http://schemas.microsoft.com/office/drawing/2014/main" id="{FEFCDFDC-C567-49C5-9EB5-3962B143E3F5}"/>
                </a:ext>
              </a:extLst>
            </p:cNvPr>
            <p:cNvSpPr/>
            <p:nvPr/>
          </p:nvSpPr>
          <p:spPr>
            <a:xfrm>
              <a:off x="3197574" y="2990614"/>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4" name="Oval 63">
              <a:extLst>
                <a:ext uri="{FF2B5EF4-FFF2-40B4-BE49-F238E27FC236}">
                  <a16:creationId xmlns:a16="http://schemas.microsoft.com/office/drawing/2014/main" id="{371190CF-6B4C-484B-8F58-B6DCF01CDE42}"/>
                </a:ext>
              </a:extLst>
            </p:cNvPr>
            <p:cNvSpPr/>
            <p:nvPr/>
          </p:nvSpPr>
          <p:spPr>
            <a:xfrm>
              <a:off x="4759783" y="3407226"/>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6" name="Oval 65">
              <a:extLst>
                <a:ext uri="{FF2B5EF4-FFF2-40B4-BE49-F238E27FC236}">
                  <a16:creationId xmlns:a16="http://schemas.microsoft.com/office/drawing/2014/main" id="{B48C7F22-E3B6-4AF8-A6B3-F43C12E85CF4}"/>
                </a:ext>
              </a:extLst>
            </p:cNvPr>
            <p:cNvSpPr/>
            <p:nvPr/>
          </p:nvSpPr>
          <p:spPr>
            <a:xfrm>
              <a:off x="759278" y="5578932"/>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8" name="Oval 67">
              <a:extLst>
                <a:ext uri="{FF2B5EF4-FFF2-40B4-BE49-F238E27FC236}">
                  <a16:creationId xmlns:a16="http://schemas.microsoft.com/office/drawing/2014/main" id="{6136485B-1BC2-4A34-AE85-25CEFF236468}"/>
                </a:ext>
              </a:extLst>
            </p:cNvPr>
            <p:cNvSpPr/>
            <p:nvPr/>
          </p:nvSpPr>
          <p:spPr>
            <a:xfrm>
              <a:off x="1047528" y="4312766"/>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0" name="Oval 69">
              <a:extLst>
                <a:ext uri="{FF2B5EF4-FFF2-40B4-BE49-F238E27FC236}">
                  <a16:creationId xmlns:a16="http://schemas.microsoft.com/office/drawing/2014/main" id="{567002E1-C276-4376-AD06-E1B7B3CABA5E}"/>
                </a:ext>
              </a:extLst>
            </p:cNvPr>
            <p:cNvSpPr/>
            <p:nvPr/>
          </p:nvSpPr>
          <p:spPr>
            <a:xfrm>
              <a:off x="4446270" y="5900083"/>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2" name="Oval 71">
              <a:extLst>
                <a:ext uri="{FF2B5EF4-FFF2-40B4-BE49-F238E27FC236}">
                  <a16:creationId xmlns:a16="http://schemas.microsoft.com/office/drawing/2014/main" id="{E19A8B08-034C-4FD9-9A1E-063106F4C20B}"/>
                </a:ext>
              </a:extLst>
            </p:cNvPr>
            <p:cNvSpPr/>
            <p:nvPr/>
          </p:nvSpPr>
          <p:spPr>
            <a:xfrm>
              <a:off x="3564526" y="6161367"/>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grpSp>
        <p:nvGrpSpPr>
          <p:cNvPr id="83" name="Group 82">
            <a:extLst>
              <a:ext uri="{FF2B5EF4-FFF2-40B4-BE49-F238E27FC236}">
                <a16:creationId xmlns:a16="http://schemas.microsoft.com/office/drawing/2014/main" id="{34536DC7-0E88-41B8-9715-E7E9AE0E3EE4}"/>
              </a:ext>
            </a:extLst>
          </p:cNvPr>
          <p:cNvGrpSpPr/>
          <p:nvPr/>
        </p:nvGrpSpPr>
        <p:grpSpPr>
          <a:xfrm>
            <a:off x="165192" y="2269259"/>
            <a:ext cx="5539290" cy="4337913"/>
            <a:chOff x="165192" y="2269259"/>
            <a:chExt cx="5539290" cy="4337913"/>
          </a:xfrm>
        </p:grpSpPr>
        <p:cxnSp>
          <p:nvCxnSpPr>
            <p:cNvPr id="73" name="Straight Connector 72">
              <a:extLst>
                <a:ext uri="{FF2B5EF4-FFF2-40B4-BE49-F238E27FC236}">
                  <a16:creationId xmlns:a16="http://schemas.microsoft.com/office/drawing/2014/main" id="{A787910D-F761-436D-B6E4-B4ECC40C0A4D}"/>
                </a:ext>
              </a:extLst>
            </p:cNvPr>
            <p:cNvCxnSpPr>
              <a:cxnSpLocks/>
            </p:cNvCxnSpPr>
            <p:nvPr/>
          </p:nvCxnSpPr>
          <p:spPr bwMode="auto">
            <a:xfrm flipV="1">
              <a:off x="3347263" y="3546563"/>
              <a:ext cx="571163" cy="585533"/>
            </a:xfrm>
            <a:prstGeom prst="line">
              <a:avLst/>
            </a:prstGeom>
            <a:noFill/>
            <a:ln w="38100" cap="sq" cmpd="sng" algn="ctr">
              <a:solidFill>
                <a:schemeClr val="hlink"/>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AD72FD62-243F-4037-9512-CD2A4067ECCB}"/>
                </a:ext>
              </a:extLst>
            </p:cNvPr>
            <p:cNvCxnSpPr>
              <a:cxnSpLocks/>
            </p:cNvCxnSpPr>
            <p:nvPr/>
          </p:nvCxnSpPr>
          <p:spPr bwMode="auto">
            <a:xfrm>
              <a:off x="3923231" y="3546560"/>
              <a:ext cx="1781251" cy="393441"/>
            </a:xfrm>
            <a:prstGeom prst="line">
              <a:avLst/>
            </a:prstGeom>
            <a:noFill/>
            <a:ln w="38100" cap="sq" cmpd="sng" algn="ctr">
              <a:solidFill>
                <a:schemeClr val="hlink"/>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12E95184-3CB9-4B10-80F2-694F2273013F}"/>
                </a:ext>
              </a:extLst>
            </p:cNvPr>
            <p:cNvCxnSpPr>
              <a:cxnSpLocks/>
            </p:cNvCxnSpPr>
            <p:nvPr/>
          </p:nvCxnSpPr>
          <p:spPr bwMode="auto">
            <a:xfrm flipH="1">
              <a:off x="3890549" y="2286000"/>
              <a:ext cx="200750" cy="1240108"/>
            </a:xfrm>
            <a:prstGeom prst="line">
              <a:avLst/>
            </a:prstGeom>
            <a:noFill/>
            <a:ln w="38100" cap="sq" cmpd="sng" algn="ctr">
              <a:solidFill>
                <a:schemeClr val="hlink"/>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611072F7-A9DB-4C78-AA5F-D28C84DF798C}"/>
                </a:ext>
              </a:extLst>
            </p:cNvPr>
            <p:cNvCxnSpPr>
              <a:cxnSpLocks/>
            </p:cNvCxnSpPr>
            <p:nvPr/>
          </p:nvCxnSpPr>
          <p:spPr bwMode="auto">
            <a:xfrm>
              <a:off x="3621492" y="5159833"/>
              <a:ext cx="977415" cy="1447339"/>
            </a:xfrm>
            <a:prstGeom prst="line">
              <a:avLst/>
            </a:prstGeom>
            <a:noFill/>
            <a:ln w="38100" cap="sq" cmpd="sng" algn="ctr">
              <a:solidFill>
                <a:schemeClr val="hlink"/>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4BEE2296-426E-425A-8C23-7083D192478D}"/>
                </a:ext>
              </a:extLst>
            </p:cNvPr>
            <p:cNvCxnSpPr>
              <a:cxnSpLocks/>
            </p:cNvCxnSpPr>
            <p:nvPr/>
          </p:nvCxnSpPr>
          <p:spPr bwMode="auto">
            <a:xfrm flipV="1">
              <a:off x="192417" y="5148122"/>
              <a:ext cx="3420497" cy="1314999"/>
            </a:xfrm>
            <a:prstGeom prst="line">
              <a:avLst/>
            </a:prstGeom>
            <a:noFill/>
            <a:ln w="38100" cap="sq" cmpd="sng" algn="ctr">
              <a:solidFill>
                <a:schemeClr val="hlink"/>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5693B459-1A08-40B2-884D-7B3314940870}"/>
                </a:ext>
              </a:extLst>
            </p:cNvPr>
            <p:cNvCxnSpPr>
              <a:cxnSpLocks/>
            </p:cNvCxnSpPr>
            <p:nvPr/>
          </p:nvCxnSpPr>
          <p:spPr bwMode="auto">
            <a:xfrm flipV="1">
              <a:off x="165192" y="3890159"/>
              <a:ext cx="2158091" cy="1269674"/>
            </a:xfrm>
            <a:prstGeom prst="line">
              <a:avLst/>
            </a:prstGeom>
            <a:noFill/>
            <a:ln w="38100" cap="sq" cmpd="sng" algn="ctr">
              <a:solidFill>
                <a:schemeClr val="hlink"/>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4B108D3A-6786-49DC-B70A-D4A8DDDE6B6B}"/>
                </a:ext>
              </a:extLst>
            </p:cNvPr>
            <p:cNvCxnSpPr>
              <a:cxnSpLocks/>
            </p:cNvCxnSpPr>
            <p:nvPr/>
          </p:nvCxnSpPr>
          <p:spPr bwMode="auto">
            <a:xfrm>
              <a:off x="3364748" y="4154324"/>
              <a:ext cx="248166" cy="943684"/>
            </a:xfrm>
            <a:prstGeom prst="line">
              <a:avLst/>
            </a:prstGeom>
            <a:noFill/>
            <a:ln w="38100" cap="sq" cmpd="sng" algn="ctr">
              <a:solidFill>
                <a:schemeClr val="hlink"/>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D60D0FCA-7B94-4AAC-A84A-4C96C2D29281}"/>
                </a:ext>
              </a:extLst>
            </p:cNvPr>
            <p:cNvCxnSpPr>
              <a:cxnSpLocks/>
            </p:cNvCxnSpPr>
            <p:nvPr/>
          </p:nvCxnSpPr>
          <p:spPr bwMode="auto">
            <a:xfrm>
              <a:off x="1336120" y="2269259"/>
              <a:ext cx="991235" cy="1575768"/>
            </a:xfrm>
            <a:prstGeom prst="line">
              <a:avLst/>
            </a:prstGeom>
            <a:noFill/>
            <a:ln w="38100" cap="sq" cmpd="sng" algn="ctr">
              <a:solidFill>
                <a:schemeClr val="hlink"/>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A128EA2A-38CD-4749-8800-E3FB63C9DC4B}"/>
                </a:ext>
              </a:extLst>
            </p:cNvPr>
            <p:cNvCxnSpPr>
              <a:cxnSpLocks/>
            </p:cNvCxnSpPr>
            <p:nvPr/>
          </p:nvCxnSpPr>
          <p:spPr bwMode="auto">
            <a:xfrm>
              <a:off x="2355965" y="3890160"/>
              <a:ext cx="1020109" cy="239360"/>
            </a:xfrm>
            <a:prstGeom prst="line">
              <a:avLst/>
            </a:prstGeom>
            <a:noFill/>
            <a:ln w="38100" cap="sq" cmpd="sng" algn="ctr">
              <a:solidFill>
                <a:schemeClr val="hlink"/>
              </a:solidFill>
              <a:prstDash val="solid"/>
              <a:round/>
              <a:headEnd type="none" w="med" len="med"/>
              <a:tailEnd type="none" w="med" len="med"/>
            </a:ln>
            <a:effectLst/>
          </p:spPr>
        </p:cxnSp>
      </p:grpSp>
      <p:sp>
        <p:nvSpPr>
          <p:cNvPr id="123" name="Rectangle 5">
            <a:extLst>
              <a:ext uri="{FF2B5EF4-FFF2-40B4-BE49-F238E27FC236}">
                <a16:creationId xmlns:a16="http://schemas.microsoft.com/office/drawing/2014/main" id="{413BA837-2D5E-46E8-A8B7-94EA6C2E57B9}"/>
              </a:ext>
            </a:extLst>
          </p:cNvPr>
          <p:cNvSpPr>
            <a:spLocks noChangeArrowheads="1"/>
          </p:cNvSpPr>
          <p:nvPr/>
        </p:nvSpPr>
        <p:spPr bwMode="auto">
          <a:xfrm>
            <a:off x="2293255" y="924463"/>
            <a:ext cx="70214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Clustering is grouping together similar things</a:t>
            </a:r>
            <a:br>
              <a:rPr lang="en-US" altLang="en-US" sz="2800" dirty="0">
                <a:latin typeface="Times New Roman" pitchFamily="18" charset="0"/>
              </a:rPr>
            </a:br>
            <a:r>
              <a:rPr lang="en-US" altLang="en-US" sz="2800" dirty="0">
                <a:latin typeface="Times New Roman" pitchFamily="18" charset="0"/>
              </a:rPr>
              <a:t>without knowing the nature of the things.</a:t>
            </a:r>
          </a:p>
        </p:txBody>
      </p:sp>
      <p:sp>
        <p:nvSpPr>
          <p:cNvPr id="124" name="AutoShape 35">
            <a:extLst>
              <a:ext uri="{FF2B5EF4-FFF2-40B4-BE49-F238E27FC236}">
                <a16:creationId xmlns:a16="http://schemas.microsoft.com/office/drawing/2014/main" id="{A393A75E-4063-47B6-B90A-BACB2A231F61}"/>
              </a:ext>
            </a:extLst>
          </p:cNvPr>
          <p:cNvSpPr>
            <a:spLocks noChangeArrowheads="1"/>
          </p:cNvSpPr>
          <p:nvPr/>
        </p:nvSpPr>
        <p:spPr bwMode="auto">
          <a:xfrm>
            <a:off x="87153" y="1374598"/>
            <a:ext cx="2379572" cy="976725"/>
          </a:xfrm>
          <a:prstGeom prst="wedgeRoundRectCallout">
            <a:avLst>
              <a:gd name="adj1" fmla="val -28072"/>
              <a:gd name="adj2" fmla="val 6648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0000"/>
                </a:solidFill>
              </a:rPr>
              <a:t>Un-</a:t>
            </a:r>
            <a:r>
              <a:rPr lang="en-US" altLang="en-US" sz="2400" dirty="0">
                <a:solidFill>
                  <a:srgbClr val="FFFFFF"/>
                </a:solidFill>
              </a:rPr>
              <a:t>Supervised </a:t>
            </a:r>
            <a:br>
              <a:rPr lang="en-US" altLang="en-US" sz="2400" dirty="0">
                <a:solidFill>
                  <a:srgbClr val="FFFFFF"/>
                </a:solidFill>
              </a:rPr>
            </a:br>
            <a:r>
              <a:rPr lang="en-US" altLang="en-US" sz="2400" dirty="0">
                <a:solidFill>
                  <a:srgbClr val="FFFFFF"/>
                </a:solidFill>
              </a:rPr>
              <a:t>ie no labels.</a:t>
            </a:r>
          </a:p>
        </p:txBody>
      </p:sp>
    </p:spTree>
    <p:extLst>
      <p:ext uri="{BB962C8B-B14F-4D97-AF65-F5344CB8AC3E}">
        <p14:creationId xmlns:p14="http://schemas.microsoft.com/office/powerpoint/2010/main" val="31785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anim calcmode="lin" valueType="num">
                                      <p:cBhvr additive="base">
                                        <p:cTn id="7" dur="500" fill="hold"/>
                                        <p:tgtEl>
                                          <p:spTgt spid="21">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1">
                                            <p:txEl>
                                              <p:pRg st="3" end="3"/>
                                            </p:txEl>
                                          </p:spTgt>
                                        </p:tgtEl>
                                        <p:attrNameLst>
                                          <p:attrName>style.visibility</p:attrName>
                                        </p:attrNameLst>
                                      </p:cBhvr>
                                      <p:to>
                                        <p:strVal val="visible"/>
                                      </p:to>
                                    </p:set>
                                    <p:anim calcmode="lin" valueType="num">
                                      <p:cBhvr additive="base">
                                        <p:cTn id="17" dur="500" fill="hold"/>
                                        <p:tgtEl>
                                          <p:spTgt spid="21">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a:spLocks noChangeArrowheads="1"/>
          </p:cNvSpPr>
          <p:nvPr/>
        </p:nvSpPr>
        <p:spPr bwMode="auto">
          <a:xfrm>
            <a:off x="5702300" y="1905000"/>
            <a:ext cx="36703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indent="0">
              <a:spcBef>
                <a:spcPct val="0"/>
              </a:spcBef>
            </a:pPr>
            <a:r>
              <a:rPr lang="en-US" altLang="en-US" sz="2800" dirty="0">
                <a:latin typeface="Times New Roman" pitchFamily="18" charset="0"/>
              </a:rPr>
              <a:t>- Start with k random cluster centers.</a:t>
            </a:r>
          </a:p>
          <a:p>
            <a:pPr marL="0" indent="0">
              <a:spcBef>
                <a:spcPct val="0"/>
              </a:spcBef>
            </a:pPr>
            <a:r>
              <a:rPr lang="en-US" altLang="en-US" sz="2800" dirty="0">
                <a:latin typeface="Times New Roman" pitchFamily="18" charset="0"/>
              </a:rPr>
              <a:t>- Partition points based on which center they are closest to.</a:t>
            </a:r>
          </a:p>
          <a:p>
            <a:pPr marL="0" indent="0">
              <a:spcBef>
                <a:spcPct val="0"/>
              </a:spcBef>
            </a:pPr>
            <a:r>
              <a:rPr lang="en-US" altLang="en-US" sz="2800" dirty="0">
                <a:latin typeface="Times New Roman" pitchFamily="18" charset="0"/>
              </a:rPr>
              <a:t>- For each cluster take its center to be the average of the points.</a:t>
            </a:r>
          </a:p>
          <a:p>
            <a:pPr marL="0" indent="0">
              <a:spcBef>
                <a:spcPct val="0"/>
              </a:spcBef>
            </a:pPr>
            <a:r>
              <a:rPr lang="en-US" altLang="en-US" sz="2800" dirty="0">
                <a:latin typeface="Times New Roman" pitchFamily="18" charset="0"/>
              </a:rPr>
              <a:t>- Repeat</a:t>
            </a:r>
          </a:p>
        </p:txBody>
      </p:sp>
      <p:sp>
        <p:nvSpPr>
          <p:cNvPr id="23" name="Rectangle 63">
            <a:extLst>
              <a:ext uri="{FF2B5EF4-FFF2-40B4-BE49-F238E27FC236}">
                <a16:creationId xmlns:a16="http://schemas.microsoft.com/office/drawing/2014/main" id="{EF9969CF-809F-444A-A9C2-67BBAB01BE89}"/>
              </a:ext>
            </a:extLst>
          </p:cNvPr>
          <p:cNvSpPr>
            <a:spLocks noChangeArrowheads="1"/>
          </p:cNvSpPr>
          <p:nvPr/>
        </p:nvSpPr>
        <p:spPr bwMode="auto">
          <a:xfrm>
            <a:off x="685800" y="-69671"/>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Clustering</a:t>
            </a:r>
          </a:p>
        </p:txBody>
      </p:sp>
      <p:grpSp>
        <p:nvGrpSpPr>
          <p:cNvPr id="7171" name="Group 7170">
            <a:extLst>
              <a:ext uri="{FF2B5EF4-FFF2-40B4-BE49-F238E27FC236}">
                <a16:creationId xmlns:a16="http://schemas.microsoft.com/office/drawing/2014/main" id="{71F181F0-6CC4-422D-A34B-E87DAB771BB0}"/>
              </a:ext>
            </a:extLst>
          </p:cNvPr>
          <p:cNvGrpSpPr/>
          <p:nvPr/>
        </p:nvGrpSpPr>
        <p:grpSpPr>
          <a:xfrm>
            <a:off x="156614" y="2286000"/>
            <a:ext cx="5647378" cy="4343400"/>
            <a:chOff x="156614" y="2286000"/>
            <a:chExt cx="5647378" cy="4343400"/>
          </a:xfrm>
        </p:grpSpPr>
        <p:pic>
          <p:nvPicPr>
            <p:cNvPr id="614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8290" t="2890" r="2592" b="9250"/>
            <a:stretch/>
          </p:blipFill>
          <p:spPr bwMode="auto">
            <a:xfrm>
              <a:off x="165192" y="2286000"/>
              <a:ext cx="56388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D7E9BB86-156E-48F9-A31A-0666AD0ACE24}"/>
                </a:ext>
              </a:extLst>
            </p:cNvPr>
            <p:cNvSpPr/>
            <p:nvPr/>
          </p:nvSpPr>
          <p:spPr>
            <a:xfrm>
              <a:off x="1793830" y="3722916"/>
              <a:ext cx="2381523"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7" name="Rectangle 46">
              <a:extLst>
                <a:ext uri="{FF2B5EF4-FFF2-40B4-BE49-F238E27FC236}">
                  <a16:creationId xmlns:a16="http://schemas.microsoft.com/office/drawing/2014/main" id="{2895FCE4-BE20-40F7-B238-CB8776ECBB4C}"/>
                </a:ext>
              </a:extLst>
            </p:cNvPr>
            <p:cNvSpPr/>
            <p:nvPr/>
          </p:nvSpPr>
          <p:spPr>
            <a:xfrm>
              <a:off x="156614" y="2294708"/>
              <a:ext cx="2381523"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8" name="Rectangle 47">
              <a:extLst>
                <a:ext uri="{FF2B5EF4-FFF2-40B4-BE49-F238E27FC236}">
                  <a16:creationId xmlns:a16="http://schemas.microsoft.com/office/drawing/2014/main" id="{E0856A25-5110-4EC9-B90E-103F638DD22E}"/>
                </a:ext>
              </a:extLst>
            </p:cNvPr>
            <p:cNvSpPr/>
            <p:nvPr/>
          </p:nvSpPr>
          <p:spPr>
            <a:xfrm>
              <a:off x="1578652" y="4981300"/>
              <a:ext cx="1863049"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sp>
          <p:nvSpPr>
            <p:cNvPr id="49" name="Rectangle 48">
              <a:extLst>
                <a:ext uri="{FF2B5EF4-FFF2-40B4-BE49-F238E27FC236}">
                  <a16:creationId xmlns:a16="http://schemas.microsoft.com/office/drawing/2014/main" id="{1901C1E1-D114-4091-87D0-F1D66A4671DA}"/>
                </a:ext>
              </a:extLst>
            </p:cNvPr>
            <p:cNvSpPr/>
            <p:nvPr/>
          </p:nvSpPr>
          <p:spPr>
            <a:xfrm>
              <a:off x="3405164" y="4263930"/>
              <a:ext cx="2381522" cy="1469568"/>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2" name="Group 1">
            <a:extLst>
              <a:ext uri="{FF2B5EF4-FFF2-40B4-BE49-F238E27FC236}">
                <a16:creationId xmlns:a16="http://schemas.microsoft.com/office/drawing/2014/main" id="{3DC6D651-1697-4301-AF8B-AB7AE5E78DA3}"/>
              </a:ext>
            </a:extLst>
          </p:cNvPr>
          <p:cNvGrpSpPr/>
          <p:nvPr/>
        </p:nvGrpSpPr>
        <p:grpSpPr>
          <a:xfrm>
            <a:off x="759278" y="2990614"/>
            <a:ext cx="4076705" cy="3243905"/>
            <a:chOff x="759278" y="2990614"/>
            <a:chExt cx="4076705" cy="3243905"/>
          </a:xfrm>
        </p:grpSpPr>
        <p:sp>
          <p:nvSpPr>
            <p:cNvPr id="63" name="Oval 62">
              <a:extLst>
                <a:ext uri="{FF2B5EF4-FFF2-40B4-BE49-F238E27FC236}">
                  <a16:creationId xmlns:a16="http://schemas.microsoft.com/office/drawing/2014/main" id="{FEFCDFDC-C567-49C5-9EB5-3962B143E3F5}"/>
                </a:ext>
              </a:extLst>
            </p:cNvPr>
            <p:cNvSpPr/>
            <p:nvPr/>
          </p:nvSpPr>
          <p:spPr>
            <a:xfrm>
              <a:off x="3197574" y="2990614"/>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4" name="Oval 63">
              <a:extLst>
                <a:ext uri="{FF2B5EF4-FFF2-40B4-BE49-F238E27FC236}">
                  <a16:creationId xmlns:a16="http://schemas.microsoft.com/office/drawing/2014/main" id="{371190CF-6B4C-484B-8F58-B6DCF01CDE42}"/>
                </a:ext>
              </a:extLst>
            </p:cNvPr>
            <p:cNvSpPr/>
            <p:nvPr/>
          </p:nvSpPr>
          <p:spPr>
            <a:xfrm>
              <a:off x="4759783" y="3407226"/>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6" name="Oval 65">
              <a:extLst>
                <a:ext uri="{FF2B5EF4-FFF2-40B4-BE49-F238E27FC236}">
                  <a16:creationId xmlns:a16="http://schemas.microsoft.com/office/drawing/2014/main" id="{B48C7F22-E3B6-4AF8-A6B3-F43C12E85CF4}"/>
                </a:ext>
              </a:extLst>
            </p:cNvPr>
            <p:cNvSpPr/>
            <p:nvPr/>
          </p:nvSpPr>
          <p:spPr>
            <a:xfrm>
              <a:off x="759278" y="5578932"/>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68" name="Oval 67">
              <a:extLst>
                <a:ext uri="{FF2B5EF4-FFF2-40B4-BE49-F238E27FC236}">
                  <a16:creationId xmlns:a16="http://schemas.microsoft.com/office/drawing/2014/main" id="{6136485B-1BC2-4A34-AE85-25CEFF236468}"/>
                </a:ext>
              </a:extLst>
            </p:cNvPr>
            <p:cNvSpPr/>
            <p:nvPr/>
          </p:nvSpPr>
          <p:spPr>
            <a:xfrm>
              <a:off x="1047528" y="4312766"/>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0" name="Oval 69">
              <a:extLst>
                <a:ext uri="{FF2B5EF4-FFF2-40B4-BE49-F238E27FC236}">
                  <a16:creationId xmlns:a16="http://schemas.microsoft.com/office/drawing/2014/main" id="{567002E1-C276-4376-AD06-E1B7B3CABA5E}"/>
                </a:ext>
              </a:extLst>
            </p:cNvPr>
            <p:cNvSpPr/>
            <p:nvPr/>
          </p:nvSpPr>
          <p:spPr>
            <a:xfrm>
              <a:off x="4446270" y="5900083"/>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2" name="Oval 71">
              <a:extLst>
                <a:ext uri="{FF2B5EF4-FFF2-40B4-BE49-F238E27FC236}">
                  <a16:creationId xmlns:a16="http://schemas.microsoft.com/office/drawing/2014/main" id="{E19A8B08-034C-4FD9-9A1E-063106F4C20B}"/>
                </a:ext>
              </a:extLst>
            </p:cNvPr>
            <p:cNvSpPr/>
            <p:nvPr/>
          </p:nvSpPr>
          <p:spPr>
            <a:xfrm>
              <a:off x="3564526" y="6161367"/>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
        <p:nvSpPr>
          <p:cNvPr id="123" name="Rectangle 5">
            <a:extLst>
              <a:ext uri="{FF2B5EF4-FFF2-40B4-BE49-F238E27FC236}">
                <a16:creationId xmlns:a16="http://schemas.microsoft.com/office/drawing/2014/main" id="{413BA837-2D5E-46E8-A8B7-94EA6C2E57B9}"/>
              </a:ext>
            </a:extLst>
          </p:cNvPr>
          <p:cNvSpPr>
            <a:spLocks noChangeArrowheads="1"/>
          </p:cNvSpPr>
          <p:nvPr/>
        </p:nvSpPr>
        <p:spPr bwMode="auto">
          <a:xfrm>
            <a:off x="2293255" y="924463"/>
            <a:ext cx="70214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Clustering is grouping together similar things</a:t>
            </a:r>
            <a:br>
              <a:rPr lang="en-US" altLang="en-US" sz="2800" dirty="0">
                <a:latin typeface="Times New Roman" pitchFamily="18" charset="0"/>
              </a:rPr>
            </a:br>
            <a:r>
              <a:rPr lang="en-US" altLang="en-US" sz="2800" dirty="0">
                <a:latin typeface="Times New Roman" pitchFamily="18" charset="0"/>
              </a:rPr>
              <a:t>without knowing the nature of the things.</a:t>
            </a:r>
          </a:p>
        </p:txBody>
      </p:sp>
      <p:sp>
        <p:nvSpPr>
          <p:cNvPr id="124" name="AutoShape 35">
            <a:extLst>
              <a:ext uri="{FF2B5EF4-FFF2-40B4-BE49-F238E27FC236}">
                <a16:creationId xmlns:a16="http://schemas.microsoft.com/office/drawing/2014/main" id="{A393A75E-4063-47B6-B90A-BACB2A231F61}"/>
              </a:ext>
            </a:extLst>
          </p:cNvPr>
          <p:cNvSpPr>
            <a:spLocks noChangeArrowheads="1"/>
          </p:cNvSpPr>
          <p:nvPr/>
        </p:nvSpPr>
        <p:spPr bwMode="auto">
          <a:xfrm>
            <a:off x="87153" y="1374598"/>
            <a:ext cx="2379572" cy="976725"/>
          </a:xfrm>
          <a:prstGeom prst="wedgeRoundRectCallout">
            <a:avLst>
              <a:gd name="adj1" fmla="val -28072"/>
              <a:gd name="adj2" fmla="val 66480"/>
              <a:gd name="adj3" fmla="val 16667"/>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r>
              <a:rPr lang="en-US" altLang="en-US" sz="2400" dirty="0">
                <a:solidFill>
                  <a:srgbClr val="FF0000"/>
                </a:solidFill>
              </a:rPr>
              <a:t>Un-</a:t>
            </a:r>
            <a:r>
              <a:rPr lang="en-US" altLang="en-US" sz="2400" dirty="0">
                <a:solidFill>
                  <a:srgbClr val="FFFFFF"/>
                </a:solidFill>
              </a:rPr>
              <a:t>Supervised </a:t>
            </a:r>
            <a:br>
              <a:rPr lang="en-US" altLang="en-US" sz="2400" dirty="0">
                <a:solidFill>
                  <a:srgbClr val="FFFFFF"/>
                </a:solidFill>
              </a:rPr>
            </a:br>
            <a:r>
              <a:rPr lang="en-US" altLang="en-US" sz="2400" dirty="0">
                <a:solidFill>
                  <a:srgbClr val="FFFFFF"/>
                </a:solidFill>
              </a:rPr>
              <a:t>ie no labels.</a:t>
            </a:r>
          </a:p>
        </p:txBody>
      </p:sp>
      <p:grpSp>
        <p:nvGrpSpPr>
          <p:cNvPr id="7182" name="Group 7181">
            <a:extLst>
              <a:ext uri="{FF2B5EF4-FFF2-40B4-BE49-F238E27FC236}">
                <a16:creationId xmlns:a16="http://schemas.microsoft.com/office/drawing/2014/main" id="{2694555F-259C-4C72-B19D-4F2F4642D4FE}"/>
              </a:ext>
            </a:extLst>
          </p:cNvPr>
          <p:cNvGrpSpPr/>
          <p:nvPr/>
        </p:nvGrpSpPr>
        <p:grpSpPr>
          <a:xfrm>
            <a:off x="185533" y="2294708"/>
            <a:ext cx="5601153" cy="4312464"/>
            <a:chOff x="185533" y="2294708"/>
            <a:chExt cx="5601153" cy="4312464"/>
          </a:xfrm>
        </p:grpSpPr>
        <p:grpSp>
          <p:nvGrpSpPr>
            <p:cNvPr id="7177" name="Group 7176">
              <a:extLst>
                <a:ext uri="{FF2B5EF4-FFF2-40B4-BE49-F238E27FC236}">
                  <a16:creationId xmlns:a16="http://schemas.microsoft.com/office/drawing/2014/main" id="{7F193D18-24B2-4E33-AAC1-FF7DEE267191}"/>
                </a:ext>
              </a:extLst>
            </p:cNvPr>
            <p:cNvGrpSpPr/>
            <p:nvPr/>
          </p:nvGrpSpPr>
          <p:grpSpPr>
            <a:xfrm>
              <a:off x="185533" y="2294708"/>
              <a:ext cx="5601153" cy="4312464"/>
              <a:chOff x="185533" y="2294708"/>
              <a:chExt cx="5601153" cy="4312464"/>
            </a:xfrm>
          </p:grpSpPr>
          <p:cxnSp>
            <p:nvCxnSpPr>
              <p:cNvPr id="74" name="Straight Connector 73">
                <a:extLst>
                  <a:ext uri="{FF2B5EF4-FFF2-40B4-BE49-F238E27FC236}">
                    <a16:creationId xmlns:a16="http://schemas.microsoft.com/office/drawing/2014/main" id="{AD72FD62-243F-4037-9512-CD2A4067ECCB}"/>
                  </a:ext>
                </a:extLst>
              </p:cNvPr>
              <p:cNvCxnSpPr>
                <a:cxnSpLocks/>
              </p:cNvCxnSpPr>
              <p:nvPr/>
            </p:nvCxnSpPr>
            <p:spPr bwMode="auto">
              <a:xfrm>
                <a:off x="3679615" y="4637040"/>
                <a:ext cx="2107071" cy="302151"/>
              </a:xfrm>
              <a:prstGeom prst="line">
                <a:avLst/>
              </a:prstGeom>
              <a:noFill/>
              <a:ln w="38100" cap="sq" cmpd="sng" algn="ctr">
                <a:solidFill>
                  <a:schemeClr val="hlink"/>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12E95184-3CB9-4B10-80F2-694F2273013F}"/>
                  </a:ext>
                </a:extLst>
              </p:cNvPr>
              <p:cNvCxnSpPr>
                <a:cxnSpLocks/>
              </p:cNvCxnSpPr>
              <p:nvPr/>
            </p:nvCxnSpPr>
            <p:spPr bwMode="auto">
              <a:xfrm flipH="1">
                <a:off x="3696921" y="2294708"/>
                <a:ext cx="662382" cy="2321038"/>
              </a:xfrm>
              <a:prstGeom prst="line">
                <a:avLst/>
              </a:prstGeom>
              <a:noFill/>
              <a:ln w="38100" cap="sq" cmpd="sng" algn="ctr">
                <a:solidFill>
                  <a:schemeClr val="hlink"/>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611072F7-A9DB-4C78-AA5F-D28C84DF798C}"/>
                  </a:ext>
                </a:extLst>
              </p:cNvPr>
              <p:cNvCxnSpPr>
                <a:cxnSpLocks/>
              </p:cNvCxnSpPr>
              <p:nvPr/>
            </p:nvCxnSpPr>
            <p:spPr bwMode="auto">
              <a:xfrm>
                <a:off x="3684221" y="4615746"/>
                <a:ext cx="539821" cy="1991426"/>
              </a:xfrm>
              <a:prstGeom prst="line">
                <a:avLst/>
              </a:prstGeom>
              <a:noFill/>
              <a:ln w="38100" cap="sq" cmpd="sng" algn="ctr">
                <a:solidFill>
                  <a:schemeClr val="hlink"/>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4BEE2296-426E-425A-8C23-7083D192478D}"/>
                  </a:ext>
                </a:extLst>
              </p:cNvPr>
              <p:cNvCxnSpPr>
                <a:cxnSpLocks/>
              </p:cNvCxnSpPr>
              <p:nvPr/>
            </p:nvCxnSpPr>
            <p:spPr bwMode="auto">
              <a:xfrm flipV="1">
                <a:off x="1964755" y="5244842"/>
                <a:ext cx="394887" cy="1357002"/>
              </a:xfrm>
              <a:prstGeom prst="line">
                <a:avLst/>
              </a:prstGeom>
              <a:noFill/>
              <a:ln w="38100" cap="sq" cmpd="sng" algn="ctr">
                <a:solidFill>
                  <a:schemeClr val="hlink"/>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5693B459-1A08-40B2-884D-7B3314940870}"/>
                  </a:ext>
                </a:extLst>
              </p:cNvPr>
              <p:cNvCxnSpPr>
                <a:cxnSpLocks/>
              </p:cNvCxnSpPr>
              <p:nvPr/>
            </p:nvCxnSpPr>
            <p:spPr bwMode="auto">
              <a:xfrm>
                <a:off x="185533" y="4872016"/>
                <a:ext cx="2209483" cy="352253"/>
              </a:xfrm>
              <a:prstGeom prst="line">
                <a:avLst/>
              </a:prstGeom>
              <a:noFill/>
              <a:ln w="38100" cap="sq" cmpd="sng" algn="ctr">
                <a:solidFill>
                  <a:schemeClr val="hlink"/>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D60D0FCA-7B94-4AAC-A84A-4C96C2D29281}"/>
                  </a:ext>
                </a:extLst>
              </p:cNvPr>
              <p:cNvCxnSpPr>
                <a:cxnSpLocks/>
                <a:stCxn id="47" idx="0"/>
              </p:cNvCxnSpPr>
              <p:nvPr/>
            </p:nvCxnSpPr>
            <p:spPr bwMode="auto">
              <a:xfrm>
                <a:off x="1347376" y="2294708"/>
                <a:ext cx="1450161" cy="2335180"/>
              </a:xfrm>
              <a:prstGeom prst="line">
                <a:avLst/>
              </a:prstGeom>
              <a:noFill/>
              <a:ln w="38100" cap="sq" cmpd="sng" algn="ctr">
                <a:solidFill>
                  <a:schemeClr val="hlink"/>
                </a:solidFill>
                <a:prstDash val="solid"/>
                <a:round/>
                <a:headEnd type="none" w="med" len="med"/>
                <a:tailEnd type="none" w="med" len="med"/>
              </a:ln>
              <a:effectLst/>
            </p:spPr>
          </p:cxnSp>
        </p:grpSp>
        <p:grpSp>
          <p:nvGrpSpPr>
            <p:cNvPr id="7178" name="Group 7177">
              <a:extLst>
                <a:ext uri="{FF2B5EF4-FFF2-40B4-BE49-F238E27FC236}">
                  <a16:creationId xmlns:a16="http://schemas.microsoft.com/office/drawing/2014/main" id="{2D752BB4-3291-456D-A822-39DB14C2019E}"/>
                </a:ext>
              </a:extLst>
            </p:cNvPr>
            <p:cNvGrpSpPr/>
            <p:nvPr/>
          </p:nvGrpSpPr>
          <p:grpSpPr>
            <a:xfrm>
              <a:off x="2367520" y="4629888"/>
              <a:ext cx="1312095" cy="602314"/>
              <a:chOff x="2367520" y="4629888"/>
              <a:chExt cx="1312095" cy="602314"/>
            </a:xfrm>
          </p:grpSpPr>
          <p:cxnSp>
            <p:nvCxnSpPr>
              <p:cNvPr id="45" name="Straight Connector 44">
                <a:extLst>
                  <a:ext uri="{FF2B5EF4-FFF2-40B4-BE49-F238E27FC236}">
                    <a16:creationId xmlns:a16="http://schemas.microsoft.com/office/drawing/2014/main" id="{9C116ABC-14E3-422D-A85D-F78F4B6E0722}"/>
                  </a:ext>
                </a:extLst>
              </p:cNvPr>
              <p:cNvCxnSpPr>
                <a:cxnSpLocks/>
              </p:cNvCxnSpPr>
              <p:nvPr/>
            </p:nvCxnSpPr>
            <p:spPr bwMode="auto">
              <a:xfrm>
                <a:off x="2814010" y="4629888"/>
                <a:ext cx="865605" cy="0"/>
              </a:xfrm>
              <a:prstGeom prst="line">
                <a:avLst/>
              </a:prstGeom>
              <a:noFill/>
              <a:ln w="38100" cap="sq" cmpd="sng" algn="ctr">
                <a:solidFill>
                  <a:schemeClr val="hlink"/>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78332C7D-E56F-4130-B4AB-62F64D82E9FA}"/>
                  </a:ext>
                </a:extLst>
              </p:cNvPr>
              <p:cNvCxnSpPr>
                <a:cxnSpLocks/>
              </p:cNvCxnSpPr>
              <p:nvPr/>
            </p:nvCxnSpPr>
            <p:spPr bwMode="auto">
              <a:xfrm flipV="1">
                <a:off x="2367520" y="4652750"/>
                <a:ext cx="430017" cy="579452"/>
              </a:xfrm>
              <a:prstGeom prst="line">
                <a:avLst/>
              </a:prstGeom>
              <a:noFill/>
              <a:ln w="38100" cap="sq" cmpd="sng" algn="ctr">
                <a:solidFill>
                  <a:schemeClr val="hlink"/>
                </a:solidFill>
                <a:prstDash val="solid"/>
                <a:round/>
                <a:headEnd type="none" w="med" len="med"/>
                <a:tailEnd type="none" w="med" len="med"/>
              </a:ln>
              <a:effectLst/>
            </p:spPr>
          </p:cxnSp>
        </p:grpSp>
      </p:grpSp>
      <p:grpSp>
        <p:nvGrpSpPr>
          <p:cNvPr id="75" name="Group 74">
            <a:extLst>
              <a:ext uri="{FF2B5EF4-FFF2-40B4-BE49-F238E27FC236}">
                <a16:creationId xmlns:a16="http://schemas.microsoft.com/office/drawing/2014/main" id="{021B71F5-0BEB-4430-98A0-B7F420BA782D}"/>
              </a:ext>
            </a:extLst>
          </p:cNvPr>
          <p:cNvGrpSpPr/>
          <p:nvPr/>
        </p:nvGrpSpPr>
        <p:grpSpPr>
          <a:xfrm>
            <a:off x="857086" y="2951942"/>
            <a:ext cx="3981169" cy="3339441"/>
            <a:chOff x="854814" y="2963318"/>
            <a:chExt cx="3981169" cy="3339441"/>
          </a:xfrm>
        </p:grpSpPr>
        <p:sp>
          <p:nvSpPr>
            <p:cNvPr id="76" name="Oval 75">
              <a:extLst>
                <a:ext uri="{FF2B5EF4-FFF2-40B4-BE49-F238E27FC236}">
                  <a16:creationId xmlns:a16="http://schemas.microsoft.com/office/drawing/2014/main" id="{338A150B-0535-43C3-9665-77FD21CAE7AA}"/>
                </a:ext>
              </a:extLst>
            </p:cNvPr>
            <p:cNvSpPr/>
            <p:nvPr/>
          </p:nvSpPr>
          <p:spPr>
            <a:xfrm>
              <a:off x="3156630" y="2963318"/>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7" name="Oval 76">
              <a:extLst>
                <a:ext uri="{FF2B5EF4-FFF2-40B4-BE49-F238E27FC236}">
                  <a16:creationId xmlns:a16="http://schemas.microsoft.com/office/drawing/2014/main" id="{4E3BD983-9F7A-47CE-9EC5-2164FBC0ED1A}"/>
                </a:ext>
              </a:extLst>
            </p:cNvPr>
            <p:cNvSpPr/>
            <p:nvPr/>
          </p:nvSpPr>
          <p:spPr>
            <a:xfrm>
              <a:off x="4759783" y="3516410"/>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78" name="Oval 77">
              <a:extLst>
                <a:ext uri="{FF2B5EF4-FFF2-40B4-BE49-F238E27FC236}">
                  <a16:creationId xmlns:a16="http://schemas.microsoft.com/office/drawing/2014/main" id="{973E00BA-F2D4-4288-9DA6-FCA231C554B9}"/>
                </a:ext>
              </a:extLst>
            </p:cNvPr>
            <p:cNvSpPr/>
            <p:nvPr/>
          </p:nvSpPr>
          <p:spPr>
            <a:xfrm>
              <a:off x="854814" y="5592580"/>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80" name="Oval 79">
              <a:extLst>
                <a:ext uri="{FF2B5EF4-FFF2-40B4-BE49-F238E27FC236}">
                  <a16:creationId xmlns:a16="http://schemas.microsoft.com/office/drawing/2014/main" id="{DBB4360A-CF32-4A1B-BBE8-D2692F2EDDBD}"/>
                </a:ext>
              </a:extLst>
            </p:cNvPr>
            <p:cNvSpPr/>
            <p:nvPr/>
          </p:nvSpPr>
          <p:spPr>
            <a:xfrm>
              <a:off x="1293189" y="4421950"/>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81" name="Oval 80">
              <a:extLst>
                <a:ext uri="{FF2B5EF4-FFF2-40B4-BE49-F238E27FC236}">
                  <a16:creationId xmlns:a16="http://schemas.microsoft.com/office/drawing/2014/main" id="{249E83FA-9AA9-498F-ABF4-634852313D1F}"/>
                </a:ext>
              </a:extLst>
            </p:cNvPr>
            <p:cNvSpPr/>
            <p:nvPr/>
          </p:nvSpPr>
          <p:spPr>
            <a:xfrm>
              <a:off x="4309790" y="6091155"/>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82" name="Oval 81">
              <a:extLst>
                <a:ext uri="{FF2B5EF4-FFF2-40B4-BE49-F238E27FC236}">
                  <a16:creationId xmlns:a16="http://schemas.microsoft.com/office/drawing/2014/main" id="{BEFFCA53-71AD-4DFD-A89E-873295AA2E5D}"/>
                </a:ext>
              </a:extLst>
            </p:cNvPr>
            <p:cNvSpPr/>
            <p:nvPr/>
          </p:nvSpPr>
          <p:spPr>
            <a:xfrm>
              <a:off x="3796542" y="6229607"/>
              <a:ext cx="76200" cy="73152"/>
            </a:xfrm>
            <a:prstGeom prst="ellipse">
              <a:avLst/>
            </a:prstGeom>
            <a:solidFill>
              <a:schemeClr val="bg2"/>
            </a:solidFill>
            <a:ln w="25400">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Tree>
    <p:extLst>
      <p:ext uri="{BB962C8B-B14F-4D97-AF65-F5344CB8AC3E}">
        <p14:creationId xmlns:p14="http://schemas.microsoft.com/office/powerpoint/2010/main" val="379894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182"/>
                                        </p:tgtEl>
                                        <p:attrNameLst>
                                          <p:attrName>style.visibility</p:attrName>
                                        </p:attrNameLst>
                                      </p:cBhvr>
                                      <p:to>
                                        <p:strVal val="visible"/>
                                      </p:to>
                                    </p:set>
                                    <p:anim calcmode="lin" valueType="num">
                                      <p:cBhvr additive="base">
                                        <p:cTn id="7" dur="500" fill="hold"/>
                                        <p:tgtEl>
                                          <p:spTgt spid="7182"/>
                                        </p:tgtEl>
                                        <p:attrNameLst>
                                          <p:attrName>ppt_x</p:attrName>
                                        </p:attrNameLst>
                                      </p:cBhvr>
                                      <p:tavLst>
                                        <p:tav tm="0">
                                          <p:val>
                                            <p:strVal val="1+#ppt_w/2"/>
                                          </p:val>
                                        </p:tav>
                                        <p:tav tm="100000">
                                          <p:val>
                                            <p:strVal val="#ppt_x"/>
                                          </p:val>
                                        </p:tav>
                                      </p:tavLst>
                                    </p:anim>
                                    <p:anim calcmode="lin" valueType="num">
                                      <p:cBhvr additive="base">
                                        <p:cTn id="8" dur="500" fill="hold"/>
                                        <p:tgtEl>
                                          <p:spTgt spid="71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219200" y="685800"/>
            <a:ext cx="7772400" cy="1143000"/>
          </a:xfrm>
          <a:prstGeom prst="rect">
            <a:avLst/>
          </a:prstGeom>
        </p:spPr>
        <p:txBody>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eaLnBrk="1" hangingPunct="1"/>
            <a:r>
              <a:rPr lang="en-CA" altLang="en-US" sz="7200" kern="0" dirty="0">
                <a:latin typeface="Script MT Bold" pitchFamily="66" charset="0"/>
              </a:rPr>
              <a:t>End</a:t>
            </a:r>
          </a:p>
          <a:p>
            <a:pPr eaLnBrk="1" hangingPunct="1"/>
            <a:r>
              <a:rPr lang="en-CA" altLang="en-US" sz="7200" kern="0" dirty="0">
                <a:latin typeface="Script MT Bold" pitchFamily="66" charset="0"/>
              </a:rPr>
              <a:t>Thanks </a:t>
            </a:r>
          </a:p>
          <a:p>
            <a:pPr eaLnBrk="1" hangingPunct="1"/>
            <a:r>
              <a:rPr lang="en-CA" altLang="en-US" sz="7200" kern="0" dirty="0">
                <a:latin typeface="Script MT Bold" pitchFamily="66" charset="0"/>
              </a:rPr>
              <a:t>for coming</a:t>
            </a: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570514"/>
            <a:ext cx="2535237" cy="31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a:extLst>
              <a:ext uri="{FF2B5EF4-FFF2-40B4-BE49-F238E27FC236}">
                <a16:creationId xmlns:a16="http://schemas.microsoft.com/office/drawing/2014/main" id="{19278B49-24F8-403A-A194-874E0DFB66CD}"/>
              </a:ext>
            </a:extLst>
          </p:cNvPr>
          <p:cNvSpPr>
            <a:spLocks noChangeArrowheads="1"/>
          </p:cNvSpPr>
          <p:nvPr/>
        </p:nvSpPr>
        <p:spPr bwMode="auto">
          <a:xfrm>
            <a:off x="3395711" y="5562600"/>
            <a:ext cx="5410200" cy="867365"/>
          </a:xfrm>
          <a:prstGeom prst="wedgeRectCallout">
            <a:avLst>
              <a:gd name="adj1" fmla="val -54019"/>
              <a:gd name="adj2" fmla="val 16968"/>
            </a:avLst>
          </a:prstGeom>
          <a:solidFill>
            <a:schemeClr val="bg2"/>
          </a:solidFill>
          <a:ln w="9525">
            <a:solidFill>
              <a:schemeClr val="bg1"/>
            </a:solidFill>
            <a:miter lim="800000"/>
            <a:headEnd/>
            <a:tailEnd/>
          </a:ln>
        </p:spPr>
        <p:txBody>
          <a:bodyPr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itchFamily="18" charset="0"/>
              </a:rPr>
              <a:t>Please give me feedback</a:t>
            </a:r>
            <a:br>
              <a:rPr lang="en-US" altLang="en-US" sz="2800" dirty="0">
                <a:solidFill>
                  <a:schemeClr val="tx2"/>
                </a:solidFill>
                <a:latin typeface="Times New Roman" pitchFamily="18" charset="0"/>
              </a:rPr>
            </a:br>
            <a:r>
              <a:rPr lang="en-US" altLang="en-US" sz="2800" dirty="0">
                <a:solidFill>
                  <a:schemeClr val="tx2"/>
                </a:solidFill>
                <a:latin typeface="Times New Roman" pitchFamily="18" charset="0"/>
              </a:rPr>
              <a:t>so that I can better serve you.</a:t>
            </a:r>
            <a:endParaRPr lang="en-US" altLang="en-US" sz="1800" dirty="0">
              <a:solidFill>
                <a:schemeClr val="tx2"/>
              </a:solidFill>
              <a:latin typeface="Times New Roman" pitchFamily="18" charset="0"/>
            </a:endParaRPr>
          </a:p>
        </p:txBody>
      </p:sp>
      <p:sp>
        <p:nvSpPr>
          <p:cNvPr id="21" name="AutoShape 9">
            <a:extLst>
              <a:ext uri="{FF2B5EF4-FFF2-40B4-BE49-F238E27FC236}">
                <a16:creationId xmlns:a16="http://schemas.microsoft.com/office/drawing/2014/main" id="{1E00A1D2-CBD8-4842-8CC3-D0248690DE0A}"/>
              </a:ext>
            </a:extLst>
          </p:cNvPr>
          <p:cNvSpPr>
            <a:spLocks noChangeArrowheads="1"/>
          </p:cNvSpPr>
          <p:nvPr/>
        </p:nvSpPr>
        <p:spPr bwMode="auto">
          <a:xfrm>
            <a:off x="3429000" y="4884991"/>
            <a:ext cx="5197475" cy="523214"/>
          </a:xfrm>
          <a:prstGeom prst="wedgeRectCallout">
            <a:avLst>
              <a:gd name="adj1" fmla="val -53815"/>
              <a:gd name="adj2" fmla="val 75528"/>
            </a:avLst>
          </a:prstGeom>
          <a:solidFill>
            <a:schemeClr val="bg2"/>
          </a:solidFill>
          <a:ln w="9525">
            <a:solidFill>
              <a:schemeClr val="bg1"/>
            </a:solidFill>
            <a:miter lim="800000"/>
            <a:headEnd/>
            <a:tailEnd/>
          </a:ln>
        </p:spPr>
        <p:txBody>
          <a:bodyPr wrap="square"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itchFamily="18" charset="0"/>
              </a:rPr>
              <a:t>Do you have any questions? </a:t>
            </a:r>
            <a:endParaRPr lang="en-US" altLang="en-US" sz="1800" dirty="0">
              <a:solidFill>
                <a:schemeClr val="tx2"/>
              </a:solidFill>
              <a:latin typeface="Times New Roman" pitchFamily="18" charset="0"/>
            </a:endParaRPr>
          </a:p>
        </p:txBody>
      </p:sp>
    </p:spTree>
    <p:extLst>
      <p:ext uri="{BB962C8B-B14F-4D97-AF65-F5344CB8AC3E}">
        <p14:creationId xmlns:p14="http://schemas.microsoft.com/office/powerpoint/2010/main" val="38564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78374" y="4369624"/>
            <a:ext cx="5284226" cy="2412176"/>
            <a:chOff x="278374" y="4369624"/>
            <a:chExt cx="5284226" cy="2412176"/>
          </a:xfrm>
        </p:grpSpPr>
        <p:sp>
          <p:nvSpPr>
            <p:cNvPr id="17" name="Rectangle 16"/>
            <p:cNvSpPr/>
            <p:nvPr/>
          </p:nvSpPr>
          <p:spPr>
            <a:xfrm>
              <a:off x="381000" y="4369624"/>
              <a:ext cx="5181600" cy="2405005"/>
            </a:xfrm>
            <a:prstGeom prst="rect">
              <a:avLst/>
            </a:prstGeom>
            <a:solidFill>
              <a:schemeClr val="tx1"/>
            </a:solidFill>
            <a:ln>
              <a:noFill/>
            </a:ln>
          </p:spPr>
          <p:txBody>
            <a:bodyPr wrap="square" rtlCol="0" anchor="ctr">
              <a:spAutoFit/>
            </a:bodyPr>
            <a:lstStyle/>
            <a:p>
              <a:pPr algn="l"/>
              <a:endParaRPr lang="en-CA" sz="2400" dirty="0"/>
            </a:p>
          </p:txBody>
        </p:sp>
        <p:pic>
          <p:nvPicPr>
            <p:cNvPr id="18"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74" y="4601780"/>
              <a:ext cx="5047226" cy="218002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Box 33"/>
          <p:cNvSpPr txBox="1">
            <a:spLocks noChangeArrowheads="1"/>
          </p:cNvSpPr>
          <p:nvPr/>
        </p:nvSpPr>
        <p:spPr bwMode="auto">
          <a:xfrm>
            <a:off x="-97457" y="609600"/>
            <a:ext cx="1015585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tx2"/>
                </a:solidFill>
                <a:latin typeface="Times New Roman" panose="02020603050405020304" pitchFamily="18" charset="0"/>
                <a:cs typeface="Times New Roman" panose="02020603050405020304" pitchFamily="18" charset="0"/>
              </a:rPr>
              <a:t>Non-Dense layers</a:t>
            </a:r>
          </a:p>
          <a:p>
            <a:pPr marL="342900"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A layer in the neural net is called </a:t>
            </a:r>
            <a:r>
              <a:rPr lang="en-US" altLang="en-US" sz="2400" dirty="0">
                <a:solidFill>
                  <a:schemeClr val="tx2"/>
                </a:solidFill>
                <a:latin typeface="Times New Roman" panose="02020603050405020304" pitchFamily="18" charset="0"/>
                <a:cs typeface="Times New Roman" panose="02020603050405020304" pitchFamily="18" charset="0"/>
              </a:rPr>
              <a:t>dense</a:t>
            </a:r>
            <a:r>
              <a:rPr lang="en-US" altLang="en-US" sz="2400" dirty="0">
                <a:latin typeface="Times New Roman" panose="02020603050405020304" pitchFamily="18" charset="0"/>
                <a:cs typeface="Times New Roman" panose="02020603050405020304" pitchFamily="18" charset="0"/>
              </a:rPr>
              <a:t> </a:t>
            </a:r>
          </a:p>
          <a:p>
            <a:pPr>
              <a:spcBef>
                <a:spcPct val="0"/>
              </a:spcBef>
            </a:pPr>
            <a:r>
              <a:rPr lang="en-US" altLang="en-US" sz="2400" dirty="0">
                <a:latin typeface="Times New Roman" panose="02020603050405020304" pitchFamily="18" charset="0"/>
                <a:cs typeface="Times New Roman" panose="02020603050405020304" pitchFamily="18" charset="0"/>
              </a:rPr>
              <a:t>       if there is a complete graph of </a:t>
            </a:r>
            <a:r>
              <a:rPr lang="en-US" altLang="en-US" sz="2400" dirty="0" err="1">
                <a:latin typeface="Times New Roman" panose="02020603050405020304" pitchFamily="18" charset="0"/>
                <a:cs typeface="Times New Roman" panose="02020603050405020304" pitchFamily="18" charset="0"/>
              </a:rPr>
              <a:t>n</a:t>
            </a:r>
            <a:r>
              <a:rPr lang="en-US" altLang="en-US" sz="2400" dirty="0" err="1">
                <a:sym typeface="Symbol" pitchFamily="18" charset="2"/>
              </a:rPr>
              <a:t></a:t>
            </a:r>
            <a:r>
              <a:rPr lang="en-US" altLang="en-US" sz="2400" dirty="0" err="1">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edges </a:t>
            </a:r>
          </a:p>
          <a:p>
            <a:pPr>
              <a:spcBef>
                <a:spcPct val="0"/>
              </a:spcBef>
            </a:pPr>
            <a:r>
              <a:rPr lang="en-US" altLang="en-US" sz="2400" dirty="0">
                <a:latin typeface="Times New Roman" panose="02020603050405020304" pitchFamily="18" charset="0"/>
                <a:cs typeface="Times New Roman" panose="02020603050405020304" pitchFamily="18" charset="0"/>
              </a:rPr>
              <a:t>       between the n nodes at one layer and the m at the next.</a:t>
            </a:r>
          </a:p>
          <a:p>
            <a:pPr marL="342900"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We might want fewer weights. </a:t>
            </a:r>
          </a:p>
          <a:p>
            <a:pPr marL="1085850" lvl="1"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To decrease our computation time.</a:t>
            </a:r>
          </a:p>
          <a:p>
            <a:pPr marL="1085850" lvl="1"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To decrease the overfitting.</a:t>
            </a:r>
          </a:p>
          <a:p>
            <a:pPr marL="342900"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We could impose the constraints:</a:t>
            </a:r>
          </a:p>
          <a:p>
            <a:pPr marL="1085850" lvl="1"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Two edges are forced to have the same weight, ie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24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2400" dirty="0">
              <a:latin typeface="Times New Roman" panose="02020603050405020304" pitchFamily="18" charset="0"/>
              <a:cs typeface="Times New Roman" panose="02020603050405020304" pitchFamily="18" charset="0"/>
            </a:endParaRPr>
          </a:p>
          <a:p>
            <a:pPr marL="1085850" lvl="1" indent="-342900">
              <a:spcBef>
                <a:spcPct val="0"/>
              </a:spcBef>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Or some edge weight to be zero,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0</a:t>
            </a:r>
            <a:r>
              <a:rPr lang="en-CA" sz="2400" dirty="0">
                <a:latin typeface="Times New Roman" panose="02020603050405020304" pitchFamily="18" charset="0"/>
                <a:cs typeface="Times New Roman" panose="02020603050405020304" pitchFamily="18" charset="0"/>
                <a:sym typeface="Symbol" panose="05050102010706020507" pitchFamily="18" charset="2"/>
              </a:rPr>
              <a:t>.</a:t>
            </a:r>
          </a:p>
          <a:p>
            <a:pPr marL="1085850" lvl="1" indent="-342900">
              <a:spcBef>
                <a:spcPct val="0"/>
              </a:spcBef>
              <a:buFont typeface="Arial" panose="020B0604020202020204" pitchFamily="34" charset="0"/>
              <a:buChar char="•"/>
            </a:pPr>
            <a:endParaRPr lang="en-US" altLang="en-US" sz="2400" dirty="0">
              <a:latin typeface="Times New Roman" panose="02020603050405020304" pitchFamily="18" charset="0"/>
              <a:cs typeface="Times New Roman" panose="02020603050405020304" pitchFamily="18" charset="0"/>
            </a:endParaRPr>
          </a:p>
          <a:p>
            <a:pPr marL="342900" indent="-342900">
              <a:spcBef>
                <a:spcPct val="0"/>
              </a:spcBef>
              <a:buFont typeface="Arial" panose="020B0604020202020204" pitchFamily="34" charset="0"/>
              <a:buChar char="•"/>
            </a:pPr>
            <a:endParaRPr lang="en-US" altLang="en-US" sz="2400" dirty="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21779" y="4513468"/>
            <a:ext cx="969164" cy="666333"/>
            <a:chOff x="2536036" y="3477376"/>
            <a:chExt cx="1077595" cy="713624"/>
          </a:xfrm>
        </p:grpSpPr>
        <p:cxnSp>
          <p:nvCxnSpPr>
            <p:cNvPr id="28" name="Straight Connector 27"/>
            <p:cNvCxnSpPr/>
            <p:nvPr/>
          </p:nvCxnSpPr>
          <p:spPr bwMode="auto">
            <a:xfrm>
              <a:off x="2536036" y="4038600"/>
              <a:ext cx="1077595" cy="152400"/>
            </a:xfrm>
            <a:prstGeom prst="line">
              <a:avLst/>
            </a:prstGeom>
            <a:noFill/>
            <a:ln w="25400" cap="sq" cmpd="sng" algn="ctr">
              <a:solidFill>
                <a:srgbClr val="66FF33"/>
              </a:solidFill>
              <a:prstDash val="solid"/>
              <a:round/>
              <a:headEnd type="none" w="med" len="med"/>
              <a:tailEnd type="none" w="med" len="med"/>
            </a:ln>
            <a:effectLst/>
          </p:spPr>
        </p:cxnSp>
        <p:grpSp>
          <p:nvGrpSpPr>
            <p:cNvPr id="29" name="Group 28"/>
            <p:cNvGrpSpPr/>
            <p:nvPr/>
          </p:nvGrpSpPr>
          <p:grpSpPr>
            <a:xfrm>
              <a:off x="2717936" y="3477376"/>
              <a:ext cx="821439" cy="537000"/>
              <a:chOff x="2717936" y="3218228"/>
              <a:chExt cx="821439" cy="537000"/>
            </a:xfrm>
          </p:grpSpPr>
          <p:sp>
            <p:nvSpPr>
              <p:cNvPr id="30" name="Rectangle 29"/>
              <p:cNvSpPr/>
              <p:nvPr/>
            </p:nvSpPr>
            <p:spPr>
              <a:xfrm>
                <a:off x="2742563" y="3294428"/>
                <a:ext cx="796812"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31" name="Rectangle 30"/>
              <p:cNvSpPr/>
              <p:nvPr/>
            </p:nvSpPr>
            <p:spPr>
              <a:xfrm>
                <a:off x="2717936" y="3218228"/>
                <a:ext cx="814042"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grpSp>
        <p:nvGrpSpPr>
          <p:cNvPr id="6" name="Group 5"/>
          <p:cNvGrpSpPr/>
          <p:nvPr/>
        </p:nvGrpSpPr>
        <p:grpSpPr>
          <a:xfrm>
            <a:off x="624142" y="5839576"/>
            <a:ext cx="1066801" cy="642047"/>
            <a:chOff x="2438400" y="5839576"/>
            <a:chExt cx="1066801" cy="642047"/>
          </a:xfrm>
        </p:grpSpPr>
        <p:cxnSp>
          <p:nvCxnSpPr>
            <p:cNvPr id="33" name="Straight Connector 32"/>
            <p:cNvCxnSpPr/>
            <p:nvPr/>
          </p:nvCxnSpPr>
          <p:spPr bwMode="auto">
            <a:xfrm>
              <a:off x="2584744" y="6400800"/>
              <a:ext cx="920457" cy="80823"/>
            </a:xfrm>
            <a:prstGeom prst="line">
              <a:avLst/>
            </a:prstGeom>
            <a:noFill/>
            <a:ln w="25400" cap="sq" cmpd="sng" algn="ctr">
              <a:solidFill>
                <a:srgbClr val="66FF33"/>
              </a:solidFill>
              <a:prstDash val="solid"/>
              <a:round/>
              <a:headEnd type="none" w="med" len="med"/>
              <a:tailEnd type="none" w="med" len="med"/>
            </a:ln>
            <a:effectLst/>
          </p:spPr>
        </p:cxnSp>
        <p:sp>
          <p:nvSpPr>
            <p:cNvPr id="36" name="Rectangle 35"/>
            <p:cNvSpPr/>
            <p:nvPr/>
          </p:nvSpPr>
          <p:spPr>
            <a:xfrm>
              <a:off x="2520172" y="6009807"/>
              <a:ext cx="713929" cy="390993"/>
            </a:xfrm>
            <a:prstGeom prst="rect">
              <a:avLst/>
            </a:prstGeom>
            <a:solidFill>
              <a:srgbClr val="000066"/>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37" name="Rectangle 36"/>
            <p:cNvSpPr/>
            <p:nvPr/>
          </p:nvSpPr>
          <p:spPr>
            <a:xfrm>
              <a:off x="2438400" y="5839576"/>
              <a:ext cx="892829"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a:t>
              </a:r>
              <a:r>
                <a:rPr lang="en-US" sz="2400" i="1" baseline="-25000" dirty="0">
                  <a:solidFill>
                    <a:srgbClr val="66FF33"/>
                  </a:solidFill>
                  <a:cs typeface="Times New Roman" panose="02020603050405020304" pitchFamily="18" charset="0"/>
                  <a:sym typeface="Symbol" panose="05050102010706020507" pitchFamily="18" charset="2"/>
                </a:rPr>
                <a:t>’,j’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nvGrpSpPr>
          <p:cNvPr id="38" name="Group 37"/>
          <p:cNvGrpSpPr/>
          <p:nvPr/>
        </p:nvGrpSpPr>
        <p:grpSpPr>
          <a:xfrm>
            <a:off x="700342" y="5029200"/>
            <a:ext cx="1154943" cy="1452423"/>
            <a:chOff x="2608248" y="3665382"/>
            <a:chExt cx="1083527" cy="1376223"/>
          </a:xfrm>
        </p:grpSpPr>
        <p:cxnSp>
          <p:nvCxnSpPr>
            <p:cNvPr id="39" name="Straight Connector 38"/>
            <p:cNvCxnSpPr/>
            <p:nvPr/>
          </p:nvCxnSpPr>
          <p:spPr bwMode="auto">
            <a:xfrm>
              <a:off x="2608248" y="3665382"/>
              <a:ext cx="931127" cy="1376223"/>
            </a:xfrm>
            <a:prstGeom prst="line">
              <a:avLst/>
            </a:prstGeom>
            <a:noFill/>
            <a:ln w="25400" cap="sq" cmpd="sng" algn="ctr">
              <a:solidFill>
                <a:srgbClr val="66FF33"/>
              </a:solidFill>
              <a:prstDash val="solid"/>
              <a:round/>
              <a:headEnd type="none" w="med" len="med"/>
              <a:tailEnd type="none" w="med" len="med"/>
            </a:ln>
            <a:effectLst/>
          </p:spPr>
        </p:cxnSp>
        <p:grpSp>
          <p:nvGrpSpPr>
            <p:cNvPr id="40" name="Group 39"/>
            <p:cNvGrpSpPr/>
            <p:nvPr/>
          </p:nvGrpSpPr>
          <p:grpSpPr>
            <a:xfrm>
              <a:off x="2870336" y="3810000"/>
              <a:ext cx="821439" cy="461665"/>
              <a:chOff x="2717936" y="3218228"/>
              <a:chExt cx="821439" cy="461665"/>
            </a:xfrm>
          </p:grpSpPr>
          <p:sp>
            <p:nvSpPr>
              <p:cNvPr id="41" name="Rectangle 40"/>
              <p:cNvSpPr/>
              <p:nvPr/>
            </p:nvSpPr>
            <p:spPr>
              <a:xfrm>
                <a:off x="2742563" y="3218228"/>
                <a:ext cx="796812"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42" name="Rectangle 41"/>
              <p:cNvSpPr/>
              <p:nvPr/>
            </p:nvSpPr>
            <p:spPr>
              <a:xfrm>
                <a:off x="2717936" y="3218228"/>
                <a:ext cx="814042"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sp>
        <p:nvSpPr>
          <p:cNvPr id="21" name="Rectangle 63">
            <a:extLst>
              <a:ext uri="{FF2B5EF4-FFF2-40B4-BE49-F238E27FC236}">
                <a16:creationId xmlns:a16="http://schemas.microsoft.com/office/drawing/2014/main" id="{8F0CC58E-09DE-403B-91BA-4DEA6AD628C4}"/>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Convolutional Networks</a:t>
            </a:r>
          </a:p>
        </p:txBody>
      </p:sp>
    </p:spTree>
    <p:extLst>
      <p:ext uri="{BB962C8B-B14F-4D97-AF65-F5344CB8AC3E}">
        <p14:creationId xmlns:p14="http://schemas.microsoft.com/office/powerpoint/2010/main" val="23456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 calcmode="lin" valueType="num">
                                      <p:cBhvr additive="base">
                                        <p:cTn id="29" dur="5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 calcmode="lin" valueType="num">
                                      <p:cBhvr additive="base">
                                        <p:cTn id="35" dur="500" fill="hold"/>
                                        <p:tgtEl>
                                          <p:spTgt spid="1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3">
                                            <p:txEl>
                                              <p:pRg st="6" end="6"/>
                                            </p:txEl>
                                          </p:spTgt>
                                        </p:tgtEl>
                                        <p:attrNameLst>
                                          <p:attrName>style.visibility</p:attrName>
                                        </p:attrNameLst>
                                      </p:cBhvr>
                                      <p:to>
                                        <p:strVal val="visible"/>
                                      </p:to>
                                    </p:set>
                                    <p:anim calcmode="lin" valueType="num">
                                      <p:cBhvr additive="base">
                                        <p:cTn id="41" dur="500" fill="hold"/>
                                        <p:tgtEl>
                                          <p:spTgt spid="13">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 calcmode="lin" valueType="num">
                                      <p:cBhvr additive="base">
                                        <p:cTn id="47" dur="500" fill="hold"/>
                                        <p:tgtEl>
                                          <p:spTgt spid="13">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3">
                                            <p:txEl>
                                              <p:pRg st="8" end="8"/>
                                            </p:txEl>
                                          </p:spTgt>
                                        </p:tgtEl>
                                        <p:attrNameLst>
                                          <p:attrName>style.visibility</p:attrName>
                                        </p:attrNameLst>
                                      </p:cBhvr>
                                      <p:to>
                                        <p:strVal val="visible"/>
                                      </p:to>
                                    </p:set>
                                    <p:anim calcmode="lin" valueType="num">
                                      <p:cBhvr additive="base">
                                        <p:cTn id="53" dur="500" fill="hold"/>
                                        <p:tgtEl>
                                          <p:spTgt spid="13">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3">
                                            <p:txEl>
                                              <p:pRg st="8" end="8"/>
                                            </p:txEl>
                                          </p:spTgt>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0-#ppt_w/2"/>
                                          </p:val>
                                        </p:tav>
                                        <p:tav tm="100000">
                                          <p:val>
                                            <p:strVal val="#ppt_x"/>
                                          </p:val>
                                        </p:tav>
                                      </p:tavLst>
                                    </p:anim>
                                    <p:anim calcmode="lin" valueType="num">
                                      <p:cBhvr additive="base">
                                        <p:cTn id="58" dur="500" fill="hold"/>
                                        <p:tgtEl>
                                          <p:spTgt spid="27"/>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0-#ppt_w/2"/>
                                          </p:val>
                                        </p:tav>
                                        <p:tav tm="100000">
                                          <p:val>
                                            <p:strVal val="#ppt_x"/>
                                          </p:val>
                                        </p:tav>
                                      </p:tavLst>
                                    </p:anim>
                                    <p:anim calcmode="lin" valueType="num">
                                      <p:cBhvr additive="base">
                                        <p:cTn id="6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3">
                                            <p:txEl>
                                              <p:pRg st="9" end="9"/>
                                            </p:txEl>
                                          </p:spTgt>
                                        </p:tgtEl>
                                        <p:attrNameLst>
                                          <p:attrName>style.visibility</p:attrName>
                                        </p:attrNameLst>
                                      </p:cBhvr>
                                      <p:to>
                                        <p:strVal val="visible"/>
                                      </p:to>
                                    </p:set>
                                    <p:anim calcmode="lin" valueType="num">
                                      <p:cBhvr additive="base">
                                        <p:cTn id="67" dur="500" fill="hold"/>
                                        <p:tgtEl>
                                          <p:spTgt spid="13">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3">
                                            <p:txEl>
                                              <p:pRg st="9" end="9"/>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0-#ppt_w/2"/>
                                          </p:val>
                                        </p:tav>
                                        <p:tav tm="100000">
                                          <p:val>
                                            <p:strVal val="#ppt_x"/>
                                          </p:val>
                                        </p:tav>
                                      </p:tavLst>
                                    </p:anim>
                                    <p:anim calcmode="lin" valueType="num">
                                      <p:cBhvr additive="base">
                                        <p:cTn id="72" dur="500" fill="hold"/>
                                        <p:tgtEl>
                                          <p:spTgt spid="38"/>
                                        </p:tgtEl>
                                        <p:attrNameLst>
                                          <p:attrName>ppt_y</p:attrName>
                                        </p:attrNameLst>
                                      </p:cBhvr>
                                      <p:tavLst>
                                        <p:tav tm="0">
                                          <p:val>
                                            <p:strVal val="#ppt_y"/>
                                          </p:val>
                                        </p:tav>
                                        <p:tav tm="100000">
                                          <p:val>
                                            <p:strVal val="#ppt_y"/>
                                          </p:val>
                                        </p:tav>
                                      </p:tavLst>
                                    </p:anim>
                                  </p:childTnLst>
                                </p:cTn>
                              </p:par>
                              <p:par>
                                <p:cTn id="73" presetID="1" presetClass="exit" presetSubtype="0" fill="hold" nodeType="withEffect">
                                  <p:stCondLst>
                                    <p:cond delay="0"/>
                                  </p:stCondLst>
                                  <p:childTnLst>
                                    <p:set>
                                      <p:cBhvr>
                                        <p:cTn id="74" dur="1" fill="hold">
                                          <p:stCondLst>
                                            <p:cond delay="0"/>
                                          </p:stCondLst>
                                        </p:cTn>
                                        <p:tgtEl>
                                          <p:spTgt spid="2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1600" y="3113960"/>
            <a:ext cx="7086600" cy="2786667"/>
            <a:chOff x="1371600" y="762000"/>
            <a:chExt cx="7086600" cy="2786667"/>
          </a:xfrm>
        </p:grpSpPr>
        <p:sp>
          <p:nvSpPr>
            <p:cNvPr id="17" name="Rectangle 16"/>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dirty="0"/>
            </a:p>
          </p:txBody>
        </p:sp>
        <p:pic>
          <p:nvPicPr>
            <p:cNvPr id="18"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Convolutional Networks</a:t>
            </a:r>
          </a:p>
        </p:txBody>
      </p:sp>
      <p:sp>
        <p:nvSpPr>
          <p:cNvPr id="13" name="Text Box 33"/>
          <p:cNvSpPr txBox="1">
            <a:spLocks noChangeArrowheads="1"/>
          </p:cNvSpPr>
          <p:nvPr/>
        </p:nvSpPr>
        <p:spPr bwMode="auto">
          <a:xfrm>
            <a:off x="-97457" y="609600"/>
            <a:ext cx="101558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tx2"/>
                </a:solidFill>
                <a:latin typeface="Times New Roman" pitchFamily="18" charset="0"/>
              </a:rPr>
              <a:t> </a:t>
            </a:r>
          </a:p>
          <a:p>
            <a:pPr marL="457200" indent="-457200">
              <a:spcBef>
                <a:spcPct val="0"/>
              </a:spcBef>
              <a:buFont typeface="Arial" panose="020B0604020202020204" pitchFamily="34" charset="0"/>
              <a:buChar char="•"/>
            </a:pPr>
            <a:r>
              <a:rPr lang="en-US" altLang="en-US" sz="2400" dirty="0">
                <a:latin typeface="Times New Roman" pitchFamily="18" charset="0"/>
              </a:rPr>
              <a:t>To help the neural network learn</a:t>
            </a:r>
            <a:br>
              <a:rPr lang="en-US" altLang="en-US" sz="2400" dirty="0">
                <a:latin typeface="Times New Roman" pitchFamily="18" charset="0"/>
              </a:rPr>
            </a:br>
            <a:r>
              <a:rPr lang="en-US" altLang="en-US" sz="2400" dirty="0">
                <a:latin typeface="Times New Roman" pitchFamily="18" charset="0"/>
              </a:rPr>
              <a:t>we add </a:t>
            </a:r>
            <a:r>
              <a:rPr lang="en-US" altLang="en-US" sz="2400" dirty="0">
                <a:solidFill>
                  <a:schemeClr val="tx2"/>
                </a:solidFill>
                <a:latin typeface="Times New Roman" pitchFamily="18" charset="0"/>
              </a:rPr>
              <a:t>Space Invariants</a:t>
            </a:r>
            <a:r>
              <a:rPr lang="en-US" altLang="en-US" sz="2400" dirty="0">
                <a:latin typeface="Times New Roman" pitchFamily="18" charset="0"/>
              </a:rPr>
              <a:t>.</a:t>
            </a:r>
          </a:p>
        </p:txBody>
      </p:sp>
      <p:grpSp>
        <p:nvGrpSpPr>
          <p:cNvPr id="2" name="Group 1"/>
          <p:cNvGrpSpPr/>
          <p:nvPr/>
        </p:nvGrpSpPr>
        <p:grpSpPr>
          <a:xfrm>
            <a:off x="1478043" y="3331467"/>
            <a:ext cx="807957" cy="1459695"/>
            <a:chOff x="1478043" y="3331467"/>
            <a:chExt cx="807957" cy="1459695"/>
          </a:xfrm>
        </p:grpSpPr>
        <p:grpSp>
          <p:nvGrpSpPr>
            <p:cNvPr id="323" name="Group 322"/>
            <p:cNvGrpSpPr/>
            <p:nvPr/>
          </p:nvGrpSpPr>
          <p:grpSpPr>
            <a:xfrm>
              <a:off x="1478043" y="4251162"/>
              <a:ext cx="540000" cy="540000"/>
              <a:chOff x="3220343" y="2894580"/>
              <a:chExt cx="540000" cy="540000"/>
            </a:xfrm>
          </p:grpSpPr>
          <p:sp>
            <p:nvSpPr>
              <p:cNvPr id="324" name="Rectangle 323"/>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325"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grpSp>
          <p:nvGrpSpPr>
            <p:cNvPr id="337" name="Group 336"/>
            <p:cNvGrpSpPr/>
            <p:nvPr/>
          </p:nvGrpSpPr>
          <p:grpSpPr>
            <a:xfrm>
              <a:off x="1898945" y="3331467"/>
              <a:ext cx="387055" cy="423936"/>
              <a:chOff x="5181600" y="2743200"/>
              <a:chExt cx="543876" cy="540000"/>
            </a:xfrm>
          </p:grpSpPr>
          <p:pic>
            <p:nvPicPr>
              <p:cNvPr id="338" name="Picture 2" descr="Pixel, square wallpaper"/>
              <p:cNvPicPr>
                <a:picLocks noChangeAspect="1" noChangeArrowheads="1"/>
              </p:cNvPicPr>
              <p:nvPr/>
            </p:nvPicPr>
            <p:blipFill rotWithShape="1">
              <a:blip r:embed="rId5">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339" name="Rectangle 338"/>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340" name="Rectangle 339"/>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grpSp>
        <p:nvGrpSpPr>
          <p:cNvPr id="22" name="Group 21"/>
          <p:cNvGrpSpPr/>
          <p:nvPr/>
        </p:nvGrpSpPr>
        <p:grpSpPr>
          <a:xfrm>
            <a:off x="1830965" y="3810000"/>
            <a:ext cx="4950835" cy="625966"/>
            <a:chOff x="1830965" y="3810000"/>
            <a:chExt cx="4950835" cy="625966"/>
          </a:xfrm>
        </p:grpSpPr>
        <p:grpSp>
          <p:nvGrpSpPr>
            <p:cNvPr id="8" name="Group 7"/>
            <p:cNvGrpSpPr/>
            <p:nvPr/>
          </p:nvGrpSpPr>
          <p:grpSpPr>
            <a:xfrm>
              <a:off x="1830965" y="3810000"/>
              <a:ext cx="4950835" cy="625966"/>
              <a:chOff x="1830965" y="3810000"/>
              <a:chExt cx="4950835" cy="625966"/>
            </a:xfrm>
          </p:grpSpPr>
          <p:sp>
            <p:nvSpPr>
              <p:cNvPr id="327" name="Oval 326"/>
              <p:cNvSpPr/>
              <p:nvPr/>
            </p:nvSpPr>
            <p:spPr>
              <a:xfrm>
                <a:off x="2438572" y="3960803"/>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296" name="Text Box 33"/>
              <p:cNvSpPr txBox="1">
                <a:spLocks noChangeArrowheads="1"/>
              </p:cNvSpPr>
              <p:nvPr/>
            </p:nvSpPr>
            <p:spPr bwMode="auto">
              <a:xfrm>
                <a:off x="2777008" y="3810000"/>
                <a:ext cx="4004792" cy="461665"/>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 pixel in </a:t>
                </a:r>
                <a:r>
                  <a:rPr lang="en-CA" sz="2400" dirty="0">
                    <a:solidFill>
                      <a:srgbClr val="FFFF00"/>
                    </a:solidFill>
                    <a:latin typeface="Times New Roman" panose="02020603050405020304" pitchFamily="18" charset="0"/>
                    <a:cs typeface="Times New Roman" panose="02020603050405020304" pitchFamily="18" charset="0"/>
                    <a:sym typeface="Symbol" panose="05050102010706020507" pitchFamily="18" charset="2"/>
                  </a:rPr>
                  <a:t>top</a:t>
                </a:r>
                <a:r>
                  <a:rPr lang="en-CA"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of image.</a:t>
                </a:r>
              </a:p>
            </p:txBody>
          </p:sp>
          <p:sp>
            <p:nvSpPr>
              <p:cNvPr id="3" name="Rounded Rectangle 2"/>
              <p:cNvSpPr/>
              <p:nvPr/>
            </p:nvSpPr>
            <p:spPr>
              <a:xfrm>
                <a:off x="1830965" y="4259139"/>
                <a:ext cx="152400" cy="176827"/>
              </a:xfrm>
              <a:prstGeom prst="roundRect">
                <a:avLst/>
              </a:prstGeom>
              <a:ln w="25400">
                <a:solidFill>
                  <a:srgbClr val="FF00FF"/>
                </a:solidFill>
              </a:ln>
            </p:spPr>
            <p:txBody>
              <a:bodyPr wrap="non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cxnSp>
          <p:nvCxnSpPr>
            <p:cNvPr id="10" name="Straight Arrow Connector 9"/>
            <p:cNvCxnSpPr>
              <a:stCxn id="3" idx="3"/>
              <a:endCxn id="327" idx="3"/>
            </p:cNvCxnSpPr>
            <p:nvPr/>
          </p:nvCxnSpPr>
          <p:spPr bwMode="auto">
            <a:xfrm flipV="1">
              <a:off x="1983365" y="4114443"/>
              <a:ext cx="481567" cy="233110"/>
            </a:xfrm>
            <a:prstGeom prst="straightConnector1">
              <a:avLst/>
            </a:prstGeom>
            <a:noFill/>
            <a:ln w="25400" cap="sq" cmpd="sng" algn="ctr">
              <a:solidFill>
                <a:srgbClr val="FF00FF"/>
              </a:solidFill>
              <a:prstDash val="solid"/>
              <a:round/>
              <a:headEnd type="none" w="med" len="med"/>
              <a:tailEnd type="triangle"/>
            </a:ln>
            <a:effectLst/>
          </p:spPr>
        </p:cxnSp>
      </p:grpSp>
      <p:grpSp>
        <p:nvGrpSpPr>
          <p:cNvPr id="21" name="Group 20"/>
          <p:cNvGrpSpPr/>
          <p:nvPr/>
        </p:nvGrpSpPr>
        <p:grpSpPr>
          <a:xfrm>
            <a:off x="1836582" y="4584863"/>
            <a:ext cx="4941327" cy="1024096"/>
            <a:chOff x="1836582" y="4584863"/>
            <a:chExt cx="4941327" cy="1024096"/>
          </a:xfrm>
        </p:grpSpPr>
        <p:grpSp>
          <p:nvGrpSpPr>
            <p:cNvPr id="7" name="Group 6"/>
            <p:cNvGrpSpPr/>
            <p:nvPr/>
          </p:nvGrpSpPr>
          <p:grpSpPr>
            <a:xfrm>
              <a:off x="1836582" y="4584863"/>
              <a:ext cx="4941327" cy="1024096"/>
              <a:chOff x="1836582" y="4584863"/>
              <a:chExt cx="4941327" cy="1024096"/>
            </a:xfrm>
          </p:grpSpPr>
          <p:sp>
            <p:nvSpPr>
              <p:cNvPr id="331" name="Oval 330"/>
              <p:cNvSpPr/>
              <p:nvPr/>
            </p:nvSpPr>
            <p:spPr>
              <a:xfrm>
                <a:off x="2450675" y="531418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4" name="Text Box 33"/>
              <p:cNvSpPr txBox="1">
                <a:spLocks noChangeArrowheads="1"/>
              </p:cNvSpPr>
              <p:nvPr/>
            </p:nvSpPr>
            <p:spPr bwMode="auto">
              <a:xfrm>
                <a:off x="2797341" y="5147294"/>
                <a:ext cx="3980568" cy="461665"/>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 pixel in </a:t>
                </a:r>
                <a:r>
                  <a:rPr lang="en-CA" sz="2400" dirty="0">
                    <a:solidFill>
                      <a:srgbClr val="FFFF00"/>
                    </a:solidFill>
                    <a:latin typeface="Times New Roman" panose="02020603050405020304" pitchFamily="18" charset="0"/>
                    <a:cs typeface="Times New Roman" panose="02020603050405020304" pitchFamily="18" charset="0"/>
                    <a:sym typeface="Symbol" panose="05050102010706020507" pitchFamily="18" charset="2"/>
                  </a:rPr>
                  <a:t>bottom</a:t>
                </a:r>
                <a:r>
                  <a:rPr lang="en-CA" sz="2400" dirty="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of image.</a:t>
                </a:r>
              </a:p>
            </p:txBody>
          </p:sp>
          <p:sp>
            <p:nvSpPr>
              <p:cNvPr id="35" name="Rounded Rectangle 34"/>
              <p:cNvSpPr/>
              <p:nvPr/>
            </p:nvSpPr>
            <p:spPr>
              <a:xfrm>
                <a:off x="1836582" y="4584863"/>
                <a:ext cx="152400" cy="176827"/>
              </a:xfrm>
              <a:prstGeom prst="roundRect">
                <a:avLst/>
              </a:prstGeom>
              <a:ln w="25400">
                <a:solidFill>
                  <a:srgbClr val="FF00FF"/>
                </a:solidFill>
              </a:ln>
            </p:spPr>
            <p:txBody>
              <a:bodyPr wrap="non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cxnSp>
          <p:nvCxnSpPr>
            <p:cNvPr id="45" name="Straight Arrow Connector 44"/>
            <p:cNvCxnSpPr>
              <a:endCxn id="331" idx="1"/>
            </p:cNvCxnSpPr>
            <p:nvPr/>
          </p:nvCxnSpPr>
          <p:spPr bwMode="auto">
            <a:xfrm>
              <a:off x="1990284" y="4666368"/>
              <a:ext cx="486751" cy="674174"/>
            </a:xfrm>
            <a:prstGeom prst="straightConnector1">
              <a:avLst/>
            </a:prstGeom>
            <a:noFill/>
            <a:ln w="25400" cap="sq" cmpd="sng" algn="ctr">
              <a:solidFill>
                <a:srgbClr val="FF00FF"/>
              </a:solidFill>
              <a:prstDash val="solid"/>
              <a:round/>
              <a:headEnd type="none" w="med" len="med"/>
              <a:tailEnd type="triangle"/>
            </a:ln>
            <a:effectLst/>
          </p:spPr>
        </p:cxnSp>
      </p:grpSp>
    </p:spTree>
    <p:extLst>
      <p:ext uri="{BB962C8B-B14F-4D97-AF65-F5344CB8AC3E}">
        <p14:creationId xmlns:p14="http://schemas.microsoft.com/office/powerpoint/2010/main" val="207815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1600" y="3113960"/>
            <a:ext cx="7086600" cy="2786667"/>
            <a:chOff x="1371600" y="762000"/>
            <a:chExt cx="7086600" cy="2786667"/>
          </a:xfrm>
        </p:grpSpPr>
        <p:sp>
          <p:nvSpPr>
            <p:cNvPr id="17" name="Rectangle 16"/>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dirty="0"/>
            </a:p>
          </p:txBody>
        </p:sp>
        <p:pic>
          <p:nvPicPr>
            <p:cNvPr id="18"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rPr>
              <a:t>Convolutional Networks</a:t>
            </a:r>
          </a:p>
        </p:txBody>
      </p:sp>
      <p:sp>
        <p:nvSpPr>
          <p:cNvPr id="13" name="Text Box 33"/>
          <p:cNvSpPr txBox="1">
            <a:spLocks noChangeArrowheads="1"/>
          </p:cNvSpPr>
          <p:nvPr/>
        </p:nvSpPr>
        <p:spPr bwMode="auto">
          <a:xfrm>
            <a:off x="-97457" y="609600"/>
            <a:ext cx="10155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dirty="0">
                <a:solidFill>
                  <a:schemeClr val="tx2"/>
                </a:solidFill>
                <a:latin typeface="Times New Roman" pitchFamily="18" charset="0"/>
              </a:rPr>
              <a:t> </a:t>
            </a:r>
          </a:p>
          <a:p>
            <a:pPr marL="457200" indent="-457200">
              <a:spcBef>
                <a:spcPct val="0"/>
              </a:spcBef>
              <a:buFont typeface="Arial" panose="020B0604020202020204" pitchFamily="34" charset="0"/>
              <a:buChar char="•"/>
            </a:pPr>
            <a:r>
              <a:rPr lang="en-US" altLang="en-US" sz="2400" dirty="0">
                <a:latin typeface="Times New Roman" pitchFamily="18" charset="0"/>
              </a:rPr>
              <a:t>To help the neural network learn, we add </a:t>
            </a:r>
            <a:r>
              <a:rPr lang="en-US" altLang="en-US" sz="2400" dirty="0">
                <a:solidFill>
                  <a:schemeClr val="tx2"/>
                </a:solidFill>
                <a:latin typeface="Times New Roman" pitchFamily="18" charset="0"/>
              </a:rPr>
              <a:t>Space Invariants</a:t>
            </a:r>
            <a:r>
              <a:rPr lang="en-US" altLang="en-US" sz="2400" dirty="0">
                <a:latin typeface="Times New Roman" pitchFamily="18" charset="0"/>
              </a:rPr>
              <a:t>.</a:t>
            </a:r>
          </a:p>
        </p:txBody>
      </p:sp>
      <p:grpSp>
        <p:nvGrpSpPr>
          <p:cNvPr id="337" name="Group 336"/>
          <p:cNvGrpSpPr/>
          <p:nvPr/>
        </p:nvGrpSpPr>
        <p:grpSpPr>
          <a:xfrm>
            <a:off x="1898945" y="3331467"/>
            <a:ext cx="387055" cy="423936"/>
            <a:chOff x="5181600" y="2743200"/>
            <a:chExt cx="543876" cy="540000"/>
          </a:xfrm>
        </p:grpSpPr>
        <p:pic>
          <p:nvPicPr>
            <p:cNvPr id="338" name="Picture 2" descr="Pixel, square wallpaper"/>
            <p:cNvPicPr>
              <a:picLocks noChangeAspect="1" noChangeArrowheads="1"/>
            </p:cNvPicPr>
            <p:nvPr/>
          </p:nvPicPr>
          <p:blipFill rotWithShape="1">
            <a:blip r:embed="rId4">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339" name="Rectangle 338"/>
            <p:cNvSpPr/>
            <p:nvPr/>
          </p:nvSpPr>
          <p:spPr>
            <a:xfrm>
              <a:off x="5441424" y="2743200"/>
              <a:ext cx="284052" cy="523220"/>
            </a:xfrm>
            <a:prstGeom prst="rect">
              <a:avLst/>
            </a:prstGeom>
          </p:spPr>
          <p:txBody>
            <a:bodyPr wrap="none">
              <a:spAutoFit/>
            </a:bodyPr>
            <a:lstStyle/>
            <a:p>
              <a:r>
                <a:rPr lang="en-US" b="1" i="1" dirty="0" err="1">
                  <a:solidFill>
                    <a:schemeClr val="bg2"/>
                  </a:solidFill>
                  <a:sym typeface="Symbol" panose="05050102010706020507" pitchFamily="18" charset="2"/>
                </a:rPr>
                <a:t>i</a:t>
              </a:r>
              <a:endParaRPr lang="en-CA" b="1" dirty="0">
                <a:solidFill>
                  <a:schemeClr val="bg2"/>
                </a:solidFill>
              </a:endParaRPr>
            </a:p>
          </p:txBody>
        </p:sp>
        <p:sp>
          <p:nvSpPr>
            <p:cNvPr id="340" name="Rectangle 339"/>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grpSp>
      <p:grpSp>
        <p:nvGrpSpPr>
          <p:cNvPr id="22" name="Group 21"/>
          <p:cNvGrpSpPr/>
          <p:nvPr/>
        </p:nvGrpSpPr>
        <p:grpSpPr>
          <a:xfrm>
            <a:off x="3519430" y="3741003"/>
            <a:ext cx="4710169" cy="830997"/>
            <a:chOff x="3519430" y="3741003"/>
            <a:chExt cx="4710169" cy="830997"/>
          </a:xfrm>
        </p:grpSpPr>
        <p:sp>
          <p:nvSpPr>
            <p:cNvPr id="23" name="Text Box 33"/>
            <p:cNvSpPr txBox="1">
              <a:spLocks noChangeArrowheads="1"/>
            </p:cNvSpPr>
            <p:nvPr/>
          </p:nvSpPr>
          <p:spPr bwMode="auto">
            <a:xfrm>
              <a:off x="3806562" y="3741003"/>
              <a:ext cx="4423037" cy="83099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 hidden node looking for </a:t>
              </a:r>
              <a:b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b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 feature in </a:t>
              </a:r>
              <a:r>
                <a:rPr lang="en-CA" sz="2400" dirty="0">
                  <a:solidFill>
                    <a:schemeClr val="tx2"/>
                  </a:solidFill>
                  <a:latin typeface="Times New Roman" panose="02020603050405020304" pitchFamily="18" charset="0"/>
                  <a:cs typeface="Times New Roman" panose="02020603050405020304" pitchFamily="18" charset="0"/>
                  <a:sym typeface="Symbol" panose="05050102010706020507" pitchFamily="18" charset="2"/>
                </a:rPr>
                <a:t>top</a:t>
              </a: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of image.</a:t>
              </a:r>
            </a:p>
          </p:txBody>
        </p:sp>
        <p:sp>
          <p:nvSpPr>
            <p:cNvPr id="24" name="Oval 23"/>
            <p:cNvSpPr/>
            <p:nvPr/>
          </p:nvSpPr>
          <p:spPr>
            <a:xfrm>
              <a:off x="3519430" y="4090576"/>
              <a:ext cx="180000" cy="180000"/>
            </a:xfrm>
            <a:prstGeom prst="ellipse">
              <a:avLst/>
            </a:prstGeom>
            <a:solidFill>
              <a:srgbClr val="00FFFF"/>
            </a:solidFill>
            <a:ln>
              <a:noFill/>
            </a:ln>
          </p:spPr>
          <p:txBody>
            <a:bodyPr wrap="square" rtlCol="0" anchor="ctr">
              <a:spAutoFit/>
            </a:bodyPr>
            <a:lstStyle/>
            <a:p>
              <a:pPr algn="l"/>
              <a:endParaRPr lang="en-CA" sz="2400" dirty="0"/>
            </a:p>
          </p:txBody>
        </p:sp>
      </p:grpSp>
      <p:grpSp>
        <p:nvGrpSpPr>
          <p:cNvPr id="25" name="Group 24"/>
          <p:cNvGrpSpPr/>
          <p:nvPr/>
        </p:nvGrpSpPr>
        <p:grpSpPr>
          <a:xfrm>
            <a:off x="2536036" y="3477376"/>
            <a:ext cx="1077595" cy="713624"/>
            <a:chOff x="2536036" y="3477376"/>
            <a:chExt cx="1077595" cy="713624"/>
          </a:xfrm>
        </p:grpSpPr>
        <p:cxnSp>
          <p:nvCxnSpPr>
            <p:cNvPr id="26" name="Straight Connector 25"/>
            <p:cNvCxnSpPr/>
            <p:nvPr/>
          </p:nvCxnSpPr>
          <p:spPr bwMode="auto">
            <a:xfrm>
              <a:off x="2536036" y="4038600"/>
              <a:ext cx="1077595" cy="152400"/>
            </a:xfrm>
            <a:prstGeom prst="line">
              <a:avLst/>
            </a:prstGeom>
            <a:noFill/>
            <a:ln w="25400" cap="sq" cmpd="sng" algn="ctr">
              <a:solidFill>
                <a:srgbClr val="66FF33"/>
              </a:solidFill>
              <a:prstDash val="solid"/>
              <a:round/>
              <a:headEnd type="none" w="med" len="med"/>
              <a:tailEnd type="none" w="med" len="med"/>
            </a:ln>
            <a:effectLst/>
          </p:spPr>
        </p:cxnSp>
        <p:grpSp>
          <p:nvGrpSpPr>
            <p:cNvPr id="27" name="Group 26"/>
            <p:cNvGrpSpPr/>
            <p:nvPr/>
          </p:nvGrpSpPr>
          <p:grpSpPr>
            <a:xfrm>
              <a:off x="2717936" y="3477376"/>
              <a:ext cx="821439" cy="537000"/>
              <a:chOff x="2717936" y="3218228"/>
              <a:chExt cx="821439" cy="537000"/>
            </a:xfrm>
          </p:grpSpPr>
          <p:sp>
            <p:nvSpPr>
              <p:cNvPr id="28" name="Rectangle 27"/>
              <p:cNvSpPr/>
              <p:nvPr/>
            </p:nvSpPr>
            <p:spPr>
              <a:xfrm>
                <a:off x="2742563" y="3294428"/>
                <a:ext cx="796812"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29" name="Rectangle 28"/>
              <p:cNvSpPr/>
              <p:nvPr/>
            </p:nvSpPr>
            <p:spPr>
              <a:xfrm>
                <a:off x="2717936" y="3218228"/>
                <a:ext cx="814042"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grpSp>
        <p:nvGrpSpPr>
          <p:cNvPr id="2" name="Group 1"/>
          <p:cNvGrpSpPr/>
          <p:nvPr/>
        </p:nvGrpSpPr>
        <p:grpSpPr>
          <a:xfrm>
            <a:off x="2584744" y="4861160"/>
            <a:ext cx="1077595" cy="713624"/>
            <a:chOff x="2584744" y="4861160"/>
            <a:chExt cx="1077595" cy="713624"/>
          </a:xfrm>
        </p:grpSpPr>
        <p:cxnSp>
          <p:nvCxnSpPr>
            <p:cNvPr id="31" name="Straight Connector 30"/>
            <p:cNvCxnSpPr/>
            <p:nvPr/>
          </p:nvCxnSpPr>
          <p:spPr bwMode="auto">
            <a:xfrm>
              <a:off x="2584744" y="5422384"/>
              <a:ext cx="1077595" cy="152400"/>
            </a:xfrm>
            <a:prstGeom prst="line">
              <a:avLst/>
            </a:prstGeom>
            <a:noFill/>
            <a:ln w="25400" cap="sq" cmpd="sng" algn="ctr">
              <a:solidFill>
                <a:srgbClr val="66FF33"/>
              </a:solidFill>
              <a:prstDash val="solid"/>
              <a:round/>
              <a:headEnd type="none" w="med" len="med"/>
              <a:tailEnd type="none" w="med" len="med"/>
            </a:ln>
            <a:effectLst/>
          </p:spPr>
        </p:cxnSp>
        <p:sp>
          <p:nvSpPr>
            <p:cNvPr id="33" name="Rectangle 32"/>
            <p:cNvSpPr/>
            <p:nvPr/>
          </p:nvSpPr>
          <p:spPr>
            <a:xfrm>
              <a:off x="2791271" y="4937360"/>
              <a:ext cx="796812"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36" name="Rectangle 35"/>
            <p:cNvSpPr/>
            <p:nvPr/>
          </p:nvSpPr>
          <p:spPr>
            <a:xfrm>
              <a:off x="2766643" y="4861160"/>
              <a:ext cx="892829"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a:t>
              </a:r>
              <a:r>
                <a:rPr lang="en-US" sz="2400" i="1" baseline="-25000" dirty="0">
                  <a:solidFill>
                    <a:srgbClr val="66FF33"/>
                  </a:solidFill>
                  <a:cs typeface="Times New Roman" panose="02020603050405020304" pitchFamily="18" charset="0"/>
                  <a:sym typeface="Symbol" panose="05050102010706020507" pitchFamily="18" charset="2"/>
                </a:rPr>
                <a:t>’,j’</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nvGrpSpPr>
          <p:cNvPr id="323" name="Group 322"/>
          <p:cNvGrpSpPr/>
          <p:nvPr/>
        </p:nvGrpSpPr>
        <p:grpSpPr>
          <a:xfrm>
            <a:off x="1478043" y="4251162"/>
            <a:ext cx="540000" cy="540000"/>
            <a:chOff x="3220343" y="2894580"/>
            <a:chExt cx="540000" cy="540000"/>
          </a:xfrm>
        </p:grpSpPr>
        <p:sp>
          <p:nvSpPr>
            <p:cNvPr id="324" name="Rectangle 323"/>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325" name="Picture 10" descr="Image result for bicyc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27" name="Oval 326"/>
          <p:cNvSpPr/>
          <p:nvPr/>
        </p:nvSpPr>
        <p:spPr>
          <a:xfrm>
            <a:off x="2438572" y="3960803"/>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 name="Rounded Rectangle 2"/>
          <p:cNvSpPr/>
          <p:nvPr/>
        </p:nvSpPr>
        <p:spPr>
          <a:xfrm>
            <a:off x="1830965" y="4259139"/>
            <a:ext cx="152400" cy="176827"/>
          </a:xfrm>
          <a:prstGeom prst="roundRect">
            <a:avLst/>
          </a:prstGeom>
          <a:ln w="25400">
            <a:solidFill>
              <a:srgbClr val="FF00FF"/>
            </a:solidFill>
          </a:ln>
        </p:spPr>
        <p:txBody>
          <a:bodyPr wrap="none" rtlCol="0" anchor="ctr">
            <a:spAutoFit/>
          </a:bodyPr>
          <a:lstStyle/>
          <a:p>
            <a:pPr algn="ctr"/>
            <a:endParaRPr lang="en-CA" sz="2400" dirty="0">
              <a:cs typeface="Times New Roman" panose="02020603050405020304" pitchFamily="18" charset="0"/>
              <a:sym typeface="Symbol" panose="05050102010706020507" pitchFamily="18" charset="2"/>
            </a:endParaRPr>
          </a:p>
        </p:txBody>
      </p:sp>
      <p:sp>
        <p:nvSpPr>
          <p:cNvPr id="331" name="Oval 330"/>
          <p:cNvSpPr/>
          <p:nvPr/>
        </p:nvSpPr>
        <p:spPr>
          <a:xfrm>
            <a:off x="2450675" y="5314182"/>
            <a:ext cx="180000" cy="180000"/>
          </a:xfrm>
          <a:prstGeom prst="ellipse">
            <a:avLst/>
          </a:prstGeom>
          <a:solidFill>
            <a:srgbClr val="FF00FF"/>
          </a:solidFill>
          <a:ln>
            <a:noFill/>
          </a:ln>
        </p:spPr>
        <p:txBody>
          <a:bodyPr wrap="square" rtlCol="0" anchor="ctr">
            <a:spAutoFit/>
          </a:bodyPr>
          <a:lstStyle/>
          <a:p>
            <a:pPr algn="l"/>
            <a:endParaRPr lang="en-CA" sz="2400" dirty="0"/>
          </a:p>
        </p:txBody>
      </p:sp>
      <p:sp>
        <p:nvSpPr>
          <p:cNvPr id="35" name="Rounded Rectangle 34"/>
          <p:cNvSpPr/>
          <p:nvPr/>
        </p:nvSpPr>
        <p:spPr>
          <a:xfrm>
            <a:off x="1836582" y="4584863"/>
            <a:ext cx="152400" cy="176827"/>
          </a:xfrm>
          <a:prstGeom prst="roundRect">
            <a:avLst/>
          </a:prstGeom>
          <a:ln w="25400">
            <a:solidFill>
              <a:srgbClr val="FF00FF"/>
            </a:solidFill>
          </a:ln>
        </p:spPr>
        <p:txBody>
          <a:bodyPr wrap="non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nvGrpSpPr>
          <p:cNvPr id="40" name="Group 39"/>
          <p:cNvGrpSpPr/>
          <p:nvPr/>
        </p:nvGrpSpPr>
        <p:grpSpPr>
          <a:xfrm>
            <a:off x="3525981" y="5098746"/>
            <a:ext cx="4932219" cy="830997"/>
            <a:chOff x="3519430" y="3741003"/>
            <a:chExt cx="4932219" cy="830997"/>
          </a:xfrm>
        </p:grpSpPr>
        <p:sp>
          <p:nvSpPr>
            <p:cNvPr id="41" name="Text Box 33"/>
            <p:cNvSpPr txBox="1">
              <a:spLocks noChangeArrowheads="1"/>
            </p:cNvSpPr>
            <p:nvPr/>
          </p:nvSpPr>
          <p:spPr bwMode="auto">
            <a:xfrm>
              <a:off x="3806562" y="3741003"/>
              <a:ext cx="4645087" cy="830997"/>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A hidden node looking for </a:t>
              </a:r>
              <a:b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br>
              <a:r>
                <a:rPr lang="en-CA"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same</a:t>
              </a: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feature in </a:t>
              </a:r>
              <a:r>
                <a:rPr lang="en-CA" sz="2400" dirty="0">
                  <a:solidFill>
                    <a:schemeClr val="tx2"/>
                  </a:solidFill>
                  <a:latin typeface="Times New Roman" panose="02020603050405020304" pitchFamily="18" charset="0"/>
                  <a:cs typeface="Times New Roman" panose="02020603050405020304" pitchFamily="18" charset="0"/>
                  <a:sym typeface="Symbol" panose="05050102010706020507" pitchFamily="18" charset="2"/>
                </a:rPr>
                <a:t>bottom</a:t>
              </a:r>
              <a:r>
                <a:rPr lang="en-CA" sz="2400" dirty="0">
                  <a:solidFill>
                    <a:srgbClr val="00FFFF"/>
                  </a:solidFill>
                  <a:latin typeface="Times New Roman" panose="02020603050405020304" pitchFamily="18" charset="0"/>
                  <a:cs typeface="Times New Roman" panose="02020603050405020304" pitchFamily="18" charset="0"/>
                  <a:sym typeface="Symbol" panose="05050102010706020507" pitchFamily="18" charset="2"/>
                </a:rPr>
                <a:t> of image.</a:t>
              </a:r>
            </a:p>
          </p:txBody>
        </p:sp>
        <p:sp>
          <p:nvSpPr>
            <p:cNvPr id="42" name="Oval 41"/>
            <p:cNvSpPr/>
            <p:nvPr/>
          </p:nvSpPr>
          <p:spPr>
            <a:xfrm>
              <a:off x="3519430" y="4090576"/>
              <a:ext cx="180000" cy="180000"/>
            </a:xfrm>
            <a:prstGeom prst="ellipse">
              <a:avLst/>
            </a:prstGeom>
            <a:solidFill>
              <a:srgbClr val="00FFFF"/>
            </a:solidFill>
            <a:ln>
              <a:noFill/>
            </a:ln>
          </p:spPr>
          <p:txBody>
            <a:bodyPr wrap="square" rtlCol="0" anchor="ctr">
              <a:spAutoFit/>
            </a:bodyPr>
            <a:lstStyle/>
            <a:p>
              <a:pPr algn="l"/>
              <a:endParaRPr lang="en-CA" sz="2400" dirty="0"/>
            </a:p>
          </p:txBody>
        </p:sp>
      </p:grpSp>
      <p:cxnSp>
        <p:nvCxnSpPr>
          <p:cNvPr id="43" name="Straight Arrow Connector 42"/>
          <p:cNvCxnSpPr/>
          <p:nvPr/>
        </p:nvCxnSpPr>
        <p:spPr bwMode="auto">
          <a:xfrm flipV="1">
            <a:off x="1983365" y="4114443"/>
            <a:ext cx="481567" cy="233110"/>
          </a:xfrm>
          <a:prstGeom prst="straightConnector1">
            <a:avLst/>
          </a:prstGeom>
          <a:noFill/>
          <a:ln w="25400" cap="sq" cmpd="sng" algn="ctr">
            <a:solidFill>
              <a:srgbClr val="FF00FF"/>
            </a:solidFill>
            <a:prstDash val="solid"/>
            <a:round/>
            <a:headEnd type="none" w="med" len="med"/>
            <a:tailEnd type="triangle"/>
          </a:ln>
          <a:effectLst/>
        </p:spPr>
      </p:cxnSp>
      <p:cxnSp>
        <p:nvCxnSpPr>
          <p:cNvPr id="44" name="Straight Arrow Connector 43"/>
          <p:cNvCxnSpPr/>
          <p:nvPr/>
        </p:nvCxnSpPr>
        <p:spPr bwMode="auto">
          <a:xfrm>
            <a:off x="1990284" y="4666368"/>
            <a:ext cx="486751" cy="674174"/>
          </a:xfrm>
          <a:prstGeom prst="straightConnector1">
            <a:avLst/>
          </a:prstGeom>
          <a:noFill/>
          <a:ln w="25400" cap="sq" cmpd="sng" algn="ctr">
            <a:solidFill>
              <a:srgbClr val="FF00FF"/>
            </a:solidFill>
            <a:prstDash val="solid"/>
            <a:round/>
            <a:headEnd type="none" w="med" len="med"/>
            <a:tailEnd type="triangle"/>
          </a:ln>
          <a:effectLst/>
        </p:spPr>
      </p:cxnSp>
      <p:sp>
        <p:nvSpPr>
          <p:cNvPr id="45" name="Text Box 33"/>
          <p:cNvSpPr txBox="1">
            <a:spLocks noChangeArrowheads="1"/>
          </p:cNvSpPr>
          <p:nvPr/>
        </p:nvSpPr>
        <p:spPr bwMode="auto">
          <a:xfrm>
            <a:off x="2045288" y="5937544"/>
            <a:ext cx="5041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latin typeface="Times New Roman" panose="02020603050405020304" pitchFamily="18" charset="0"/>
                <a:cs typeface="Times New Roman" panose="02020603050405020304" pitchFamily="18" charset="0"/>
                <a:sym typeface="Symbol" panose="05050102010706020507" pitchFamily="18" charset="2"/>
              </a:rPr>
              <a:t>When learning, force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2400" dirty="0">
                <a:latin typeface="Times New Roman" panose="02020603050405020304" pitchFamily="18" charset="0"/>
                <a:cs typeface="Times New Roman" panose="02020603050405020304" pitchFamily="18" charset="0"/>
                <a:sym typeface="Symbol" panose="05050102010706020507" pitchFamily="18" charset="2"/>
              </a:rPr>
              <a:t>.</a:t>
            </a:r>
          </a:p>
        </p:txBody>
      </p:sp>
      <p:sp>
        <p:nvSpPr>
          <p:cNvPr id="46" name="Text Box 33"/>
          <p:cNvSpPr txBox="1">
            <a:spLocks noChangeArrowheads="1"/>
          </p:cNvSpPr>
          <p:nvPr/>
        </p:nvSpPr>
        <p:spPr bwMode="auto">
          <a:xfrm>
            <a:off x="4120856" y="6320135"/>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latin typeface="Times New Roman" panose="02020603050405020304" pitchFamily="18" charset="0"/>
                <a:cs typeface="Times New Roman" panose="02020603050405020304" pitchFamily="18" charset="0"/>
                <a:sym typeface="Symbol" panose="05050102010706020507" pitchFamily="18" charset="2"/>
              </a:rPr>
              <a:t>and </a:t>
            </a:r>
            <a:r>
              <a:rPr lang="en-US" altLang="en-US" sz="2400" i="1"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dirty="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baseline="-250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CA" altLang="en-US"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0</a:t>
            </a:r>
            <a:r>
              <a:rPr lang="en-CA" sz="2400" dirty="0">
                <a:latin typeface="Times New Roman" panose="02020603050405020304" pitchFamily="18" charset="0"/>
                <a:cs typeface="Times New Roman" panose="02020603050405020304" pitchFamily="18" charset="0"/>
                <a:sym typeface="Symbol" panose="05050102010706020507" pitchFamily="18" charset="2"/>
              </a:rPr>
              <a:t>.</a:t>
            </a:r>
          </a:p>
        </p:txBody>
      </p:sp>
      <p:sp>
        <p:nvSpPr>
          <p:cNvPr id="52" name="Text Box 33"/>
          <p:cNvSpPr txBox="1">
            <a:spLocks noChangeArrowheads="1"/>
          </p:cNvSpPr>
          <p:nvPr/>
        </p:nvSpPr>
        <p:spPr bwMode="auto">
          <a:xfrm>
            <a:off x="2057400" y="3048000"/>
            <a:ext cx="2590800" cy="461665"/>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Learning feature</a:t>
            </a:r>
          </a:p>
        </p:txBody>
      </p:sp>
      <p:sp>
        <p:nvSpPr>
          <p:cNvPr id="53" name="Text Box 33"/>
          <p:cNvSpPr txBox="1">
            <a:spLocks noChangeArrowheads="1"/>
          </p:cNvSpPr>
          <p:nvPr/>
        </p:nvSpPr>
        <p:spPr bwMode="auto">
          <a:xfrm>
            <a:off x="2514600" y="4491335"/>
            <a:ext cx="3276600" cy="461665"/>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Learning </a:t>
            </a:r>
            <a:r>
              <a:rPr lang="en-CA"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same</a:t>
            </a:r>
            <a:r>
              <a:rPr lang="en-CA" sz="2400" dirty="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feature</a:t>
            </a:r>
          </a:p>
        </p:txBody>
      </p:sp>
      <p:grpSp>
        <p:nvGrpSpPr>
          <p:cNvPr id="6" name="Group 5"/>
          <p:cNvGrpSpPr/>
          <p:nvPr/>
        </p:nvGrpSpPr>
        <p:grpSpPr>
          <a:xfrm>
            <a:off x="2608248" y="3810000"/>
            <a:ext cx="1083527" cy="1684182"/>
            <a:chOff x="2608248" y="3810000"/>
            <a:chExt cx="1083527" cy="1684182"/>
          </a:xfrm>
        </p:grpSpPr>
        <p:cxnSp>
          <p:nvCxnSpPr>
            <p:cNvPr id="48" name="Straight Connector 47"/>
            <p:cNvCxnSpPr/>
            <p:nvPr/>
          </p:nvCxnSpPr>
          <p:spPr bwMode="auto">
            <a:xfrm>
              <a:off x="2608248" y="4117959"/>
              <a:ext cx="931127" cy="1376223"/>
            </a:xfrm>
            <a:prstGeom prst="line">
              <a:avLst/>
            </a:prstGeom>
            <a:noFill/>
            <a:ln w="25400" cap="sq" cmpd="sng" algn="ctr">
              <a:solidFill>
                <a:srgbClr val="66FF33"/>
              </a:solidFill>
              <a:prstDash val="solid"/>
              <a:round/>
              <a:headEnd type="none" w="med" len="med"/>
              <a:tailEnd type="none" w="med" len="med"/>
            </a:ln>
            <a:effectLst/>
          </p:spPr>
        </p:cxnSp>
        <p:grpSp>
          <p:nvGrpSpPr>
            <p:cNvPr id="49" name="Group 48"/>
            <p:cNvGrpSpPr/>
            <p:nvPr/>
          </p:nvGrpSpPr>
          <p:grpSpPr>
            <a:xfrm>
              <a:off x="2870336" y="3810000"/>
              <a:ext cx="821439" cy="461665"/>
              <a:chOff x="2717936" y="3218228"/>
              <a:chExt cx="821439" cy="461665"/>
            </a:xfrm>
          </p:grpSpPr>
          <p:sp>
            <p:nvSpPr>
              <p:cNvPr id="50" name="Rectangle 49"/>
              <p:cNvSpPr/>
              <p:nvPr/>
            </p:nvSpPr>
            <p:spPr>
              <a:xfrm>
                <a:off x="2742563" y="3218228"/>
                <a:ext cx="796812" cy="460800"/>
              </a:xfrm>
              <a:prstGeom prst="rect">
                <a:avLst/>
              </a:prstGeom>
              <a:solidFill>
                <a:srgbClr val="000066"/>
              </a:solidFill>
            </p:spPr>
            <p:txBody>
              <a:bodyPr wrap="non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51" name="Rectangle 50"/>
              <p:cNvSpPr/>
              <p:nvPr/>
            </p:nvSpPr>
            <p:spPr>
              <a:xfrm>
                <a:off x="2717936" y="3218228"/>
                <a:ext cx="814042" cy="461665"/>
              </a:xfrm>
              <a:prstGeom prst="rect">
                <a:avLst/>
              </a:prstGeom>
              <a:noFill/>
            </p:spPr>
            <p:txBody>
              <a:bodyPr wrap="square">
                <a:spAutoFit/>
              </a:bodyPr>
              <a:lstStyle/>
              <a:p>
                <a:r>
                  <a:rPr lang="en-US" altLang="en-US" sz="2400" i="1" dirty="0" err="1">
                    <a:solidFill>
                      <a:srgbClr val="66FF33"/>
                    </a:solidFill>
                    <a:cs typeface="Times New Roman" panose="02020603050405020304" pitchFamily="18" charset="0"/>
                    <a:sym typeface="Symbol" panose="05050102010706020507" pitchFamily="18" charset="2"/>
                  </a:rPr>
                  <a:t>w</a:t>
                </a:r>
                <a:r>
                  <a:rPr lang="en-US" altLang="en-US" sz="2400" i="1" baseline="-25000" dirty="0" err="1">
                    <a:solidFill>
                      <a:srgbClr val="66FF33"/>
                    </a:solidFill>
                    <a:sym typeface="Symbol" panose="05050102010706020507" pitchFamily="18" charset="2"/>
                  </a:rPr>
                  <a:t></a:t>
                </a:r>
                <a:r>
                  <a:rPr lang="en-US" sz="2400" i="1" baseline="-25000" dirty="0" err="1">
                    <a:solidFill>
                      <a:srgbClr val="66FF33"/>
                    </a:solidFill>
                    <a:cs typeface="Times New Roman" panose="02020603050405020304" pitchFamily="18" charset="0"/>
                    <a:sym typeface="Symbol" panose="05050102010706020507" pitchFamily="18" charset="2"/>
                  </a:rPr>
                  <a:t>i,j</a:t>
                </a:r>
                <a:r>
                  <a:rPr lang="en-US" sz="2400" i="1" baseline="-25000" dirty="0">
                    <a:solidFill>
                      <a:srgbClr val="66FF33"/>
                    </a:solidFill>
                    <a:cs typeface="Times New Roman" panose="02020603050405020304" pitchFamily="18" charset="0"/>
                    <a:sym typeface="Symbol" panose="05050102010706020507" pitchFamily="18" charset="2"/>
                  </a:rPr>
                  <a:t>’</a:t>
                </a:r>
                <a:r>
                  <a:rPr lang="en-US" altLang="en-US" sz="2400" i="1" baseline="-25000" dirty="0">
                    <a:solidFill>
                      <a:srgbClr val="66FF33"/>
                    </a:solidFill>
                    <a:sym typeface="Symbol" panose="05050102010706020507" pitchFamily="18" charset="2"/>
                  </a:rPr>
                  <a:t></a:t>
                </a:r>
                <a:endParaRPr lang="en-CA" sz="2400" dirty="0">
                  <a:solidFill>
                    <a:srgbClr val="66FF33"/>
                  </a:solidFill>
                </a:endParaRPr>
              </a:p>
            </p:txBody>
          </p:sp>
        </p:grpSp>
      </p:grpSp>
    </p:spTree>
    <p:extLst>
      <p:ext uri="{BB962C8B-B14F-4D97-AF65-F5344CB8AC3E}">
        <p14:creationId xmlns:p14="http://schemas.microsoft.com/office/powerpoint/2010/main" val="8168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0-#ppt_w/2"/>
                                          </p:val>
                                        </p:tav>
                                        <p:tav tm="100000">
                                          <p:val>
                                            <p:strVal val="#ppt_x"/>
                                          </p:val>
                                        </p:tav>
                                      </p:tavLst>
                                    </p:anim>
                                    <p:anim calcmode="lin" valueType="num">
                                      <p:cBhvr additive="base">
                                        <p:cTn id="2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0-#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0-#ppt_w/2"/>
                                          </p:val>
                                        </p:tav>
                                        <p:tav tm="100000">
                                          <p:val>
                                            <p:strVal val="#ppt_x"/>
                                          </p:val>
                                        </p:tav>
                                      </p:tavLst>
                                    </p:anim>
                                    <p:anim calcmode="lin" valueType="num">
                                      <p:cBhvr additive="base">
                                        <p:cTn id="3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45">
                                            <p:txEl>
                                              <p:pRg st="0" end="0"/>
                                            </p:txEl>
                                          </p:spTgt>
                                        </p:tgtEl>
                                        <p:attrNameLst>
                                          <p:attrName>style.visibility</p:attrName>
                                        </p:attrNameLst>
                                      </p:cBhvr>
                                      <p:to>
                                        <p:strVal val="visible"/>
                                      </p:to>
                                    </p:set>
                                    <p:anim calcmode="lin" valueType="num">
                                      <p:cBhvr additive="base">
                                        <p:cTn id="39"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0-#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6">
                                            <p:txEl>
                                              <p:pRg st="0" end="0"/>
                                            </p:txEl>
                                          </p:spTgt>
                                        </p:tgtEl>
                                        <p:attrNameLst>
                                          <p:attrName>style.visibility</p:attrName>
                                        </p:attrNameLst>
                                      </p:cBhvr>
                                      <p:to>
                                        <p:strVal val="visible"/>
                                      </p:to>
                                    </p:set>
                                    <p:anim calcmode="lin" valueType="num">
                                      <p:cBhvr additive="base">
                                        <p:cTn id="49"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Convolutional Networks</a:t>
            </a:r>
          </a:p>
        </p:txBody>
      </p:sp>
      <p:grpSp>
        <p:nvGrpSpPr>
          <p:cNvPr id="3" name="Group 2"/>
          <p:cNvGrpSpPr/>
          <p:nvPr/>
        </p:nvGrpSpPr>
        <p:grpSpPr>
          <a:xfrm>
            <a:off x="4359348" y="762000"/>
            <a:ext cx="4696728" cy="2816139"/>
            <a:chOff x="990600" y="1116892"/>
            <a:chExt cx="3124200" cy="2278380"/>
          </a:xfrm>
        </p:grpSpPr>
        <p:sp>
          <p:nvSpPr>
            <p:cNvPr id="2" name="Rectangle 1"/>
            <p:cNvSpPr/>
            <p:nvPr/>
          </p:nvSpPr>
          <p:spPr>
            <a:xfrm>
              <a:off x="990600" y="1116892"/>
              <a:ext cx="3124200" cy="2278380"/>
            </a:xfrm>
            <a:prstGeom prst="rect">
              <a:avLst/>
            </a:prstGeom>
            <a:solidFill>
              <a:schemeClr val="tx1"/>
            </a:solidFill>
            <a:ln>
              <a:noFill/>
            </a:ln>
          </p:spPr>
          <p:txBody>
            <a:bodyPr wrap="square" rtlCol="0" anchor="ctr">
              <a:spAutoFit/>
            </a:bodyPr>
            <a:lstStyle/>
            <a:p>
              <a:pPr algn="l"/>
              <a:endParaRPr lang="en-CA" sz="2400" dirty="0"/>
            </a:p>
          </p:txBody>
        </p:sp>
        <p:pic>
          <p:nvPicPr>
            <p:cNvPr id="53250" name="Picture 2" descr="https://cdn-images-1.medium.com/max/1600/1*Uo_ATzM9NWueKalZ5OJQJ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116892"/>
              <a:ext cx="3048000" cy="2278380"/>
            </a:xfrm>
            <a:prstGeom prst="rect">
              <a:avLst/>
            </a:prstGeom>
            <a:noFill/>
            <a:extLst>
              <a:ext uri="{909E8E84-426E-40DD-AFC4-6F175D3DCCD1}">
                <a14:hiddenFill xmlns:a14="http://schemas.microsoft.com/office/drawing/2010/main">
                  <a:solidFill>
                    <a:srgbClr val="FFFFFF"/>
                  </a:solidFill>
                </a14:hiddenFill>
              </a:ext>
            </a:extLst>
          </p:spPr>
        </p:pic>
      </p:grpSp>
      <p:pic>
        <p:nvPicPr>
          <p:cNvPr id="55298" name="Picture 2" descr="https://cdn-images-1.medium.com/max/1600/1*Hi8QZJ4yrQK_c_dnaSUfsg.png"/>
          <p:cNvPicPr>
            <a:picLocks noChangeAspect="1" noChangeArrowheads="1"/>
          </p:cNvPicPr>
          <p:nvPr/>
        </p:nvPicPr>
        <p:blipFill rotWithShape="1">
          <a:blip r:embed="rId3">
            <a:extLst>
              <a:ext uri="{28A0092B-C50C-407E-A947-70E740481C1C}">
                <a14:useLocalDpi xmlns:a14="http://schemas.microsoft.com/office/drawing/2010/main" val="0"/>
              </a:ext>
            </a:extLst>
          </a:blip>
          <a:srcRect t="-24" r="15706"/>
          <a:stretch/>
        </p:blipFill>
        <p:spPr bwMode="auto">
          <a:xfrm>
            <a:off x="5562600" y="3733800"/>
            <a:ext cx="3505199" cy="29602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3"/>
          <p:cNvSpPr txBox="1">
            <a:spLocks noChangeArrowheads="1"/>
          </p:cNvSpPr>
          <p:nvPr/>
        </p:nvSpPr>
        <p:spPr bwMode="auto">
          <a:xfrm>
            <a:off x="-76200" y="762000"/>
            <a:ext cx="93389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Brain:</a:t>
            </a:r>
          </a:p>
          <a:p>
            <a:pPr marL="457200" indent="-457200">
              <a:spcBef>
                <a:spcPct val="0"/>
              </a:spcBef>
              <a:buFont typeface="Arial" panose="020B0604020202020204" pitchFamily="34" charset="0"/>
              <a:buChar char="•"/>
            </a:pPr>
            <a:r>
              <a:rPr lang="en-US" altLang="en-US" sz="2800" dirty="0">
                <a:latin typeface="Times New Roman" pitchFamily="18" charset="0"/>
              </a:rPr>
              <a:t>A layered network </a:t>
            </a:r>
            <a:br>
              <a:rPr lang="en-US" altLang="en-US" sz="2800" dirty="0">
                <a:latin typeface="Times New Roman" pitchFamily="18" charset="0"/>
              </a:rPr>
            </a:br>
            <a:r>
              <a:rPr lang="en-US" altLang="en-US" sz="2800" dirty="0">
                <a:latin typeface="Times New Roman" pitchFamily="18" charset="0"/>
              </a:rPr>
              <a:t>of neurons (units).</a:t>
            </a:r>
          </a:p>
        </p:txBody>
      </p:sp>
      <p:sp>
        <p:nvSpPr>
          <p:cNvPr id="17" name="Text Box 33"/>
          <p:cNvSpPr txBox="1">
            <a:spLocks noChangeArrowheads="1"/>
          </p:cNvSpPr>
          <p:nvPr/>
        </p:nvSpPr>
        <p:spPr bwMode="auto">
          <a:xfrm>
            <a:off x="-76200" y="3811950"/>
            <a:ext cx="4876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dirty="0">
                <a:latin typeface="Times New Roman" pitchFamily="18" charset="0"/>
              </a:rPr>
              <a:t>The first layer detects </a:t>
            </a:r>
            <a:br>
              <a:rPr lang="en-US" altLang="en-US" sz="2800" dirty="0">
                <a:latin typeface="Times New Roman" pitchFamily="18" charset="0"/>
              </a:rPr>
            </a:br>
            <a:r>
              <a:rPr lang="en-US" altLang="en-US" sz="2800" dirty="0">
                <a:latin typeface="Times New Roman" pitchFamily="18" charset="0"/>
              </a:rPr>
              <a:t>a number of features </a:t>
            </a:r>
            <a:br>
              <a:rPr lang="en-US" altLang="en-US" sz="2800" dirty="0">
                <a:latin typeface="Times New Roman" pitchFamily="18" charset="0"/>
              </a:rPr>
            </a:br>
            <a:r>
              <a:rPr lang="en-US" altLang="en-US" sz="2800" dirty="0">
                <a:latin typeface="Times New Roman" pitchFamily="18" charset="0"/>
              </a:rPr>
              <a:t>(</a:t>
            </a:r>
            <a:r>
              <a:rPr lang="en-US" altLang="en-US" sz="2800" dirty="0" err="1">
                <a:latin typeface="Times New Roman" pitchFamily="18" charset="0"/>
              </a:rPr>
              <a:t>eg</a:t>
            </a:r>
            <a:r>
              <a:rPr lang="en-US" altLang="en-US" sz="2800" dirty="0">
                <a:latin typeface="Times New Roman" pitchFamily="18" charset="0"/>
              </a:rPr>
              <a:t> an edge) in each small </a:t>
            </a:r>
            <a:br>
              <a:rPr lang="en-US" altLang="en-US" sz="2800" dirty="0">
                <a:latin typeface="Times New Roman" pitchFamily="18" charset="0"/>
              </a:rPr>
            </a:br>
            <a:r>
              <a:rPr lang="en-US" altLang="en-US" sz="2800" dirty="0">
                <a:latin typeface="Times New Roman" pitchFamily="18" charset="0"/>
              </a:rPr>
              <a:t>“window” of the image. </a:t>
            </a:r>
          </a:p>
        </p:txBody>
      </p:sp>
    </p:spTree>
    <p:extLst>
      <p:ext uri="{BB962C8B-B14F-4D97-AF65-F5344CB8AC3E}">
        <p14:creationId xmlns:p14="http://schemas.microsoft.com/office/powerpoint/2010/main" val="30502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 calcmode="lin" valueType="num">
                                      <p:cBhvr additive="base">
                                        <p:cTn id="1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 calcmode="lin" valueType="num">
                                      <p:cBhvr additive="base">
                                        <p:cTn id="15" dur="500" fill="hold"/>
                                        <p:tgtEl>
                                          <p:spTgt spid="1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5298"/>
                                        </p:tgtEl>
                                        <p:attrNameLst>
                                          <p:attrName>style.visibility</p:attrName>
                                        </p:attrNameLst>
                                      </p:cBhvr>
                                      <p:to>
                                        <p:strVal val="visible"/>
                                      </p:to>
                                    </p:set>
                                    <p:anim calcmode="lin" valueType="num">
                                      <p:cBhvr additive="base">
                                        <p:cTn id="21" dur="500" fill="hold"/>
                                        <p:tgtEl>
                                          <p:spTgt spid="55298"/>
                                        </p:tgtEl>
                                        <p:attrNameLst>
                                          <p:attrName>ppt_x</p:attrName>
                                        </p:attrNameLst>
                                      </p:cBhvr>
                                      <p:tavLst>
                                        <p:tav tm="0">
                                          <p:val>
                                            <p:strVal val="0-#ppt_w/2"/>
                                          </p:val>
                                        </p:tav>
                                        <p:tav tm="100000">
                                          <p:val>
                                            <p:strVal val="#ppt_x"/>
                                          </p:val>
                                        </p:tav>
                                      </p:tavLst>
                                    </p:anim>
                                    <p:anim calcmode="lin" valueType="num">
                                      <p:cBhvr additive="base">
                                        <p:cTn id="22" dur="500" fill="hold"/>
                                        <p:tgtEl>
                                          <p:spTgt spid="55298"/>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solidFill>
        </a:ln>
      </a:spPr>
      <a:bodyPr wrap="none" rtlCol="0" anchor="ctr">
        <a:spAutoFit/>
      </a:bodyPr>
      <a:lstStyle>
        <a:defPPr algn="ctr">
          <a:defRPr sz="2400" dirty="0">
            <a:cs typeface="Times New Roman" panose="02020603050405020304" pitchFamily="18" charset="0"/>
            <a:sym typeface="Symbol" panose="05050102010706020507" pitchFamily="18" charset="2"/>
          </a:defRPr>
        </a:defPPr>
      </a:lstStyle>
    </a:spDef>
    <a:lnDef>
      <a:spPr bwMode="auto">
        <a:xfrm>
          <a:off x="0" y="0"/>
          <a:ext cx="1" cy="1"/>
        </a:xfrm>
        <a:custGeom>
          <a:avLst/>
          <a:gdLst/>
          <a:ahLst/>
          <a:cxnLst/>
          <a:rect l="0" t="0" r="0" b="0"/>
          <a:pathLst/>
        </a:custGeom>
        <a:noFill/>
        <a:ln w="38100" cap="sq" cmpd="sng" algn="ctr">
          <a:solidFill>
            <a:schemeClr val="hlink"/>
          </a:solidFill>
          <a:prstDash val="solid"/>
          <a:round/>
          <a:headEnd type="none" w="med" len="med"/>
          <a:tailEnd type="none" w="med" len="med"/>
        </a:ln>
        <a:effectLst/>
      </a:spPr>
      <a:bodyPr vert="horz" wrap="square" lIns="274320" tIns="45720" rIns="27432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a:spPr>
      <a:bodyPr wrap="square" lIns="274320" rIns="274320">
        <a:spAutoFit/>
      </a:bodyPr>
      <a:lstStyle>
        <a:defPPr>
          <a:spcBef>
            <a:spcPct val="0"/>
          </a:spcBef>
          <a:defRPr sz="3600" dirty="0" smtClean="0">
            <a:latin typeface="Times New Roman" panose="02020603050405020304" pitchFamily="18" charset="0"/>
            <a:cs typeface="Times New Roman" panose="02020603050405020304" pitchFamily="18" charset="0"/>
            <a:sym typeface="Symbol" panose="05050102010706020507" pitchFamily="18" charset="2"/>
          </a:defRPr>
        </a:defPPr>
      </a:lstStyle>
    </a:tx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178445</TotalTime>
  <Words>2871</Words>
  <Application>Microsoft Office PowerPoint</Application>
  <PresentationFormat>On-screen Show (4:3)</PresentationFormat>
  <Paragraphs>537</Paragraphs>
  <Slides>52</Slides>
  <Notes>20</Notes>
  <HiddenSlides>0</HiddenSlides>
  <MMClips>0</MMClips>
  <ScaleCrop>false</ScaleCrop>
  <HeadingPairs>
    <vt:vector size="10"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ariant>
        <vt:lpstr>Custom Shows</vt:lpstr>
      </vt:variant>
      <vt:variant>
        <vt:i4>1</vt:i4>
      </vt:variant>
    </vt:vector>
  </HeadingPairs>
  <TitlesOfParts>
    <vt:vector size="62" baseType="lpstr">
      <vt:lpstr>Script MT Bold</vt:lpstr>
      <vt:lpstr>Arial</vt:lpstr>
      <vt:lpstr>Comic Sans MS</vt:lpstr>
      <vt:lpstr>Cambria Math</vt:lpstr>
      <vt:lpstr>Times New Roman</vt:lpstr>
      <vt:lpstr>Palatino Linotype</vt:lpstr>
      <vt:lpstr>Arial Rounded MT Bold</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k-nearest neighbors</vt:lpstr>
      <vt:lpstr>PowerPoint Presentation</vt:lpstr>
      <vt:lpstr>PowerPoint Presentation</vt:lpstr>
      <vt:lpstr>PowerPoint Presentation</vt:lpstr>
      <vt:lpstr>PowerPoint Presentation</vt:lpstr>
      <vt:lpstr>PowerPoint Presentation</vt:lpstr>
      <vt:lpstr>3101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Think  Like A Computer Scientist</dc:title>
  <dc:creator>Steven Rudich</dc:creator>
  <dc:description>Berkeley 1998</dc:description>
  <cp:lastModifiedBy>Jeff Edmonds</cp:lastModifiedBy>
  <cp:revision>3411</cp:revision>
  <cp:lastPrinted>1998-01-22T22:42:46Z</cp:lastPrinted>
  <dcterms:created xsi:type="dcterms:W3CDTF">1996-09-30T18:28:10Z</dcterms:created>
  <dcterms:modified xsi:type="dcterms:W3CDTF">2023-03-15T19:36:09Z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