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107"/>
  </p:notesMasterIdLst>
  <p:handoutMasterIdLst>
    <p:handoutMasterId r:id="rId108"/>
  </p:handoutMasterIdLst>
  <p:sldIdLst>
    <p:sldId id="3097" r:id="rId2"/>
    <p:sldId id="3122" r:id="rId3"/>
    <p:sldId id="3051" r:id="rId4"/>
    <p:sldId id="3079" r:id="rId5"/>
    <p:sldId id="3057" r:id="rId6"/>
    <p:sldId id="3059" r:id="rId7"/>
    <p:sldId id="3060" r:id="rId8"/>
    <p:sldId id="3064" r:id="rId9"/>
    <p:sldId id="3065" r:id="rId10"/>
    <p:sldId id="3077" r:id="rId11"/>
    <p:sldId id="2879" r:id="rId12"/>
    <p:sldId id="2855" r:id="rId13"/>
    <p:sldId id="2858" r:id="rId14"/>
    <p:sldId id="3098" r:id="rId15"/>
    <p:sldId id="2869" r:id="rId16"/>
    <p:sldId id="2868" r:id="rId17"/>
    <p:sldId id="2870" r:id="rId18"/>
    <p:sldId id="2883" r:id="rId19"/>
    <p:sldId id="2882" r:id="rId20"/>
    <p:sldId id="2881" r:id="rId21"/>
    <p:sldId id="2891" r:id="rId22"/>
    <p:sldId id="2892" r:id="rId23"/>
    <p:sldId id="2893" r:id="rId24"/>
    <p:sldId id="2894" r:id="rId25"/>
    <p:sldId id="2925" r:id="rId26"/>
    <p:sldId id="2904" r:id="rId27"/>
    <p:sldId id="3033" r:id="rId28"/>
    <p:sldId id="2905" r:id="rId29"/>
    <p:sldId id="3031" r:id="rId30"/>
    <p:sldId id="2907" r:id="rId31"/>
    <p:sldId id="2911" r:id="rId32"/>
    <p:sldId id="2913" r:id="rId33"/>
    <p:sldId id="2939" r:id="rId34"/>
    <p:sldId id="2914" r:id="rId35"/>
    <p:sldId id="2915" r:id="rId36"/>
    <p:sldId id="2917" r:id="rId37"/>
    <p:sldId id="2919" r:id="rId38"/>
    <p:sldId id="2920" r:id="rId39"/>
    <p:sldId id="2936" r:id="rId40"/>
    <p:sldId id="3036" r:id="rId41"/>
    <p:sldId id="3037" r:id="rId42"/>
    <p:sldId id="3063" r:id="rId43"/>
    <p:sldId id="3071" r:id="rId44"/>
    <p:sldId id="3072" r:id="rId45"/>
    <p:sldId id="3073" r:id="rId46"/>
    <p:sldId id="3074" r:id="rId47"/>
    <p:sldId id="3075" r:id="rId48"/>
    <p:sldId id="3076" r:id="rId49"/>
    <p:sldId id="2863" r:id="rId50"/>
    <p:sldId id="2937" r:id="rId51"/>
    <p:sldId id="2930" r:id="rId52"/>
    <p:sldId id="3084" r:id="rId53"/>
    <p:sldId id="3124" r:id="rId54"/>
    <p:sldId id="3123" r:id="rId55"/>
    <p:sldId id="2182" r:id="rId56"/>
    <p:sldId id="2195" r:id="rId57"/>
    <p:sldId id="2708" r:id="rId58"/>
    <p:sldId id="2719" r:id="rId59"/>
    <p:sldId id="2301" r:id="rId60"/>
    <p:sldId id="3017" r:id="rId61"/>
    <p:sldId id="3099" r:id="rId62"/>
    <p:sldId id="3082" r:id="rId63"/>
    <p:sldId id="3121" r:id="rId64"/>
    <p:sldId id="3087" r:id="rId65"/>
    <p:sldId id="3095" r:id="rId66"/>
    <p:sldId id="3093" r:id="rId67"/>
    <p:sldId id="3094" r:id="rId68"/>
    <p:sldId id="3081" r:id="rId69"/>
    <p:sldId id="2984" r:id="rId70"/>
    <p:sldId id="3068" r:id="rId71"/>
    <p:sldId id="3012" r:id="rId72"/>
    <p:sldId id="2989" r:id="rId73"/>
    <p:sldId id="2990" r:id="rId74"/>
    <p:sldId id="2988" r:id="rId75"/>
    <p:sldId id="2962" r:id="rId76"/>
    <p:sldId id="2974" r:id="rId77"/>
    <p:sldId id="2975" r:id="rId78"/>
    <p:sldId id="2978" r:id="rId79"/>
    <p:sldId id="2979" r:id="rId80"/>
    <p:sldId id="2980" r:id="rId81"/>
    <p:sldId id="2981" r:id="rId82"/>
    <p:sldId id="2983" r:id="rId83"/>
    <p:sldId id="2991" r:id="rId84"/>
    <p:sldId id="2996" r:id="rId85"/>
    <p:sldId id="2998" r:id="rId86"/>
    <p:sldId id="3000" r:id="rId87"/>
    <p:sldId id="3001" r:id="rId88"/>
    <p:sldId id="3002" r:id="rId89"/>
    <p:sldId id="3003" r:id="rId90"/>
    <p:sldId id="3004" r:id="rId91"/>
    <p:sldId id="3006" r:id="rId92"/>
    <p:sldId id="3007" r:id="rId93"/>
    <p:sldId id="3008" r:id="rId94"/>
    <p:sldId id="3009" r:id="rId95"/>
    <p:sldId id="3010" r:id="rId96"/>
    <p:sldId id="2959" r:id="rId97"/>
    <p:sldId id="2864" r:id="rId98"/>
    <p:sldId id="2916" r:id="rId99"/>
    <p:sldId id="2940" r:id="rId100"/>
    <p:sldId id="2944" r:id="rId101"/>
    <p:sldId id="2941" r:id="rId102"/>
    <p:sldId id="2942" r:id="rId103"/>
    <p:sldId id="2945" r:id="rId104"/>
    <p:sldId id="2943" r:id="rId105"/>
    <p:sldId id="3120" r:id="rId106"/>
  </p:sldIdLst>
  <p:sldSz cx="9144000" cy="6858000" type="screen4x3"/>
  <p:notesSz cx="6858000" cy="9144000"/>
  <p:embeddedFontLst>
    <p:embeddedFont>
      <p:font typeface="Arial Rounded MT Bold" panose="020F0704030504030204" pitchFamily="34" charset="0"/>
      <p:regular r:id="rId109"/>
    </p:embeddedFont>
    <p:embeddedFont>
      <p:font typeface="Cambria Math" panose="02040503050406030204" pitchFamily="18" charset="0"/>
      <p:regular r:id="rId110"/>
    </p:embeddedFont>
    <p:embeddedFont>
      <p:font typeface="Comic Sans MS" panose="030F0702030302020204" pitchFamily="66" charset="0"/>
      <p:regular r:id="rId111"/>
      <p:bold r:id="rId112"/>
      <p:italic r:id="rId113"/>
      <p:boldItalic r:id="rId114"/>
    </p:embeddedFont>
  </p:embeddedFontLst>
  <p:custShowLst>
    <p:custShow name="3101" id="0">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2"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66FF33"/>
    <a:srgbClr val="990099"/>
    <a:srgbClr val="00FFFF"/>
    <a:srgbClr val="FFFFFF"/>
    <a:srgbClr val="000066"/>
    <a:srgbClr val="ADA5A2"/>
    <a:srgbClr val="97CA00"/>
    <a:srgbClr val="878789"/>
    <a:srgbClr val="FAD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1" autoAdjust="0"/>
    <p:restoredTop sz="94494" autoAdjust="0"/>
  </p:normalViewPr>
  <p:slideViewPr>
    <p:cSldViewPr snapToGrid="0" snapToObjects="1">
      <p:cViewPr varScale="1">
        <p:scale>
          <a:sx n="69" d="100"/>
          <a:sy n="69" d="100"/>
        </p:scale>
        <p:origin x="360" y="72"/>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3342"/>
    </p:cViewPr>
  </p:sorterViewPr>
  <p:notesViewPr>
    <p:cSldViewPr snapToGrid="0"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2.fntdata"/><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5.fntdata"/><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6.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CE48D9A0-3781-4ABA-AD86-7FB152FB3332}"/>
    <pc:docChg chg="custSel addSld delSld modSld">
      <pc:chgData name="Jeff Edmonds" userId="a8785b683ef20e23" providerId="LiveId" clId="{CE48D9A0-3781-4ABA-AD86-7FB152FB3332}" dt="2021-11-16T16:01:51.544" v="3"/>
      <pc:docMkLst>
        <pc:docMk/>
      </pc:docMkLst>
      <pc:sldChg chg="del">
        <pc:chgData name="Jeff Edmonds" userId="a8785b683ef20e23" providerId="LiveId" clId="{CE48D9A0-3781-4ABA-AD86-7FB152FB3332}" dt="2021-11-16T16:01:35.922" v="1" actId="47"/>
        <pc:sldMkLst>
          <pc:docMk/>
          <pc:sldMk cId="1789151101" sldId="2181"/>
        </pc:sldMkLst>
      </pc:sldChg>
      <pc:sldChg chg="addSp delSp modSp add mod">
        <pc:chgData name="Jeff Edmonds" userId="a8785b683ef20e23" providerId="LiveId" clId="{CE48D9A0-3781-4ABA-AD86-7FB152FB3332}" dt="2021-11-16T16:01:51.544" v="3"/>
        <pc:sldMkLst>
          <pc:docMk/>
          <pc:sldMk cId="644545" sldId="2182"/>
        </pc:sldMkLst>
        <pc:spChg chg="add mod">
          <ac:chgData name="Jeff Edmonds" userId="a8785b683ef20e23" providerId="LiveId" clId="{CE48D9A0-3781-4ABA-AD86-7FB152FB3332}" dt="2021-11-16T16:01:51.544" v="3"/>
          <ac:spMkLst>
            <pc:docMk/>
            <pc:sldMk cId="644545" sldId="2182"/>
            <ac:spMk id="24" creationId="{FC3B4880-1985-4637-A7A2-04E678A73858}"/>
          </ac:spMkLst>
        </pc:spChg>
        <pc:spChg chg="del">
          <ac:chgData name="Jeff Edmonds" userId="a8785b683ef20e23" providerId="LiveId" clId="{CE48D9A0-3781-4ABA-AD86-7FB152FB3332}" dt="2021-11-16T16:01:44.194" v="2" actId="478"/>
          <ac:spMkLst>
            <pc:docMk/>
            <pc:sldMk cId="644545" sldId="2182"/>
            <ac:spMk id="40" creationId="{00000000-0000-0000-0000-000000000000}"/>
          </ac:spMkLst>
        </pc:spChg>
      </pc:sldChg>
    </pc:docChg>
  </pc:docChgLst>
  <pc:docChgLst>
    <pc:chgData name="Jeff Edmonds" userId="a8785b683ef20e23" providerId="LiveId" clId="{818471B1-86BA-4B64-BF1F-FCB39024EA8C}"/>
    <pc:docChg chg="undo custSel addSld delSld modSld">
      <pc:chgData name="Jeff Edmonds" userId="a8785b683ef20e23" providerId="LiveId" clId="{818471B1-86BA-4B64-BF1F-FCB39024EA8C}" dt="2021-11-02T19:36:35.471" v="409"/>
      <pc:docMkLst>
        <pc:docMk/>
      </pc:docMkLst>
      <pc:sldChg chg="modSp modAnim">
        <pc:chgData name="Jeff Edmonds" userId="a8785b683ef20e23" providerId="LiveId" clId="{818471B1-86BA-4B64-BF1F-FCB39024EA8C}" dt="2021-11-02T17:14:12.802" v="98" actId="20577"/>
        <pc:sldMkLst>
          <pc:docMk/>
          <pc:sldMk cId="2908221132" sldId="1656"/>
        </pc:sldMkLst>
        <pc:spChg chg="mod">
          <ac:chgData name="Jeff Edmonds" userId="a8785b683ef20e23" providerId="LiveId" clId="{818471B1-86BA-4B64-BF1F-FCB39024EA8C}" dt="2021-11-02T17:14:12.802" v="98" actId="20577"/>
          <ac:spMkLst>
            <pc:docMk/>
            <pc:sldMk cId="2908221132" sldId="1656"/>
            <ac:spMk id="34" creationId="{00000000-0000-0000-0000-000000000000}"/>
          </ac:spMkLst>
        </pc:spChg>
      </pc:sldChg>
      <pc:sldChg chg="addSp modSp modAnim">
        <pc:chgData name="Jeff Edmonds" userId="a8785b683ef20e23" providerId="LiveId" clId="{818471B1-86BA-4B64-BF1F-FCB39024EA8C}" dt="2021-11-02T19:15:03.441" v="311"/>
        <pc:sldMkLst>
          <pc:docMk/>
          <pc:sldMk cId="2120933045" sldId="1672"/>
        </pc:sldMkLst>
        <pc:grpChg chg="add mod">
          <ac:chgData name="Jeff Edmonds" userId="a8785b683ef20e23" providerId="LiveId" clId="{818471B1-86BA-4B64-BF1F-FCB39024EA8C}" dt="2021-11-02T19:14:31.236" v="306" actId="14100"/>
          <ac:grpSpMkLst>
            <pc:docMk/>
            <pc:sldMk cId="2120933045" sldId="1672"/>
            <ac:grpSpMk id="39" creationId="{01182739-A2A0-4BEC-8BE6-FCE6072BEE5F}"/>
          </ac:grpSpMkLst>
        </pc:grpChg>
        <pc:picChg chg="mod">
          <ac:chgData name="Jeff Edmonds" userId="a8785b683ef20e23" providerId="LiveId" clId="{818471B1-86BA-4B64-BF1F-FCB39024EA8C}" dt="2021-11-02T19:14:31.236" v="306" actId="14100"/>
          <ac:picMkLst>
            <pc:docMk/>
            <pc:sldMk cId="2120933045" sldId="1672"/>
            <ac:picMk id="40" creationId="{C66C37FC-EF60-480F-83E5-09F2711FBAEA}"/>
          </ac:picMkLst>
        </pc:picChg>
        <pc:picChg chg="mod">
          <ac:chgData name="Jeff Edmonds" userId="a8785b683ef20e23" providerId="LiveId" clId="{818471B1-86BA-4B64-BF1F-FCB39024EA8C}" dt="2021-11-02T19:14:31.236" v="306" actId="14100"/>
          <ac:picMkLst>
            <pc:docMk/>
            <pc:sldMk cId="2120933045" sldId="1672"/>
            <ac:picMk id="44" creationId="{B6E61412-DA12-40C6-98EF-C13CFC4501A3}"/>
          </ac:picMkLst>
        </pc:picChg>
      </pc:sldChg>
      <pc:sldChg chg="addSp modSp modAnim">
        <pc:chgData name="Jeff Edmonds" userId="a8785b683ef20e23" providerId="LiveId" clId="{818471B1-86BA-4B64-BF1F-FCB39024EA8C}" dt="2021-11-02T19:25:36.601" v="337" actId="1076"/>
        <pc:sldMkLst>
          <pc:docMk/>
          <pc:sldMk cId="1683075256" sldId="1674"/>
        </pc:sldMkLst>
        <pc:grpChg chg="add mod">
          <ac:chgData name="Jeff Edmonds" userId="a8785b683ef20e23" providerId="LiveId" clId="{818471B1-86BA-4B64-BF1F-FCB39024EA8C}" dt="2021-11-02T19:25:36.601" v="337" actId="1076"/>
          <ac:grpSpMkLst>
            <pc:docMk/>
            <pc:sldMk cId="1683075256" sldId="1674"/>
            <ac:grpSpMk id="53" creationId="{6A83D84C-1A48-4E8E-A90F-32D61616C874}"/>
          </ac:grpSpMkLst>
        </pc:grpChg>
        <pc:picChg chg="mod">
          <ac:chgData name="Jeff Edmonds" userId="a8785b683ef20e23" providerId="LiveId" clId="{818471B1-86BA-4B64-BF1F-FCB39024EA8C}" dt="2021-11-02T19:25:36.601" v="337" actId="1076"/>
          <ac:picMkLst>
            <pc:docMk/>
            <pc:sldMk cId="1683075256" sldId="1674"/>
            <ac:picMk id="61" creationId="{528A5A0F-9057-4B3F-9ED7-3F96FC979AA3}"/>
          </ac:picMkLst>
        </pc:picChg>
        <pc:picChg chg="mod">
          <ac:chgData name="Jeff Edmonds" userId="a8785b683ef20e23" providerId="LiveId" clId="{818471B1-86BA-4B64-BF1F-FCB39024EA8C}" dt="2021-11-02T19:25:36.601" v="337" actId="1076"/>
          <ac:picMkLst>
            <pc:docMk/>
            <pc:sldMk cId="1683075256" sldId="1674"/>
            <ac:picMk id="62" creationId="{5D66D4A0-06EB-4D6D-AB36-54BA1FEA2E0F}"/>
          </ac:picMkLst>
        </pc:picChg>
      </pc:sldChg>
      <pc:sldChg chg="addSp delSp modSp mod delAnim modAnim">
        <pc:chgData name="Jeff Edmonds" userId="a8785b683ef20e23" providerId="LiveId" clId="{818471B1-86BA-4B64-BF1F-FCB39024EA8C}" dt="2021-11-02T19:01:42.370" v="266"/>
        <pc:sldMkLst>
          <pc:docMk/>
          <pc:sldMk cId="3264718329" sldId="2058"/>
        </pc:sldMkLst>
        <pc:spChg chg="add mod ord">
          <ac:chgData name="Jeff Edmonds" userId="a8785b683ef20e23" providerId="LiveId" clId="{818471B1-86BA-4B64-BF1F-FCB39024EA8C}" dt="2021-11-02T18:50:28.142" v="182" actId="1036"/>
          <ac:spMkLst>
            <pc:docMk/>
            <pc:sldMk cId="3264718329" sldId="2058"/>
            <ac:spMk id="6" creationId="{D112FB92-595B-4A2D-AC62-130624D17F8E}"/>
          </ac:spMkLst>
        </pc:spChg>
        <pc:spChg chg="mod">
          <ac:chgData name="Jeff Edmonds" userId="a8785b683ef20e23" providerId="LiveId" clId="{818471B1-86BA-4B64-BF1F-FCB39024EA8C}" dt="2021-11-02T18:50:28.142" v="182" actId="1036"/>
          <ac:spMkLst>
            <pc:docMk/>
            <pc:sldMk cId="3264718329" sldId="2058"/>
            <ac:spMk id="50" creationId="{4068D25C-9753-4407-98D5-E8A32364798E}"/>
          </ac:spMkLst>
        </pc:spChg>
        <pc:spChg chg="mod">
          <ac:chgData name="Jeff Edmonds" userId="a8785b683ef20e23" providerId="LiveId" clId="{818471B1-86BA-4B64-BF1F-FCB39024EA8C}" dt="2021-11-02T19:01:20.490" v="265" actId="1076"/>
          <ac:spMkLst>
            <pc:docMk/>
            <pc:sldMk cId="3264718329" sldId="2058"/>
            <ac:spMk id="58" creationId="{00000000-0000-0000-0000-000000000000}"/>
          </ac:spMkLst>
        </pc:spChg>
        <pc:spChg chg="mod">
          <ac:chgData name="Jeff Edmonds" userId="a8785b683ef20e23" providerId="LiveId" clId="{818471B1-86BA-4B64-BF1F-FCB39024EA8C}" dt="2021-11-02T19:01:20.490" v="265" actId="1076"/>
          <ac:spMkLst>
            <pc:docMk/>
            <pc:sldMk cId="3264718329" sldId="2058"/>
            <ac:spMk id="61" creationId="{00000000-0000-0000-0000-000000000000}"/>
          </ac:spMkLst>
        </pc:spChg>
        <pc:spChg chg="mod">
          <ac:chgData name="Jeff Edmonds" userId="a8785b683ef20e23" providerId="LiveId" clId="{818471B1-86BA-4B64-BF1F-FCB39024EA8C}" dt="2021-11-02T19:01:20.490" v="265" actId="1076"/>
          <ac:spMkLst>
            <pc:docMk/>
            <pc:sldMk cId="3264718329" sldId="2058"/>
            <ac:spMk id="62" creationId="{00000000-0000-0000-0000-000000000000}"/>
          </ac:spMkLst>
        </pc:spChg>
        <pc:spChg chg="mod">
          <ac:chgData name="Jeff Edmonds" userId="a8785b683ef20e23" providerId="LiveId" clId="{818471B1-86BA-4B64-BF1F-FCB39024EA8C}" dt="2021-11-02T19:01:20.490" v="265" actId="1076"/>
          <ac:spMkLst>
            <pc:docMk/>
            <pc:sldMk cId="3264718329" sldId="2058"/>
            <ac:spMk id="63" creationId="{00000000-0000-0000-0000-000000000000}"/>
          </ac:spMkLst>
        </pc:spChg>
        <pc:spChg chg="mod">
          <ac:chgData name="Jeff Edmonds" userId="a8785b683ef20e23" providerId="LiveId" clId="{818471B1-86BA-4B64-BF1F-FCB39024EA8C}" dt="2021-11-02T18:50:28.142" v="182" actId="1036"/>
          <ac:spMkLst>
            <pc:docMk/>
            <pc:sldMk cId="3264718329" sldId="2058"/>
            <ac:spMk id="66" creationId="{DE86996F-6D87-4DC7-9DEA-0317B34D7810}"/>
          </ac:spMkLst>
        </pc:spChg>
        <pc:spChg chg="mod">
          <ac:chgData name="Jeff Edmonds" userId="a8785b683ef20e23" providerId="LiveId" clId="{818471B1-86BA-4B64-BF1F-FCB39024EA8C}" dt="2021-11-02T18:50:28.142" v="182" actId="1036"/>
          <ac:spMkLst>
            <pc:docMk/>
            <pc:sldMk cId="3264718329" sldId="2058"/>
            <ac:spMk id="67" creationId="{991C1003-0502-46C5-816C-7486666E1278}"/>
          </ac:spMkLst>
        </pc:spChg>
        <pc:spChg chg="mod">
          <ac:chgData name="Jeff Edmonds" userId="a8785b683ef20e23" providerId="LiveId" clId="{818471B1-86BA-4B64-BF1F-FCB39024EA8C}" dt="2021-11-02T18:50:28.142" v="182" actId="1036"/>
          <ac:spMkLst>
            <pc:docMk/>
            <pc:sldMk cId="3264718329" sldId="2058"/>
            <ac:spMk id="68" creationId="{6D92C6B8-12DB-4EE3-8685-FD115258D537}"/>
          </ac:spMkLst>
        </pc:spChg>
        <pc:spChg chg="mod">
          <ac:chgData name="Jeff Edmonds" userId="a8785b683ef20e23" providerId="LiveId" clId="{818471B1-86BA-4B64-BF1F-FCB39024EA8C}" dt="2021-11-02T18:50:28.142" v="182" actId="1036"/>
          <ac:spMkLst>
            <pc:docMk/>
            <pc:sldMk cId="3264718329" sldId="2058"/>
            <ac:spMk id="69" creationId="{3CCF7465-B9EB-4EBD-B398-65A2E9AC7BD6}"/>
          </ac:spMkLst>
        </pc:spChg>
        <pc:spChg chg="del">
          <ac:chgData name="Jeff Edmonds" userId="a8785b683ef20e23" providerId="LiveId" clId="{818471B1-86BA-4B64-BF1F-FCB39024EA8C}" dt="2021-11-02T18:51:04.481" v="187" actId="478"/>
          <ac:spMkLst>
            <pc:docMk/>
            <pc:sldMk cId="3264718329" sldId="2058"/>
            <ac:spMk id="87" creationId="{00000000-0000-0000-0000-000000000000}"/>
          </ac:spMkLst>
        </pc:spChg>
        <pc:spChg chg="del">
          <ac:chgData name="Jeff Edmonds" userId="a8785b683ef20e23" providerId="LiveId" clId="{818471B1-86BA-4B64-BF1F-FCB39024EA8C}" dt="2021-11-02T18:51:04.481" v="187" actId="478"/>
          <ac:spMkLst>
            <pc:docMk/>
            <pc:sldMk cId="3264718329" sldId="2058"/>
            <ac:spMk id="92" creationId="{00000000-0000-0000-0000-000000000000}"/>
          </ac:spMkLst>
        </pc:spChg>
        <pc:grpChg chg="add del mod">
          <ac:chgData name="Jeff Edmonds" userId="a8785b683ef20e23" providerId="LiveId" clId="{818471B1-86BA-4B64-BF1F-FCB39024EA8C}" dt="2021-11-02T18:50:59.638" v="186" actId="478"/>
          <ac:grpSpMkLst>
            <pc:docMk/>
            <pc:sldMk cId="3264718329" sldId="2058"/>
            <ac:grpSpMk id="9" creationId="{8AA3F90B-90A7-4F79-AA04-55B926344F3C}"/>
          </ac:grpSpMkLst>
        </pc:grpChg>
        <pc:grpChg chg="mod">
          <ac:chgData name="Jeff Edmonds" userId="a8785b683ef20e23" providerId="LiveId" clId="{818471B1-86BA-4B64-BF1F-FCB39024EA8C}" dt="2021-11-02T19:01:20.490" v="265" actId="1076"/>
          <ac:grpSpMkLst>
            <pc:docMk/>
            <pc:sldMk cId="3264718329" sldId="2058"/>
            <ac:grpSpMk id="15" creationId="{00000000-0000-0000-0000-000000000000}"/>
          </ac:grpSpMkLst>
        </pc:grpChg>
        <pc:grpChg chg="del">
          <ac:chgData name="Jeff Edmonds" userId="a8785b683ef20e23" providerId="LiveId" clId="{818471B1-86BA-4B64-BF1F-FCB39024EA8C}" dt="2021-11-02T18:51:48.220" v="190" actId="478"/>
          <ac:grpSpMkLst>
            <pc:docMk/>
            <pc:sldMk cId="3264718329" sldId="2058"/>
            <ac:grpSpMk id="18" creationId="{00000000-0000-0000-0000-000000000000}"/>
          </ac:grpSpMkLst>
        </pc:grpChg>
        <pc:grpChg chg="add mod">
          <ac:chgData name="Jeff Edmonds" userId="a8785b683ef20e23" providerId="LiveId" clId="{818471B1-86BA-4B64-BF1F-FCB39024EA8C}" dt="2021-11-02T18:50:28.142" v="182" actId="1036"/>
          <ac:grpSpMkLst>
            <pc:docMk/>
            <pc:sldMk cId="3264718329" sldId="2058"/>
            <ac:grpSpMk id="49" creationId="{0534D79C-C20D-4357-897A-ED3745312DCE}"/>
          </ac:grpSpMkLst>
        </pc:grpChg>
        <pc:grpChg chg="mod">
          <ac:chgData name="Jeff Edmonds" userId="a8785b683ef20e23" providerId="LiveId" clId="{818471B1-86BA-4B64-BF1F-FCB39024EA8C}" dt="2021-11-02T19:01:20.490" v="265" actId="1076"/>
          <ac:grpSpMkLst>
            <pc:docMk/>
            <pc:sldMk cId="3264718329" sldId="2058"/>
            <ac:grpSpMk id="53" creationId="{00000000-0000-0000-0000-000000000000}"/>
          </ac:grpSpMkLst>
        </pc:grpChg>
        <pc:grpChg chg="mod">
          <ac:chgData name="Jeff Edmonds" userId="a8785b683ef20e23" providerId="LiveId" clId="{818471B1-86BA-4B64-BF1F-FCB39024EA8C}" dt="2021-11-02T19:01:20.490" v="265" actId="1076"/>
          <ac:grpSpMkLst>
            <pc:docMk/>
            <pc:sldMk cId="3264718329" sldId="2058"/>
            <ac:grpSpMk id="54" creationId="{00000000-0000-0000-0000-000000000000}"/>
          </ac:grpSpMkLst>
        </pc:grpChg>
        <pc:grpChg chg="mod">
          <ac:chgData name="Jeff Edmonds" userId="a8785b683ef20e23" providerId="LiveId" clId="{818471B1-86BA-4B64-BF1F-FCB39024EA8C}" dt="2021-11-02T19:01:20.490" v="265" actId="1076"/>
          <ac:grpSpMkLst>
            <pc:docMk/>
            <pc:sldMk cId="3264718329" sldId="2058"/>
            <ac:grpSpMk id="56" creationId="{00000000-0000-0000-0000-000000000000}"/>
          </ac:grpSpMkLst>
        </pc:grpChg>
        <pc:grpChg chg="mod">
          <ac:chgData name="Jeff Edmonds" userId="a8785b683ef20e23" providerId="LiveId" clId="{818471B1-86BA-4B64-BF1F-FCB39024EA8C}" dt="2021-11-02T18:50:28.142" v="182" actId="1036"/>
          <ac:grpSpMkLst>
            <pc:docMk/>
            <pc:sldMk cId="3264718329" sldId="2058"/>
            <ac:grpSpMk id="64" creationId="{7CDCE031-B1D2-493C-BF86-B17907FD434C}"/>
          </ac:grpSpMkLst>
        </pc:grpChg>
        <pc:picChg chg="mod">
          <ac:chgData name="Jeff Edmonds" userId="a8785b683ef20e23" providerId="LiveId" clId="{818471B1-86BA-4B64-BF1F-FCB39024EA8C}" dt="2021-11-02T18:50:28.142" v="182" actId="1036"/>
          <ac:picMkLst>
            <pc:docMk/>
            <pc:sldMk cId="3264718329" sldId="2058"/>
            <ac:picMk id="51" creationId="{435D1EF5-531F-4905-B1D3-09C4FFA76688}"/>
          </ac:picMkLst>
        </pc:picChg>
        <pc:picChg chg="mod">
          <ac:chgData name="Jeff Edmonds" userId="a8785b683ef20e23" providerId="LiveId" clId="{818471B1-86BA-4B64-BF1F-FCB39024EA8C}" dt="2021-11-02T19:01:20.490" v="265" actId="1076"/>
          <ac:picMkLst>
            <pc:docMk/>
            <pc:sldMk cId="3264718329" sldId="2058"/>
            <ac:picMk id="57" creationId="{00000000-0000-0000-0000-000000000000}"/>
          </ac:picMkLst>
        </pc:picChg>
        <pc:picChg chg="mod">
          <ac:chgData name="Jeff Edmonds" userId="a8785b683ef20e23" providerId="LiveId" clId="{818471B1-86BA-4B64-BF1F-FCB39024EA8C}" dt="2021-11-02T18:50:28.142" v="182" actId="1036"/>
          <ac:picMkLst>
            <pc:docMk/>
            <pc:sldMk cId="3264718329" sldId="2058"/>
            <ac:picMk id="65" creationId="{05B7ACF4-D035-42EA-A4B1-B8BBC1CF822D}"/>
          </ac:picMkLst>
        </pc:picChg>
        <pc:cxnChg chg="mod">
          <ac:chgData name="Jeff Edmonds" userId="a8785b683ef20e23" providerId="LiveId" clId="{818471B1-86BA-4B64-BF1F-FCB39024EA8C}" dt="2021-11-02T19:01:20.490" v="265" actId="1076"/>
          <ac:cxnSpMkLst>
            <pc:docMk/>
            <pc:sldMk cId="3264718329" sldId="2058"/>
            <ac:cxnSpMk id="14" creationId="{00000000-0000-0000-0000-000000000000}"/>
          </ac:cxnSpMkLst>
        </pc:cxnChg>
        <pc:cxnChg chg="mod">
          <ac:chgData name="Jeff Edmonds" userId="a8785b683ef20e23" providerId="LiveId" clId="{818471B1-86BA-4B64-BF1F-FCB39024EA8C}" dt="2021-11-02T19:01:20.490" v="265" actId="1076"/>
          <ac:cxnSpMkLst>
            <pc:docMk/>
            <pc:sldMk cId="3264718329" sldId="2058"/>
            <ac:cxnSpMk id="59" creationId="{00000000-0000-0000-0000-000000000000}"/>
          </ac:cxnSpMkLst>
        </pc:cxnChg>
        <pc:cxnChg chg="mod">
          <ac:chgData name="Jeff Edmonds" userId="a8785b683ef20e23" providerId="LiveId" clId="{818471B1-86BA-4B64-BF1F-FCB39024EA8C}" dt="2021-11-02T19:01:20.490" v="265" actId="1076"/>
          <ac:cxnSpMkLst>
            <pc:docMk/>
            <pc:sldMk cId="3264718329" sldId="2058"/>
            <ac:cxnSpMk id="60" creationId="{00000000-0000-0000-0000-000000000000}"/>
          </ac:cxnSpMkLst>
        </pc:cxnChg>
        <pc:cxnChg chg="del">
          <ac:chgData name="Jeff Edmonds" userId="a8785b683ef20e23" providerId="LiveId" clId="{818471B1-86BA-4B64-BF1F-FCB39024EA8C}" dt="2021-11-02T18:51:35.771" v="189" actId="478"/>
          <ac:cxnSpMkLst>
            <pc:docMk/>
            <pc:sldMk cId="3264718329" sldId="2058"/>
            <ac:cxnSpMk id="90" creationId="{00000000-0000-0000-0000-000000000000}"/>
          </ac:cxnSpMkLst>
        </pc:cxnChg>
      </pc:sldChg>
      <pc:sldChg chg="modSp modAnim">
        <pc:chgData name="Jeff Edmonds" userId="a8785b683ef20e23" providerId="LiveId" clId="{818471B1-86BA-4B64-BF1F-FCB39024EA8C}" dt="2021-11-02T19:23:17.231" v="333" actId="6549"/>
        <pc:sldMkLst>
          <pc:docMk/>
          <pc:sldMk cId="530763821" sldId="2078"/>
        </pc:sldMkLst>
        <pc:spChg chg="mod">
          <ac:chgData name="Jeff Edmonds" userId="a8785b683ef20e23" providerId="LiveId" clId="{818471B1-86BA-4B64-BF1F-FCB39024EA8C}" dt="2021-11-02T19:23:17.231" v="333" actId="6549"/>
          <ac:spMkLst>
            <pc:docMk/>
            <pc:sldMk cId="530763821" sldId="2078"/>
            <ac:spMk id="24" creationId="{00000000-0000-0000-0000-000000000000}"/>
          </ac:spMkLst>
        </pc:spChg>
      </pc:sldChg>
      <pc:sldChg chg="modAnim">
        <pc:chgData name="Jeff Edmonds" userId="a8785b683ef20e23" providerId="LiveId" clId="{818471B1-86BA-4B64-BF1F-FCB39024EA8C}" dt="2021-11-02T19:23:36.434" v="335"/>
        <pc:sldMkLst>
          <pc:docMk/>
          <pc:sldMk cId="2339635987" sldId="2086"/>
        </pc:sldMkLst>
      </pc:sldChg>
      <pc:sldChg chg="addSp delSp modSp del modAnim">
        <pc:chgData name="Jeff Edmonds" userId="a8785b683ef20e23" providerId="LiveId" clId="{818471B1-86BA-4B64-BF1F-FCB39024EA8C}" dt="2021-11-02T19:30:19.238" v="408" actId="47"/>
        <pc:sldMkLst>
          <pc:docMk/>
          <pc:sldMk cId="2900906028" sldId="2088"/>
        </pc:sldMkLst>
        <pc:grpChg chg="add del mod">
          <ac:chgData name="Jeff Edmonds" userId="a8785b683ef20e23" providerId="LiveId" clId="{818471B1-86BA-4B64-BF1F-FCB39024EA8C}" dt="2021-11-02T19:27:17.365" v="343" actId="478"/>
          <ac:grpSpMkLst>
            <pc:docMk/>
            <pc:sldMk cId="2900906028" sldId="2088"/>
            <ac:grpSpMk id="2" creationId="{87E9B10C-D725-49B5-82B4-22FD19B274B5}"/>
          </ac:grpSpMkLst>
        </pc:grpChg>
        <pc:picChg chg="add del mod">
          <ac:chgData name="Jeff Edmonds" userId="a8785b683ef20e23" providerId="LiveId" clId="{818471B1-86BA-4B64-BF1F-FCB39024EA8C}" dt="2021-11-02T19:27:17.365" v="343" actId="478"/>
          <ac:picMkLst>
            <pc:docMk/>
            <pc:sldMk cId="2900906028" sldId="2088"/>
            <ac:picMk id="13" creationId="{6B0FC5BD-C137-4AAE-A0F9-18ED305718DF}"/>
          </ac:picMkLst>
        </pc:picChg>
        <pc:picChg chg="add del mod">
          <ac:chgData name="Jeff Edmonds" userId="a8785b683ef20e23" providerId="LiveId" clId="{818471B1-86BA-4B64-BF1F-FCB39024EA8C}" dt="2021-11-02T19:27:22.230" v="344" actId="21"/>
          <ac:picMkLst>
            <pc:docMk/>
            <pc:sldMk cId="2900906028" sldId="2088"/>
            <ac:picMk id="16" creationId="{B05F54AB-CB7E-445A-8AE1-32797219DF9F}"/>
          </ac:picMkLst>
        </pc:picChg>
      </pc:sldChg>
      <pc:sldChg chg="modAnim">
        <pc:chgData name="Jeff Edmonds" userId="a8785b683ef20e23" providerId="LiveId" clId="{818471B1-86BA-4B64-BF1F-FCB39024EA8C}" dt="2021-11-02T19:36:35.471" v="409"/>
        <pc:sldMkLst>
          <pc:docMk/>
          <pc:sldMk cId="711496220" sldId="2142"/>
        </pc:sldMkLst>
      </pc:sldChg>
      <pc:sldChg chg="modAnim">
        <pc:chgData name="Jeff Edmonds" userId="a8785b683ef20e23" providerId="LiveId" clId="{818471B1-86BA-4B64-BF1F-FCB39024EA8C}" dt="2021-11-02T17:32:29.336" v="107"/>
        <pc:sldMkLst>
          <pc:docMk/>
          <pc:sldMk cId="995594205" sldId="2554"/>
        </pc:sldMkLst>
      </pc:sldChg>
      <pc:sldChg chg="delSp mod delAnim">
        <pc:chgData name="Jeff Edmonds" userId="a8785b683ef20e23" providerId="LiveId" clId="{818471B1-86BA-4B64-BF1F-FCB39024EA8C}" dt="2021-11-02T17:30:37.168" v="99" actId="478"/>
        <pc:sldMkLst>
          <pc:docMk/>
          <pc:sldMk cId="1392424043" sldId="2702"/>
        </pc:sldMkLst>
        <pc:spChg chg="del">
          <ac:chgData name="Jeff Edmonds" userId="a8785b683ef20e23" providerId="LiveId" clId="{818471B1-86BA-4B64-BF1F-FCB39024EA8C}" dt="2021-11-02T17:30:37.168" v="99" actId="478"/>
          <ac:spMkLst>
            <pc:docMk/>
            <pc:sldMk cId="1392424043" sldId="2702"/>
            <ac:spMk id="48" creationId="{C885634D-706F-4A54-B863-250A6DB07FE9}"/>
          </ac:spMkLst>
        </pc:spChg>
      </pc:sldChg>
      <pc:sldChg chg="addSp delSp modSp add mod delAnim modAnim">
        <pc:chgData name="Jeff Edmonds" userId="a8785b683ef20e23" providerId="LiveId" clId="{818471B1-86BA-4B64-BF1F-FCB39024EA8C}" dt="2021-11-02T19:00:24.021" v="263" actId="478"/>
        <pc:sldMkLst>
          <pc:docMk/>
          <pc:sldMk cId="2897100930" sldId="2740"/>
        </pc:sldMkLst>
        <pc:spChg chg="del">
          <ac:chgData name="Jeff Edmonds" userId="a8785b683ef20e23" providerId="LiveId" clId="{818471B1-86BA-4B64-BF1F-FCB39024EA8C}" dt="2021-11-02T18:52:22.729" v="194" actId="478"/>
          <ac:spMkLst>
            <pc:docMk/>
            <pc:sldMk cId="2897100930" sldId="2740"/>
            <ac:spMk id="21" creationId="{00000000-0000-0000-0000-000000000000}"/>
          </ac:spMkLst>
        </pc:spChg>
        <pc:spChg chg="del mod">
          <ac:chgData name="Jeff Edmonds" userId="a8785b683ef20e23" providerId="LiveId" clId="{818471B1-86BA-4B64-BF1F-FCB39024EA8C}" dt="2021-11-02T19:00:22.682" v="262" actId="478"/>
          <ac:spMkLst>
            <pc:docMk/>
            <pc:sldMk cId="2897100930" sldId="2740"/>
            <ac:spMk id="82" creationId="{00000000-0000-0000-0000-000000000000}"/>
          </ac:spMkLst>
        </pc:spChg>
        <pc:spChg chg="del">
          <ac:chgData name="Jeff Edmonds" userId="a8785b683ef20e23" providerId="LiveId" clId="{818471B1-86BA-4B64-BF1F-FCB39024EA8C}" dt="2021-11-02T18:56:44.178" v="226" actId="478"/>
          <ac:spMkLst>
            <pc:docMk/>
            <pc:sldMk cId="2897100930" sldId="2740"/>
            <ac:spMk id="87" creationId="{00000000-0000-0000-0000-000000000000}"/>
          </ac:spMkLst>
        </pc:spChg>
        <pc:spChg chg="del">
          <ac:chgData name="Jeff Edmonds" userId="a8785b683ef20e23" providerId="LiveId" clId="{818471B1-86BA-4B64-BF1F-FCB39024EA8C}" dt="2021-11-02T18:56:41.178" v="225" actId="478"/>
          <ac:spMkLst>
            <pc:docMk/>
            <pc:sldMk cId="2897100930" sldId="2740"/>
            <ac:spMk id="92" creationId="{00000000-0000-0000-0000-000000000000}"/>
          </ac:spMkLst>
        </pc:spChg>
        <pc:spChg chg="del">
          <ac:chgData name="Jeff Edmonds" userId="a8785b683ef20e23" providerId="LiveId" clId="{818471B1-86BA-4B64-BF1F-FCB39024EA8C}" dt="2021-11-02T18:51:17.441" v="188" actId="478"/>
          <ac:spMkLst>
            <pc:docMk/>
            <pc:sldMk cId="2897100930" sldId="2740"/>
            <ac:spMk id="97" creationId="{00000000-0000-0000-0000-000000000000}"/>
          </ac:spMkLst>
        </pc:spChg>
        <pc:spChg chg="del">
          <ac:chgData name="Jeff Edmonds" userId="a8785b683ef20e23" providerId="LiveId" clId="{818471B1-86BA-4B64-BF1F-FCB39024EA8C}" dt="2021-11-02T19:00:24.021" v="263" actId="478"/>
          <ac:spMkLst>
            <pc:docMk/>
            <pc:sldMk cId="2897100930" sldId="2740"/>
            <ac:spMk id="21520" creationId="{00000000-0000-0000-0000-000000000000}"/>
          </ac:spMkLst>
        </pc:spChg>
        <pc:grpChg chg="del">
          <ac:chgData name="Jeff Edmonds" userId="a8785b683ef20e23" providerId="LiveId" clId="{818471B1-86BA-4B64-BF1F-FCB39024EA8C}" dt="2021-11-02T18:52:05.796" v="192" actId="478"/>
          <ac:grpSpMkLst>
            <pc:docMk/>
            <pc:sldMk cId="2897100930" sldId="2740"/>
            <ac:grpSpMk id="18" creationId="{00000000-0000-0000-0000-000000000000}"/>
          </ac:grpSpMkLst>
        </pc:grpChg>
        <pc:picChg chg="add del">
          <ac:chgData name="Jeff Edmonds" userId="a8785b683ef20e23" providerId="LiveId" clId="{818471B1-86BA-4B64-BF1F-FCB39024EA8C}" dt="2021-11-02T18:55:59.771" v="200" actId="22"/>
          <ac:picMkLst>
            <pc:docMk/>
            <pc:sldMk cId="2897100930" sldId="2740"/>
            <ac:picMk id="11" creationId="{DD4ABA35-AE7F-47FF-ABA6-FDC2112FAD1C}"/>
          </ac:picMkLst>
        </pc:picChg>
        <pc:picChg chg="add mod">
          <ac:chgData name="Jeff Edmonds" userId="a8785b683ef20e23" providerId="LiveId" clId="{818471B1-86BA-4B64-BF1F-FCB39024EA8C}" dt="2021-11-02T18:58:18.221" v="250" actId="1076"/>
          <ac:picMkLst>
            <pc:docMk/>
            <pc:sldMk cId="2897100930" sldId="2740"/>
            <ac:picMk id="70" creationId="{9078C553-4C60-44B1-A9E8-CBDB86F39FA8}"/>
          </ac:picMkLst>
        </pc:picChg>
        <pc:picChg chg="add mod">
          <ac:chgData name="Jeff Edmonds" userId="a8785b683ef20e23" providerId="LiveId" clId="{818471B1-86BA-4B64-BF1F-FCB39024EA8C}" dt="2021-11-02T18:59:45.608" v="256" actId="14100"/>
          <ac:picMkLst>
            <pc:docMk/>
            <pc:sldMk cId="2897100930" sldId="2740"/>
            <ac:picMk id="71" creationId="{EE535843-3BF5-443D-B5FF-636242533165}"/>
          </ac:picMkLst>
        </pc:picChg>
        <pc:picChg chg="add del mod">
          <ac:chgData name="Jeff Edmonds" userId="a8785b683ef20e23" providerId="LiveId" clId="{818471B1-86BA-4B64-BF1F-FCB39024EA8C}" dt="2021-11-02T18:57:45.796" v="247" actId="478"/>
          <ac:picMkLst>
            <pc:docMk/>
            <pc:sldMk cId="2897100930" sldId="2740"/>
            <ac:picMk id="7170" creationId="{4893753F-B3A3-4BA8-8347-FF27C1D525CA}"/>
          </ac:picMkLst>
        </pc:picChg>
        <pc:picChg chg="add mod">
          <ac:chgData name="Jeff Edmonds" userId="a8785b683ef20e23" providerId="LiveId" clId="{818471B1-86BA-4B64-BF1F-FCB39024EA8C}" dt="2021-11-02T18:57:51.252" v="248" actId="1076"/>
          <ac:picMkLst>
            <pc:docMk/>
            <pc:sldMk cId="2897100930" sldId="2740"/>
            <ac:picMk id="7172" creationId="{7F9E8ED0-8F8A-4171-9C9E-52C54B6C0C4B}"/>
          </ac:picMkLst>
        </pc:picChg>
      </pc:sldChg>
      <pc:sldChg chg="delSp add mod delAnim modAnim">
        <pc:chgData name="Jeff Edmonds" userId="a8785b683ef20e23" providerId="LiveId" clId="{818471B1-86BA-4B64-BF1F-FCB39024EA8C}" dt="2021-11-02T19:05:39.229" v="275"/>
        <pc:sldMkLst>
          <pc:docMk/>
          <pc:sldMk cId="3065258191" sldId="2741"/>
        </pc:sldMkLst>
        <pc:spChg chg="del">
          <ac:chgData name="Jeff Edmonds" userId="a8785b683ef20e23" providerId="LiveId" clId="{818471B1-86BA-4B64-BF1F-FCB39024EA8C}" dt="2021-11-02T19:03:44.435" v="269" actId="478"/>
          <ac:spMkLst>
            <pc:docMk/>
            <pc:sldMk cId="3065258191" sldId="2741"/>
            <ac:spMk id="20" creationId="{00000000-0000-0000-0000-000000000000}"/>
          </ac:spMkLst>
        </pc:spChg>
        <pc:spChg chg="del">
          <ac:chgData name="Jeff Edmonds" userId="a8785b683ef20e23" providerId="LiveId" clId="{818471B1-86BA-4B64-BF1F-FCB39024EA8C}" dt="2021-11-02T19:03:52.813" v="270" actId="478"/>
          <ac:spMkLst>
            <pc:docMk/>
            <pc:sldMk cId="3065258191" sldId="2741"/>
            <ac:spMk id="21" creationId="{00000000-0000-0000-0000-000000000000}"/>
          </ac:spMkLst>
        </pc:spChg>
        <pc:spChg chg="del">
          <ac:chgData name="Jeff Edmonds" userId="a8785b683ef20e23" providerId="LiveId" clId="{818471B1-86BA-4B64-BF1F-FCB39024EA8C}" dt="2021-11-02T19:05:03.642" v="273" actId="478"/>
          <ac:spMkLst>
            <pc:docMk/>
            <pc:sldMk cId="3065258191" sldId="2741"/>
            <ac:spMk id="82" creationId="{00000000-0000-0000-0000-000000000000}"/>
          </ac:spMkLst>
        </pc:spChg>
        <pc:spChg chg="del">
          <ac:chgData name="Jeff Edmonds" userId="a8785b683ef20e23" providerId="LiveId" clId="{818471B1-86BA-4B64-BF1F-FCB39024EA8C}" dt="2021-11-02T19:05:05.190" v="274" actId="478"/>
          <ac:spMkLst>
            <pc:docMk/>
            <pc:sldMk cId="3065258191" sldId="2741"/>
            <ac:spMk id="21520" creationId="{00000000-0000-0000-0000-000000000000}"/>
          </ac:spMkLst>
        </pc:spChg>
        <pc:grpChg chg="del">
          <ac:chgData name="Jeff Edmonds" userId="a8785b683ef20e23" providerId="LiveId" clId="{818471B1-86BA-4B64-BF1F-FCB39024EA8C}" dt="2021-11-02T19:02:53.204" v="267" actId="478"/>
          <ac:grpSpMkLst>
            <pc:docMk/>
            <pc:sldMk cId="3065258191" sldId="2741"/>
            <ac:grpSpMk id="9" creationId="{8AA3F90B-90A7-4F79-AA04-55B926344F3C}"/>
          </ac:grpSpMkLst>
        </pc:grpChg>
      </pc:sldChg>
      <pc:sldChg chg="addSp delSp modSp new del modAnim">
        <pc:chgData name="Jeff Edmonds" userId="a8785b683ef20e23" providerId="LiveId" clId="{818471B1-86BA-4B64-BF1F-FCB39024EA8C}" dt="2021-11-02T19:14:08.626" v="282" actId="47"/>
        <pc:sldMkLst>
          <pc:docMk/>
          <pc:sldMk cId="872323747" sldId="2742"/>
        </pc:sldMkLst>
        <pc:grpChg chg="add del mod">
          <ac:chgData name="Jeff Edmonds" userId="a8785b683ef20e23" providerId="LiveId" clId="{818471B1-86BA-4B64-BF1F-FCB39024EA8C}" dt="2021-11-02T19:14:04.730" v="281" actId="21"/>
          <ac:grpSpMkLst>
            <pc:docMk/>
            <pc:sldMk cId="872323747" sldId="2742"/>
            <ac:grpSpMk id="7" creationId="{9697D164-F915-45D1-B9F7-A52B9BFD406C}"/>
          </ac:grpSpMkLst>
        </pc:grpChg>
        <pc:picChg chg="add mod">
          <ac:chgData name="Jeff Edmonds" userId="a8785b683ef20e23" providerId="LiveId" clId="{818471B1-86BA-4B64-BF1F-FCB39024EA8C}" dt="2021-11-02T19:14:02.468" v="280" actId="14100"/>
          <ac:picMkLst>
            <pc:docMk/>
            <pc:sldMk cId="872323747" sldId="2742"/>
            <ac:picMk id="4" creationId="{A0ED863C-772F-483B-9D1C-46FCC1FC0B3D}"/>
          </ac:picMkLst>
        </pc:picChg>
        <pc:picChg chg="add mod">
          <ac:chgData name="Jeff Edmonds" userId="a8785b683ef20e23" providerId="LiveId" clId="{818471B1-86BA-4B64-BF1F-FCB39024EA8C}" dt="2021-11-02T19:14:02.468" v="280" actId="14100"/>
          <ac:picMkLst>
            <pc:docMk/>
            <pc:sldMk cId="872323747" sldId="2742"/>
            <ac:picMk id="5" creationId="{BF0184E4-58BC-4569-8EB6-7983C4FA73E9}"/>
          </ac:picMkLst>
        </pc:picChg>
        <pc:picChg chg="add del mod">
          <ac:chgData name="Jeff Edmonds" userId="a8785b683ef20e23" providerId="LiveId" clId="{818471B1-86BA-4B64-BF1F-FCB39024EA8C}" dt="2021-11-02T19:13:52.236" v="278" actId="478"/>
          <ac:picMkLst>
            <pc:docMk/>
            <pc:sldMk cId="872323747" sldId="2742"/>
            <ac:picMk id="6" creationId="{4A4E519D-5DCE-4391-B4C9-18BAB30161CE}"/>
          </ac:picMkLst>
        </pc:picChg>
      </pc:sldChg>
      <pc:sldChg chg="addSp delSp modSp add mod delAnim modAnim">
        <pc:chgData name="Jeff Edmonds" userId="a8785b683ef20e23" providerId="LiveId" clId="{818471B1-86BA-4B64-BF1F-FCB39024EA8C}" dt="2021-11-02T19:29:08.486" v="407" actId="1035"/>
        <pc:sldMkLst>
          <pc:docMk/>
          <pc:sldMk cId="2259692334" sldId="2742"/>
        </pc:sldMkLst>
        <pc:spChg chg="del">
          <ac:chgData name="Jeff Edmonds" userId="a8785b683ef20e23" providerId="LiveId" clId="{818471B1-86BA-4B64-BF1F-FCB39024EA8C}" dt="2021-11-02T19:27:06.786" v="342" actId="478"/>
          <ac:spMkLst>
            <pc:docMk/>
            <pc:sldMk cId="2259692334" sldId="2742"/>
            <ac:spMk id="15" creationId="{5DA479BF-18A1-4486-A30B-EF0F779B22DB}"/>
          </ac:spMkLst>
        </pc:spChg>
        <pc:spChg chg="del">
          <ac:chgData name="Jeff Edmonds" userId="a8785b683ef20e23" providerId="LiveId" clId="{818471B1-86BA-4B64-BF1F-FCB39024EA8C}" dt="2021-11-02T19:27:06.786" v="342" actId="478"/>
          <ac:spMkLst>
            <pc:docMk/>
            <pc:sldMk cId="2259692334" sldId="2742"/>
            <ac:spMk id="16" creationId="{7C5D098B-AFE2-4ACB-8FD0-DBEF2B8D6F09}"/>
          </ac:spMkLst>
        </pc:spChg>
        <pc:spChg chg="add mod">
          <ac:chgData name="Jeff Edmonds" userId="a8785b683ef20e23" providerId="LiveId" clId="{818471B1-86BA-4B64-BF1F-FCB39024EA8C}" dt="2021-11-02T19:29:08.486" v="407" actId="1035"/>
          <ac:spMkLst>
            <pc:docMk/>
            <pc:sldMk cId="2259692334" sldId="2742"/>
            <ac:spMk id="18" creationId="{9039ABC6-CABC-4172-AC0F-CC61FE6D458A}"/>
          </ac:spMkLst>
        </pc:spChg>
        <pc:spChg chg="del topLvl">
          <ac:chgData name="Jeff Edmonds" userId="a8785b683ef20e23" providerId="LiveId" clId="{818471B1-86BA-4B64-BF1F-FCB39024EA8C}" dt="2021-11-02T19:27:03.073" v="341" actId="478"/>
          <ac:spMkLst>
            <pc:docMk/>
            <pc:sldMk cId="2259692334" sldId="2742"/>
            <ac:spMk id="26" creationId="{00000000-0000-0000-0000-000000000000}"/>
          </ac:spMkLst>
        </pc:spChg>
        <pc:spChg chg="del">
          <ac:chgData name="Jeff Edmonds" userId="a8785b683ef20e23" providerId="LiveId" clId="{818471B1-86BA-4B64-BF1F-FCB39024EA8C}" dt="2021-11-02T19:27:51.225" v="348" actId="478"/>
          <ac:spMkLst>
            <pc:docMk/>
            <pc:sldMk cId="2259692334" sldId="2742"/>
            <ac:spMk id="37" creationId="{00000000-0000-0000-0000-000000000000}"/>
          </ac:spMkLst>
        </pc:spChg>
        <pc:spChg chg="del">
          <ac:chgData name="Jeff Edmonds" userId="a8785b683ef20e23" providerId="LiveId" clId="{818471B1-86BA-4B64-BF1F-FCB39024EA8C}" dt="2021-11-02T19:27:51.225" v="348" actId="478"/>
          <ac:spMkLst>
            <pc:docMk/>
            <pc:sldMk cId="2259692334" sldId="2742"/>
            <ac:spMk id="38" creationId="{00000000-0000-0000-0000-000000000000}"/>
          </ac:spMkLst>
        </pc:spChg>
        <pc:grpChg chg="del">
          <ac:chgData name="Jeff Edmonds" userId="a8785b683ef20e23" providerId="LiveId" clId="{818471B1-86BA-4B64-BF1F-FCB39024EA8C}" dt="2021-11-02T19:27:03.073" v="341" actId="478"/>
          <ac:grpSpMkLst>
            <pc:docMk/>
            <pc:sldMk cId="2259692334" sldId="2742"/>
            <ac:grpSpMk id="23" creationId="{00000000-0000-0000-0000-000000000000}"/>
          </ac:grpSpMkLst>
        </pc:grpChg>
        <pc:picChg chg="add mod">
          <ac:chgData name="Jeff Edmonds" userId="a8785b683ef20e23" providerId="LiveId" clId="{818471B1-86BA-4B64-BF1F-FCB39024EA8C}" dt="2021-11-02T19:27:42.179" v="347" actId="14100"/>
          <ac:picMkLst>
            <pc:docMk/>
            <pc:sldMk cId="2259692334" sldId="2742"/>
            <ac:picMk id="17" creationId="{3EA1BBE7-629B-46F5-A953-01428C2F62A9}"/>
          </ac:picMkLst>
        </pc:picChg>
        <pc:picChg chg="add mod">
          <ac:chgData name="Jeff Edmonds" userId="a8785b683ef20e23" providerId="LiveId" clId="{818471B1-86BA-4B64-BF1F-FCB39024EA8C}" dt="2021-11-02T19:28:12.132" v="398" actId="1037"/>
          <ac:picMkLst>
            <pc:docMk/>
            <pc:sldMk cId="2259692334" sldId="2742"/>
            <ac:picMk id="19" creationId="{E0C1EE4C-DCDD-4E49-BBA4-9DBDCBE9011C}"/>
          </ac:picMkLst>
        </pc:picChg>
        <pc:picChg chg="topLvl">
          <ac:chgData name="Jeff Edmonds" userId="a8785b683ef20e23" providerId="LiveId" clId="{818471B1-86BA-4B64-BF1F-FCB39024EA8C}" dt="2021-11-02T19:27:03.073" v="341" actId="478"/>
          <ac:picMkLst>
            <pc:docMk/>
            <pc:sldMk cId="2259692334" sldId="2742"/>
            <ac:picMk id="2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4*1.5hrs -</a:t>
            </a:r>
            <a:r>
              <a:rPr lang="en-CA" baseline="0"/>
              <a:t>  not Example …, not unsupervised.</a:t>
            </a:r>
            <a:endParaRPr lang="en-CA"/>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a:t>
            </a:fld>
            <a:endParaRPr lang="en-US"/>
          </a:p>
        </p:txBody>
      </p:sp>
    </p:spTree>
    <p:extLst>
      <p:ext uri="{BB962C8B-B14F-4D97-AF65-F5344CB8AC3E}">
        <p14:creationId xmlns:p14="http://schemas.microsoft.com/office/powerpoint/2010/main" val="969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25</a:t>
            </a:fld>
            <a:endParaRPr lang="en-US"/>
          </a:p>
        </p:txBody>
      </p:sp>
    </p:spTree>
    <p:extLst>
      <p:ext uri="{BB962C8B-B14F-4D97-AF65-F5344CB8AC3E}">
        <p14:creationId xmlns:p14="http://schemas.microsoft.com/office/powerpoint/2010/main" val="416558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28</a:t>
            </a:fld>
            <a:endParaRPr lang="en-US"/>
          </a:p>
        </p:txBody>
      </p:sp>
    </p:spTree>
    <p:extLst>
      <p:ext uri="{BB962C8B-B14F-4D97-AF65-F5344CB8AC3E}">
        <p14:creationId xmlns:p14="http://schemas.microsoft.com/office/powerpoint/2010/main" val="76692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31</a:t>
            </a:fld>
            <a:endParaRPr lang="en-US"/>
          </a:p>
        </p:txBody>
      </p:sp>
    </p:spTree>
    <p:extLst>
      <p:ext uri="{BB962C8B-B14F-4D97-AF65-F5344CB8AC3E}">
        <p14:creationId xmlns:p14="http://schemas.microsoft.com/office/powerpoint/2010/main" val="261704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51</a:t>
            </a:fld>
            <a:endParaRPr lang="en-US"/>
          </a:p>
        </p:txBody>
      </p:sp>
    </p:spTree>
    <p:extLst>
      <p:ext uri="{BB962C8B-B14F-4D97-AF65-F5344CB8AC3E}">
        <p14:creationId xmlns:p14="http://schemas.microsoft.com/office/powerpoint/2010/main" val="429281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52</a:t>
            </a:fld>
            <a:endParaRPr lang="en-US"/>
          </a:p>
        </p:txBody>
      </p:sp>
    </p:spTree>
    <p:extLst>
      <p:ext uri="{BB962C8B-B14F-4D97-AF65-F5344CB8AC3E}">
        <p14:creationId xmlns:p14="http://schemas.microsoft.com/office/powerpoint/2010/main" val="352709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72841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4334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1525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929944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6106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3</a:t>
            </a:fld>
            <a:endParaRPr lang="en-US"/>
          </a:p>
        </p:txBody>
      </p:sp>
    </p:spTree>
    <p:extLst>
      <p:ext uri="{BB962C8B-B14F-4D97-AF65-F5344CB8AC3E}">
        <p14:creationId xmlns:p14="http://schemas.microsoft.com/office/powerpoint/2010/main" val="225844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707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782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62</a:t>
            </a:fld>
            <a:endParaRPr lang="en-US"/>
          </a:p>
        </p:txBody>
      </p:sp>
    </p:spTree>
    <p:extLst>
      <p:ext uri="{BB962C8B-B14F-4D97-AF65-F5344CB8AC3E}">
        <p14:creationId xmlns:p14="http://schemas.microsoft.com/office/powerpoint/2010/main" val="161790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63</a:t>
            </a:fld>
            <a:endParaRPr lang="en-US"/>
          </a:p>
        </p:txBody>
      </p:sp>
    </p:spTree>
    <p:extLst>
      <p:ext uri="{BB962C8B-B14F-4D97-AF65-F5344CB8AC3E}">
        <p14:creationId xmlns:p14="http://schemas.microsoft.com/office/powerpoint/2010/main" val="1820221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64</a:t>
            </a:fld>
            <a:endParaRPr lang="en-US"/>
          </a:p>
        </p:txBody>
      </p:sp>
    </p:spTree>
    <p:extLst>
      <p:ext uri="{BB962C8B-B14F-4D97-AF65-F5344CB8AC3E}">
        <p14:creationId xmlns:p14="http://schemas.microsoft.com/office/powerpoint/2010/main" val="542877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65</a:t>
            </a:fld>
            <a:endParaRPr lang="en-US"/>
          </a:p>
        </p:txBody>
      </p:sp>
    </p:spTree>
    <p:extLst>
      <p:ext uri="{BB962C8B-B14F-4D97-AF65-F5344CB8AC3E}">
        <p14:creationId xmlns:p14="http://schemas.microsoft.com/office/powerpoint/2010/main" val="137638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66</a:t>
            </a:fld>
            <a:endParaRPr lang="en-US"/>
          </a:p>
        </p:txBody>
      </p:sp>
    </p:spTree>
    <p:extLst>
      <p:ext uri="{BB962C8B-B14F-4D97-AF65-F5344CB8AC3E}">
        <p14:creationId xmlns:p14="http://schemas.microsoft.com/office/powerpoint/2010/main" val="3149336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67</a:t>
            </a:fld>
            <a:endParaRPr lang="en-US"/>
          </a:p>
        </p:txBody>
      </p:sp>
    </p:spTree>
    <p:extLst>
      <p:ext uri="{BB962C8B-B14F-4D97-AF65-F5344CB8AC3E}">
        <p14:creationId xmlns:p14="http://schemas.microsoft.com/office/powerpoint/2010/main" val="309480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91</a:t>
            </a:fld>
            <a:endParaRPr lang="en-US"/>
          </a:p>
        </p:txBody>
      </p:sp>
    </p:spTree>
    <p:extLst>
      <p:ext uri="{BB962C8B-B14F-4D97-AF65-F5344CB8AC3E}">
        <p14:creationId xmlns:p14="http://schemas.microsoft.com/office/powerpoint/2010/main" val="2325620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100</a:t>
            </a:fld>
            <a:endParaRPr lang="en-US"/>
          </a:p>
        </p:txBody>
      </p:sp>
    </p:spTree>
    <p:extLst>
      <p:ext uri="{BB962C8B-B14F-4D97-AF65-F5344CB8AC3E}">
        <p14:creationId xmlns:p14="http://schemas.microsoft.com/office/powerpoint/2010/main" val="60777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8</a:t>
            </a:fld>
            <a:endParaRPr lang="en-US"/>
          </a:p>
        </p:txBody>
      </p:sp>
    </p:spTree>
    <p:extLst>
      <p:ext uri="{BB962C8B-B14F-4D97-AF65-F5344CB8AC3E}">
        <p14:creationId xmlns:p14="http://schemas.microsoft.com/office/powerpoint/2010/main" val="1971340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102</a:t>
            </a:fld>
            <a:endParaRPr lang="en-US"/>
          </a:p>
        </p:txBody>
      </p:sp>
    </p:spTree>
    <p:extLst>
      <p:ext uri="{BB962C8B-B14F-4D97-AF65-F5344CB8AC3E}">
        <p14:creationId xmlns:p14="http://schemas.microsoft.com/office/powerpoint/2010/main" val="92937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9</a:t>
            </a:fld>
            <a:endParaRPr lang="en-US"/>
          </a:p>
        </p:txBody>
      </p:sp>
    </p:spTree>
    <p:extLst>
      <p:ext uri="{BB962C8B-B14F-4D97-AF65-F5344CB8AC3E}">
        <p14:creationId xmlns:p14="http://schemas.microsoft.com/office/powerpoint/2010/main" val="13690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10</a:t>
            </a:fld>
            <a:endParaRPr lang="en-US"/>
          </a:p>
        </p:txBody>
      </p:sp>
    </p:spTree>
    <p:extLst>
      <p:ext uri="{BB962C8B-B14F-4D97-AF65-F5344CB8AC3E}">
        <p14:creationId xmlns:p14="http://schemas.microsoft.com/office/powerpoint/2010/main" val="147353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11</a:t>
            </a:fld>
            <a:endParaRPr lang="en-US"/>
          </a:p>
        </p:txBody>
      </p:sp>
    </p:spTree>
    <p:extLst>
      <p:ext uri="{BB962C8B-B14F-4D97-AF65-F5344CB8AC3E}">
        <p14:creationId xmlns:p14="http://schemas.microsoft.com/office/powerpoint/2010/main" val="10653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18</a:t>
            </a:fld>
            <a:endParaRPr lang="en-US"/>
          </a:p>
        </p:txBody>
      </p:sp>
    </p:spTree>
    <p:extLst>
      <p:ext uri="{BB962C8B-B14F-4D97-AF65-F5344CB8AC3E}">
        <p14:creationId xmlns:p14="http://schemas.microsoft.com/office/powerpoint/2010/main" val="401056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19</a:t>
            </a:fld>
            <a:endParaRPr lang="en-US"/>
          </a:p>
        </p:txBody>
      </p:sp>
    </p:spTree>
    <p:extLst>
      <p:ext uri="{BB962C8B-B14F-4D97-AF65-F5344CB8AC3E}">
        <p14:creationId xmlns:p14="http://schemas.microsoft.com/office/powerpoint/2010/main" val="281570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6069D8C-3095-4804-889C-41D256C97096}" type="slidenum">
              <a:rPr lang="en-US" smtClean="0"/>
              <a:pPr>
                <a:defRPr/>
              </a:pPr>
              <a:t>24</a:t>
            </a:fld>
            <a:endParaRPr lang="en-US"/>
          </a:p>
        </p:txBody>
      </p:sp>
    </p:spTree>
    <p:extLst>
      <p:ext uri="{BB962C8B-B14F-4D97-AF65-F5344CB8AC3E}">
        <p14:creationId xmlns:p14="http://schemas.microsoft.com/office/powerpoint/2010/main" val="195369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3/14/2023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3/14/2023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3/14/2023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3/14/2023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3/14/2023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3/14/2023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3/14/2023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3/14/2023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3/14/2023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3/14/2023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3/14/2023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3/14/2023</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6.xml"/><Relationship Id="rId18" Type="http://schemas.openxmlformats.org/officeDocument/2006/relationships/slide" Target="slide42.xml"/><Relationship Id="rId3" Type="http://schemas.openxmlformats.org/officeDocument/2006/relationships/oleObject" Target="../embeddings/oleObject1.bin"/><Relationship Id="rId7" Type="http://schemas.openxmlformats.org/officeDocument/2006/relationships/image" Target="../media/image4.jpeg"/><Relationship Id="rId12" Type="http://schemas.openxmlformats.org/officeDocument/2006/relationships/slide" Target="slide11.xml"/><Relationship Id="rId17" Type="http://schemas.openxmlformats.org/officeDocument/2006/relationships/slide" Target="slide39.xml"/><Relationship Id="rId2" Type="http://schemas.openxmlformats.org/officeDocument/2006/relationships/notesSlide" Target="../notesSlides/notesSlide1.xml"/><Relationship Id="rId16"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image" Target="../media/image2.jpeg"/><Relationship Id="rId15" Type="http://schemas.openxmlformats.org/officeDocument/2006/relationships/slide" Target="slide26.xml"/><Relationship Id="rId10" Type="http://schemas.openxmlformats.org/officeDocument/2006/relationships/image" Target="../media/image6.png"/><Relationship Id="rId4" Type="http://schemas.openxmlformats.org/officeDocument/2006/relationships/image" Target="../media/image1.wmf"/><Relationship Id="rId9" Type="http://schemas.openxmlformats.org/officeDocument/2006/relationships/hyperlink" Target="https://www.youtube.com/watch?v=xSsIzauG74c" TargetMode="External"/><Relationship Id="rId1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311.png"/><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4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60.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3" Type="http://schemas.openxmlformats.org/officeDocument/2006/relationships/image" Target="../media/image240.png"/><Relationship Id="rId18" Type="http://schemas.openxmlformats.org/officeDocument/2006/relationships/image" Target="../media/image290.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0.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7" Type="http://schemas.openxmlformats.org/officeDocument/2006/relationships/image" Target="../media/image180.png"/><Relationship Id="rId12" Type="http://schemas.openxmlformats.org/officeDocument/2006/relationships/image" Target="../media/image230.png"/><Relationship Id="rId17" Type="http://schemas.openxmlformats.org/officeDocument/2006/relationships/image" Target="../media/image280.png"/><Relationship Id="rId25" Type="http://schemas.openxmlformats.org/officeDocument/2006/relationships/image" Target="../media/image360.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png"/><Relationship Id="rId2" Type="http://schemas.openxmlformats.org/officeDocument/2006/relationships/image" Target="../media/image17.gif"/><Relationship Id="rId16" Type="http://schemas.openxmlformats.org/officeDocument/2006/relationships/image" Target="../media/image270.png"/><Relationship Id="rId20" Type="http://schemas.openxmlformats.org/officeDocument/2006/relationships/image" Target="../media/image310.png"/><Relationship Id="rId29" Type="http://schemas.openxmlformats.org/officeDocument/2006/relationships/image" Target="../media/image401.png"/><Relationship Id="rId41" Type="http://schemas.openxmlformats.org/officeDocument/2006/relationships/image" Target="../media/image52.png"/><Relationship Id="rId54"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0.png"/><Relationship Id="rId24" Type="http://schemas.openxmlformats.org/officeDocument/2006/relationships/image" Target="../media/image350.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png"/><Relationship Id="rId5" Type="http://schemas.openxmlformats.org/officeDocument/2006/relationships/image" Target="../media/image21.png"/><Relationship Id="rId15" Type="http://schemas.openxmlformats.org/officeDocument/2006/relationships/image" Target="../media/image260.png"/><Relationship Id="rId23" Type="http://schemas.openxmlformats.org/officeDocument/2006/relationships/image" Target="../media/image340.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10" Type="http://schemas.openxmlformats.org/officeDocument/2006/relationships/image" Target="../media/image210.png"/><Relationship Id="rId19" Type="http://schemas.openxmlformats.org/officeDocument/2006/relationships/image" Target="../media/image300.png"/><Relationship Id="rId31" Type="http://schemas.openxmlformats.org/officeDocument/2006/relationships/image" Target="../media/image420.png"/><Relationship Id="rId44" Type="http://schemas.openxmlformats.org/officeDocument/2006/relationships/image" Target="../media/image55.png"/><Relationship Id="rId52" Type="http://schemas.openxmlformats.org/officeDocument/2006/relationships/image" Target="../media/image63.png"/><Relationship Id="rId4" Type="http://schemas.openxmlformats.org/officeDocument/2006/relationships/image" Target="../media/image20.png"/><Relationship Id="rId9" Type="http://schemas.openxmlformats.org/officeDocument/2006/relationships/image" Target="../media/image200.png"/><Relationship Id="rId14" Type="http://schemas.openxmlformats.org/officeDocument/2006/relationships/image" Target="../media/image250.png"/><Relationship Id="rId22" Type="http://schemas.openxmlformats.org/officeDocument/2006/relationships/image" Target="../media/image330.png"/><Relationship Id="rId27" Type="http://schemas.openxmlformats.org/officeDocument/2006/relationships/image" Target="../media/image38.png"/><Relationship Id="rId30" Type="http://schemas.openxmlformats.org/officeDocument/2006/relationships/image" Target="../media/image410.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8" Type="http://schemas.openxmlformats.org/officeDocument/2006/relationships/image" Target="../media/image190.png"/><Relationship Id="rId51" Type="http://schemas.openxmlformats.org/officeDocument/2006/relationships/image" Target="../media/image62.png"/><Relationship Id="rId3"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6.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38.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16.jpe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23.png"/><Relationship Id="rId5" Type="http://schemas.openxmlformats.org/officeDocument/2006/relationships/image" Target="../media/image84.png"/><Relationship Id="rId10" Type="http://schemas.openxmlformats.org/officeDocument/2006/relationships/image" Target="../media/image122.png"/><Relationship Id="rId4" Type="http://schemas.openxmlformats.org/officeDocument/2006/relationships/image" Target="../media/image83.png"/><Relationship Id="rId9" Type="http://schemas.openxmlformats.org/officeDocument/2006/relationships/image" Target="../media/image121.png"/><Relationship Id="rId14" Type="http://schemas.openxmlformats.org/officeDocument/2006/relationships/image" Target="../media/image8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1.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460.png"/><Relationship Id="rId4" Type="http://schemas.openxmlformats.org/officeDocument/2006/relationships/image" Target="../media/image4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25.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7.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5.png"/><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0.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1090.png"/><Relationship Id="rId3" Type="http://schemas.openxmlformats.org/officeDocument/2006/relationships/image" Target="../media/image33.png"/><Relationship Id="rId7" Type="http://schemas.openxmlformats.org/officeDocument/2006/relationships/image" Target="../media/image108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98.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1040.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80.png"/><Relationship Id="rId5" Type="http://schemas.openxmlformats.org/officeDocument/2006/relationships/image" Target="../media/image106.pn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80.png"/><Relationship Id="rId5" Type="http://schemas.openxmlformats.org/officeDocument/2006/relationships/image" Target="../media/image106.pn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80.png"/><Relationship Id="rId5" Type="http://schemas.openxmlformats.org/officeDocument/2006/relationships/image" Target="../media/image106.pn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740.png"/></Relationships>
</file>

<file path=ppt/slides/_rels/slide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4.jpeg"/><Relationship Id="rId4" Type="http://schemas.openxmlformats.org/officeDocument/2006/relationships/image" Target="../media/image93.jpeg"/></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slide" Target="slide6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png"/><Relationship Id="rId4" Type="http://schemas.openxmlformats.org/officeDocument/2006/relationships/image" Target="../media/image97.jpeg"/></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8.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1.png"/><Relationship Id="rId5" Type="http://schemas.openxmlformats.org/officeDocument/2006/relationships/image" Target="../media/image341.png"/><Relationship Id="rId4" Type="http://schemas.openxmlformats.org/officeDocument/2006/relationships/image" Target="../media/image3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90.png"/></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slide" Target="slide70.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0.gif"/><Relationship Id="rId5" Type="http://schemas.openxmlformats.org/officeDocument/2006/relationships/image" Target="../media/image109.png"/><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9.png"/><Relationship Id="rId4" Type="http://schemas.openxmlformats.org/officeDocument/2006/relationships/image" Target="../media/image1110.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50.png"/><Relationship Id="rId5" Type="http://schemas.openxmlformats.org/officeDocument/2006/relationships/image" Target="../media/image1140.png"/><Relationship Id="rId4" Type="http://schemas.openxmlformats.org/officeDocument/2006/relationships/image" Target="../media/image1130.png"/></Relationships>
</file>

<file path=ppt/slides/_rels/slide6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9.png"/><Relationship Id="rId7" Type="http://schemas.openxmlformats.org/officeDocument/2006/relationships/image" Target="../media/image115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40.png"/><Relationship Id="rId5" Type="http://schemas.openxmlformats.org/officeDocument/2006/relationships/image" Target="../media/image1170.png"/><Relationship Id="rId4" Type="http://schemas.openxmlformats.org/officeDocument/2006/relationships/image" Target="../media/image1130.png"/><Relationship Id="rId9" Type="http://schemas.openxmlformats.org/officeDocument/2006/relationships/image" Target="../media/image1180.png"/></Relationships>
</file>

<file path=ppt/slides/_rels/slide68.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7.png"/><Relationship Id="rId7" Type="http://schemas.openxmlformats.org/officeDocument/2006/relationships/image" Target="../media/image123.png"/><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jpeg"/></Relationships>
</file>

<file path=ppt/slides/_rels/slide7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7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60.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11.pn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11.png"/><Relationship Id="rId4" Type="http://schemas.openxmlformats.org/officeDocument/2006/relationships/image" Target="../media/image13.jpeg"/></Relationships>
</file>

<file path=ppt/slides/_rels/slide9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00.png"/></Relationships>
</file>

<file path=ppt/slides/_rels/slide9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9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30.png"/></Relationships>
</file>

<file path=ppt/slides/_rels/slide9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63">
            <a:extLst>
              <a:ext uri="{FF2B5EF4-FFF2-40B4-BE49-F238E27FC236}">
                <a16:creationId xmlns:a16="http://schemas.microsoft.com/office/drawing/2014/main" id="{73F7BE12-D95E-462D-896B-3AEEC144E6C6}"/>
              </a:ext>
            </a:extLst>
          </p:cNvPr>
          <p:cNvSpPr>
            <a:spLocks noChangeArrowheads="1"/>
          </p:cNvSpPr>
          <p:nvPr/>
        </p:nvSpPr>
        <p:spPr bwMode="auto">
          <a:xfrm>
            <a:off x="1006825" y="581464"/>
            <a:ext cx="4038600" cy="1143000"/>
          </a:xfrm>
          <a:prstGeom prst="rect">
            <a:avLst/>
          </a:prstGeom>
          <a:noFill/>
          <a:ln w="9525">
            <a:noFill/>
            <a:miter lim="800000"/>
            <a:headEnd/>
            <a:tailEnd/>
          </a:ln>
          <a:effectLst/>
        </p:spPr>
        <p:txBody>
          <a:bodyPr anchor="ctr"/>
          <a:lstStyle/>
          <a:p>
            <a:pPr algn="ctr" eaLnBrk="0" hangingPunct="0">
              <a:defRPr/>
            </a:pPr>
            <a:endParaRPr lang="en-US" sz="3600" b="1" dirty="0">
              <a:solidFill>
                <a:schemeClr val="tx2"/>
              </a:solidFill>
              <a:effectLst>
                <a:outerShdw blurRad="38100" dist="38100" dir="2700000" algn="tl">
                  <a:srgbClr val="000000">
                    <a:alpha val="43137"/>
                  </a:srgbClr>
                </a:outerShdw>
              </a:effectLst>
              <a:cs typeface="Times New Roman" panose="02020603050405020304" pitchFamily="18" charset="0"/>
            </a:endParaRPr>
          </a:p>
        </p:txBody>
      </p:sp>
      <p:pic>
        <p:nvPicPr>
          <p:cNvPr id="27" name="Picture 410" descr="Related image">
            <a:extLst>
              <a:ext uri="{FF2B5EF4-FFF2-40B4-BE49-F238E27FC236}">
                <a16:creationId xmlns:a16="http://schemas.microsoft.com/office/drawing/2014/main" id="{85A1D121-5AE6-4AAA-BC3A-1C048FA0C1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782"/>
          <a:stretch/>
        </p:blipFill>
        <p:spPr bwMode="auto">
          <a:xfrm>
            <a:off x="5020357" y="2746446"/>
            <a:ext cx="4179792" cy="3062540"/>
          </a:xfrm>
          <a:prstGeom prst="rect">
            <a:avLst/>
          </a:prstGeom>
          <a:noFill/>
          <a:extLst>
            <a:ext uri="{909E8E84-426E-40DD-AFC4-6F175D3DCCD1}">
              <a14:hiddenFill xmlns:a14="http://schemas.microsoft.com/office/drawing/2010/main">
                <a:solidFill>
                  <a:srgbClr val="FFFFFF"/>
                </a:solidFill>
              </a14:hiddenFill>
            </a:ext>
          </a:extLst>
        </p:spPr>
      </p:pic>
      <p:grpSp>
        <p:nvGrpSpPr>
          <p:cNvPr id="2053" name="Group 2052">
            <a:extLst>
              <a:ext uri="{FF2B5EF4-FFF2-40B4-BE49-F238E27FC236}">
                <a16:creationId xmlns:a16="http://schemas.microsoft.com/office/drawing/2014/main" id="{DB468CE7-240B-47BA-8047-0943117772AE}"/>
              </a:ext>
            </a:extLst>
          </p:cNvPr>
          <p:cNvGrpSpPr/>
          <p:nvPr/>
        </p:nvGrpSpPr>
        <p:grpSpPr>
          <a:xfrm>
            <a:off x="-91440" y="6102040"/>
            <a:ext cx="9409248" cy="861115"/>
            <a:chOff x="-91440" y="6102040"/>
            <a:chExt cx="9409248" cy="861115"/>
          </a:xfrm>
        </p:grpSpPr>
        <p:grpSp>
          <p:nvGrpSpPr>
            <p:cNvPr id="2049" name="Group 2048">
              <a:extLst>
                <a:ext uri="{FF2B5EF4-FFF2-40B4-BE49-F238E27FC236}">
                  <a16:creationId xmlns:a16="http://schemas.microsoft.com/office/drawing/2014/main" id="{C928645C-5AFB-418D-BA6C-5A1B9BBAA99C}"/>
                </a:ext>
              </a:extLst>
            </p:cNvPr>
            <p:cNvGrpSpPr/>
            <p:nvPr/>
          </p:nvGrpSpPr>
          <p:grpSpPr>
            <a:xfrm>
              <a:off x="-91440" y="6102040"/>
              <a:ext cx="9380220" cy="861115"/>
              <a:chOff x="-91440" y="6102040"/>
              <a:chExt cx="9380220" cy="861115"/>
            </a:xfrm>
          </p:grpSpPr>
          <p:grpSp>
            <p:nvGrpSpPr>
              <p:cNvPr id="16" name="Group 15">
                <a:extLst>
                  <a:ext uri="{FF2B5EF4-FFF2-40B4-BE49-F238E27FC236}">
                    <a16:creationId xmlns:a16="http://schemas.microsoft.com/office/drawing/2014/main" id="{FD7B3904-17F6-4544-BD94-EF292FCA348F}"/>
                  </a:ext>
                </a:extLst>
              </p:cNvPr>
              <p:cNvGrpSpPr/>
              <p:nvPr/>
            </p:nvGrpSpPr>
            <p:grpSpPr>
              <a:xfrm>
                <a:off x="5313" y="6102040"/>
                <a:ext cx="9283467" cy="861115"/>
                <a:chOff x="5313" y="6102040"/>
                <a:chExt cx="9283467" cy="861115"/>
              </a:xfrm>
            </p:grpSpPr>
            <p:grpSp>
              <p:nvGrpSpPr>
                <p:cNvPr id="15" name="Group 14">
                  <a:extLst>
                    <a:ext uri="{FF2B5EF4-FFF2-40B4-BE49-F238E27FC236}">
                      <a16:creationId xmlns:a16="http://schemas.microsoft.com/office/drawing/2014/main" id="{F20E3306-54FA-489B-BCD3-EA0248905C72}"/>
                    </a:ext>
                  </a:extLst>
                </p:cNvPr>
                <p:cNvGrpSpPr/>
                <p:nvPr/>
              </p:nvGrpSpPr>
              <p:grpSpPr>
                <a:xfrm>
                  <a:off x="3443394" y="6102040"/>
                  <a:ext cx="5845386" cy="861115"/>
                  <a:chOff x="3443394" y="6102040"/>
                  <a:chExt cx="5845386" cy="861115"/>
                </a:xfrm>
              </p:grpSpPr>
              <p:sp>
                <p:nvSpPr>
                  <p:cNvPr id="8" name="Rectangle 7">
                    <a:extLst>
                      <a:ext uri="{FF2B5EF4-FFF2-40B4-BE49-F238E27FC236}">
                        <a16:creationId xmlns:a16="http://schemas.microsoft.com/office/drawing/2014/main" id="{97F22CCC-9637-46F7-8D34-31B65F9EEB4F}"/>
                      </a:ext>
                    </a:extLst>
                  </p:cNvPr>
                  <p:cNvSpPr/>
                  <p:nvPr/>
                </p:nvSpPr>
                <p:spPr>
                  <a:xfrm>
                    <a:off x="3544938" y="6159478"/>
                    <a:ext cx="5743842" cy="723609"/>
                  </a:xfrm>
                  <a:prstGeom prst="rect">
                    <a:avLst/>
                  </a:prstGeom>
                  <a:solidFill>
                    <a:srgbClr val="FFFFFF"/>
                  </a:solidFill>
                  <a:ln w="25400">
                    <a:noFill/>
                  </a:ln>
                </p:spPr>
                <p:txBody>
                  <a:bodyPr wrap="square" rtlCol="0" anchor="ctr">
                    <a:spAutoFit/>
                  </a:bodyPr>
                  <a:lstStyle/>
                  <a:p>
                    <a:pPr algn="ctr"/>
                    <a:endParaRPr lang="en-US" sz="2400">
                      <a:cs typeface="Times New Roman" panose="02020603050405020304" pitchFamily="18" charset="0"/>
                      <a:sym typeface="Symbol" panose="05050102010706020507" pitchFamily="18" charset="2"/>
                    </a:endParaRPr>
                  </a:p>
                </p:txBody>
              </p:sp>
              <p:pic>
                <p:nvPicPr>
                  <p:cNvPr id="3" name="Picture 2" descr="Text&#10;&#10;Description automatically generated">
                    <a:extLst>
                      <a:ext uri="{FF2B5EF4-FFF2-40B4-BE49-F238E27FC236}">
                        <a16:creationId xmlns:a16="http://schemas.microsoft.com/office/drawing/2014/main" id="{1AF2D025-7AF4-4B13-87D6-B450B9F1A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3394" y="6102040"/>
                    <a:ext cx="2326377" cy="861115"/>
                  </a:xfrm>
                  <a:prstGeom prst="rect">
                    <a:avLst/>
                  </a:prstGeom>
                </p:spPr>
              </p:pic>
            </p:grpSp>
            <p:pic>
              <p:nvPicPr>
                <p:cNvPr id="5" name="Picture 4" descr="A picture containing company name&#10;&#10;Description automatically generated">
                  <a:extLst>
                    <a:ext uri="{FF2B5EF4-FFF2-40B4-BE49-F238E27FC236}">
                      <a16:creationId xmlns:a16="http://schemas.microsoft.com/office/drawing/2014/main" id="{81856649-9407-444E-8D04-CA05B2B7F5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7863" y="6159998"/>
                  <a:ext cx="780057" cy="731520"/>
                </a:xfrm>
                <a:prstGeom prst="rect">
                  <a:avLst/>
                </a:prstGeom>
              </p:spPr>
            </p:pic>
            <p:pic>
              <p:nvPicPr>
                <p:cNvPr id="7" name="Picture 6">
                  <a:extLst>
                    <a:ext uri="{FF2B5EF4-FFF2-40B4-BE49-F238E27FC236}">
                      <a16:creationId xmlns:a16="http://schemas.microsoft.com/office/drawing/2014/main" id="{2B84C1A3-A59C-4529-8468-17DB70375494}"/>
                    </a:ext>
                  </a:extLst>
                </p:cNvPr>
                <p:cNvPicPr>
                  <a:picLocks noChangeAspect="1"/>
                </p:cNvPicPr>
                <p:nvPr/>
              </p:nvPicPr>
              <p:blipFill>
                <a:blip r:embed="rId8"/>
                <a:stretch>
                  <a:fillRect/>
                </a:stretch>
              </p:blipFill>
              <p:spPr>
                <a:xfrm>
                  <a:off x="5313" y="6159998"/>
                  <a:ext cx="2766905" cy="731520"/>
                </a:xfrm>
                <a:prstGeom prst="rect">
                  <a:avLst/>
                </a:prstGeom>
              </p:spPr>
            </p:pic>
          </p:grpSp>
          <p:grpSp>
            <p:nvGrpSpPr>
              <p:cNvPr id="2048" name="Group 2047">
                <a:extLst>
                  <a:ext uri="{FF2B5EF4-FFF2-40B4-BE49-F238E27FC236}">
                    <a16:creationId xmlns:a16="http://schemas.microsoft.com/office/drawing/2014/main" id="{9AC444AE-7B5A-4EAD-8C82-C875EF2193BA}"/>
                  </a:ext>
                </a:extLst>
              </p:cNvPr>
              <p:cNvGrpSpPr/>
              <p:nvPr/>
            </p:nvGrpSpPr>
            <p:grpSpPr>
              <a:xfrm>
                <a:off x="-91440" y="6158132"/>
                <a:ext cx="9326880" cy="692248"/>
                <a:chOff x="-91440" y="6158132"/>
                <a:chExt cx="9326880" cy="692248"/>
              </a:xfrm>
            </p:grpSpPr>
            <p:cxnSp>
              <p:nvCxnSpPr>
                <p:cNvPr id="13" name="Straight Connector 12">
                  <a:extLst>
                    <a:ext uri="{FF2B5EF4-FFF2-40B4-BE49-F238E27FC236}">
                      <a16:creationId xmlns:a16="http://schemas.microsoft.com/office/drawing/2014/main" id="{FF3B1B88-6870-4979-8566-1F2E06D4A384}"/>
                    </a:ext>
                  </a:extLst>
                </p:cNvPr>
                <p:cNvCxnSpPr>
                  <a:cxnSpLocks/>
                </p:cNvCxnSpPr>
                <p:nvPr/>
              </p:nvCxnSpPr>
              <p:spPr bwMode="auto">
                <a:xfrm>
                  <a:off x="275082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0C44910-C3B6-4C44-812D-649BC4A66557}"/>
                    </a:ext>
                  </a:extLst>
                </p:cNvPr>
                <p:cNvCxnSpPr>
                  <a:cxnSpLocks/>
                </p:cNvCxnSpPr>
                <p:nvPr/>
              </p:nvCxnSpPr>
              <p:spPr bwMode="auto">
                <a:xfrm>
                  <a:off x="355854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B3878E4-DAA5-48AF-8C15-EC57C800926E}"/>
                    </a:ext>
                  </a:extLst>
                </p:cNvPr>
                <p:cNvCxnSpPr>
                  <a:cxnSpLocks/>
                </p:cNvCxnSpPr>
                <p:nvPr/>
              </p:nvCxnSpPr>
              <p:spPr bwMode="auto">
                <a:xfrm>
                  <a:off x="57150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A63451C-0FF3-44DD-85D4-3C114F470A63}"/>
                    </a:ext>
                  </a:extLst>
                </p:cNvPr>
                <p:cNvCxnSpPr>
                  <a:cxnSpLocks/>
                </p:cNvCxnSpPr>
                <p:nvPr/>
              </p:nvCxnSpPr>
              <p:spPr bwMode="auto">
                <a:xfrm>
                  <a:off x="22098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F20A831-500C-494E-BDB0-33DA40EE5E28}"/>
                    </a:ext>
                  </a:extLst>
                </p:cNvPr>
                <p:cNvCxnSpPr>
                  <a:cxnSpLocks/>
                </p:cNvCxnSpPr>
                <p:nvPr/>
              </p:nvCxnSpPr>
              <p:spPr bwMode="auto">
                <a:xfrm rot="5400000">
                  <a:off x="4572000" y="1494692"/>
                  <a:ext cx="0" cy="9326880"/>
                </a:xfrm>
                <a:prstGeom prst="line">
                  <a:avLst/>
                </a:prstGeom>
                <a:noFill/>
                <a:ln w="12700" cap="sq" cmpd="sng" algn="ctr">
                  <a:solidFill>
                    <a:schemeClr val="tx1">
                      <a:lumMod val="65000"/>
                    </a:schemeClr>
                  </a:solidFill>
                  <a:prstDash val="solid"/>
                  <a:round/>
                  <a:headEnd type="none" w="med" len="med"/>
                  <a:tailEnd type="none" w="med" len="med"/>
                </a:ln>
                <a:effectLst/>
              </p:spPr>
            </p:cxnSp>
          </p:grpSp>
        </p:grpSp>
        <p:sp>
          <p:nvSpPr>
            <p:cNvPr id="20" name="Rectangle 19">
              <a:extLst>
                <a:ext uri="{FF2B5EF4-FFF2-40B4-BE49-F238E27FC236}">
                  <a16:creationId xmlns:a16="http://schemas.microsoft.com/office/drawing/2014/main" id="{A71C621E-FDE2-4693-B567-E86F0A468B9B}"/>
                </a:ext>
              </a:extLst>
            </p:cNvPr>
            <p:cNvSpPr/>
            <p:nvPr/>
          </p:nvSpPr>
          <p:spPr>
            <a:xfrm>
              <a:off x="5691734" y="6266600"/>
              <a:ext cx="3626074" cy="584775"/>
            </a:xfrm>
            <a:prstGeom prst="rect">
              <a:avLst/>
            </a:prstGeom>
          </p:spPr>
          <p:txBody>
            <a:bodyPr wrap="square">
              <a:spAutoFit/>
            </a:bodyPr>
            <a:lstStyle/>
            <a:p>
              <a:pPr algn="ctr"/>
              <a:r>
                <a:rPr lang="en-US" sz="2000">
                  <a:solidFill>
                    <a:srgbClr val="FF00FF"/>
                  </a:solidFill>
                  <a:effectLst/>
                  <a:cs typeface="Times New Roman" panose="02020603050405020304" pitchFamily="18" charset="0"/>
                </a:rPr>
                <a:t>Jeff Edmonds, Comp. Sci</a:t>
              </a:r>
              <a:r>
                <a:rPr lang="en-CA" sz="2000">
                  <a:solidFill>
                    <a:srgbClr val="FF00FF"/>
                  </a:solidFill>
                  <a:effectLst/>
                  <a:cs typeface="Times New Roman" panose="02020603050405020304" pitchFamily="18" charset="0"/>
                </a:rPr>
                <a:t>.</a:t>
              </a:r>
              <a:endParaRPr lang="en-US" sz="2000">
                <a:solidFill>
                  <a:srgbClr val="FF00FF"/>
                </a:solidFill>
                <a:effectLst/>
                <a:cs typeface="Times New Roman" panose="02020603050405020304" pitchFamily="18" charset="0"/>
              </a:endParaRPr>
            </a:p>
            <a:p>
              <a:pPr algn="ctr"/>
              <a:r>
                <a:rPr lang="en-CA" sz="1200">
                  <a:solidFill>
                    <a:srgbClr val="FF00FF"/>
                  </a:solidFill>
                </a:rPr>
                <a:t>www.eecs.yorku.ca/~jeff/courses/machine-learning</a:t>
              </a:r>
            </a:p>
          </p:txBody>
        </p:sp>
      </p:grpSp>
      <p:sp>
        <p:nvSpPr>
          <p:cNvPr id="4" name="Rectangle 1">
            <a:hlinkClick r:id="rId9"/>
            <a:extLst>
              <a:ext uri="{FF2B5EF4-FFF2-40B4-BE49-F238E27FC236}">
                <a16:creationId xmlns:a16="http://schemas.microsoft.com/office/drawing/2014/main" id="{ED5D4E8C-C7FE-FB4F-7BC0-113F53D2F5D8}"/>
              </a:ext>
            </a:extLst>
          </p:cNvPr>
          <p:cNvSpPr>
            <a:spLocks noChangeArrowheads="1"/>
          </p:cNvSpPr>
          <p:nvPr/>
        </p:nvSpPr>
        <p:spPr bwMode="auto">
          <a:xfrm>
            <a:off x="1922463"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91D64F38-75B3-69D3-800E-80E5DBCD25FE}"/>
              </a:ext>
            </a:extLst>
          </p:cNvPr>
          <p:cNvPicPr>
            <a:picLocks noChangeAspect="1"/>
          </p:cNvPicPr>
          <p:nvPr/>
        </p:nvPicPr>
        <p:blipFill>
          <a:blip r:embed="rId10"/>
          <a:stretch>
            <a:fillRect/>
          </a:stretch>
        </p:blipFill>
        <p:spPr>
          <a:xfrm>
            <a:off x="866488" y="808271"/>
            <a:ext cx="7480187" cy="1670060"/>
          </a:xfrm>
          <a:prstGeom prst="rect">
            <a:avLst/>
          </a:prstGeom>
        </p:spPr>
      </p:pic>
      <p:sp>
        <p:nvSpPr>
          <p:cNvPr id="14" name="Title 1">
            <a:extLst>
              <a:ext uri="{FF2B5EF4-FFF2-40B4-BE49-F238E27FC236}">
                <a16:creationId xmlns:a16="http://schemas.microsoft.com/office/drawing/2014/main" id="{CFF3F0E4-5AD5-1EC4-5450-9CF5EA0099C6}"/>
              </a:ext>
            </a:extLst>
          </p:cNvPr>
          <p:cNvSpPr txBox="1">
            <a:spLocks/>
          </p:cNvSpPr>
          <p:nvPr/>
        </p:nvSpPr>
        <p:spPr bwMode="auto">
          <a:xfrm>
            <a:off x="805200" y="-37344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US" sz="3200" b="0" kern="0">
                <a:latin typeface="Times New Roman" panose="02020603050405020304" pitchFamily="18" charset="0"/>
              </a:rPr>
              <a:t>A Convergence Theory for Deep Learning</a:t>
            </a:r>
            <a:endParaRPr lang="en-GB" sz="5400" kern="0" dirty="0">
              <a:latin typeface="Times New Roman" panose="02020603050405020304" pitchFamily="18" charset="0"/>
            </a:endParaRPr>
          </a:p>
        </p:txBody>
      </p:sp>
      <p:sp>
        <p:nvSpPr>
          <p:cNvPr id="19" name="Title 1">
            <a:extLst>
              <a:ext uri="{FF2B5EF4-FFF2-40B4-BE49-F238E27FC236}">
                <a16:creationId xmlns:a16="http://schemas.microsoft.com/office/drawing/2014/main" id="{7D85531D-8320-9681-9085-91D832B66E9D}"/>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2" name="Text Box 14">
            <a:extLst>
              <a:ext uri="{FF2B5EF4-FFF2-40B4-BE49-F238E27FC236}">
                <a16:creationId xmlns:a16="http://schemas.microsoft.com/office/drawing/2014/main" id="{F25E1915-D663-00AC-3BA6-81105AC1E697}"/>
              </a:ext>
            </a:extLst>
          </p:cNvPr>
          <p:cNvSpPr txBox="1">
            <a:spLocks noChangeArrowheads="1"/>
          </p:cNvSpPr>
          <p:nvPr/>
        </p:nvSpPr>
        <p:spPr bwMode="auto">
          <a:xfrm>
            <a:off x="53182" y="2849563"/>
            <a:ext cx="4651340" cy="2585323"/>
          </a:xfrm>
          <a:prstGeom prst="rect">
            <a:avLst/>
          </a:prstGeom>
          <a:noFill/>
          <a:ln w="38100" cap="sq">
            <a:noFill/>
            <a:miter lim="800000"/>
            <a:headEnd/>
            <a:tailEnd/>
          </a:ln>
          <a:effectLst/>
        </p:spPr>
        <p:txBody>
          <a:bodyPr wrap="square" lIns="274320" rIns="274320">
            <a:spAutoFit/>
          </a:bodyPr>
          <a:lstStyle/>
          <a:p>
            <a:pPr eaLnBrk="0" hangingPunct="0">
              <a:defRPr/>
            </a:pPr>
            <a:r>
              <a:rPr lang="en-US" sz="1800" dirty="0">
                <a:effectLst>
                  <a:outerShdw blurRad="38100" dist="38100" dir="2700000" algn="tl">
                    <a:srgbClr val="000000"/>
                  </a:outerShdw>
                </a:effectLst>
                <a:hlinkClick r:id="rId11" action="ppaction://hlinksldjump"/>
              </a:rPr>
              <a:t>Model</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2" action="ppaction://hlinksldjump"/>
              </a:rPr>
              <a:t>Hope</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3" action="ppaction://hlinksldjump"/>
              </a:rPr>
              <a:t>Ball around random weights</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4" action="ppaction://hlinksldjump"/>
              </a:rPr>
              <a:t>Bound progress</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5" action="ppaction://hlinksldjump"/>
              </a:rPr>
              <a:t>Expected blow up</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6" action="ppaction://hlinksldjump"/>
              </a:rPr>
              <a:t>Expected </a:t>
            </a:r>
            <a:r>
              <a:rPr lang="en-US" sz="1800" dirty="0" err="1">
                <a:effectLst>
                  <a:outerShdw blurRad="38100" dist="38100" dir="2700000" algn="tl">
                    <a:srgbClr val="000000"/>
                  </a:outerShdw>
                </a:effectLst>
                <a:hlinkClick r:id="rId16" action="ppaction://hlinksldjump"/>
              </a:rPr>
              <a:t>dirivatives</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7" action="ppaction://hlinksldjump"/>
              </a:rPr>
              <a:t>Shifting within ball</a:t>
            </a:r>
            <a:endParaRPr lang="en-US" sz="1800" dirty="0">
              <a:effectLst>
                <a:outerShdw blurRad="38100" dist="38100" dir="2700000" algn="tl">
                  <a:srgbClr val="000000"/>
                </a:outerShdw>
              </a:effectLst>
            </a:endParaRPr>
          </a:p>
          <a:p>
            <a:pPr eaLnBrk="0" hangingPunct="0">
              <a:defRPr/>
            </a:pPr>
            <a:r>
              <a:rPr lang="en-US" sz="1800" dirty="0">
                <a:effectLst>
                  <a:outerShdw blurRad="38100" dist="38100" dir="2700000" algn="tl">
                    <a:srgbClr val="000000"/>
                  </a:outerShdw>
                </a:effectLst>
                <a:hlinkClick r:id="rId18" action="ppaction://hlinksldjump"/>
              </a:rPr>
              <a:t>Other Models</a:t>
            </a:r>
            <a:endParaRPr lang="en-US" sz="1800" dirty="0">
              <a:effectLst>
                <a:outerShdw blurRad="38100" dist="38100" dir="2700000" algn="tl">
                  <a:srgbClr val="000000"/>
                </a:outerShdw>
              </a:effectLst>
            </a:endParaRPr>
          </a:p>
          <a:p>
            <a:pPr eaLnBrk="0" hangingPunct="0">
              <a:defRPr/>
            </a:pPr>
            <a:endParaRPr lang="en-US" sz="1800" dirty="0">
              <a:effectLst>
                <a:outerShdw blurRad="38100" dist="38100" dir="2700000" algn="tl">
                  <a:srgbClr val="000000"/>
                </a:outerShdw>
              </a:effectLst>
            </a:endParaRPr>
          </a:p>
        </p:txBody>
      </p:sp>
    </p:spTree>
    <p:extLst>
      <p:ext uri="{BB962C8B-B14F-4D97-AF65-F5344CB8AC3E}">
        <p14:creationId xmlns:p14="http://schemas.microsoft.com/office/powerpoint/2010/main" val="24388721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8" name="Group 7">
            <a:extLst>
              <a:ext uri="{FF2B5EF4-FFF2-40B4-BE49-F238E27FC236}">
                <a16:creationId xmlns:a16="http://schemas.microsoft.com/office/drawing/2014/main" id="{D64E7251-CE5E-FF43-10F4-184BE627C9B8}"/>
              </a:ext>
            </a:extLst>
          </p:cNvPr>
          <p:cNvGrpSpPr/>
          <p:nvPr/>
        </p:nvGrpSpPr>
        <p:grpSpPr>
          <a:xfrm>
            <a:off x="2256376" y="1692812"/>
            <a:ext cx="566930" cy="568102"/>
            <a:chOff x="1828800" y="1647987"/>
            <a:chExt cx="566930" cy="568102"/>
          </a:xfrm>
        </p:grpSpPr>
        <p:sp>
          <p:nvSpPr>
            <p:cNvPr id="9" name="Rectangle 8">
              <a:extLst>
                <a:ext uri="{FF2B5EF4-FFF2-40B4-BE49-F238E27FC236}">
                  <a16:creationId xmlns:a16="http://schemas.microsoft.com/office/drawing/2014/main" id="{3B0AF64F-71BF-7663-5573-708DFD63B10C}"/>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 name="Picture 10" descr="Image result for bicycle">
              <a:extLst>
                <a:ext uri="{FF2B5EF4-FFF2-40B4-BE49-F238E27FC236}">
                  <a16:creationId xmlns:a16="http://schemas.microsoft.com/office/drawing/2014/main" id="{32C18BBE-745E-D834-7C00-2C7F0B7E9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1F64E2FA-182C-60DE-3398-4E578260D3F3}"/>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42" name="Group 41">
            <a:extLst>
              <a:ext uri="{FF2B5EF4-FFF2-40B4-BE49-F238E27FC236}">
                <a16:creationId xmlns:a16="http://schemas.microsoft.com/office/drawing/2014/main" id="{4209AEDD-759F-251A-898F-D3C41545F9C9}"/>
              </a:ext>
            </a:extLst>
          </p:cNvPr>
          <p:cNvGrpSpPr/>
          <p:nvPr/>
        </p:nvGrpSpPr>
        <p:grpSpPr>
          <a:xfrm>
            <a:off x="6025717" y="1631773"/>
            <a:ext cx="577773" cy="477486"/>
            <a:chOff x="6180835" y="1600200"/>
            <a:chExt cx="577773" cy="477486"/>
          </a:xfrm>
        </p:grpSpPr>
        <p:sp>
          <p:nvSpPr>
            <p:cNvPr id="43" name="Rectangle 42">
              <a:extLst>
                <a:ext uri="{FF2B5EF4-FFF2-40B4-BE49-F238E27FC236}">
                  <a16:creationId xmlns:a16="http://schemas.microsoft.com/office/drawing/2014/main" id="{36471D2C-8124-6F2C-2C57-2436849098F3}"/>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44" name="Group 43">
              <a:extLst>
                <a:ext uri="{FF2B5EF4-FFF2-40B4-BE49-F238E27FC236}">
                  <a16:creationId xmlns:a16="http://schemas.microsoft.com/office/drawing/2014/main" id="{69E4E18D-36CF-D261-7C3F-FDD2AE6AC042}"/>
                </a:ext>
              </a:extLst>
            </p:cNvPr>
            <p:cNvGrpSpPr/>
            <p:nvPr/>
          </p:nvGrpSpPr>
          <p:grpSpPr>
            <a:xfrm>
              <a:off x="6180835" y="1600200"/>
              <a:ext cx="577773" cy="461665"/>
              <a:chOff x="6180835" y="1600200"/>
              <a:chExt cx="577773" cy="461665"/>
            </a:xfrm>
          </p:grpSpPr>
          <p:sp>
            <p:nvSpPr>
              <p:cNvPr id="45" name="Oval 44">
                <a:extLst>
                  <a:ext uri="{FF2B5EF4-FFF2-40B4-BE49-F238E27FC236}">
                    <a16:creationId xmlns:a16="http://schemas.microsoft.com/office/drawing/2014/main" id="{0BED1087-C9D0-54A2-68D4-B04B1BEC48D5}"/>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E5C09D8-EB6A-E3C2-B877-D958A56286FA}"/>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46" name="TextBox 45">
                    <a:extLst>
                      <a:ext uri="{FF2B5EF4-FFF2-40B4-BE49-F238E27FC236}">
                        <a16:creationId xmlns:a16="http://schemas.microsoft.com/office/drawing/2014/main" id="{BE5C09D8-EB6A-E3C2-B877-D958A56286FA}"/>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667" r="-2790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6E0F88BC-4036-4961-A60F-1D02EA05B48C}"/>
                  </a:ext>
                </a:extLst>
              </p:cNvPr>
              <p:cNvSpPr txBox="1"/>
              <p:nvPr/>
            </p:nvSpPr>
            <p:spPr bwMode="auto">
              <a:xfrm>
                <a:off x="571499" y="2864414"/>
                <a:ext cx="777240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p>
              <a:p>
                <a:pPr defTabSz="685800" fontAlgn="auto">
                  <a:spcBef>
                    <a:spcPts val="0"/>
                  </a:spcBef>
                  <a:spcAft>
                    <a:spcPts val="0"/>
                  </a:spcAft>
                </a:pPr>
                <a:r>
                  <a:rPr lang="en-US" altLang="en-US" sz="2400" dirty="0">
                    <a:solidFill>
                      <a:srgbClr val="FFFFFF"/>
                    </a:solidFill>
                  </a:rPr>
                  <a:t>The paper proves the result for many more models</a:t>
                </a:r>
              </a:p>
              <a:p>
                <a:pPr defTabSz="685800" fontAlgn="auto">
                  <a:spcBef>
                    <a:spcPts val="0"/>
                  </a:spcBef>
                  <a:spcAft>
                    <a:spcPts val="0"/>
                  </a:spcAft>
                </a:pPr>
                <a:r>
                  <a:rPr lang="en-US" altLang="en-US" sz="2400" dirty="0">
                    <a:solidFill>
                      <a:srgbClr val="FFFFFF"/>
                    </a:solidFill>
                    <a:cs typeface="Times New Roman" panose="02020603050405020304" pitchFamily="18" charset="0"/>
                  </a:rPr>
                  <a:t>And we will hide lots of details of the 53 page paper</a:t>
                </a:r>
                <a:br>
                  <a:rPr lang="en-US" altLang="en-US" sz="2400" dirty="0">
                    <a:solidFill>
                      <a:srgbClr val="FFFFFF"/>
                    </a:solidFill>
                    <a:cs typeface="Times New Roman" panose="02020603050405020304" pitchFamily="18" charset="0"/>
                  </a:rPr>
                </a:br>
                <a:r>
                  <a:rPr lang="en-US" altLang="en-US" sz="2400" dirty="0">
                    <a:solidFill>
                      <a:srgbClr val="FFFFFF"/>
                    </a:solidFill>
                    <a:cs typeface="Times New Roman" panose="02020603050405020304" pitchFamily="18" charset="0"/>
                  </a:rPr>
                  <a:t>   under the rug.</a:t>
                </a:r>
                <a:endParaRPr lang="en-US" altLang="en-US" sz="2400" dirty="0">
                  <a:cs typeface="Times New Roman" panose="02020603050405020304" pitchFamily="18" charset="0"/>
                </a:endParaRPr>
              </a:p>
              <a:p>
                <a:pPr marL="342900" indent="-342900" defTabSz="685800" fontAlgn="auto">
                  <a:spcBef>
                    <a:spcPts val="0"/>
                  </a:spcBef>
                  <a:spcAft>
                    <a:spcPts val="0"/>
                  </a:spcAft>
                  <a:buFont typeface="Arial" panose="020B0604020202020204" pitchFamily="34" charset="0"/>
                  <a:buChar char="•"/>
                </a:pPr>
                <a:endParaRPr lang="en-US" altLang="en-US" sz="2400" dirty="0">
                  <a:cs typeface="Times New Roman" panose="02020603050405020304" pitchFamily="18" charset="0"/>
                </a:endParaRPr>
              </a:p>
            </p:txBody>
          </p:sp>
        </mc:Choice>
        <mc:Fallback xmlns="">
          <p:sp>
            <p:nvSpPr>
              <p:cNvPr id="124" name="TextBox 123">
                <a:extLst>
                  <a:ext uri="{FF2B5EF4-FFF2-40B4-BE49-F238E27FC236}">
                    <a16:creationId xmlns:a16="http://schemas.microsoft.com/office/drawing/2014/main" id="{6E0F88BC-4036-4961-A60F-1D02EA05B48C}"/>
                  </a:ext>
                </a:extLst>
              </p:cNvPr>
              <p:cNvSpPr txBox="1">
                <a:spLocks noRot="1" noChangeAspect="1" noMove="1" noResize="1" noEditPoints="1" noAdjustHandles="1" noChangeArrowheads="1" noChangeShapeType="1" noTextEdit="1"/>
              </p:cNvSpPr>
              <p:nvPr/>
            </p:nvSpPr>
            <p:spPr bwMode="auto">
              <a:xfrm>
                <a:off x="571499" y="2864414"/>
                <a:ext cx="7772400" cy="3046988"/>
              </a:xfrm>
              <a:prstGeom prst="rect">
                <a:avLst/>
              </a:prstGeom>
              <a:blipFill>
                <a:blip r:embed="rId6"/>
                <a:stretch>
                  <a:fillRect l="-1255" t="-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19103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4">
                                            <p:txEl>
                                              <p:pRg st="4" end="4"/>
                                            </p:txEl>
                                          </p:spTgt>
                                        </p:tgtEl>
                                        <p:attrNameLst>
                                          <p:attrName>style.visibility</p:attrName>
                                        </p:attrNameLst>
                                      </p:cBhvr>
                                      <p:to>
                                        <p:strVal val="visible"/>
                                      </p:to>
                                    </p:set>
                                    <p:anim calcmode="lin" valueType="num">
                                      <p:cBhvr additive="base">
                                        <p:cTn id="7" dur="500" fill="hold"/>
                                        <p:tgtEl>
                                          <p:spTgt spid="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
                                            <p:txEl>
                                              <p:pRg st="5" end="5"/>
                                            </p:txEl>
                                          </p:spTgt>
                                        </p:tgtEl>
                                        <p:attrNameLst>
                                          <p:attrName>style.visibility</p:attrName>
                                        </p:attrNameLst>
                                      </p:cBhvr>
                                      <p:to>
                                        <p:strVal val="visible"/>
                                      </p:to>
                                    </p:set>
                                    <p:anim calcmode="lin" valueType="num">
                                      <p:cBhvr additive="base">
                                        <p:cTn id="13" dur="500" fill="hold"/>
                                        <p:tgtEl>
                                          <p:spTgt spid="12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E5F9CE-D115-4EEC-9BF6-1DB75E3A4177}"/>
              </a:ext>
            </a:extLst>
          </p:cNvPr>
          <p:cNvSpPr txBox="1"/>
          <p:nvPr/>
        </p:nvSpPr>
        <p:spPr bwMode="auto">
          <a:xfrm>
            <a:off x="101064" y="194627"/>
            <a:ext cx="888893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x = (x1, · · · , </a:t>
            </a:r>
            <a:r>
              <a:rPr lang="en-US" sz="2400" dirty="0" err="1"/>
              <a:t>xT</a:t>
            </a:r>
            <a:r>
              <a:rPr lang="en-US" sz="2400" dirty="0"/>
              <a:t> )  = the input sequence ie post</a:t>
            </a:r>
          </a:p>
          <a:p>
            <a:r>
              <a:rPr lang="en-US" sz="2400" dirty="0"/>
              <a:t>h = (h1, · · · , </a:t>
            </a:r>
            <a:r>
              <a:rPr lang="en-US" sz="2400" dirty="0" err="1"/>
              <a:t>hT</a:t>
            </a:r>
            <a:r>
              <a:rPr lang="en-US" sz="2400" dirty="0"/>
              <a:t> ) = a set of high-dimensional hidden representations</a:t>
            </a:r>
          </a:p>
          <a:p>
            <a:r>
              <a:rPr lang="en-US" sz="2400" dirty="0"/>
              <a:t>αt = the attention signal at time t </a:t>
            </a:r>
          </a:p>
          <a:p>
            <a:r>
              <a:rPr lang="en-US" sz="2400" dirty="0"/>
              <a:t>        determines which part of the hidden representation h </a:t>
            </a:r>
            <a:br>
              <a:rPr lang="en-US" sz="2400" dirty="0"/>
            </a:br>
            <a:r>
              <a:rPr lang="en-US" sz="2400" dirty="0"/>
              <a:t>        should be emphasized during the generation process</a:t>
            </a:r>
          </a:p>
          <a:p>
            <a:r>
              <a:rPr lang="en-US" sz="2400" dirty="0" err="1"/>
              <a:t>ct</a:t>
            </a:r>
            <a:r>
              <a:rPr lang="en-US" sz="2400" dirty="0"/>
              <a:t> = the context  </a:t>
            </a:r>
          </a:p>
          <a:p>
            <a:r>
              <a:rPr lang="en-US" sz="2400" dirty="0"/>
              <a:t>   built from h and αt</a:t>
            </a:r>
          </a:p>
          <a:p>
            <a:r>
              <a:rPr lang="en-US" sz="2400" dirty="0"/>
              <a:t>   input to decoder.</a:t>
            </a:r>
          </a:p>
          <a:p>
            <a:r>
              <a:rPr lang="en-US" sz="2400" dirty="0"/>
              <a:t>L = matrix transforming </a:t>
            </a:r>
            <a:r>
              <a:rPr lang="en-US" sz="2400" dirty="0" err="1"/>
              <a:t>ct</a:t>
            </a:r>
            <a:r>
              <a:rPr lang="en-US" sz="2400" dirty="0"/>
              <a:t> into      (?? Except done with states)</a:t>
            </a:r>
          </a:p>
          <a:p>
            <a:r>
              <a:rPr lang="en-US" sz="2400" dirty="0" err="1"/>
              <a:t>yt</a:t>
            </a:r>
            <a:r>
              <a:rPr lang="en-US" sz="2400" dirty="0"/>
              <a:t>  =  the t-</a:t>
            </a:r>
            <a:r>
              <a:rPr lang="en-US" sz="2400" dirty="0" err="1"/>
              <a:t>th</a:t>
            </a:r>
            <a:r>
              <a:rPr lang="en-US" sz="2400" dirty="0"/>
              <a:t> word of response  </a:t>
            </a:r>
          </a:p>
          <a:p>
            <a:r>
              <a:rPr lang="en-US" sz="2400" dirty="0"/>
              <a:t>             </a:t>
            </a:r>
            <a:r>
              <a:rPr lang="en-US" sz="2400" dirty="0" err="1"/>
              <a:t>yt</a:t>
            </a:r>
            <a:r>
              <a:rPr lang="en-US" sz="2400" dirty="0"/>
              <a:t> is a one-hot word representation </a:t>
            </a:r>
            <a:br>
              <a:rPr lang="en-US" sz="2400" dirty="0"/>
            </a:br>
            <a:r>
              <a:rPr lang="en-US" sz="2400" dirty="0"/>
              <a:t>             ie (000010000) indexed by words</a:t>
            </a:r>
          </a:p>
          <a:p>
            <a:r>
              <a:rPr lang="en-US" sz="2400" dirty="0"/>
              <a:t>             computed by soft max ie probs summing to 1.</a:t>
            </a:r>
          </a:p>
          <a:p>
            <a:endParaRPr lang="en-US" sz="2400" baseline="30000" dirty="0">
              <a:solidFill>
                <a:schemeClr val="accent2"/>
              </a:solidFill>
              <a:sym typeface="Symbol" panose="05050102010706020507" pitchFamily="18" charset="2"/>
            </a:endParaRPr>
          </a:p>
          <a:p>
            <a:endParaRPr lang="en-CA" sz="2400" baseline="30000" dirty="0">
              <a:solidFill>
                <a:schemeClr val="accent2"/>
              </a:solidFill>
              <a:sym typeface="Symbol" panose="05050102010706020507" pitchFamily="18" charset="2"/>
            </a:endParaRPr>
          </a:p>
        </p:txBody>
      </p:sp>
    </p:spTree>
    <p:extLst>
      <p:ext uri="{BB962C8B-B14F-4D97-AF65-F5344CB8AC3E}">
        <p14:creationId xmlns:p14="http://schemas.microsoft.com/office/powerpoint/2010/main" val="8569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23E7-ECC8-2198-DAC2-2A6E46795A98}"/>
              </a:ext>
            </a:extLst>
          </p:cNvPr>
          <p:cNvPicPr>
            <a:picLocks noChangeAspect="1"/>
          </p:cNvPicPr>
          <p:nvPr/>
        </p:nvPicPr>
        <p:blipFill>
          <a:blip r:embed="rId2"/>
          <a:stretch>
            <a:fillRect/>
          </a:stretch>
        </p:blipFill>
        <p:spPr>
          <a:xfrm>
            <a:off x="1428947" y="1247750"/>
            <a:ext cx="6098059" cy="4495649"/>
          </a:xfrm>
          <a:prstGeom prst="rect">
            <a:avLst/>
          </a:prstGeom>
        </p:spPr>
      </p:pic>
    </p:spTree>
    <p:extLst>
      <p:ext uri="{BB962C8B-B14F-4D97-AF65-F5344CB8AC3E}">
        <p14:creationId xmlns:p14="http://schemas.microsoft.com/office/powerpoint/2010/main" val="2071716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FF9DB-B33E-8D16-809A-F16EA7910D86}"/>
              </a:ext>
            </a:extLst>
          </p:cNvPr>
          <p:cNvPicPr>
            <a:picLocks noChangeAspect="1"/>
          </p:cNvPicPr>
          <p:nvPr/>
        </p:nvPicPr>
        <p:blipFill>
          <a:blip r:embed="rId3"/>
          <a:stretch>
            <a:fillRect/>
          </a:stretch>
        </p:blipFill>
        <p:spPr>
          <a:xfrm>
            <a:off x="1562100" y="617019"/>
            <a:ext cx="6019800" cy="3390900"/>
          </a:xfrm>
          <a:prstGeom prst="rect">
            <a:avLst/>
          </a:prstGeom>
        </p:spPr>
      </p:pic>
      <p:sp>
        <p:nvSpPr>
          <p:cNvPr id="8" name="TextBox 7">
            <a:extLst>
              <a:ext uri="{FF2B5EF4-FFF2-40B4-BE49-F238E27FC236}">
                <a16:creationId xmlns:a16="http://schemas.microsoft.com/office/drawing/2014/main" id="{3E015DFE-CB15-ECA0-97B1-9A4FD0E74431}"/>
              </a:ext>
            </a:extLst>
          </p:cNvPr>
          <p:cNvSpPr txBox="1"/>
          <p:nvPr/>
        </p:nvSpPr>
        <p:spPr bwMode="auto">
          <a:xfrm>
            <a:off x="1795110" y="4420117"/>
            <a:ext cx="88889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Decoder</a:t>
            </a:r>
          </a:p>
          <a:p>
            <a:r>
              <a:rPr lang="en-US" sz="2400" dirty="0"/>
              <a:t>  Solid lines g = soft max</a:t>
            </a:r>
          </a:p>
          <a:p>
            <a:r>
              <a:rPr lang="en-US" sz="2400" dirty="0"/>
              <a:t>     </a:t>
            </a:r>
            <a:r>
              <a:rPr lang="en-CA" sz="2400" dirty="0"/>
              <a:t>p(</a:t>
            </a:r>
            <a:r>
              <a:rPr lang="en-CA" sz="2400" dirty="0" err="1"/>
              <a:t>yt</a:t>
            </a:r>
            <a:r>
              <a:rPr lang="en-CA" sz="2400" dirty="0"/>
              <a:t> |yt−1, · · · , y1, x) = g(yt−1, </a:t>
            </a:r>
            <a:r>
              <a:rPr lang="en-CA" sz="2400" dirty="0" err="1"/>
              <a:t>st</a:t>
            </a:r>
            <a:r>
              <a:rPr lang="en-CA" sz="2400" dirty="0"/>
              <a:t> , </a:t>
            </a:r>
            <a:r>
              <a:rPr lang="en-CA" sz="2400" dirty="0" err="1"/>
              <a:t>ct</a:t>
            </a:r>
            <a:r>
              <a:rPr lang="en-CA" sz="2400" dirty="0"/>
              <a:t>),</a:t>
            </a:r>
            <a:r>
              <a:rPr lang="en-US" sz="2400" dirty="0"/>
              <a:t> </a:t>
            </a:r>
          </a:p>
          <a:p>
            <a:r>
              <a:rPr lang="en-US" sz="2400" dirty="0"/>
              <a:t>  </a:t>
            </a:r>
            <a:r>
              <a:rPr lang="en-US" sz="2400" dirty="0" err="1"/>
              <a:t>Dashd</a:t>
            </a:r>
            <a:r>
              <a:rPr lang="en-US" sz="2400" dirty="0"/>
              <a:t> lines f</a:t>
            </a:r>
            <a:br>
              <a:rPr lang="en-US" sz="2400" dirty="0"/>
            </a:br>
            <a:r>
              <a:rPr lang="en-US" sz="2400" dirty="0"/>
              <a:t>     </a:t>
            </a:r>
            <a:r>
              <a:rPr lang="en-US" sz="2400" dirty="0" err="1"/>
              <a:t>st</a:t>
            </a:r>
            <a:r>
              <a:rPr lang="en-US" sz="2400" dirty="0"/>
              <a:t> = f(yt−1, st−1, </a:t>
            </a:r>
            <a:r>
              <a:rPr lang="en-US" sz="2400" dirty="0" err="1"/>
              <a:t>ct</a:t>
            </a:r>
            <a:r>
              <a:rPr lang="en-US" sz="2400" dirty="0"/>
              <a:t>) = non-linear + L  </a:t>
            </a:r>
            <a:br>
              <a:rPr lang="en-US" sz="2400" dirty="0"/>
            </a:br>
            <a:r>
              <a:rPr lang="en-US" sz="2400" dirty="0"/>
              <a:t>                                           (+ long term memory)</a:t>
            </a:r>
          </a:p>
        </p:txBody>
      </p:sp>
    </p:spTree>
    <p:extLst>
      <p:ext uri="{BB962C8B-B14F-4D97-AF65-F5344CB8AC3E}">
        <p14:creationId xmlns:p14="http://schemas.microsoft.com/office/powerpoint/2010/main" val="19403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A138B-D630-051C-503A-0986EA294A54}"/>
              </a:ext>
            </a:extLst>
          </p:cNvPr>
          <p:cNvSpPr txBox="1"/>
          <p:nvPr/>
        </p:nvSpPr>
        <p:spPr bwMode="auto">
          <a:xfrm>
            <a:off x="2398294" y="591059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pl-PL" dirty="0"/>
              <a:t>tj = q(hj , st−1),</a:t>
            </a:r>
            <a:endParaRPr lang="en-CA" dirty="0"/>
          </a:p>
        </p:txBody>
      </p:sp>
      <p:pic>
        <p:nvPicPr>
          <p:cNvPr id="7" name="Picture 6">
            <a:extLst>
              <a:ext uri="{FF2B5EF4-FFF2-40B4-BE49-F238E27FC236}">
                <a16:creationId xmlns:a16="http://schemas.microsoft.com/office/drawing/2014/main" id="{CCEC76D0-E5F7-9CA7-9710-870E20BA4751}"/>
              </a:ext>
            </a:extLst>
          </p:cNvPr>
          <p:cNvPicPr>
            <a:picLocks noChangeAspect="1"/>
          </p:cNvPicPr>
          <p:nvPr/>
        </p:nvPicPr>
        <p:blipFill>
          <a:blip r:embed="rId2"/>
          <a:stretch>
            <a:fillRect/>
          </a:stretch>
        </p:blipFill>
        <p:spPr>
          <a:xfrm>
            <a:off x="696746" y="424190"/>
            <a:ext cx="5129212" cy="4842100"/>
          </a:xfrm>
          <a:prstGeom prst="rect">
            <a:avLst/>
          </a:prstGeom>
        </p:spPr>
      </p:pic>
    </p:spTree>
    <p:extLst>
      <p:ext uri="{BB962C8B-B14F-4D97-AF65-F5344CB8AC3E}">
        <p14:creationId xmlns:p14="http://schemas.microsoft.com/office/powerpoint/2010/main" val="30099865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B1E8BC-AD36-B03A-8526-5E6852C8FC44}"/>
              </a:ext>
            </a:extLst>
          </p:cNvPr>
          <p:cNvSpPr txBox="1"/>
          <p:nvPr/>
        </p:nvSpPr>
        <p:spPr bwMode="auto">
          <a:xfrm>
            <a:off x="2285999" y="153587"/>
            <a:ext cx="657886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t>long short-term memory (LSTM) unit (</a:t>
            </a:r>
            <a:r>
              <a:rPr lang="en-US" dirty="0" err="1"/>
              <a:t>Hochreiter</a:t>
            </a:r>
            <a:r>
              <a:rPr lang="en-US" dirty="0"/>
              <a:t> and </a:t>
            </a:r>
            <a:r>
              <a:rPr lang="en-US" dirty="0" err="1"/>
              <a:t>Schmidhuber</a:t>
            </a:r>
            <a:r>
              <a:rPr lang="en-US" dirty="0"/>
              <a:t>, 1997), </a:t>
            </a:r>
          </a:p>
          <a:p>
            <a:endParaRPr lang="en-US" dirty="0"/>
          </a:p>
          <a:p>
            <a:r>
              <a:rPr lang="en-US" dirty="0"/>
              <a:t>gated recurrent unit (GRU) (Chung et al., 2014; Cho et al., 2014). Compared to “ungated” logistic function, </a:t>
            </a:r>
          </a:p>
          <a:p>
            <a:endParaRPr lang="en-US" dirty="0"/>
          </a:p>
          <a:p>
            <a:r>
              <a:rPr lang="en-US" dirty="0"/>
              <a:t>LSTM and GRU are specially designed for its long term memory: it can store information over extended time steps without too much decay. W</a:t>
            </a:r>
            <a:endParaRPr lang="en-CA" dirty="0"/>
          </a:p>
        </p:txBody>
      </p:sp>
    </p:spTree>
    <p:extLst>
      <p:ext uri="{BB962C8B-B14F-4D97-AF65-F5344CB8AC3E}">
        <p14:creationId xmlns:p14="http://schemas.microsoft.com/office/powerpoint/2010/main" val="17055095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F2DB8E0-F6E4-8377-684B-17B1BD78329D}"/>
              </a:ext>
            </a:extLst>
          </p:cNvPr>
          <p:cNvSpPr>
            <a:spLocks noChangeArrowheads="1"/>
          </p:cNvSpPr>
          <p:nvPr/>
        </p:nvSpPr>
        <p:spPr bwMode="auto">
          <a:xfrm>
            <a:off x="7938" y="609600"/>
            <a:ext cx="793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2849" rIns="91440" bIns="42849"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1C1E21"/>
                </a:solidFill>
                <a:effectLst/>
                <a:latin typeface="inherit"/>
                <a:cs typeface="Segoe UI Historic" panose="020B0502040204020203" pitchFamily="34" charset="0"/>
              </a:rPr>
              <a:t>Enter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1C1E21"/>
                </a:solidFill>
                <a:effectLst/>
                <a:latin typeface="inherit"/>
                <a:cs typeface="Segoe UI Historic" panose="020B0502040204020203" pitchFamily="34" charset="0"/>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1C1E21"/>
                </a:solidFill>
                <a:effectLst/>
                <a:latin typeface="inherit"/>
                <a:cs typeface="Segoe UI Historic" panose="020B0502040204020203" pitchFamily="34" charset="0"/>
              </a:rPr>
              <a:t>It is all part of the multi-verse.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2B9C7A0-7CD1-C346-7330-8A26E0D1B955}"/>
              </a:ext>
            </a:extLst>
          </p:cNvPr>
          <p:cNvSpPr txBox="1"/>
          <p:nvPr/>
        </p:nvSpPr>
        <p:spPr bwMode="auto">
          <a:xfrm>
            <a:off x="101064" y="195290"/>
            <a:ext cx="88889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eaLnBrk="0" hangingPunct="0"/>
            <a:r>
              <a:rPr lang="en-US" sz="2400" dirty="0">
                <a:solidFill>
                  <a:srgbClr val="FF00FF"/>
                </a:solidFill>
                <a:cs typeface="Times New Roman" panose="02020603050405020304" pitchFamily="18" charset="0"/>
              </a:rPr>
              <a:t>There are multi-verse of ideas that are 100% true</a:t>
            </a:r>
          </a:p>
          <a:p>
            <a:pPr eaLnBrk="0" hangingPunct="0"/>
            <a:r>
              <a:rPr lang="en-US" altLang="en-US" sz="2400" dirty="0">
                <a:solidFill>
                  <a:srgbClr val="FF00FF"/>
                </a:solidFill>
                <a:cs typeface="Times New Roman" panose="02020603050405020304" pitchFamily="18" charset="0"/>
              </a:rPr>
              <a:t>Even if they contradict each other.</a:t>
            </a:r>
          </a:p>
          <a:p>
            <a:pPr lvl="0" eaLnBrk="0" hangingPunct="0"/>
            <a:r>
              <a:rPr lang="en-US" altLang="en-US" sz="2400" dirty="0">
                <a:solidFill>
                  <a:srgbClr val="FF0000"/>
                </a:solidFill>
                <a:cs typeface="Times New Roman" panose="02020603050405020304" pitchFamily="18" charset="0"/>
              </a:rPr>
              <a:t>Sometimes science is wrong.</a:t>
            </a:r>
            <a:r>
              <a:rPr lang="en-US" altLang="en-US" sz="2400" dirty="0">
                <a:cs typeface="Times New Roman" panose="02020603050405020304" pitchFamily="18" charset="0"/>
              </a:rPr>
              <a:t> </a:t>
            </a:r>
          </a:p>
          <a:p>
            <a:pPr lvl="0" eaLnBrk="0" hangingPunct="0"/>
            <a:r>
              <a:rPr lang="en-US" altLang="en-US" sz="2400" dirty="0">
                <a:solidFill>
                  <a:srgbClr val="FFC000"/>
                </a:solidFill>
                <a:cs typeface="Times New Roman" panose="02020603050405020304" pitchFamily="18" charset="0"/>
              </a:rPr>
              <a:t>Black lives do matter.</a:t>
            </a:r>
          </a:p>
          <a:p>
            <a:pPr lvl="0" eaLnBrk="0" hangingPunct="0"/>
            <a:r>
              <a:rPr lang="en-US" altLang="en-US" sz="2400" dirty="0">
                <a:solidFill>
                  <a:schemeClr val="tx2"/>
                </a:solidFill>
                <a:cs typeface="Times New Roman" panose="02020603050405020304" pitchFamily="18" charset="0"/>
              </a:rPr>
              <a:t>I don't want all 8 billion living in my bedroom. </a:t>
            </a:r>
          </a:p>
          <a:p>
            <a:pPr lvl="0" eaLnBrk="0" hangingPunct="0"/>
            <a:r>
              <a:rPr lang="en-US" sz="2400" dirty="0">
                <a:solidFill>
                  <a:srgbClr val="66FF33"/>
                </a:solidFill>
                <a:cs typeface="Times New Roman" panose="02020603050405020304" pitchFamily="18" charset="0"/>
              </a:rPr>
              <a:t>White supremist love themselves a little too much.</a:t>
            </a:r>
            <a:endParaRPr lang="en-US" altLang="en-US" sz="2400" dirty="0">
              <a:solidFill>
                <a:srgbClr val="66FF33"/>
              </a:solidFill>
              <a:cs typeface="Times New Roman" panose="02020603050405020304" pitchFamily="18" charset="0"/>
            </a:endParaRPr>
          </a:p>
          <a:p>
            <a:pPr lvl="0" eaLnBrk="0" hangingPunct="0"/>
            <a:r>
              <a:rPr lang="en-US" altLang="en-US" sz="2400" dirty="0">
                <a:solidFill>
                  <a:schemeClr val="bg1">
                    <a:lumMod val="40000"/>
                    <a:lumOff val="60000"/>
                  </a:schemeClr>
                </a:solidFill>
                <a:cs typeface="Times New Roman" panose="02020603050405020304" pitchFamily="18" charset="0"/>
              </a:rPr>
              <a:t>Humanity does not want any woman to have 10 babies.</a:t>
            </a:r>
          </a:p>
          <a:p>
            <a:r>
              <a:rPr lang="en-US" sz="2400" dirty="0">
                <a:solidFill>
                  <a:srgbClr val="990099"/>
                </a:solidFill>
                <a:cs typeface="Times New Roman" panose="02020603050405020304" pitchFamily="18" charset="0"/>
              </a:rPr>
              <a:t>Honesty is everything. </a:t>
            </a:r>
            <a:r>
              <a:rPr lang="en-US" sz="2400" dirty="0">
                <a:cs typeface="Times New Roman" panose="02020603050405020304" pitchFamily="18" charset="0"/>
              </a:rPr>
              <a:t> </a:t>
            </a:r>
          </a:p>
        </p:txBody>
      </p:sp>
    </p:spTree>
    <p:extLst>
      <p:ext uri="{BB962C8B-B14F-4D97-AF65-F5344CB8AC3E}">
        <p14:creationId xmlns:p14="http://schemas.microsoft.com/office/powerpoint/2010/main" val="15977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609600"/>
            <a:ext cx="9048032" cy="3108543"/>
          </a:xfrm>
          <a:prstGeom prst="rect">
            <a:avLst/>
          </a:prstGeom>
        </p:spPr>
        <p:txBody>
          <a:bodyPr wrap="square">
            <a:spAutoFit/>
          </a:bodyPr>
          <a:lstStyle/>
          <a:p>
            <a:pPr>
              <a:spcAft>
                <a:spcPts val="0"/>
              </a:spcAft>
            </a:pPr>
            <a:r>
              <a:rPr lang="en-US" sz="2400" dirty="0"/>
              <a:t>Method for finding weights </a:t>
            </a:r>
            <a:r>
              <a:rPr lang="en-US" altLang="en-US" sz="2400" dirty="0">
                <a:solidFill>
                  <a:srgbClr val="66FF33"/>
                </a:solidFill>
                <a:sym typeface="Symbol" panose="05050102010706020507" pitchFamily="18" charset="2"/>
              </a:rPr>
              <a:t></a:t>
            </a:r>
            <a:r>
              <a:rPr lang="en-US" altLang="en-US" sz="2400" i="1" dirty="0" err="1">
                <a:solidFill>
                  <a:srgbClr val="66FF33"/>
                </a:solidFill>
              </a:rPr>
              <a:t>w</a:t>
            </a:r>
            <a:r>
              <a:rPr lang="en-US" altLang="en-US" sz="2400" i="1" baseline="-25000" dirty="0" err="1">
                <a:solidFill>
                  <a:srgbClr val="66FF33"/>
                </a:solidFill>
              </a:rPr>
              <a:t>1</a:t>
            </a:r>
            <a:r>
              <a:rPr lang="en-US" altLang="en-US"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US" altLang="en-US" sz="2400" dirty="0">
                <a:solidFill>
                  <a:srgbClr val="66FF33"/>
                </a:solidFill>
                <a:sym typeface="Symbol" panose="05050102010706020507" pitchFamily="18" charset="2"/>
              </a:rPr>
              <a:t> </a:t>
            </a:r>
            <a:r>
              <a:rPr lang="en-US" altLang="en-US" sz="2400" dirty="0"/>
              <a:t>that minimize </a:t>
            </a:r>
            <a:r>
              <a:rPr lang="en-US" sz="2400" dirty="0"/>
              <a:t>error </a:t>
            </a:r>
            <a:r>
              <a:rPr lang="en-US" sz="2400" i="1" dirty="0">
                <a:solidFill>
                  <a:schemeClr val="accent1"/>
                </a:solidFill>
              </a:rPr>
              <a:t>E(</a:t>
            </a:r>
            <a:r>
              <a:rPr lang="en-US" altLang="en-US" sz="2400" i="1" dirty="0" err="1">
                <a:solidFill>
                  <a:srgbClr val="66FF33"/>
                </a:solidFill>
              </a:rPr>
              <a:t>w</a:t>
            </a:r>
            <a:r>
              <a:rPr lang="en-US" altLang="en-US" sz="2400" i="1" baseline="-25000" dirty="0" err="1">
                <a:solidFill>
                  <a:srgbClr val="66FF33"/>
                </a:solidFill>
              </a:rPr>
              <a:t>1</a:t>
            </a:r>
            <a:r>
              <a:rPr lang="en-CA"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CA" sz="2400" i="1" dirty="0">
                <a:solidFill>
                  <a:schemeClr val="accent1"/>
                </a:solidFill>
              </a:rPr>
              <a:t>):</a:t>
            </a:r>
          </a:p>
          <a:p>
            <a:pPr lvl="1">
              <a:spcAft>
                <a:spcPts val="0"/>
              </a:spcAft>
            </a:pPr>
            <a:r>
              <a:rPr lang="en-CA" sz="2400" dirty="0"/>
              <a:t>Start with random </a:t>
            </a:r>
            <a:r>
              <a:rPr lang="en-US" altLang="en-US" sz="2400" dirty="0">
                <a:solidFill>
                  <a:srgbClr val="66FF33"/>
                </a:solidFill>
                <a:sym typeface="Symbol" panose="05050102010706020507" pitchFamily="18" charset="2"/>
              </a:rPr>
              <a:t></a:t>
            </a:r>
            <a:r>
              <a:rPr lang="en-US" altLang="en-US" sz="2400" i="1" dirty="0" err="1">
                <a:solidFill>
                  <a:srgbClr val="66FF33"/>
                </a:solidFill>
              </a:rPr>
              <a:t>w</a:t>
            </a:r>
            <a:r>
              <a:rPr lang="en-US" altLang="en-US" sz="2400" i="1" baseline="-25000" dirty="0" err="1">
                <a:solidFill>
                  <a:srgbClr val="66FF33"/>
                </a:solidFill>
              </a:rPr>
              <a:t>1</a:t>
            </a:r>
            <a:r>
              <a:rPr lang="en-US" altLang="en-US"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US" altLang="en-US" sz="2400" dirty="0">
                <a:solidFill>
                  <a:srgbClr val="66FF33"/>
                </a:solidFill>
                <a:sym typeface="Symbol" panose="05050102010706020507" pitchFamily="18" charset="2"/>
              </a:rPr>
              <a:t>.</a:t>
            </a:r>
          </a:p>
          <a:p>
            <a:pPr lvl="1">
              <a:spcAft>
                <a:spcPts val="0"/>
              </a:spcAft>
            </a:pPr>
            <a:r>
              <a:rPr lang="en-US" sz="2400" dirty="0">
                <a:sym typeface="Symbol" panose="05050102010706020507" pitchFamily="18" charset="2"/>
              </a:rPr>
              <a:t>Repeat:</a:t>
            </a:r>
          </a:p>
          <a:p>
            <a:pPr marL="800100" lvl="1" indent="-342900">
              <a:spcAft>
                <a:spcPts val="0"/>
              </a:spcAft>
              <a:buFont typeface="Arial" panose="020B0604020202020204" pitchFamily="34" charset="0"/>
              <a:buChar char="•"/>
            </a:pPr>
            <a:r>
              <a:rPr lang="en-US" sz="2400" dirty="0"/>
              <a:t>Find the direction and slope of steepest descent. </a:t>
            </a:r>
          </a:p>
          <a:p>
            <a:pPr marL="800100" lvl="1" indent="-342900">
              <a:spcAft>
                <a:spcPts val="0"/>
              </a:spcAft>
              <a:buFont typeface="Arial" panose="020B0604020202020204" pitchFamily="34" charset="0"/>
              <a:buChar char="•"/>
            </a:pPr>
            <a:r>
              <a:rPr lang="en-US" sz="2400" dirty="0"/>
              <a:t>Change </a:t>
            </a:r>
            <a:r>
              <a:rPr lang="en-US" altLang="en-US" sz="2400" dirty="0">
                <a:solidFill>
                  <a:srgbClr val="66FF33"/>
                </a:solidFill>
                <a:sym typeface="Symbol" panose="05050102010706020507" pitchFamily="18" charset="2"/>
              </a:rPr>
              <a:t></a:t>
            </a:r>
            <a:r>
              <a:rPr lang="en-US" altLang="en-US" sz="2400" i="1" dirty="0" err="1">
                <a:solidFill>
                  <a:srgbClr val="66FF33"/>
                </a:solidFill>
              </a:rPr>
              <a:t>w</a:t>
            </a:r>
            <a:r>
              <a:rPr lang="en-US" altLang="en-US" sz="2400" i="1" baseline="-25000" dirty="0" err="1">
                <a:solidFill>
                  <a:srgbClr val="66FF33"/>
                </a:solidFill>
              </a:rPr>
              <a:t>1</a:t>
            </a:r>
            <a:r>
              <a:rPr lang="en-US" altLang="en-US" sz="2400" i="1" dirty="0">
                <a:solidFill>
                  <a:srgbClr val="66FF33"/>
                </a:solidFill>
              </a:rPr>
              <a:t>,..,</a:t>
            </a:r>
            <a:r>
              <a:rPr lang="en-US" altLang="en-US" sz="2400" i="1" dirty="0" err="1">
                <a:solidFill>
                  <a:srgbClr val="66FF33"/>
                </a:solidFill>
              </a:rPr>
              <a:t>w</a:t>
            </a:r>
            <a:r>
              <a:rPr lang="en-US" altLang="en-US" sz="2400" i="1" baseline="-25000" dirty="0" err="1">
                <a:solidFill>
                  <a:srgbClr val="66FF33"/>
                </a:solidFill>
              </a:rPr>
              <a:t>m</a:t>
            </a:r>
            <a:r>
              <a:rPr lang="en-US" altLang="en-US" sz="2400" dirty="0">
                <a:solidFill>
                  <a:srgbClr val="66FF33"/>
                </a:solidFill>
                <a:sym typeface="Symbol" panose="05050102010706020507" pitchFamily="18" charset="2"/>
              </a:rPr>
              <a:t> </a:t>
            </a:r>
            <a:r>
              <a:rPr lang="en-US" sz="2400" dirty="0"/>
              <a:t>by a small step in this direction.</a:t>
            </a:r>
          </a:p>
          <a:p>
            <a:pPr lvl="1">
              <a:spcAft>
                <a:spcPts val="0"/>
              </a:spcAft>
            </a:pPr>
            <a:r>
              <a:rPr lang="en-US" sz="2400" dirty="0"/>
              <a:t>Stop when at the bottom of a valley.</a:t>
            </a:r>
          </a:p>
          <a:p>
            <a:pPr lvl="1">
              <a:spcAft>
                <a:spcPts val="0"/>
              </a:spcAft>
            </a:pPr>
            <a:r>
              <a:rPr lang="en-US" sz="2400" dirty="0"/>
              <a:t>Hope that this is a particularly low location.</a:t>
            </a:r>
          </a:p>
          <a:p>
            <a:pPr marL="800100" lvl="1" indent="-342900">
              <a:spcAft>
                <a:spcPts val="0"/>
              </a:spcAft>
              <a:buFont typeface="Arial" panose="020B0604020202020204" pitchFamily="34" charset="0"/>
              <a:buChar char="•"/>
            </a:pPr>
            <a:endParaRPr lang="en-US" sz="2400" dirty="0"/>
          </a:p>
        </p:txBody>
      </p:sp>
      <p:sp>
        <p:nvSpPr>
          <p:cNvPr id="13" name="Rectangle 12"/>
          <p:cNvSpPr/>
          <p:nvPr/>
        </p:nvSpPr>
        <p:spPr>
          <a:xfrm>
            <a:off x="76200" y="3585775"/>
            <a:ext cx="6553200" cy="2900065"/>
          </a:xfrm>
          <a:prstGeom prst="rect">
            <a:avLst/>
          </a:prstGeom>
          <a:solidFill>
            <a:schemeClr val="tx1"/>
          </a:solidFill>
          <a:ln>
            <a:noFill/>
          </a:ln>
        </p:spPr>
        <p:txBody>
          <a:bodyPr wrap="square" rtlCol="0" anchor="ctr">
            <a:spAutoFit/>
          </a:bodyPr>
          <a:lstStyle/>
          <a:p>
            <a:pPr algn="l"/>
            <a:endParaRPr lang="en-CA" sz="2400"/>
          </a:p>
        </p:txBody>
      </p:sp>
      <p:pic>
        <p:nvPicPr>
          <p:cNvPr id="14" name="Picture 6" descr="Image result for gradient desc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599" y="3581400"/>
            <a:ext cx="5633657" cy="2971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26653" y="6024175"/>
            <a:ext cx="808482" cy="461665"/>
          </a:xfrm>
          <a:prstGeom prst="rect">
            <a:avLst/>
          </a:prstGeom>
          <a:solidFill>
            <a:schemeClr val="tx1"/>
          </a:solidFill>
        </p:spPr>
        <p:txBody>
          <a:bodyPr wrap="square">
            <a:spAutoFit/>
          </a:bodyPr>
          <a:lstStyle/>
          <a:p>
            <a:pPr algn="ctr"/>
            <a:r>
              <a:rPr lang="en-US" altLang="en-US" sz="2400" i="1">
                <a:solidFill>
                  <a:srgbClr val="008000"/>
                </a:solidFill>
              </a:rPr>
              <a:t>w</a:t>
            </a:r>
            <a:r>
              <a:rPr lang="en-US" altLang="en-US" sz="2400" i="1" baseline="-25000">
                <a:solidFill>
                  <a:srgbClr val="008000"/>
                </a:solidFill>
              </a:rPr>
              <a:t>1</a:t>
            </a:r>
            <a:endParaRPr lang="en-CA" sz="2400" i="1">
              <a:solidFill>
                <a:srgbClr val="008000"/>
              </a:solidFill>
            </a:endParaRPr>
          </a:p>
        </p:txBody>
      </p:sp>
      <p:sp>
        <p:nvSpPr>
          <p:cNvPr id="16" name="Rectangle 15"/>
          <p:cNvSpPr/>
          <p:nvPr/>
        </p:nvSpPr>
        <p:spPr>
          <a:xfrm>
            <a:off x="5093544" y="5871775"/>
            <a:ext cx="808482" cy="461665"/>
          </a:xfrm>
          <a:prstGeom prst="rect">
            <a:avLst/>
          </a:prstGeom>
          <a:solidFill>
            <a:schemeClr val="tx1"/>
          </a:solidFill>
        </p:spPr>
        <p:txBody>
          <a:bodyPr wrap="square">
            <a:spAutoFit/>
          </a:bodyPr>
          <a:lstStyle/>
          <a:p>
            <a:pPr algn="ctr"/>
            <a:r>
              <a:rPr lang="en-US" altLang="en-US" sz="2400" i="1">
                <a:solidFill>
                  <a:srgbClr val="008000"/>
                </a:solidFill>
              </a:rPr>
              <a:t>w</a:t>
            </a:r>
            <a:r>
              <a:rPr lang="en-US" altLang="en-US" sz="2400" i="1" baseline="-25000">
                <a:solidFill>
                  <a:srgbClr val="008000"/>
                </a:solidFill>
              </a:rPr>
              <a:t>2</a:t>
            </a:r>
            <a:endParaRPr lang="en-CA" sz="2400" i="1">
              <a:solidFill>
                <a:srgbClr val="008000"/>
              </a:solidFill>
            </a:endParaRPr>
          </a:p>
        </p:txBody>
      </p:sp>
      <p:sp>
        <p:nvSpPr>
          <p:cNvPr id="17" name="Rectangle 16"/>
          <p:cNvSpPr/>
          <p:nvPr/>
        </p:nvSpPr>
        <p:spPr>
          <a:xfrm>
            <a:off x="76200" y="6400800"/>
            <a:ext cx="6553199" cy="152400"/>
          </a:xfrm>
          <a:prstGeom prst="rect">
            <a:avLst/>
          </a:prstGeom>
          <a:solidFill>
            <a:schemeClr val="tx1"/>
          </a:solidFill>
          <a:ln>
            <a:noFill/>
          </a:ln>
        </p:spPr>
        <p:txBody>
          <a:bodyPr wrap="square" rtlCol="0" anchor="ctr">
            <a:spAutoFit/>
          </a:bodyPr>
          <a:lstStyle/>
          <a:p>
            <a:pPr algn="l"/>
            <a:endParaRPr lang="en-CA" sz="2400"/>
          </a:p>
        </p:txBody>
      </p:sp>
      <p:sp>
        <p:nvSpPr>
          <p:cNvPr id="18" name="Rectangle 17"/>
          <p:cNvSpPr/>
          <p:nvPr/>
        </p:nvSpPr>
        <p:spPr>
          <a:xfrm>
            <a:off x="110826" y="4940470"/>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008000"/>
                </a:solidFill>
              </a:rPr>
              <a:t>w</a:t>
            </a:r>
            <a:r>
              <a:rPr lang="en-US" altLang="en-US" sz="2400" i="1" baseline="-25000">
                <a:solidFill>
                  <a:srgbClr val="008000"/>
                </a:solidFill>
              </a:rPr>
              <a:t>1</a:t>
            </a:r>
            <a:r>
              <a:rPr lang="en-CA" sz="2400" i="1">
                <a:solidFill>
                  <a:schemeClr val="accent1"/>
                </a:solidFill>
              </a:rPr>
              <a:t>,…,</a:t>
            </a:r>
            <a:r>
              <a:rPr lang="en-US" altLang="en-US" sz="2400" i="1" err="1">
                <a:solidFill>
                  <a:srgbClr val="008000"/>
                </a:solidFill>
              </a:rPr>
              <a:t>w</a:t>
            </a:r>
            <a:r>
              <a:rPr lang="en-US" altLang="en-US" sz="2400" i="1" baseline="-25000" err="1">
                <a:solidFill>
                  <a:srgbClr val="008000"/>
                </a:solidFill>
              </a:rPr>
              <a:t>m</a:t>
            </a:r>
            <a:r>
              <a:rPr lang="en-CA" sz="2400" i="1">
                <a:solidFill>
                  <a:schemeClr val="accent1"/>
                </a:solidFill>
              </a:rPr>
              <a:t>)</a:t>
            </a:r>
          </a:p>
        </p:txBody>
      </p:sp>
      <p:sp>
        <p:nvSpPr>
          <p:cNvPr id="19" name="Rectangle 18"/>
          <p:cNvSpPr/>
          <p:nvPr/>
        </p:nvSpPr>
        <p:spPr>
          <a:xfrm>
            <a:off x="5867399" y="3505200"/>
            <a:ext cx="1101427" cy="3276600"/>
          </a:xfrm>
          <a:prstGeom prst="rect">
            <a:avLst/>
          </a:prstGeom>
          <a:solidFill>
            <a:srgbClr val="000066"/>
          </a:solidFill>
          <a:ln>
            <a:noFill/>
          </a:ln>
        </p:spPr>
        <p:txBody>
          <a:bodyPr wrap="square" rtlCol="0" anchor="ctr">
            <a:spAutoFit/>
          </a:bodyPr>
          <a:lstStyle/>
          <a:p>
            <a:pPr algn="l"/>
            <a:endParaRPr lang="en-CA" sz="2400"/>
          </a:p>
        </p:txBody>
      </p:sp>
      <p:sp>
        <p:nvSpPr>
          <p:cNvPr id="24" name="Oval 23"/>
          <p:cNvSpPr>
            <a:spLocks noChangeAspect="1"/>
          </p:cNvSpPr>
          <p:nvPr/>
        </p:nvSpPr>
        <p:spPr>
          <a:xfrm>
            <a:off x="3359242" y="4740015"/>
            <a:ext cx="164160" cy="164160"/>
          </a:xfrm>
          <a:prstGeom prst="ellipse">
            <a:avLst/>
          </a:prstGeom>
          <a:solidFill>
            <a:srgbClr val="66FF33"/>
          </a:solidFill>
          <a:ln>
            <a:solidFill>
              <a:srgbClr val="66FF33"/>
            </a:solidFill>
          </a:ln>
        </p:spPr>
        <p:txBody>
          <a:bodyPr wrap="square" rtlCol="0" anchor="ctr">
            <a:spAutoFit/>
          </a:bodyPr>
          <a:lstStyle/>
          <a:p>
            <a:pPr algn="l"/>
            <a:endParaRPr lang="en-CA" sz="2400"/>
          </a:p>
        </p:txBody>
      </p:sp>
      <p:cxnSp>
        <p:nvCxnSpPr>
          <p:cNvPr id="25" name="Straight Connector 24"/>
          <p:cNvCxnSpPr/>
          <p:nvPr/>
        </p:nvCxnSpPr>
        <p:spPr bwMode="auto">
          <a:xfrm>
            <a:off x="3441322" y="4816215"/>
            <a:ext cx="0" cy="593985"/>
          </a:xfrm>
          <a:prstGeom prst="line">
            <a:avLst/>
          </a:prstGeom>
          <a:noFill/>
          <a:ln w="50800" cap="sq" cmpd="sng" algn="ctr">
            <a:solidFill>
              <a:srgbClr val="66FF33"/>
            </a:solidFill>
            <a:prstDash val="solid"/>
            <a:round/>
            <a:headEnd type="none" w="lg" len="lg"/>
            <a:tailEnd type="stealth" w="med" len="med"/>
          </a:ln>
          <a:effectLst/>
        </p:spPr>
      </p:cxnSp>
      <p:grpSp>
        <p:nvGrpSpPr>
          <p:cNvPr id="44" name="Group 43"/>
          <p:cNvGrpSpPr/>
          <p:nvPr/>
        </p:nvGrpSpPr>
        <p:grpSpPr>
          <a:xfrm>
            <a:off x="3293470" y="5715000"/>
            <a:ext cx="1202330" cy="818116"/>
            <a:chOff x="6019800" y="6062918"/>
            <a:chExt cx="1202330" cy="818116"/>
          </a:xfrm>
        </p:grpSpPr>
        <mc:AlternateContent xmlns:mc="http://schemas.openxmlformats.org/markup-compatibility/2006" xmlns:a14="http://schemas.microsoft.com/office/drawing/2010/main">
          <mc:Choice Requires="a14">
            <p:sp>
              <p:nvSpPr>
                <p:cNvPr id="45" name="Text Box 33"/>
                <p:cNvSpPr txBox="1">
                  <a:spLocks noChangeArrowheads="1"/>
                </p:cNvSpPr>
                <p:nvPr/>
              </p:nvSpPr>
              <p:spPr bwMode="auto">
                <a:xfrm>
                  <a:off x="6137618" y="6324600"/>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45" name="Text Box 33"/>
                <p:cNvSpPr txBox="1">
                  <a:spLocks noRot="1" noChangeAspect="1" noMove="1" noResize="1" noEditPoints="1" noAdjustHandles="1" noChangeArrowheads="1" noChangeShapeType="1" noTextEdit="1"/>
                </p:cNvSpPr>
                <p:nvPr/>
              </p:nvSpPr>
              <p:spPr bwMode="auto">
                <a:xfrm>
                  <a:off x="6137618" y="6324600"/>
                  <a:ext cx="914400" cy="556434"/>
                </a:xfrm>
                <a:prstGeom prst="rect">
                  <a:avLst/>
                </a:prstGeom>
                <a:blipFill>
                  <a:blip r:embed="rId4"/>
                  <a:stretch>
                    <a:fillRect r="-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46" name="Straight Connector 45"/>
            <p:cNvCxnSpPr/>
            <p:nvPr/>
          </p:nvCxnSpPr>
          <p:spPr bwMode="auto">
            <a:xfrm flipV="1">
              <a:off x="6019800" y="6086623"/>
              <a:ext cx="253171" cy="161777"/>
            </a:xfrm>
            <a:prstGeom prst="line">
              <a:avLst/>
            </a:prstGeom>
            <a:noFill/>
            <a:ln w="12700" cap="sq" cmpd="sng" algn="ctr">
              <a:solidFill>
                <a:srgbClr val="00B050"/>
              </a:solidFill>
              <a:prstDash val="solid"/>
              <a:round/>
              <a:headEnd type="none" w="med" len="med"/>
              <a:tailEnd type="none" w="med" len="med"/>
            </a:ln>
            <a:effectLst/>
          </p:spPr>
        </p:cxnSp>
        <p:cxnSp>
          <p:nvCxnSpPr>
            <p:cNvPr id="47" name="Straight Connector 46"/>
            <p:cNvCxnSpPr/>
            <p:nvPr/>
          </p:nvCxnSpPr>
          <p:spPr bwMode="auto">
            <a:xfrm>
              <a:off x="6286533" y="6062918"/>
              <a:ext cx="935597" cy="198978"/>
            </a:xfrm>
            <a:prstGeom prst="line">
              <a:avLst/>
            </a:prstGeom>
            <a:noFill/>
            <a:ln w="12700" cap="sq" cmpd="sng" algn="ctr">
              <a:solidFill>
                <a:srgbClr val="00B050"/>
              </a:solidFill>
              <a:prstDash val="solid"/>
              <a:round/>
              <a:headEnd type="none" w="med" len="med"/>
              <a:tailEnd type="none" w="med" len="med"/>
            </a:ln>
            <a:effectLst/>
          </p:spPr>
        </p:cxnSp>
      </p:grpSp>
      <p:sp>
        <p:nvSpPr>
          <p:cNvPr id="51" name="Rectangle 50"/>
          <p:cNvSpPr/>
          <p:nvPr/>
        </p:nvSpPr>
        <p:spPr>
          <a:xfrm>
            <a:off x="6040073" y="5522893"/>
            <a:ext cx="3025188" cy="954107"/>
          </a:xfrm>
          <a:prstGeom prst="rect">
            <a:avLst/>
          </a:prstGeom>
        </p:spPr>
        <p:txBody>
          <a:bodyPr wrap="none">
            <a:spAutoFit/>
          </a:bodyPr>
          <a:lstStyle/>
          <a:p>
            <a:pPr algn="ctr"/>
            <a:r>
              <a:rPr lang="en-US"/>
              <a:t>The </a:t>
            </a:r>
            <a:r>
              <a:rPr lang="en-US">
                <a:solidFill>
                  <a:srgbClr val="FFC000"/>
                </a:solidFill>
              </a:rPr>
              <a:t>Error</a:t>
            </a:r>
            <a:r>
              <a:rPr lang="en-US"/>
              <a:t> specifies </a:t>
            </a:r>
            <a:br>
              <a:rPr lang="en-US"/>
            </a:br>
            <a:r>
              <a:rPr lang="en-US"/>
              <a:t>our </a:t>
            </a:r>
            <a:r>
              <a:rPr lang="en-US">
                <a:solidFill>
                  <a:schemeClr val="accent1"/>
                </a:solidFill>
              </a:rPr>
              <a:t>altitude</a:t>
            </a:r>
            <a:r>
              <a:rPr lang="en-US"/>
              <a:t>.</a:t>
            </a:r>
            <a:endParaRPr lang="en-CA"/>
          </a:p>
        </p:txBody>
      </p:sp>
      <mc:AlternateContent xmlns:mc="http://schemas.openxmlformats.org/markup-compatibility/2006" xmlns:a14="http://schemas.microsoft.com/office/drawing/2010/main">
        <mc:Choice Requires="a14">
          <p:sp>
            <p:nvSpPr>
              <p:cNvPr id="52" name="Text Box 33"/>
              <p:cNvSpPr txBox="1">
                <a:spLocks noChangeArrowheads="1"/>
              </p:cNvSpPr>
              <p:nvPr/>
            </p:nvSpPr>
            <p:spPr bwMode="auto">
              <a:xfrm>
                <a:off x="5998115" y="3517312"/>
                <a:ext cx="3121661" cy="181588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latin typeface="Times New Roman" pitchFamily="18" charset="0"/>
                    <a:sym typeface="Symbol" panose="05050102010706020507" pitchFamily="18" charset="2"/>
                  </a:rPr>
                  <a:t>The </a:t>
                </a:r>
                <a:r>
                  <a:rPr lang="en-US" altLang="en-US" sz="2800" dirty="0">
                    <a:solidFill>
                      <a:srgbClr val="66FF33"/>
                    </a:solidFill>
                    <a:latin typeface="Times New Roman" pitchFamily="18" charset="0"/>
                    <a:sym typeface="Symbol" panose="05050102010706020507" pitchFamily="18" charset="2"/>
                  </a:rPr>
                  <a:t>weights</a:t>
                </a:r>
                <a:r>
                  <a:rPr lang="en-US" altLang="en-US" sz="2800" dirty="0">
                    <a:latin typeface="Times New Roman" pitchFamily="18" charset="0"/>
                    <a:sym typeface="Symbol" panose="05050102010706020507" pitchFamily="18" charset="2"/>
                  </a:rPr>
                  <a:t> </a:t>
                </a:r>
              </a:p>
              <a:p>
                <a:pPr algn="ctr">
                  <a:spcBef>
                    <a:spcPct val="0"/>
                  </a:spcBef>
                </a:pPr>
                <a14:m>
                  <m:oMath xmlns:m="http://schemas.openxmlformats.org/officeDocument/2006/math">
                    <m:acc>
                      <m:accPr>
                        <m:chr m:val="⃗"/>
                        <m:ctrlPr>
                          <a:rPr lang="en-US" altLang="en-US" sz="2800" i="1">
                            <a:solidFill>
                              <a:srgbClr val="66FF33"/>
                            </a:solidFill>
                            <a:latin typeface="Cambria Math" panose="02040503050406030204" pitchFamily="18" charset="0"/>
                          </a:rPr>
                        </m:ctrlPr>
                      </m:accPr>
                      <m:e>
                        <m:r>
                          <a:rPr lang="en-CA" altLang="en-US" sz="2800" i="1">
                            <a:solidFill>
                              <a:srgbClr val="66FF33"/>
                            </a:solidFill>
                            <a:latin typeface="Cambria Math" panose="02040503050406030204" pitchFamily="18" charset="0"/>
                          </a:rPr>
                          <m:t>𝑤</m:t>
                        </m:r>
                      </m:e>
                    </m:acc>
                  </m:oMath>
                </a14:m>
                <a:r>
                  <a:rPr lang="en-US" altLang="en-US" sz="2800" i="1" dirty="0">
                    <a:solidFill>
                      <a:srgbClr val="66FF33"/>
                    </a:solidFill>
                    <a:latin typeface="Times New Roman" pitchFamily="18" charset="0"/>
                  </a:rPr>
                  <a:t> = </a:t>
                </a:r>
                <a:r>
                  <a:rPr lang="en-US" altLang="en-US" sz="2800" dirty="0">
                    <a:solidFill>
                      <a:srgbClr val="66FF33"/>
                    </a:solidFill>
                    <a:latin typeface="Times New Roman" pitchFamily="18" charset="0"/>
                    <a:sym typeface="Symbol" panose="05050102010706020507" pitchFamily="18" charset="2"/>
                  </a:rPr>
                  <a:t></a:t>
                </a:r>
                <a:r>
                  <a:rPr lang="en-US" altLang="en-US" sz="2800" i="1" dirty="0" err="1">
                    <a:solidFill>
                      <a:srgbClr val="66FF33"/>
                    </a:solidFill>
                    <a:latin typeface="Times New Roman" pitchFamily="18" charset="0"/>
                  </a:rPr>
                  <a:t>w,w</a:t>
                </a:r>
                <a:r>
                  <a:rPr lang="en-US" altLang="en-US" sz="2800" i="1" baseline="-25000" dirty="0" err="1">
                    <a:solidFill>
                      <a:srgbClr val="66FF33"/>
                    </a:solidFill>
                    <a:latin typeface="Times New Roman" pitchFamily="18" charset="0"/>
                  </a:rPr>
                  <a:t>2</a:t>
                </a:r>
                <a:r>
                  <a:rPr lang="en-US" altLang="en-US" sz="2800" dirty="0">
                    <a:solidFill>
                      <a:srgbClr val="66FF33"/>
                    </a:solidFill>
                    <a:latin typeface="Times New Roman" pitchFamily="18" charset="0"/>
                    <a:sym typeface="Symbol" panose="05050102010706020507" pitchFamily="18" charset="2"/>
                  </a:rPr>
                  <a:t></a:t>
                </a:r>
                <a:r>
                  <a:rPr lang="en-US" altLang="en-US" sz="2800" dirty="0">
                    <a:latin typeface="Times New Roman" pitchFamily="18" charset="0"/>
                    <a:sym typeface="Symbol" panose="05050102010706020507" pitchFamily="18" charset="2"/>
                  </a:rPr>
                  <a:t> </a:t>
                </a:r>
                <a:r>
                  <a:rPr lang="en-US" sz="2800" dirty="0">
                    <a:latin typeface="Times New Roman" panose="02020603050405020304" pitchFamily="18" charset="0"/>
                    <a:cs typeface="Times New Roman" panose="02020603050405020304" pitchFamily="18" charset="0"/>
                  </a:rPr>
                  <a:t>specifies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where we </a:t>
                </a:r>
                <a:r>
                  <a:rPr lang="en-US" sz="2800" dirty="0">
                    <a:solidFill>
                      <a:srgbClr val="66FF33"/>
                    </a:solidFill>
                    <a:latin typeface="Times New Roman" panose="02020603050405020304" pitchFamily="18" charset="0"/>
                    <a:cs typeface="Times New Roman" panose="02020603050405020304" pitchFamily="18" charset="0"/>
                  </a:rPr>
                  <a:t>stand.</a:t>
                </a:r>
                <a:endParaRPr lang="en-CA" sz="2800" dirty="0">
                  <a:latin typeface="Times New Roman" panose="02020603050405020304" pitchFamily="18" charset="0"/>
                  <a:cs typeface="Times New Roman" panose="02020603050405020304" pitchFamily="18" charset="0"/>
                </a:endParaRPr>
              </a:p>
            </p:txBody>
          </p:sp>
        </mc:Choice>
        <mc:Fallback xmlns="">
          <p:sp>
            <p:nvSpPr>
              <p:cNvPr id="52" name="Text Box 33"/>
              <p:cNvSpPr txBox="1">
                <a:spLocks noRot="1" noChangeAspect="1" noMove="1" noResize="1" noEditPoints="1" noAdjustHandles="1" noChangeArrowheads="1" noChangeShapeType="1" noTextEdit="1"/>
              </p:cNvSpPr>
              <p:nvPr/>
            </p:nvSpPr>
            <p:spPr bwMode="auto">
              <a:xfrm>
                <a:off x="5998115" y="3517312"/>
                <a:ext cx="3121661" cy="1815882"/>
              </a:xfrm>
              <a:prstGeom prst="rect">
                <a:avLst/>
              </a:prstGeom>
              <a:blipFill>
                <a:blip r:embed="rId5"/>
                <a:stretch>
                  <a:fillRect t="-3691" b="-8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41" name="Title 1">
            <a:extLst>
              <a:ext uri="{FF2B5EF4-FFF2-40B4-BE49-F238E27FC236}">
                <a16:creationId xmlns:a16="http://schemas.microsoft.com/office/drawing/2014/main" id="{B9268DF7-1D59-487E-97C6-72BDBA29E5B4}"/>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Tree>
    <p:extLst>
      <p:ext uri="{BB962C8B-B14F-4D97-AF65-F5344CB8AC3E}">
        <p14:creationId xmlns:p14="http://schemas.microsoft.com/office/powerpoint/2010/main" val="39454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additive="base">
                                        <p:cTn id="4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anim calcmode="lin" valueType="num">
                                      <p:cBhvr additive="base">
                                        <p:cTn id="5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 calcmode="lin" valueType="num">
                                      <p:cBhvr additive="base">
                                        <p:cTn id="5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anim calcmode="lin" valueType="num">
                                      <p:cBhvr additive="base">
                                        <p:cTn id="6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xEl>
                                              <p:pRg st="5" end="5"/>
                                            </p:txEl>
                                          </p:spTgt>
                                        </p:tgtEl>
                                        <p:attrNameLst>
                                          <p:attrName>style.visibility</p:attrName>
                                        </p:attrNameLst>
                                      </p:cBhvr>
                                      <p:to>
                                        <p:strVal val="visible"/>
                                      </p:to>
                                    </p:set>
                                    <p:anim calcmode="lin" valueType="num">
                                      <p:cBhvr additive="base">
                                        <p:cTn id="7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
                                            <p:txEl>
                                              <p:pRg st="6" end="6"/>
                                            </p:txEl>
                                          </p:spTgt>
                                        </p:tgtEl>
                                        <p:attrNameLst>
                                          <p:attrName>style.visibility</p:attrName>
                                        </p:attrNameLst>
                                      </p:cBhvr>
                                      <p:to>
                                        <p:strVal val="visible"/>
                                      </p:to>
                                    </p:set>
                                    <p:anim calcmode="lin" valueType="num">
                                      <p:cBhvr additive="base">
                                        <p:cTn id="7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4" grpId="0" animBg="1"/>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9E2B8B3F-778D-45A6-BD67-3D40B981FABB}"/>
              </a:ext>
            </a:extLst>
          </p:cNvPr>
          <p:cNvGrpSpPr/>
          <p:nvPr/>
        </p:nvGrpSpPr>
        <p:grpSpPr>
          <a:xfrm>
            <a:off x="783997" y="3230940"/>
            <a:ext cx="7674203" cy="3464611"/>
            <a:chOff x="783997" y="3230940"/>
            <a:chExt cx="7674203" cy="3464611"/>
          </a:xfrm>
        </p:grpSpPr>
        <p:grpSp>
          <p:nvGrpSpPr>
            <p:cNvPr id="24" name="Group 23">
              <a:extLst>
                <a:ext uri="{FF2B5EF4-FFF2-40B4-BE49-F238E27FC236}">
                  <a16:creationId xmlns:a16="http://schemas.microsoft.com/office/drawing/2014/main" id="{36CE419D-35A1-47EA-9174-7F23A274B032}"/>
                </a:ext>
              </a:extLst>
            </p:cNvPr>
            <p:cNvGrpSpPr/>
            <p:nvPr/>
          </p:nvGrpSpPr>
          <p:grpSpPr>
            <a:xfrm>
              <a:off x="783997" y="3230940"/>
              <a:ext cx="7674203" cy="3464611"/>
              <a:chOff x="490537" y="1066800"/>
              <a:chExt cx="7674203" cy="3464611"/>
            </a:xfrm>
          </p:grpSpPr>
          <p:pic>
            <p:nvPicPr>
              <p:cNvPr id="1026" name="Picture 2" descr="3D plot">
                <a:extLst>
                  <a:ext uri="{FF2B5EF4-FFF2-40B4-BE49-F238E27FC236}">
                    <a16:creationId xmlns:a16="http://schemas.microsoft.com/office/drawing/2014/main" id="{A5741C8D-A043-4750-A90C-DAD09C663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066800"/>
                <a:ext cx="422227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our plot">
                <a:extLst>
                  <a:ext uri="{FF2B5EF4-FFF2-40B4-BE49-F238E27FC236}">
                    <a16:creationId xmlns:a16="http://schemas.microsoft.com/office/drawing/2014/main" id="{7A5771D3-47C8-41DC-9767-99158FC17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13" y="1066800"/>
                <a:ext cx="339782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9C3841-23C9-4BD5-819C-93DEDE11C315}"/>
                  </a:ext>
                </a:extLst>
              </p:cNvPr>
              <p:cNvPicPr>
                <a:picLocks noChangeAspect="1"/>
              </p:cNvPicPr>
              <p:nvPr/>
            </p:nvPicPr>
            <p:blipFill>
              <a:blip r:embed="rId4"/>
              <a:stretch>
                <a:fillRect/>
              </a:stretch>
            </p:blipFill>
            <p:spPr>
              <a:xfrm>
                <a:off x="6027421" y="2339340"/>
                <a:ext cx="304800" cy="312234"/>
              </a:xfrm>
              <a:prstGeom prst="rect">
                <a:avLst/>
              </a:prstGeom>
            </p:spPr>
          </p:pic>
          <p:sp>
            <p:nvSpPr>
              <p:cNvPr id="10" name="Rectangle 9">
                <a:extLst>
                  <a:ext uri="{FF2B5EF4-FFF2-40B4-BE49-F238E27FC236}">
                    <a16:creationId xmlns:a16="http://schemas.microsoft.com/office/drawing/2014/main" id="{0E569EA1-BBAB-4C28-8413-84184D67779A}"/>
                  </a:ext>
                </a:extLst>
              </p:cNvPr>
              <p:cNvSpPr/>
              <p:nvPr/>
            </p:nvSpPr>
            <p:spPr>
              <a:xfrm rot="21219766">
                <a:off x="574539" y="2560473"/>
                <a:ext cx="105424" cy="751229"/>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13" name="Rectangle 12">
                <a:extLst>
                  <a:ext uri="{FF2B5EF4-FFF2-40B4-BE49-F238E27FC236}">
                    <a16:creationId xmlns:a16="http://schemas.microsoft.com/office/drawing/2014/main" id="{3E561C32-DB1F-451E-97A7-8918E01AF9F5}"/>
                  </a:ext>
                </a:extLst>
              </p:cNvPr>
              <p:cNvSpPr/>
              <p:nvPr/>
            </p:nvSpPr>
            <p:spPr>
              <a:xfrm>
                <a:off x="505618" y="1795475"/>
                <a:ext cx="119063" cy="129540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15" name="Text Box 33">
                <a:extLst>
                  <a:ext uri="{FF2B5EF4-FFF2-40B4-BE49-F238E27FC236}">
                    <a16:creationId xmlns:a16="http://schemas.microsoft.com/office/drawing/2014/main" id="{430B42D3-4C57-459F-B23A-36AFA12626BE}"/>
                  </a:ext>
                </a:extLst>
              </p:cNvPr>
              <p:cNvSpPr txBox="1">
                <a:spLocks noChangeArrowheads="1"/>
              </p:cNvSpPr>
              <p:nvPr/>
            </p:nvSpPr>
            <p:spPr bwMode="auto">
              <a:xfrm>
                <a:off x="533400" y="289045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dirty="0">
                    <a:solidFill>
                      <a:schemeClr val="accent1"/>
                    </a:solidFill>
                    <a:latin typeface="Times New Roman" pitchFamily="18" charset="0"/>
                  </a:rPr>
                  <a:t>5</a:t>
                </a:r>
              </a:p>
            </p:txBody>
          </p:sp>
          <p:pic>
            <p:nvPicPr>
              <p:cNvPr id="12" name="Picture 11">
                <a:extLst>
                  <a:ext uri="{FF2B5EF4-FFF2-40B4-BE49-F238E27FC236}">
                    <a16:creationId xmlns:a16="http://schemas.microsoft.com/office/drawing/2014/main" id="{ED5D753F-AE30-47B9-B22A-1FA95545DC4B}"/>
                  </a:ext>
                </a:extLst>
              </p:cNvPr>
              <p:cNvPicPr>
                <a:picLocks noChangeAspect="1"/>
              </p:cNvPicPr>
              <p:nvPr/>
            </p:nvPicPr>
            <p:blipFill>
              <a:blip r:embed="rId5"/>
              <a:stretch>
                <a:fillRect/>
              </a:stretch>
            </p:blipFill>
            <p:spPr>
              <a:xfrm>
                <a:off x="2047356" y="3346976"/>
                <a:ext cx="202131" cy="418575"/>
              </a:xfrm>
              <a:prstGeom prst="rect">
                <a:avLst/>
              </a:prstGeom>
            </p:spPr>
          </p:pic>
          <p:cxnSp>
            <p:nvCxnSpPr>
              <p:cNvPr id="9" name="Straight Connector 8">
                <a:extLst>
                  <a:ext uri="{FF2B5EF4-FFF2-40B4-BE49-F238E27FC236}">
                    <a16:creationId xmlns:a16="http://schemas.microsoft.com/office/drawing/2014/main" id="{7D5ADC6F-2182-4953-B2FE-5F7CFFD2413B}"/>
                  </a:ext>
                </a:extLst>
              </p:cNvPr>
              <p:cNvCxnSpPr>
                <a:cxnSpLocks/>
              </p:cNvCxnSpPr>
              <p:nvPr/>
            </p:nvCxnSpPr>
            <p:spPr bwMode="auto">
              <a:xfrm>
                <a:off x="715962" y="3028950"/>
                <a:ext cx="1885713" cy="717551"/>
              </a:xfrm>
              <a:prstGeom prst="line">
                <a:avLst/>
              </a:prstGeom>
              <a:noFill/>
              <a:ln w="3175" cap="sq" cmpd="sng" algn="ctr">
                <a:solidFill>
                  <a:schemeClr val="accent1"/>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A9604E4B-7788-416C-BDD2-62A38372543B}"/>
                  </a:ext>
                </a:extLst>
              </p:cNvPr>
              <p:cNvSpPr/>
              <p:nvPr/>
            </p:nvSpPr>
            <p:spPr>
              <a:xfrm>
                <a:off x="1697885" y="4021312"/>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37" name="Rectangle 36">
                <a:extLst>
                  <a:ext uri="{FF2B5EF4-FFF2-40B4-BE49-F238E27FC236}">
                    <a16:creationId xmlns:a16="http://schemas.microsoft.com/office/drawing/2014/main" id="{329EFE4F-0C80-47F4-94A3-1DBF205BF641}"/>
                  </a:ext>
                </a:extLst>
              </p:cNvPr>
              <p:cNvSpPr/>
              <p:nvPr/>
            </p:nvSpPr>
            <p:spPr>
              <a:xfrm>
                <a:off x="4215592" y="3346976"/>
                <a:ext cx="215348" cy="266832"/>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35" name="Text Box 33">
                <a:extLst>
                  <a:ext uri="{FF2B5EF4-FFF2-40B4-BE49-F238E27FC236}">
                    <a16:creationId xmlns:a16="http://schemas.microsoft.com/office/drawing/2014/main" id="{64A50560-4ED8-40BD-9119-52B93993FC04}"/>
                  </a:ext>
                </a:extLst>
              </p:cNvPr>
              <p:cNvSpPr txBox="1">
                <a:spLocks noChangeArrowheads="1"/>
              </p:cNvSpPr>
              <p:nvPr/>
            </p:nvSpPr>
            <p:spPr bwMode="auto">
              <a:xfrm>
                <a:off x="1230540" y="385119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38" name="Text Box 33">
                <a:extLst>
                  <a:ext uri="{FF2B5EF4-FFF2-40B4-BE49-F238E27FC236}">
                    <a16:creationId xmlns:a16="http://schemas.microsoft.com/office/drawing/2014/main" id="{F0BDF145-68D8-49A8-B5D6-B499E78AD1E5}"/>
                  </a:ext>
                </a:extLst>
              </p:cNvPr>
              <p:cNvSpPr txBox="1">
                <a:spLocks noChangeArrowheads="1"/>
              </p:cNvSpPr>
              <p:nvPr/>
            </p:nvSpPr>
            <p:spPr bwMode="auto">
              <a:xfrm>
                <a:off x="3973740" y="324606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4" name="Rectangle 43">
                <a:extLst>
                  <a:ext uri="{FF2B5EF4-FFF2-40B4-BE49-F238E27FC236}">
                    <a16:creationId xmlns:a16="http://schemas.microsoft.com/office/drawing/2014/main" id="{68C147F6-DE36-4214-B710-938D1C25DD5C}"/>
                  </a:ext>
                </a:extLst>
              </p:cNvPr>
              <p:cNvSpPr/>
              <p:nvPr/>
            </p:nvSpPr>
            <p:spPr>
              <a:xfrm>
                <a:off x="6521677" y="428238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E02B8BCE-1D2E-47CA-B308-E705E14F9AF3}"/>
                  </a:ext>
                </a:extLst>
              </p:cNvPr>
              <p:cNvSpPr/>
              <p:nvPr/>
            </p:nvSpPr>
            <p:spPr>
              <a:xfrm>
                <a:off x="4779282" y="256026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6" name="Text Box 33">
                <a:extLst>
                  <a:ext uri="{FF2B5EF4-FFF2-40B4-BE49-F238E27FC236}">
                    <a16:creationId xmlns:a16="http://schemas.microsoft.com/office/drawing/2014/main" id="{8472ABF2-B1B8-4D7B-8939-8C4C5A4A60C9}"/>
                  </a:ext>
                </a:extLst>
              </p:cNvPr>
              <p:cNvSpPr txBox="1">
                <a:spLocks noChangeArrowheads="1"/>
              </p:cNvSpPr>
              <p:nvPr/>
            </p:nvSpPr>
            <p:spPr bwMode="auto">
              <a:xfrm>
                <a:off x="6150882" y="406974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47" name="Text Box 33">
                <a:extLst>
                  <a:ext uri="{FF2B5EF4-FFF2-40B4-BE49-F238E27FC236}">
                    <a16:creationId xmlns:a16="http://schemas.microsoft.com/office/drawing/2014/main" id="{4EAF9FCF-2F89-4459-A9D4-4347E58450E5}"/>
                  </a:ext>
                </a:extLst>
              </p:cNvPr>
              <p:cNvSpPr txBox="1">
                <a:spLocks noChangeArrowheads="1"/>
              </p:cNvSpPr>
              <p:nvPr/>
            </p:nvSpPr>
            <p:spPr bwMode="auto">
              <a:xfrm>
                <a:off x="4521654" y="241874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grpSp>
        <p:sp>
          <p:nvSpPr>
            <p:cNvPr id="39" name="Rectangle 38">
              <a:extLst>
                <a:ext uri="{FF2B5EF4-FFF2-40B4-BE49-F238E27FC236}">
                  <a16:creationId xmlns:a16="http://schemas.microsoft.com/office/drawing/2014/main" id="{85ED523F-7491-43A5-B244-92CFBD6B2EDF}"/>
                </a:ext>
              </a:extLst>
            </p:cNvPr>
            <p:cNvSpPr/>
            <p:nvPr/>
          </p:nvSpPr>
          <p:spPr>
            <a:xfrm>
              <a:off x="789892" y="3255475"/>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7" name="Rectangle 56">
              <a:extLst>
                <a:ext uri="{FF2B5EF4-FFF2-40B4-BE49-F238E27FC236}">
                  <a16:creationId xmlns:a16="http://schemas.microsoft.com/office/drawing/2014/main" id="{6AFD147E-26C3-45D8-B9A0-3A4A2DBDE172}"/>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grpSp>
      <p:sp>
        <p:nvSpPr>
          <p:cNvPr id="6" name="Text Box 33">
            <a:extLst>
              <a:ext uri="{FF2B5EF4-FFF2-40B4-BE49-F238E27FC236}">
                <a16:creationId xmlns:a16="http://schemas.microsoft.com/office/drawing/2014/main" id="{1944EC73-56E8-491E-BFB5-D4B46D95E571}"/>
              </a:ext>
            </a:extLst>
          </p:cNvPr>
          <p:cNvSpPr txBox="1">
            <a:spLocks noChangeArrowheads="1"/>
          </p:cNvSpPr>
          <p:nvPr/>
        </p:nvSpPr>
        <p:spPr bwMode="auto">
          <a:xfrm>
            <a:off x="512892" y="563940"/>
            <a:ext cx="701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itchFamily="18" charset="0"/>
              </a:rPr>
              <a:t>The </a:t>
            </a:r>
            <a:r>
              <a:rPr lang="en-US" altLang="en-US" sz="2400" dirty="0">
                <a:solidFill>
                  <a:srgbClr val="FF0000"/>
                </a:solidFill>
                <a:latin typeface="Times New Roman" pitchFamily="18" charset="0"/>
              </a:rPr>
              <a:t>worst</a:t>
            </a:r>
            <a:r>
              <a:rPr lang="en-US" altLang="en-US" sz="2400" dirty="0">
                <a:latin typeface="Times New Roman" pitchFamily="18" charset="0"/>
              </a:rPr>
              <a:t> case scenario is:</a:t>
            </a:r>
          </a:p>
          <a:p>
            <a:pPr marL="342900" indent="-342900">
              <a:spcBef>
                <a:spcPct val="0"/>
              </a:spcBef>
              <a:buFont typeface="Arial" panose="020B0604020202020204" pitchFamily="34" charset="0"/>
              <a:buChar char="•"/>
            </a:pPr>
            <a:r>
              <a:rPr lang="en-US" altLang="en-US" sz="2400" dirty="0">
                <a:latin typeface="Times New Roman" pitchFamily="18" charset="0"/>
              </a:rPr>
              <a:t>There are lots of local minimum</a:t>
            </a:r>
          </a:p>
          <a:p>
            <a:pPr marL="342900" indent="-342900">
              <a:spcBef>
                <a:spcPct val="0"/>
              </a:spcBef>
              <a:buFont typeface="Arial" panose="020B0604020202020204" pitchFamily="34" charset="0"/>
              <a:buChar char="•"/>
            </a:pPr>
            <a:r>
              <a:rPr lang="en-US" altLang="en-US" sz="2400" dirty="0">
                <a:latin typeface="Times New Roman" pitchFamily="18" charset="0"/>
              </a:rPr>
              <a:t>One is slightly better</a:t>
            </a:r>
          </a:p>
          <a:p>
            <a:pPr marL="342900" indent="-342900">
              <a:spcBef>
                <a:spcPct val="0"/>
              </a:spcBef>
              <a:buFont typeface="Arial" panose="020B0604020202020204" pitchFamily="34" charset="0"/>
              <a:buChar char="•"/>
            </a:pPr>
            <a:r>
              <a:rPr lang="en-US" altLang="en-US" sz="2400" dirty="0">
                <a:latin typeface="Times New Roman" pitchFamily="18" charset="0"/>
              </a:rPr>
              <a:t>Takes exponential time to find this best one.</a:t>
            </a:r>
          </a:p>
        </p:txBody>
      </p:sp>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29" name="Group 28">
            <a:extLst>
              <a:ext uri="{FF2B5EF4-FFF2-40B4-BE49-F238E27FC236}">
                <a16:creationId xmlns:a16="http://schemas.microsoft.com/office/drawing/2014/main" id="{269B01E1-EF0B-430E-A44D-F1E3DD61939E}"/>
              </a:ext>
            </a:extLst>
          </p:cNvPr>
          <p:cNvGrpSpPr/>
          <p:nvPr/>
        </p:nvGrpSpPr>
        <p:grpSpPr>
          <a:xfrm>
            <a:off x="1524000" y="1676400"/>
            <a:ext cx="4892131" cy="4044004"/>
            <a:chOff x="1598315" y="1753403"/>
            <a:chExt cx="4817816" cy="3967001"/>
          </a:xfrm>
        </p:grpSpPr>
        <p:cxnSp>
          <p:nvCxnSpPr>
            <p:cNvPr id="19" name="Straight Arrow Connector 18">
              <a:extLst>
                <a:ext uri="{FF2B5EF4-FFF2-40B4-BE49-F238E27FC236}">
                  <a16:creationId xmlns:a16="http://schemas.microsoft.com/office/drawing/2014/main" id="{789F34B8-82A6-477C-A023-15F51F3536B8}"/>
                </a:ext>
              </a:extLst>
            </p:cNvPr>
            <p:cNvCxnSpPr>
              <a:cxnSpLocks/>
            </p:cNvCxnSpPr>
            <p:nvPr/>
          </p:nvCxnSpPr>
          <p:spPr bwMode="auto">
            <a:xfrm>
              <a:off x="1598315" y="1753403"/>
              <a:ext cx="875021" cy="3967001"/>
            </a:xfrm>
            <a:prstGeom prst="straightConnector1">
              <a:avLst/>
            </a:prstGeom>
            <a:noFill/>
            <a:ln w="38100" cap="sq" cmpd="sng" algn="ctr">
              <a:solidFill>
                <a:schemeClr val="hlink"/>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6FCF22DC-B621-4020-8239-ED5A57D33A2C}"/>
                </a:ext>
              </a:extLst>
            </p:cNvPr>
            <p:cNvCxnSpPr>
              <a:cxnSpLocks/>
            </p:cNvCxnSpPr>
            <p:nvPr/>
          </p:nvCxnSpPr>
          <p:spPr bwMode="auto">
            <a:xfrm>
              <a:off x="1598315" y="1753403"/>
              <a:ext cx="4817816" cy="2878193"/>
            </a:xfrm>
            <a:prstGeom prst="straightConnector1">
              <a:avLst/>
            </a:prstGeom>
            <a:noFill/>
            <a:ln w="38100" cap="sq" cmpd="sng" algn="ctr">
              <a:solidFill>
                <a:schemeClr val="hlink"/>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5DB3A90A-FFB9-4C79-A21B-0000584493E6}"/>
              </a:ext>
            </a:extLst>
          </p:cNvPr>
          <p:cNvGrpSpPr/>
          <p:nvPr/>
        </p:nvGrpSpPr>
        <p:grpSpPr>
          <a:xfrm>
            <a:off x="2209799" y="5829989"/>
            <a:ext cx="1685208" cy="723211"/>
            <a:chOff x="6047199" y="6026548"/>
            <a:chExt cx="1450109" cy="723211"/>
          </a:xfrm>
        </p:grpSpPr>
        <mc:AlternateContent xmlns:mc="http://schemas.openxmlformats.org/markup-compatibility/2006" xmlns:a14="http://schemas.microsoft.com/office/drawing/2010/main">
          <mc:Choice Requires="a14">
            <p:sp>
              <p:nvSpPr>
                <p:cNvPr id="49" name="Text Box 33">
                  <a:extLst>
                    <a:ext uri="{FF2B5EF4-FFF2-40B4-BE49-F238E27FC236}">
                      <a16:creationId xmlns:a16="http://schemas.microsoft.com/office/drawing/2014/main" id="{DA3F5160-2137-4336-A024-EAE0528DD941}"/>
                    </a:ext>
                  </a:extLst>
                </p:cNvPr>
                <p:cNvSpPr txBox="1">
                  <a:spLocks noChangeArrowheads="1"/>
                </p:cNvSpPr>
                <p:nvPr/>
              </p:nvSpPr>
              <p:spPr bwMode="auto">
                <a:xfrm>
                  <a:off x="6047199" y="6193325"/>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49" name="Text Box 33">
                  <a:extLst>
                    <a:ext uri="{FF2B5EF4-FFF2-40B4-BE49-F238E27FC236}">
                      <a16:creationId xmlns:a16="http://schemas.microsoft.com/office/drawing/2014/main" id="{DA3F5160-2137-4336-A024-EAE0528DD941}"/>
                    </a:ext>
                  </a:extLst>
                </p:cNvPr>
                <p:cNvSpPr txBox="1">
                  <a:spLocks noRot="1" noChangeAspect="1" noMove="1" noResize="1" noEditPoints="1" noAdjustHandles="1" noChangeArrowheads="1" noChangeShapeType="1" noTextEdit="1"/>
                </p:cNvSpPr>
                <p:nvPr/>
              </p:nvSpPr>
              <p:spPr bwMode="auto">
                <a:xfrm>
                  <a:off x="6047199" y="6193325"/>
                  <a:ext cx="914400" cy="55643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cxnSp>
          <p:nvCxnSpPr>
            <p:cNvPr id="50" name="Straight Connector 49">
              <a:extLst>
                <a:ext uri="{FF2B5EF4-FFF2-40B4-BE49-F238E27FC236}">
                  <a16:creationId xmlns:a16="http://schemas.microsoft.com/office/drawing/2014/main" id="{6D0486B3-6275-4CC6-9BF3-D2537C9E767E}"/>
                </a:ext>
              </a:extLst>
            </p:cNvPr>
            <p:cNvCxnSpPr>
              <a:cxnSpLocks/>
            </p:cNvCxnSpPr>
            <p:nvPr/>
          </p:nvCxnSpPr>
          <p:spPr bwMode="auto">
            <a:xfrm flipV="1">
              <a:off x="6062960" y="6086623"/>
              <a:ext cx="210011" cy="251426"/>
            </a:xfrm>
            <a:prstGeom prst="line">
              <a:avLst/>
            </a:prstGeom>
            <a:noFill/>
            <a:ln w="12700" cap="sq" cmpd="sng" algn="ctr">
              <a:solidFill>
                <a:srgbClr val="00B05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CCF9906-A6C4-4F8E-A706-2B651DA73668}"/>
                </a:ext>
              </a:extLst>
            </p:cNvPr>
            <p:cNvCxnSpPr>
              <a:cxnSpLocks/>
            </p:cNvCxnSpPr>
            <p:nvPr/>
          </p:nvCxnSpPr>
          <p:spPr bwMode="auto">
            <a:xfrm>
              <a:off x="6286533" y="6062918"/>
              <a:ext cx="1210775" cy="516283"/>
            </a:xfrm>
            <a:prstGeom prst="line">
              <a:avLst/>
            </a:prstGeom>
            <a:noFill/>
            <a:ln w="12700" cap="sq" cmpd="sng" algn="ctr">
              <a:solidFill>
                <a:srgbClr val="00B050"/>
              </a:solidFill>
              <a:prstDash val="solid"/>
              <a:round/>
              <a:headEnd type="none" w="med" len="med"/>
              <a:tailEnd type="none" w="med" len="med"/>
            </a:ln>
            <a:effectLst/>
          </p:spPr>
        </p:cxnSp>
        <p:sp>
          <p:nvSpPr>
            <p:cNvPr id="52" name="Oval 51">
              <a:extLst>
                <a:ext uri="{FF2B5EF4-FFF2-40B4-BE49-F238E27FC236}">
                  <a16:creationId xmlns:a16="http://schemas.microsoft.com/office/drawing/2014/main" id="{0D3B46F2-3EAE-4F9D-BD76-265F06C489E1}"/>
                </a:ext>
              </a:extLst>
            </p:cNvPr>
            <p:cNvSpPr/>
            <p:nvPr/>
          </p:nvSpPr>
          <p:spPr>
            <a:xfrm>
              <a:off x="6252600" y="6026548"/>
              <a:ext cx="72000" cy="87120"/>
            </a:xfrm>
            <a:prstGeom prst="ellipse">
              <a:avLst/>
            </a:prstGeom>
            <a:solidFill>
              <a:srgbClr val="00B050"/>
            </a:solidFill>
            <a:ln>
              <a:noFill/>
            </a:ln>
          </p:spPr>
          <p:txBody>
            <a:bodyPr wrap="square" rtlCol="0" anchor="ctr">
              <a:spAutoFit/>
            </a:bodyPr>
            <a:lstStyle/>
            <a:p>
              <a:pPr algn="l"/>
              <a:endParaRPr lang="en-CA" sz="2400"/>
            </a:p>
          </p:txBody>
        </p:sp>
      </p:grpSp>
      <p:grpSp>
        <p:nvGrpSpPr>
          <p:cNvPr id="59" name="Group 58">
            <a:extLst>
              <a:ext uri="{FF2B5EF4-FFF2-40B4-BE49-F238E27FC236}">
                <a16:creationId xmlns:a16="http://schemas.microsoft.com/office/drawing/2014/main" id="{A2D72AF1-564E-4226-A963-44BB19DE7EAB}"/>
              </a:ext>
            </a:extLst>
          </p:cNvPr>
          <p:cNvGrpSpPr/>
          <p:nvPr/>
        </p:nvGrpSpPr>
        <p:grpSpPr>
          <a:xfrm>
            <a:off x="5273019" y="4582884"/>
            <a:ext cx="1953021" cy="1881835"/>
            <a:chOff x="5281039" y="6026548"/>
            <a:chExt cx="1680560" cy="1881835"/>
          </a:xfrm>
        </p:grpSpPr>
        <mc:AlternateContent xmlns:mc="http://schemas.openxmlformats.org/markup-compatibility/2006" xmlns:a14="http://schemas.microsoft.com/office/drawing/2010/main">
          <mc:Choice Requires="a14">
            <p:sp>
              <p:nvSpPr>
                <p:cNvPr id="60" name="Text Box 33">
                  <a:extLst>
                    <a:ext uri="{FF2B5EF4-FFF2-40B4-BE49-F238E27FC236}">
                      <a16:creationId xmlns:a16="http://schemas.microsoft.com/office/drawing/2014/main" id="{15887189-3A8D-44AB-9A2D-5500E6E1F7F8}"/>
                    </a:ext>
                  </a:extLst>
                </p:cNvPr>
                <p:cNvSpPr txBox="1">
                  <a:spLocks noChangeArrowheads="1"/>
                </p:cNvSpPr>
                <p:nvPr/>
              </p:nvSpPr>
              <p:spPr bwMode="auto">
                <a:xfrm>
                  <a:off x="6047199" y="6193325"/>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60" name="Text Box 33">
                  <a:extLst>
                    <a:ext uri="{FF2B5EF4-FFF2-40B4-BE49-F238E27FC236}">
                      <a16:creationId xmlns:a16="http://schemas.microsoft.com/office/drawing/2014/main" id="{15887189-3A8D-44AB-9A2D-5500E6E1F7F8}"/>
                    </a:ext>
                  </a:extLst>
                </p:cNvPr>
                <p:cNvSpPr txBox="1">
                  <a:spLocks noRot="1" noChangeAspect="1" noMove="1" noResize="1" noEditPoints="1" noAdjustHandles="1" noChangeArrowheads="1" noChangeShapeType="1" noTextEdit="1"/>
                </p:cNvSpPr>
                <p:nvPr/>
              </p:nvSpPr>
              <p:spPr bwMode="auto">
                <a:xfrm>
                  <a:off x="6047199" y="6193325"/>
                  <a:ext cx="914400" cy="55643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cxnSp>
          <p:nvCxnSpPr>
            <p:cNvPr id="61" name="Straight Connector 60">
              <a:extLst>
                <a:ext uri="{FF2B5EF4-FFF2-40B4-BE49-F238E27FC236}">
                  <a16:creationId xmlns:a16="http://schemas.microsoft.com/office/drawing/2014/main" id="{612F5A0D-0135-4384-857B-9078C8AFBBE8}"/>
                </a:ext>
              </a:extLst>
            </p:cNvPr>
            <p:cNvCxnSpPr>
              <a:cxnSpLocks/>
            </p:cNvCxnSpPr>
            <p:nvPr/>
          </p:nvCxnSpPr>
          <p:spPr bwMode="auto">
            <a:xfrm flipV="1">
              <a:off x="5281039" y="6086623"/>
              <a:ext cx="991932" cy="803"/>
            </a:xfrm>
            <a:prstGeom prst="line">
              <a:avLst/>
            </a:prstGeom>
            <a:noFill/>
            <a:ln w="12700" cap="sq" cmpd="sng" algn="ctr">
              <a:solidFill>
                <a:srgbClr val="00B050"/>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A011631A-FFC9-4593-90D6-C9B710239CC1}"/>
                </a:ext>
              </a:extLst>
            </p:cNvPr>
            <p:cNvCxnSpPr>
              <a:cxnSpLocks/>
            </p:cNvCxnSpPr>
            <p:nvPr/>
          </p:nvCxnSpPr>
          <p:spPr bwMode="auto">
            <a:xfrm>
              <a:off x="6299022" y="6062918"/>
              <a:ext cx="2422" cy="1845465"/>
            </a:xfrm>
            <a:prstGeom prst="line">
              <a:avLst/>
            </a:prstGeom>
            <a:noFill/>
            <a:ln w="12700" cap="sq" cmpd="sng" algn="ctr">
              <a:solidFill>
                <a:srgbClr val="00B050"/>
              </a:solidFill>
              <a:prstDash val="solid"/>
              <a:round/>
              <a:headEnd type="none" w="med" len="med"/>
              <a:tailEnd type="none" w="med" len="med"/>
            </a:ln>
            <a:effectLst/>
          </p:spPr>
        </p:cxnSp>
        <p:sp>
          <p:nvSpPr>
            <p:cNvPr id="63" name="Oval 62">
              <a:extLst>
                <a:ext uri="{FF2B5EF4-FFF2-40B4-BE49-F238E27FC236}">
                  <a16:creationId xmlns:a16="http://schemas.microsoft.com/office/drawing/2014/main" id="{ED507CE7-FFE2-49B0-BEA6-5F7BE838CE08}"/>
                </a:ext>
              </a:extLst>
            </p:cNvPr>
            <p:cNvSpPr/>
            <p:nvPr/>
          </p:nvSpPr>
          <p:spPr>
            <a:xfrm>
              <a:off x="6252600" y="6026548"/>
              <a:ext cx="72000" cy="87120"/>
            </a:xfrm>
            <a:prstGeom prst="ellipse">
              <a:avLst/>
            </a:prstGeom>
            <a:solidFill>
              <a:srgbClr val="00B050"/>
            </a:solidFill>
            <a:ln>
              <a:noFill/>
            </a:ln>
          </p:spPr>
          <p:txBody>
            <a:bodyPr wrap="square" rtlCol="0" anchor="ctr">
              <a:spAutoFit/>
            </a:bodyPr>
            <a:lstStyle/>
            <a:p>
              <a:pPr algn="l"/>
              <a:endParaRPr lang="en-CA" sz="2400"/>
            </a:p>
          </p:txBody>
        </p:sp>
      </p:grpSp>
      <p:grpSp>
        <p:nvGrpSpPr>
          <p:cNvPr id="66" name="Group 65">
            <a:extLst>
              <a:ext uri="{FF2B5EF4-FFF2-40B4-BE49-F238E27FC236}">
                <a16:creationId xmlns:a16="http://schemas.microsoft.com/office/drawing/2014/main" id="{729E193C-D085-4F77-B72A-D146B7D343EF}"/>
              </a:ext>
            </a:extLst>
          </p:cNvPr>
          <p:cNvGrpSpPr/>
          <p:nvPr/>
        </p:nvGrpSpPr>
        <p:grpSpPr>
          <a:xfrm>
            <a:off x="-685800" y="3956471"/>
            <a:ext cx="1573031" cy="615529"/>
            <a:chOff x="905324" y="729142"/>
            <a:chExt cx="1573031" cy="615529"/>
          </a:xfrm>
        </p:grpSpPr>
        <p:pic>
          <p:nvPicPr>
            <p:cNvPr id="67" name="Picture 66">
              <a:extLst>
                <a:ext uri="{FF2B5EF4-FFF2-40B4-BE49-F238E27FC236}">
                  <a16:creationId xmlns:a16="http://schemas.microsoft.com/office/drawing/2014/main" id="{CC61E30F-5171-44AB-B8C0-6ABE0C7F2E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324" y="729142"/>
              <a:ext cx="486724" cy="615529"/>
            </a:xfrm>
            <a:prstGeom prst="rect">
              <a:avLst/>
            </a:prstGeom>
          </p:spPr>
        </p:pic>
        <p:sp>
          <p:nvSpPr>
            <p:cNvPr id="68" name="Rounded Rectangular Callout 97">
              <a:extLst>
                <a:ext uri="{FF2B5EF4-FFF2-40B4-BE49-F238E27FC236}">
                  <a16:creationId xmlns:a16="http://schemas.microsoft.com/office/drawing/2014/main" id="{ED151CDE-107C-4213-8402-3CB876559AC1}"/>
                </a:ext>
              </a:extLst>
            </p:cNvPr>
            <p:cNvSpPr/>
            <p:nvPr/>
          </p:nvSpPr>
          <p:spPr>
            <a:xfrm>
              <a:off x="1362524" y="811271"/>
              <a:ext cx="1115831"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algn="ctr"/>
              <a:r>
                <a:rPr lang="en-CA" sz="2400">
                  <a:cs typeface="Times New Roman" panose="02020603050405020304" pitchFamily="18" charset="0"/>
                  <a:sym typeface="Symbol" panose="05050102010706020507" pitchFamily="18" charset="2"/>
                </a:rPr>
                <a:t>Aaaaah</a:t>
              </a:r>
            </a:p>
          </p:txBody>
        </p:sp>
      </p:grpSp>
    </p:spTree>
    <p:extLst>
      <p:ext uri="{BB962C8B-B14F-4D97-AF65-F5344CB8AC3E}">
        <p14:creationId xmlns:p14="http://schemas.microsoft.com/office/powerpoint/2010/main" val="11754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0-#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0-#ppt_w/2"/>
                                          </p:val>
                                        </p:tav>
                                        <p:tav tm="100000">
                                          <p:val>
                                            <p:strVal val="#ppt_x"/>
                                          </p:val>
                                        </p:tav>
                                      </p:tavLst>
                                    </p:anim>
                                    <p:anim calcmode="lin" valueType="num">
                                      <p:cBhvr additive="base">
                                        <p:cTn id="32" dur="500" fill="hold"/>
                                        <p:tgtEl>
                                          <p:spTgt spid="5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ppt_y"/>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2.5E-6 -0.00162 L 2.5E-6 -0.00139 C 0.00642 0.00093 0.0125 0.00417 0.01892 0.00602 C 0.02795 0.0088 0.04653 0.0118 0.04653 0.01204 L 0.18403 0.00995 C 0.2092 0.00903 0.18628 0.0081 0.19687 0.00231 C 0.20642 -0.00301 0.22604 -0.01134 0.22604 -0.01111 C 0.22795 -0.0132 0.22951 -0.01597 0.23177 -0.01713 C 0.24896 -0.02593 0.23993 -0.0162 0.25069 -0.02477 C 0.25833 -0.03102 0.2651 -0.04028 0.27378 -0.04421 C 0.27534 -0.04468 0.27673 -0.04537 0.27812 -0.04607 C 0.28055 -0.04722 0.28281 -0.04884 0.28524 -0.05 C 0.29045 -0.05232 0.296 -0.05394 0.30087 -0.05579 C 0.31684 -0.0537 0.33229 -0.05278 0.34774 -0.05 C 0.3526 -0.04907 0.35955 -0.04977 0.36232 -0.04421 C 0.36458 -0.03958 0.36024 -0.03333 0.35798 -0.0287 C 0.35659 -0.02593 0.35399 -0.02454 0.35191 -0.02292 C 0.34774 -0.01945 0.3434 -0.0162 0.33889 -0.0132 C 0.33767 -0.01227 0.33611 -0.01134 0.33455 -0.01134 C 0.31788 -0.01019 0.30087 -0.00995 0.28368 -0.00926 C 0.2835 -0.00671 0.28246 -0.0044 0.28246 -0.00162 C 0.28246 0.00602 0.2842 0.01042 0.28837 0.01574 C 0.28975 0.01805 0.29201 0.01968 0.29409 0.02153 C 0.29531 0.02292 0.2967 0.02454 0.29844 0.02546 C 0.30087 0.02708 0.30434 0.02801 0.30712 0.02917 C 0.36423 0.01736 0.35694 0.04074 0.36805 -0.00347 C 0.36962 -0.00995 0.371 -0.01644 0.37222 -0.02292 C 0.37291 -0.02801 0.37361 -0.0331 0.37396 -0.03843 C 0.37569 -0.06574 0.36927 -0.06088 0.37969 -0.06528 C 0.38646 -0.06412 0.3934 -0.06389 0.39982 -0.06157 C 0.40278 -0.06065 0.40486 -0.05787 0.40729 -0.05579 C 0.41163 -0.05185 0.4158 -0.04792 0.42031 -0.04421 C 0.41892 -0.03889 0.41788 -0.03357 0.4158 -0.0287 C 0.41423 -0.025 0.41215 -0.02222 0.40989 -0.01898 C 0.40416 -0.00995 0.40382 -0.01088 0.39566 -0.00347 C 0.39635 0.00347 0.396 0.01134 0.39844 0.01759 C 0.40156 0.02477 0.40712 0.02963 0.41163 0.03518 C 0.41475 0.03912 0.42309 0.04352 0.42604 0.04468 C 0.43455 0.04838 0.44444 0.05139 0.45347 0.05255 C 0.46041 0.05324 0.46719 0.0537 0.47396 0.0544 C 0.48212 0.05116 0.49045 0.04884 0.49844 0.04468 C 0.50052 0.04352 0.50399 0.04213 0.50416 0.03889 C 0.50538 0.02616 0.50729 0.0118 0.50278 0.00023 C 0.49878 -0.01088 0.48107 -0.02292 0.48107 -0.02269 C 0.47725 -0.02199 0.45833 -0.01968 0.45347 -0.0132 C 0.45121 -0.01042 0.45173 -0.00556 0.45069 -0.00162 C 0.45173 0.01319 0.44826 0.02986 0.45347 0.04282 C 0.4651 0.07106 0.48107 0.075 0.5 0.08333 C 0.52916 0.07639 0.51875 0.08542 0.53472 0.06412 C 0.5368 0.05833 0.53871 0.05255 0.54062 0.04676 C 0.54132 0.04421 0.54236 0.04167 0.54184 0.03889 C 0.54132 0.03218 0.53923 0.02616 0.5375 0.01968 C 0.42205 0.02616 0.51146 0.01667 0.43177 0.0331 C 0.42257 0.03495 0.40416 0.03704 0.40416 0.03727 C 0.35816 0.03588 0.31024 0.03032 0.2651 0.04468 C 0.26232 0.0456 0.26406 0.05255 0.26354 0.05625 C 0.26458 0.06597 0.2651 0.07569 0.26649 0.08542 C 0.26684 0.08819 0.26805 0.09097 0.26962 0.09305 C 0.27083 0.09514 0.27326 0.0956 0.27534 0.09699 C 0.28107 0.09421 0.28732 0.09329 0.29271 0.08912 C 0.29409 0.08773 0.29409 0.0838 0.29531 0.08148 C 0.2967 0.07917 0.29844 0.07778 0.29965 0.07569 C 0.30642 0.06319 0.30191 0.06829 0.30868 0.0544 C 0.31198 0.04699 0.3158 0.04005 0.31996 0.0331 C 0.32187 0.02986 0.32361 0.02593 0.32604 0.02338 C 0.33038 0.01921 0.33541 0.01713 0.34045 0.01389 C 0.34444 0.01574 0.34896 0.01597 0.35191 0.01968 C 0.36753 0.0368 0.36632 0.03657 0.36962 0.05255 C 0.36857 0.05764 0.36857 0.06319 0.36649 0.06782 C 0.36528 0.07083 0.36284 0.07176 0.36076 0.07361 C 0.35798 0.07639 0.35486 0.07893 0.35191 0.08148 C 0.35121 0.08403 0.35 0.08634 0.34896 0.08912 C 0.34462 0.10509 0.34462 0.1125 0.34896 0.13171 C 0.35 0.13518 0.3533 0.13634 0.35486 0.13935 C 0.35694 0.14282 0.35798 0.14722 0.35937 0.15093 C 0.36059 0.15903 0.3625 0.16597 0.35937 0.17407 C 0.35694 0.18079 0.35139 0.18495 0.34896 0.19167 L 0.34045 0.21481 C 0.33958 0.21736 0.33889 0.22014 0.33767 0.22245 C 0.33646 0.2243 0.33541 0.22616 0.33455 0.22824 C 0.3342 0.22893 0.33455 0.22963 0.33455 0.23009 L 0.33455 0.23032 L 0.33177 0.23611 " pathEditMode="relative" rAng="0" ptsTypes="AAAAAAAAAAAAAAAAAAAAAAAAAAAAAAAAAAAAAAAAAAAAAAAAAAAAAAAAAAAAAAAAAAAAAAAAAAAAAAAAAAA">
                                      <p:cBhvr>
                                        <p:cTn id="46" dur="2000" fill="hold"/>
                                        <p:tgtEl>
                                          <p:spTgt spid="66"/>
                                        </p:tgtEl>
                                        <p:attrNameLst>
                                          <p:attrName>ppt_x</p:attrName>
                                          <p:attrName>ppt_y</p:attrName>
                                        </p:attrNameLst>
                                      </p:cBhvr>
                                      <p:rCtr x="27083"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CA53EA9-0805-4E14-B28C-5BBC021B0068}"/>
              </a:ext>
            </a:extLst>
          </p:cNvPr>
          <p:cNvGrpSpPr/>
          <p:nvPr/>
        </p:nvGrpSpPr>
        <p:grpSpPr>
          <a:xfrm>
            <a:off x="783997" y="3230940"/>
            <a:ext cx="7674203" cy="3464611"/>
            <a:chOff x="783997" y="3230940"/>
            <a:chExt cx="7674203" cy="3464611"/>
          </a:xfrm>
        </p:grpSpPr>
        <p:grpSp>
          <p:nvGrpSpPr>
            <p:cNvPr id="33" name="Group 32">
              <a:extLst>
                <a:ext uri="{FF2B5EF4-FFF2-40B4-BE49-F238E27FC236}">
                  <a16:creationId xmlns:a16="http://schemas.microsoft.com/office/drawing/2014/main" id="{CE33CDEE-55EF-46EF-B736-0FF58003BFBF}"/>
                </a:ext>
              </a:extLst>
            </p:cNvPr>
            <p:cNvGrpSpPr/>
            <p:nvPr/>
          </p:nvGrpSpPr>
          <p:grpSpPr>
            <a:xfrm>
              <a:off x="783997" y="3230940"/>
              <a:ext cx="7674203" cy="3464611"/>
              <a:chOff x="490537" y="1066800"/>
              <a:chExt cx="7674203" cy="3464611"/>
            </a:xfrm>
          </p:grpSpPr>
          <p:pic>
            <p:nvPicPr>
              <p:cNvPr id="41" name="Picture 2" descr="3D plot">
                <a:extLst>
                  <a:ext uri="{FF2B5EF4-FFF2-40B4-BE49-F238E27FC236}">
                    <a16:creationId xmlns:a16="http://schemas.microsoft.com/office/drawing/2014/main" id="{89F4EC11-C6B0-444D-9ACA-C3EB0674E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066800"/>
                <a:ext cx="422227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13" y="106680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CE02031E-1ABC-413C-BE3C-717ADBE5B5CB}"/>
                  </a:ext>
                </a:extLst>
              </p:cNvPr>
              <p:cNvSpPr/>
              <p:nvPr/>
            </p:nvSpPr>
            <p:spPr>
              <a:xfrm rot="21219766">
                <a:off x="574539" y="2560473"/>
                <a:ext cx="105424" cy="751229"/>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05B87206-3ADB-4E39-89C7-944E400AC557}"/>
                  </a:ext>
                </a:extLst>
              </p:cNvPr>
              <p:cNvSpPr/>
              <p:nvPr/>
            </p:nvSpPr>
            <p:spPr>
              <a:xfrm>
                <a:off x="505618" y="1795475"/>
                <a:ext cx="119063" cy="129540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DCF05080-BD0E-40E2-9251-A4131CAEAF94}"/>
                  </a:ext>
                </a:extLst>
              </p:cNvPr>
              <p:cNvSpPr/>
              <p:nvPr/>
            </p:nvSpPr>
            <p:spPr>
              <a:xfrm>
                <a:off x="1697885" y="4021312"/>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6" name="Rectangle 45">
                <a:extLst>
                  <a:ext uri="{FF2B5EF4-FFF2-40B4-BE49-F238E27FC236}">
                    <a16:creationId xmlns:a16="http://schemas.microsoft.com/office/drawing/2014/main" id="{67848936-5798-4650-8443-16F82A6A589B}"/>
                  </a:ext>
                </a:extLst>
              </p:cNvPr>
              <p:cNvSpPr/>
              <p:nvPr/>
            </p:nvSpPr>
            <p:spPr>
              <a:xfrm>
                <a:off x="4215592" y="3346976"/>
                <a:ext cx="215348" cy="266832"/>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7" name="Text Box 33">
                <a:extLst>
                  <a:ext uri="{FF2B5EF4-FFF2-40B4-BE49-F238E27FC236}">
                    <a16:creationId xmlns:a16="http://schemas.microsoft.com/office/drawing/2014/main" id="{7DA304D8-354A-4DDA-ADA5-0C662B255EF8}"/>
                  </a:ext>
                </a:extLst>
              </p:cNvPr>
              <p:cNvSpPr txBox="1">
                <a:spLocks noChangeArrowheads="1"/>
              </p:cNvSpPr>
              <p:nvPr/>
            </p:nvSpPr>
            <p:spPr bwMode="auto">
              <a:xfrm>
                <a:off x="1230540" y="385119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48" name="Text Box 33">
                <a:extLst>
                  <a:ext uri="{FF2B5EF4-FFF2-40B4-BE49-F238E27FC236}">
                    <a16:creationId xmlns:a16="http://schemas.microsoft.com/office/drawing/2014/main" id="{E4621E55-A906-45B1-8748-24A0BFEE58BC}"/>
                  </a:ext>
                </a:extLst>
              </p:cNvPr>
              <p:cNvSpPr txBox="1">
                <a:spLocks noChangeArrowheads="1"/>
              </p:cNvSpPr>
              <p:nvPr/>
            </p:nvSpPr>
            <p:spPr bwMode="auto">
              <a:xfrm>
                <a:off x="3973740" y="324606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9" name="Rectangle 48">
                <a:extLst>
                  <a:ext uri="{FF2B5EF4-FFF2-40B4-BE49-F238E27FC236}">
                    <a16:creationId xmlns:a16="http://schemas.microsoft.com/office/drawing/2014/main" id="{06FAFAF4-DD81-4A78-8291-14191D73E075}"/>
                  </a:ext>
                </a:extLst>
              </p:cNvPr>
              <p:cNvSpPr/>
              <p:nvPr/>
            </p:nvSpPr>
            <p:spPr>
              <a:xfrm>
                <a:off x="6521677" y="428238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4779282" y="256026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150882" y="406974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521654" y="241874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grpSp>
        <p:sp>
          <p:nvSpPr>
            <p:cNvPr id="39" name="Rectangle 38">
              <a:extLst>
                <a:ext uri="{FF2B5EF4-FFF2-40B4-BE49-F238E27FC236}">
                  <a16:creationId xmlns:a16="http://schemas.microsoft.com/office/drawing/2014/main" id="{60915A01-FF05-4B23-B7D7-C3E6FFADDFCD}"/>
                </a:ext>
              </a:extLst>
            </p:cNvPr>
            <p:cNvSpPr/>
            <p:nvPr/>
          </p:nvSpPr>
          <p:spPr>
            <a:xfrm>
              <a:off x="789892" y="3255475"/>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grpSp>
      <p:sp>
        <p:nvSpPr>
          <p:cNvPr id="6" name="Text Box 33">
            <a:extLst>
              <a:ext uri="{FF2B5EF4-FFF2-40B4-BE49-F238E27FC236}">
                <a16:creationId xmlns:a16="http://schemas.microsoft.com/office/drawing/2014/main" id="{1944EC73-56E8-491E-BFB5-D4B46D95E571}"/>
              </a:ext>
            </a:extLst>
          </p:cNvPr>
          <p:cNvSpPr txBox="1">
            <a:spLocks noChangeArrowheads="1"/>
          </p:cNvSpPr>
          <p:nvPr/>
        </p:nvSpPr>
        <p:spPr bwMode="auto">
          <a:xfrm>
            <a:off x="512892" y="563940"/>
            <a:ext cx="701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itchFamily="18" charset="0"/>
              </a:rPr>
              <a:t>The </a:t>
            </a:r>
            <a:r>
              <a:rPr lang="en-US" altLang="en-US" sz="2400" dirty="0">
                <a:solidFill>
                  <a:srgbClr val="66FF33"/>
                </a:solidFill>
                <a:latin typeface="Times New Roman" pitchFamily="18" charset="0"/>
              </a:rPr>
              <a:t>best</a:t>
            </a:r>
            <a:r>
              <a:rPr lang="en-US" altLang="en-US" sz="2400" dirty="0">
                <a:latin typeface="Times New Roman" pitchFamily="18" charset="0"/>
              </a:rPr>
              <a:t> case scenario is:</a:t>
            </a:r>
          </a:p>
          <a:p>
            <a:pPr marL="342900" indent="-342900">
              <a:spcBef>
                <a:spcPct val="0"/>
              </a:spcBef>
              <a:buFont typeface="Arial" panose="020B0604020202020204" pitchFamily="34" charset="0"/>
              <a:buChar char="•"/>
            </a:pPr>
            <a:r>
              <a:rPr lang="en-US" altLang="en-US" sz="2400" dirty="0">
                <a:latin typeface="Times New Roman" pitchFamily="18" charset="0"/>
              </a:rPr>
              <a:t>There are lots of local minimum</a:t>
            </a:r>
          </a:p>
          <a:p>
            <a:pPr marL="342900" indent="-342900">
              <a:spcBef>
                <a:spcPct val="0"/>
              </a:spcBef>
              <a:buFont typeface="Arial" panose="020B0604020202020204" pitchFamily="34" charset="0"/>
              <a:buChar char="•"/>
            </a:pPr>
            <a:r>
              <a:rPr lang="en-US" altLang="en-US" sz="2400" dirty="0">
                <a:latin typeface="Times New Roman" pitchFamily="18" charset="0"/>
              </a:rPr>
              <a:t>They are all learn perfectly with zero error.</a:t>
            </a:r>
          </a:p>
          <a:p>
            <a:pPr marL="342900" indent="-342900">
              <a:spcBef>
                <a:spcPct val="0"/>
              </a:spcBef>
              <a:buFont typeface="Arial" panose="020B0604020202020204" pitchFamily="34" charset="0"/>
              <a:buChar char="•"/>
            </a:pPr>
            <a:r>
              <a:rPr lang="en-US" altLang="en-US" sz="2400" dirty="0">
                <a:latin typeface="Times New Roman" pitchFamily="18" charset="0"/>
              </a:rPr>
              <a:t>Starting from a random place </a:t>
            </a:r>
          </a:p>
          <a:p>
            <a:pPr>
              <a:spcBef>
                <a:spcPct val="0"/>
              </a:spcBef>
            </a:pPr>
            <a:r>
              <a:rPr lang="en-US" altLang="en-US" sz="2400" dirty="0">
                <a:latin typeface="Times New Roman" pitchFamily="18" charset="0"/>
              </a:rPr>
              <a:t>       one can be found in time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a:solidFill>
                  <a:srgbClr val="FFFFFF"/>
                </a:solidFill>
                <a:latin typeface="Times New Roman" pitchFamily="18" charset="0"/>
              </a:rPr>
              <a:t>(# training data)</a:t>
            </a:r>
            <a:r>
              <a:rPr lang="en-US" altLang="en-US" sz="2400" baseline="30000" dirty="0">
                <a:solidFill>
                  <a:srgbClr val="FFFFFF"/>
                </a:solidFill>
                <a:latin typeface="Times New Roman" pitchFamily="18" charset="0"/>
              </a:rPr>
              <a:t>O(1)</a:t>
            </a:r>
            <a:r>
              <a:rPr lang="en-US" altLang="en-US" sz="2400" dirty="0">
                <a:latin typeface="Times New Roman"/>
                <a:cs typeface="Times New Roman" panose="02020603050405020304" pitchFamily="18" charset="0"/>
                <a:sym typeface="Symbol" panose="05050102010706020507" pitchFamily="18" charset="2"/>
              </a:rPr>
              <a:t> </a:t>
            </a:r>
          </a:p>
          <a:p>
            <a:pPr marL="342900" lvl="0" indent="-342900" eaLnBrk="1" hangingPunct="1">
              <a:spcBef>
                <a:spcPct val="0"/>
              </a:spcBef>
              <a:buFont typeface="Arial" panose="020B0604020202020204" pitchFamily="34" charset="0"/>
              <a:buChar char="•"/>
            </a:pPr>
            <a:r>
              <a:rPr lang="en-US" sz="2400" dirty="0">
                <a:solidFill>
                  <a:srgbClr val="FFFFFF"/>
                </a:solidFill>
                <a:latin typeface="Times New Roman" pitchFamily="18" charset="0"/>
              </a:rPr>
              <a:t>There is an optimal solution within </a:t>
            </a:r>
            <a:br>
              <a:rPr lang="en-US" sz="2400" dirty="0">
                <a:solidFill>
                  <a:srgbClr val="FFFFFF"/>
                </a:solidFill>
                <a:latin typeface="Times New Roman" pitchFamily="18" charset="0"/>
              </a:rPr>
            </a:br>
            <a:r>
              <a:rPr lang="en-US" sz="2400" dirty="0">
                <a:solidFill>
                  <a:srgbClr val="FFFFFF"/>
                </a:solidFill>
                <a:latin typeface="Times New Roman" pitchFamily="18" charset="0"/>
              </a:rPr>
              <a:t>   a very tiny ball around </a:t>
            </a:r>
            <a:r>
              <a:rPr lang="en-US" sz="2400" i="1" dirty="0" err="1">
                <a:solidFill>
                  <a:srgbClr val="66FF33"/>
                </a:solidFill>
                <a:latin typeface="Times New Roman" pitchFamily="18" charset="0"/>
              </a:rPr>
              <a:t>w</a:t>
            </a:r>
            <a:r>
              <a:rPr lang="en-US" sz="2400" i="1" baseline="-25000" dirty="0" err="1">
                <a:solidFill>
                  <a:srgbClr val="66FF33"/>
                </a:solidFill>
                <a:latin typeface="Times New Roman" pitchFamily="18" charset="0"/>
              </a:rPr>
              <a:t>rand</a:t>
            </a:r>
            <a:r>
              <a:rPr lang="en-US" sz="2400" dirty="0">
                <a:solidFill>
                  <a:srgbClr val="FFFFFF"/>
                </a:solidFill>
                <a:latin typeface="Times New Roman" pitchFamily="18" charset="0"/>
              </a:rPr>
              <a:t>.</a:t>
            </a:r>
          </a:p>
          <a:p>
            <a:pPr>
              <a:spcBef>
                <a:spcPct val="0"/>
              </a:spcBef>
            </a:pPr>
            <a:endParaRPr lang="en-US" altLang="en-US" sz="2400" dirty="0">
              <a:latin typeface="Times New Roman" pitchFamily="18" charset="0"/>
            </a:endParaRPr>
          </a:p>
        </p:txBody>
      </p:sp>
      <p:grpSp>
        <p:nvGrpSpPr>
          <p:cNvPr id="2" name="Group 1">
            <a:extLst>
              <a:ext uri="{FF2B5EF4-FFF2-40B4-BE49-F238E27FC236}">
                <a16:creationId xmlns:a16="http://schemas.microsoft.com/office/drawing/2014/main" id="{CDFB2EF3-1C24-4877-A6BB-6471FDAF0A31}"/>
              </a:ext>
            </a:extLst>
          </p:cNvPr>
          <p:cNvGrpSpPr/>
          <p:nvPr/>
        </p:nvGrpSpPr>
        <p:grpSpPr>
          <a:xfrm>
            <a:off x="826860" y="5054590"/>
            <a:ext cx="2068275" cy="856051"/>
            <a:chOff x="826860" y="5054590"/>
            <a:chExt cx="2068275" cy="856051"/>
          </a:xfrm>
        </p:grpSpPr>
        <p:sp>
          <p:nvSpPr>
            <p:cNvPr id="21" name="Text Box 33">
              <a:extLst>
                <a:ext uri="{FF2B5EF4-FFF2-40B4-BE49-F238E27FC236}">
                  <a16:creationId xmlns:a16="http://schemas.microsoft.com/office/drawing/2014/main" id="{FA6056B9-C6D3-4D2A-BC41-C88E2604548E}"/>
                </a:ext>
              </a:extLst>
            </p:cNvPr>
            <p:cNvSpPr txBox="1">
              <a:spLocks noChangeArrowheads="1"/>
            </p:cNvSpPr>
            <p:nvPr/>
          </p:nvSpPr>
          <p:spPr bwMode="auto">
            <a:xfrm>
              <a:off x="826860" y="505459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a:solidFill>
                    <a:schemeClr val="accent1"/>
                  </a:solidFill>
                  <a:latin typeface="Times New Roman" pitchFamily="18" charset="0"/>
                </a:rPr>
                <a:t>0</a:t>
              </a:r>
            </a:p>
          </p:txBody>
        </p:sp>
        <p:cxnSp>
          <p:nvCxnSpPr>
            <p:cNvPr id="22" name="Straight Connector 21">
              <a:extLst>
                <a:ext uri="{FF2B5EF4-FFF2-40B4-BE49-F238E27FC236}">
                  <a16:creationId xmlns:a16="http://schemas.microsoft.com/office/drawing/2014/main" id="{495F66EE-BF1A-4486-B188-AAA665B04E19}"/>
                </a:ext>
              </a:extLst>
            </p:cNvPr>
            <p:cNvCxnSpPr>
              <a:cxnSpLocks/>
            </p:cNvCxnSpPr>
            <p:nvPr/>
          </p:nvCxnSpPr>
          <p:spPr bwMode="auto">
            <a:xfrm>
              <a:off x="1009422" y="5193090"/>
              <a:ext cx="1885713" cy="717551"/>
            </a:xfrm>
            <a:prstGeom prst="line">
              <a:avLst/>
            </a:prstGeom>
            <a:noFill/>
            <a:ln w="3175" cap="sq" cmpd="sng" algn="ctr">
              <a:solidFill>
                <a:srgbClr val="FFC000"/>
              </a:solidFill>
              <a:prstDash val="solid"/>
              <a:round/>
              <a:headEnd type="none" w="med" len="med"/>
              <a:tailEnd type="none" w="med" len="med"/>
            </a:ln>
            <a:effectLst/>
          </p:spPr>
        </p:cxnSp>
      </p:grpSp>
      <p:pic>
        <p:nvPicPr>
          <p:cNvPr id="25" name="Picture 24">
            <a:extLst>
              <a:ext uri="{FF2B5EF4-FFF2-40B4-BE49-F238E27FC236}">
                <a16:creationId xmlns:a16="http://schemas.microsoft.com/office/drawing/2014/main" id="{3E1DA480-B2D6-4C1E-905F-01BF21714BDD}"/>
              </a:ext>
            </a:extLst>
          </p:cNvPr>
          <p:cNvPicPr>
            <a:picLocks noChangeAspect="1"/>
          </p:cNvPicPr>
          <p:nvPr/>
        </p:nvPicPr>
        <p:blipFill>
          <a:blip r:embed="rId4"/>
          <a:stretch>
            <a:fillRect/>
          </a:stretch>
        </p:blipFill>
        <p:spPr>
          <a:xfrm>
            <a:off x="2340816" y="5511116"/>
            <a:ext cx="202131" cy="418575"/>
          </a:xfrm>
          <a:prstGeom prst="rect">
            <a:avLst/>
          </a:prstGeom>
        </p:spPr>
      </p:pic>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pic>
        <p:nvPicPr>
          <p:cNvPr id="58" name="Picture 57">
            <a:extLst>
              <a:ext uri="{FF2B5EF4-FFF2-40B4-BE49-F238E27FC236}">
                <a16:creationId xmlns:a16="http://schemas.microsoft.com/office/drawing/2014/main" id="{679D7EAC-D05A-4B43-8A40-CB038D3DA9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0950" y="3906453"/>
            <a:ext cx="486724" cy="615529"/>
          </a:xfrm>
          <a:prstGeom prst="rect">
            <a:avLst/>
          </a:prstGeom>
        </p:spPr>
      </p:pic>
      <p:sp>
        <p:nvSpPr>
          <p:cNvPr id="59" name="Rounded Rectangular Callout 97">
            <a:extLst>
              <a:ext uri="{FF2B5EF4-FFF2-40B4-BE49-F238E27FC236}">
                <a16:creationId xmlns:a16="http://schemas.microsoft.com/office/drawing/2014/main" id="{23CB8379-8A8B-44A6-999F-A545D4F3A197}"/>
              </a:ext>
            </a:extLst>
          </p:cNvPr>
          <p:cNvSpPr/>
          <p:nvPr/>
        </p:nvSpPr>
        <p:spPr>
          <a:xfrm>
            <a:off x="3538151" y="3988582"/>
            <a:ext cx="741492"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algn="ctr"/>
            <a:r>
              <a:rPr lang="en-CA" sz="2400">
                <a:cs typeface="Times New Roman" panose="02020603050405020304" pitchFamily="18" charset="0"/>
                <a:sym typeface="Symbol" panose="05050102010706020507" pitchFamily="18" charset="2"/>
              </a:rPr>
              <a:t>Easy</a:t>
            </a:r>
          </a:p>
        </p:txBody>
      </p:sp>
      <p:pic>
        <p:nvPicPr>
          <p:cNvPr id="204" name="Picture 203">
            <a:extLst>
              <a:ext uri="{FF2B5EF4-FFF2-40B4-BE49-F238E27FC236}">
                <a16:creationId xmlns:a16="http://schemas.microsoft.com/office/drawing/2014/main" id="{82B30C7A-654A-4FB7-9C70-C401036A107A}"/>
              </a:ext>
            </a:extLst>
          </p:cNvPr>
          <p:cNvPicPr>
            <a:picLocks noChangeAspect="1"/>
          </p:cNvPicPr>
          <p:nvPr/>
        </p:nvPicPr>
        <p:blipFill>
          <a:blip r:embed="rId6"/>
          <a:stretch>
            <a:fillRect/>
          </a:stretch>
        </p:blipFill>
        <p:spPr>
          <a:xfrm>
            <a:off x="6320881" y="4503480"/>
            <a:ext cx="304800" cy="312234"/>
          </a:xfrm>
          <a:prstGeom prst="rect">
            <a:avLst/>
          </a:prstGeom>
        </p:spPr>
      </p:pic>
      <p:grpSp>
        <p:nvGrpSpPr>
          <p:cNvPr id="205" name="Group 204">
            <a:extLst>
              <a:ext uri="{FF2B5EF4-FFF2-40B4-BE49-F238E27FC236}">
                <a16:creationId xmlns:a16="http://schemas.microsoft.com/office/drawing/2014/main" id="{F988ED16-CA09-4C64-B378-3A187A2D70CA}"/>
              </a:ext>
            </a:extLst>
          </p:cNvPr>
          <p:cNvGrpSpPr/>
          <p:nvPr/>
        </p:nvGrpSpPr>
        <p:grpSpPr>
          <a:xfrm>
            <a:off x="729897" y="3400142"/>
            <a:ext cx="7752847" cy="3137511"/>
            <a:chOff x="729897" y="3339489"/>
            <a:chExt cx="7752847" cy="3137511"/>
          </a:xfrm>
        </p:grpSpPr>
        <p:grpSp>
          <p:nvGrpSpPr>
            <p:cNvPr id="206" name="Group 205">
              <a:extLst>
                <a:ext uri="{FF2B5EF4-FFF2-40B4-BE49-F238E27FC236}">
                  <a16:creationId xmlns:a16="http://schemas.microsoft.com/office/drawing/2014/main" id="{F0FF30D0-AB25-4550-879D-E463AEA93C5E}"/>
                </a:ext>
              </a:extLst>
            </p:cNvPr>
            <p:cNvGrpSpPr/>
            <p:nvPr/>
          </p:nvGrpSpPr>
          <p:grpSpPr>
            <a:xfrm>
              <a:off x="729897" y="3352800"/>
              <a:ext cx="4527903" cy="2743200"/>
              <a:chOff x="729897" y="3352800"/>
              <a:chExt cx="4527903" cy="2743200"/>
            </a:xfrm>
          </p:grpSpPr>
          <p:grpSp>
            <p:nvGrpSpPr>
              <p:cNvPr id="242" name="Group 241">
                <a:extLst>
                  <a:ext uri="{FF2B5EF4-FFF2-40B4-BE49-F238E27FC236}">
                    <a16:creationId xmlns:a16="http://schemas.microsoft.com/office/drawing/2014/main" id="{BE1CDBE7-87F2-46AD-AF8A-6FD9B74B954D}"/>
                  </a:ext>
                </a:extLst>
              </p:cNvPr>
              <p:cNvGrpSpPr/>
              <p:nvPr/>
            </p:nvGrpSpPr>
            <p:grpSpPr>
              <a:xfrm>
                <a:off x="882297" y="4495800"/>
                <a:ext cx="3380750" cy="1371600"/>
                <a:chOff x="729897" y="4724400"/>
                <a:chExt cx="3380750" cy="1371600"/>
              </a:xfrm>
            </p:grpSpPr>
            <mc:AlternateContent xmlns:mc="http://schemas.openxmlformats.org/markup-compatibility/2006" xmlns:a14="http://schemas.microsoft.com/office/drawing/2010/main">
              <mc:Choice Requires="a14">
                <p:sp>
                  <p:nvSpPr>
                    <p:cNvPr id="272" name="Text Box 33">
                      <a:extLst>
                        <a:ext uri="{FF2B5EF4-FFF2-40B4-BE49-F238E27FC236}">
                          <a16:creationId xmlns:a16="http://schemas.microsoft.com/office/drawing/2014/main" id="{BBCF3EC9-0536-49FA-9326-453EAAC16B09}"/>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2" name="Text Box 33">
                      <a:extLst>
                        <a:ext uri="{FF2B5EF4-FFF2-40B4-BE49-F238E27FC236}">
                          <a16:creationId xmlns:a16="http://schemas.microsoft.com/office/drawing/2014/main" id="{BBCF3EC9-0536-49FA-9326-453EAAC16B09}"/>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3" name="Text Box 33">
                      <a:extLst>
                        <a:ext uri="{FF2B5EF4-FFF2-40B4-BE49-F238E27FC236}">
                          <a16:creationId xmlns:a16="http://schemas.microsoft.com/office/drawing/2014/main" id="{45A5CE2B-A487-4C8B-89FB-9B722D4A8C3F}"/>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3" name="Text Box 33">
                      <a:extLst>
                        <a:ext uri="{FF2B5EF4-FFF2-40B4-BE49-F238E27FC236}">
                          <a16:creationId xmlns:a16="http://schemas.microsoft.com/office/drawing/2014/main" id="{45A5CE2B-A487-4C8B-89FB-9B722D4A8C3F}"/>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4" name="Text Box 33">
                      <a:extLst>
                        <a:ext uri="{FF2B5EF4-FFF2-40B4-BE49-F238E27FC236}">
                          <a16:creationId xmlns:a16="http://schemas.microsoft.com/office/drawing/2014/main" id="{EAC65537-063F-4445-88BD-E12A5A356B8F}"/>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4" name="Text Box 33">
                      <a:extLst>
                        <a:ext uri="{FF2B5EF4-FFF2-40B4-BE49-F238E27FC236}">
                          <a16:creationId xmlns:a16="http://schemas.microsoft.com/office/drawing/2014/main" id="{EAC65537-063F-4445-88BD-E12A5A356B8F}"/>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5" name="Text Box 33">
                      <a:extLst>
                        <a:ext uri="{FF2B5EF4-FFF2-40B4-BE49-F238E27FC236}">
                          <a16:creationId xmlns:a16="http://schemas.microsoft.com/office/drawing/2014/main" id="{406DAF1E-506B-4F37-90F9-AE7CF27ECAA4}"/>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5" name="Text Box 33">
                      <a:extLst>
                        <a:ext uri="{FF2B5EF4-FFF2-40B4-BE49-F238E27FC236}">
                          <a16:creationId xmlns:a16="http://schemas.microsoft.com/office/drawing/2014/main" id="{406DAF1E-506B-4F37-90F9-AE7CF27ECAA4}"/>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6" name="Text Box 33">
                      <a:extLst>
                        <a:ext uri="{FF2B5EF4-FFF2-40B4-BE49-F238E27FC236}">
                          <a16:creationId xmlns:a16="http://schemas.microsoft.com/office/drawing/2014/main" id="{5D0A2796-1152-42DF-8A92-EB7B54A6F18C}"/>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6" name="Text Box 33">
                      <a:extLst>
                        <a:ext uri="{FF2B5EF4-FFF2-40B4-BE49-F238E27FC236}">
                          <a16:creationId xmlns:a16="http://schemas.microsoft.com/office/drawing/2014/main" id="{5D0A2796-1152-42DF-8A92-EB7B54A6F18C}"/>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43" name="Group 242">
                <a:extLst>
                  <a:ext uri="{FF2B5EF4-FFF2-40B4-BE49-F238E27FC236}">
                    <a16:creationId xmlns:a16="http://schemas.microsoft.com/office/drawing/2014/main" id="{9F24D439-F4A5-492D-8D5A-66B46CDB7603}"/>
                  </a:ext>
                </a:extLst>
              </p:cNvPr>
              <p:cNvGrpSpPr/>
              <p:nvPr/>
            </p:nvGrpSpPr>
            <p:grpSpPr>
              <a:xfrm>
                <a:off x="1191250" y="4267200"/>
                <a:ext cx="3380750" cy="1371600"/>
                <a:chOff x="729897" y="4724400"/>
                <a:chExt cx="3380750" cy="1371600"/>
              </a:xfrm>
            </p:grpSpPr>
            <mc:AlternateContent xmlns:mc="http://schemas.openxmlformats.org/markup-compatibility/2006" xmlns:a14="http://schemas.microsoft.com/office/drawing/2010/main">
              <mc:Choice Requires="a14">
                <p:sp>
                  <p:nvSpPr>
                    <p:cNvPr id="267" name="Text Box 33">
                      <a:extLst>
                        <a:ext uri="{FF2B5EF4-FFF2-40B4-BE49-F238E27FC236}">
                          <a16:creationId xmlns:a16="http://schemas.microsoft.com/office/drawing/2014/main" id="{AD18C1B8-21FB-427A-A4B5-DDBAFCF1CEF0}"/>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7" name="Text Box 33">
                      <a:extLst>
                        <a:ext uri="{FF2B5EF4-FFF2-40B4-BE49-F238E27FC236}">
                          <a16:creationId xmlns:a16="http://schemas.microsoft.com/office/drawing/2014/main" id="{AD18C1B8-21FB-427A-A4B5-DDBAFCF1CEF0}"/>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8" name="Text Box 33">
                      <a:extLst>
                        <a:ext uri="{FF2B5EF4-FFF2-40B4-BE49-F238E27FC236}">
                          <a16:creationId xmlns:a16="http://schemas.microsoft.com/office/drawing/2014/main" id="{5E0F64BE-EF7E-4188-B99C-1E1955074A3A}"/>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8" name="Text Box 33">
                      <a:extLst>
                        <a:ext uri="{FF2B5EF4-FFF2-40B4-BE49-F238E27FC236}">
                          <a16:creationId xmlns:a16="http://schemas.microsoft.com/office/drawing/2014/main" id="{5E0F64BE-EF7E-4188-B99C-1E1955074A3A}"/>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9" name="Text Box 33">
                      <a:extLst>
                        <a:ext uri="{FF2B5EF4-FFF2-40B4-BE49-F238E27FC236}">
                          <a16:creationId xmlns:a16="http://schemas.microsoft.com/office/drawing/2014/main" id="{86BCEB3A-AE44-4DE7-A9B8-59840A82B46B}"/>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9" name="Text Box 33">
                      <a:extLst>
                        <a:ext uri="{FF2B5EF4-FFF2-40B4-BE49-F238E27FC236}">
                          <a16:creationId xmlns:a16="http://schemas.microsoft.com/office/drawing/2014/main" id="{86BCEB3A-AE44-4DE7-A9B8-59840A82B46B}"/>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0" name="Text Box 33">
                      <a:extLst>
                        <a:ext uri="{FF2B5EF4-FFF2-40B4-BE49-F238E27FC236}">
                          <a16:creationId xmlns:a16="http://schemas.microsoft.com/office/drawing/2014/main" id="{FE603436-0FCB-44D6-B5C6-2009E44AA969}"/>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0" name="Text Box 33">
                      <a:extLst>
                        <a:ext uri="{FF2B5EF4-FFF2-40B4-BE49-F238E27FC236}">
                          <a16:creationId xmlns:a16="http://schemas.microsoft.com/office/drawing/2014/main" id="{FE603436-0FCB-44D6-B5C6-2009E44AA969}"/>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1" name="Text Box 33">
                      <a:extLst>
                        <a:ext uri="{FF2B5EF4-FFF2-40B4-BE49-F238E27FC236}">
                          <a16:creationId xmlns:a16="http://schemas.microsoft.com/office/drawing/2014/main" id="{F0D7C640-85D1-4558-B87B-1A976F3F49E8}"/>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71" name="Text Box 33">
                      <a:extLst>
                        <a:ext uri="{FF2B5EF4-FFF2-40B4-BE49-F238E27FC236}">
                          <a16:creationId xmlns:a16="http://schemas.microsoft.com/office/drawing/2014/main" id="{F0D7C640-85D1-4558-B87B-1A976F3F49E8}"/>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44" name="Group 243">
                <a:extLst>
                  <a:ext uri="{FF2B5EF4-FFF2-40B4-BE49-F238E27FC236}">
                    <a16:creationId xmlns:a16="http://schemas.microsoft.com/office/drawing/2014/main" id="{A6B6142F-02CD-4550-88DE-E7DC5C1F93D9}"/>
                  </a:ext>
                </a:extLst>
              </p:cNvPr>
              <p:cNvGrpSpPr/>
              <p:nvPr/>
            </p:nvGrpSpPr>
            <p:grpSpPr>
              <a:xfrm>
                <a:off x="1486951" y="3988904"/>
                <a:ext cx="3380750" cy="1371600"/>
                <a:chOff x="729897" y="4724400"/>
                <a:chExt cx="3380750" cy="1371600"/>
              </a:xfrm>
            </p:grpSpPr>
            <mc:AlternateContent xmlns:mc="http://schemas.openxmlformats.org/markup-compatibility/2006" xmlns:a14="http://schemas.microsoft.com/office/drawing/2010/main">
              <mc:Choice Requires="a14">
                <p:sp>
                  <p:nvSpPr>
                    <p:cNvPr id="262" name="Text Box 33">
                      <a:extLst>
                        <a:ext uri="{FF2B5EF4-FFF2-40B4-BE49-F238E27FC236}">
                          <a16:creationId xmlns:a16="http://schemas.microsoft.com/office/drawing/2014/main" id="{1EDE38F4-25A2-4461-A5F8-FC6697F61858}"/>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2" name="Text Box 33">
                      <a:extLst>
                        <a:ext uri="{FF2B5EF4-FFF2-40B4-BE49-F238E27FC236}">
                          <a16:creationId xmlns:a16="http://schemas.microsoft.com/office/drawing/2014/main" id="{1EDE38F4-25A2-4461-A5F8-FC6697F61858}"/>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3" name="Text Box 33">
                      <a:extLst>
                        <a:ext uri="{FF2B5EF4-FFF2-40B4-BE49-F238E27FC236}">
                          <a16:creationId xmlns:a16="http://schemas.microsoft.com/office/drawing/2014/main" id="{1D453DF6-137E-4B89-96ED-8E4763FF975C}"/>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3" name="Text Box 33">
                      <a:extLst>
                        <a:ext uri="{FF2B5EF4-FFF2-40B4-BE49-F238E27FC236}">
                          <a16:creationId xmlns:a16="http://schemas.microsoft.com/office/drawing/2014/main" id="{1D453DF6-137E-4B89-96ED-8E4763FF975C}"/>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4" name="Text Box 33">
                      <a:extLst>
                        <a:ext uri="{FF2B5EF4-FFF2-40B4-BE49-F238E27FC236}">
                          <a16:creationId xmlns:a16="http://schemas.microsoft.com/office/drawing/2014/main" id="{739DC77E-4F41-494E-8CBE-67324E1FFADC}"/>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4" name="Text Box 33">
                      <a:extLst>
                        <a:ext uri="{FF2B5EF4-FFF2-40B4-BE49-F238E27FC236}">
                          <a16:creationId xmlns:a16="http://schemas.microsoft.com/office/drawing/2014/main" id="{739DC77E-4F41-494E-8CBE-67324E1FFADC}"/>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5" name="Text Box 33">
                      <a:extLst>
                        <a:ext uri="{FF2B5EF4-FFF2-40B4-BE49-F238E27FC236}">
                          <a16:creationId xmlns:a16="http://schemas.microsoft.com/office/drawing/2014/main" id="{41D86F80-1791-4A81-AF5F-73583EBB62DE}"/>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5" name="Text Box 33">
                      <a:extLst>
                        <a:ext uri="{FF2B5EF4-FFF2-40B4-BE49-F238E27FC236}">
                          <a16:creationId xmlns:a16="http://schemas.microsoft.com/office/drawing/2014/main" id="{41D86F80-1791-4A81-AF5F-73583EBB62DE}"/>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2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6" name="Text Box 33">
                      <a:extLst>
                        <a:ext uri="{FF2B5EF4-FFF2-40B4-BE49-F238E27FC236}">
                          <a16:creationId xmlns:a16="http://schemas.microsoft.com/office/drawing/2014/main" id="{A798B519-1CFF-475B-B13D-278FBB74E620}"/>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6" name="Text Box 33">
                      <a:extLst>
                        <a:ext uri="{FF2B5EF4-FFF2-40B4-BE49-F238E27FC236}">
                          <a16:creationId xmlns:a16="http://schemas.microsoft.com/office/drawing/2014/main" id="{A798B519-1CFF-475B-B13D-278FBB74E620}"/>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45" name="Group 244">
                <a:extLst>
                  <a:ext uri="{FF2B5EF4-FFF2-40B4-BE49-F238E27FC236}">
                    <a16:creationId xmlns:a16="http://schemas.microsoft.com/office/drawing/2014/main" id="{7BC5F7BC-B0F4-47BE-A2DC-869EB48DC13E}"/>
                  </a:ext>
                </a:extLst>
              </p:cNvPr>
              <p:cNvGrpSpPr/>
              <p:nvPr/>
            </p:nvGrpSpPr>
            <p:grpSpPr>
              <a:xfrm>
                <a:off x="1496050" y="3657600"/>
                <a:ext cx="3380750" cy="1371600"/>
                <a:chOff x="729897" y="4724400"/>
                <a:chExt cx="3380750" cy="1371600"/>
              </a:xfrm>
            </p:grpSpPr>
            <mc:AlternateContent xmlns:mc="http://schemas.openxmlformats.org/markup-compatibility/2006" xmlns:a14="http://schemas.microsoft.com/office/drawing/2010/main">
              <mc:Choice Requires="a14">
                <p:sp>
                  <p:nvSpPr>
                    <p:cNvPr id="257" name="Text Box 33">
                      <a:extLst>
                        <a:ext uri="{FF2B5EF4-FFF2-40B4-BE49-F238E27FC236}">
                          <a16:creationId xmlns:a16="http://schemas.microsoft.com/office/drawing/2014/main" id="{26704F19-C44D-438F-BC23-0D500CBC6841}"/>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7" name="Text Box 33">
                      <a:extLst>
                        <a:ext uri="{FF2B5EF4-FFF2-40B4-BE49-F238E27FC236}">
                          <a16:creationId xmlns:a16="http://schemas.microsoft.com/office/drawing/2014/main" id="{26704F19-C44D-438F-BC23-0D500CBC6841}"/>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8" name="Text Box 33">
                      <a:extLst>
                        <a:ext uri="{FF2B5EF4-FFF2-40B4-BE49-F238E27FC236}">
                          <a16:creationId xmlns:a16="http://schemas.microsoft.com/office/drawing/2014/main" id="{2D5F1EF7-5CB4-4235-A0F6-AD04AD36262C}"/>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8" name="Text Box 33">
                      <a:extLst>
                        <a:ext uri="{FF2B5EF4-FFF2-40B4-BE49-F238E27FC236}">
                          <a16:creationId xmlns:a16="http://schemas.microsoft.com/office/drawing/2014/main" id="{2D5F1EF7-5CB4-4235-A0F6-AD04AD36262C}"/>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9" name="Text Box 33">
                      <a:extLst>
                        <a:ext uri="{FF2B5EF4-FFF2-40B4-BE49-F238E27FC236}">
                          <a16:creationId xmlns:a16="http://schemas.microsoft.com/office/drawing/2014/main" id="{F0B935F8-AC2F-4F00-8A89-D84A2B1FD287}"/>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9" name="Text Box 33">
                      <a:extLst>
                        <a:ext uri="{FF2B5EF4-FFF2-40B4-BE49-F238E27FC236}">
                          <a16:creationId xmlns:a16="http://schemas.microsoft.com/office/drawing/2014/main" id="{F0B935F8-AC2F-4F00-8A89-D84A2B1FD287}"/>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0" name="Text Box 33">
                      <a:extLst>
                        <a:ext uri="{FF2B5EF4-FFF2-40B4-BE49-F238E27FC236}">
                          <a16:creationId xmlns:a16="http://schemas.microsoft.com/office/drawing/2014/main" id="{D75179F5-A663-47BF-AB13-E0035AF65F3C}"/>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0" name="Text Box 33">
                      <a:extLst>
                        <a:ext uri="{FF2B5EF4-FFF2-40B4-BE49-F238E27FC236}">
                          <a16:creationId xmlns:a16="http://schemas.microsoft.com/office/drawing/2014/main" id="{D75179F5-A663-47BF-AB13-E0035AF65F3C}"/>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1" name="Text Box 33">
                      <a:extLst>
                        <a:ext uri="{FF2B5EF4-FFF2-40B4-BE49-F238E27FC236}">
                          <a16:creationId xmlns:a16="http://schemas.microsoft.com/office/drawing/2014/main" id="{BC7A6BF9-DCF4-4C3F-85AB-7B6EEC5D7332}"/>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61" name="Text Box 33">
                      <a:extLst>
                        <a:ext uri="{FF2B5EF4-FFF2-40B4-BE49-F238E27FC236}">
                          <a16:creationId xmlns:a16="http://schemas.microsoft.com/office/drawing/2014/main" id="{BC7A6BF9-DCF4-4C3F-85AB-7B6EEC5D7332}"/>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46" name="Group 245">
                <a:extLst>
                  <a:ext uri="{FF2B5EF4-FFF2-40B4-BE49-F238E27FC236}">
                    <a16:creationId xmlns:a16="http://schemas.microsoft.com/office/drawing/2014/main" id="{7A1921DF-6D34-46B4-930D-6BFEA7729451}"/>
                  </a:ext>
                </a:extLst>
              </p:cNvPr>
              <p:cNvGrpSpPr/>
              <p:nvPr/>
            </p:nvGrpSpPr>
            <p:grpSpPr>
              <a:xfrm>
                <a:off x="1877050" y="3352800"/>
                <a:ext cx="3380750" cy="1371600"/>
                <a:chOff x="729897" y="4724400"/>
                <a:chExt cx="3380750" cy="1371600"/>
              </a:xfrm>
            </p:grpSpPr>
            <mc:AlternateContent xmlns:mc="http://schemas.openxmlformats.org/markup-compatibility/2006" xmlns:a14="http://schemas.microsoft.com/office/drawing/2010/main">
              <mc:Choice Requires="a14">
                <p:sp>
                  <p:nvSpPr>
                    <p:cNvPr id="252" name="Text Box 33">
                      <a:extLst>
                        <a:ext uri="{FF2B5EF4-FFF2-40B4-BE49-F238E27FC236}">
                          <a16:creationId xmlns:a16="http://schemas.microsoft.com/office/drawing/2014/main" id="{F73B168B-B499-41F6-B4E4-E5E5809FC441}"/>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2" name="Text Box 33">
                      <a:extLst>
                        <a:ext uri="{FF2B5EF4-FFF2-40B4-BE49-F238E27FC236}">
                          <a16:creationId xmlns:a16="http://schemas.microsoft.com/office/drawing/2014/main" id="{F73B168B-B499-41F6-B4E4-E5E5809FC441}"/>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2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3" name="Text Box 33">
                      <a:extLst>
                        <a:ext uri="{FF2B5EF4-FFF2-40B4-BE49-F238E27FC236}">
                          <a16:creationId xmlns:a16="http://schemas.microsoft.com/office/drawing/2014/main" id="{BF79FD35-4D8A-4E29-BAB8-76C23314E582}"/>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3" name="Text Box 33">
                      <a:extLst>
                        <a:ext uri="{FF2B5EF4-FFF2-40B4-BE49-F238E27FC236}">
                          <a16:creationId xmlns:a16="http://schemas.microsoft.com/office/drawing/2014/main" id="{BF79FD35-4D8A-4E29-BAB8-76C23314E582}"/>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2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4" name="Text Box 33">
                      <a:extLst>
                        <a:ext uri="{FF2B5EF4-FFF2-40B4-BE49-F238E27FC236}">
                          <a16:creationId xmlns:a16="http://schemas.microsoft.com/office/drawing/2014/main" id="{90771D1C-638C-4A63-AFBE-C26F15DC384E}"/>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4" name="Text Box 33">
                      <a:extLst>
                        <a:ext uri="{FF2B5EF4-FFF2-40B4-BE49-F238E27FC236}">
                          <a16:creationId xmlns:a16="http://schemas.microsoft.com/office/drawing/2014/main" id="{90771D1C-638C-4A63-AFBE-C26F15DC384E}"/>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2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5" name="Text Box 33">
                      <a:extLst>
                        <a:ext uri="{FF2B5EF4-FFF2-40B4-BE49-F238E27FC236}">
                          <a16:creationId xmlns:a16="http://schemas.microsoft.com/office/drawing/2014/main" id="{826F4760-6000-456B-819A-AA17BE450E6F}"/>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5" name="Text Box 33">
                      <a:extLst>
                        <a:ext uri="{FF2B5EF4-FFF2-40B4-BE49-F238E27FC236}">
                          <a16:creationId xmlns:a16="http://schemas.microsoft.com/office/drawing/2014/main" id="{826F4760-6000-456B-819A-AA17BE450E6F}"/>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2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6" name="Text Box 33">
                      <a:extLst>
                        <a:ext uri="{FF2B5EF4-FFF2-40B4-BE49-F238E27FC236}">
                          <a16:creationId xmlns:a16="http://schemas.microsoft.com/office/drawing/2014/main" id="{5E361284-2804-41A5-BB5A-DE80F1267DDC}"/>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6" name="Text Box 33">
                      <a:extLst>
                        <a:ext uri="{FF2B5EF4-FFF2-40B4-BE49-F238E27FC236}">
                          <a16:creationId xmlns:a16="http://schemas.microsoft.com/office/drawing/2014/main" id="{5E361284-2804-41A5-BB5A-DE80F1267DDC}"/>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2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47" name="Text Box 33">
                    <a:extLst>
                      <a:ext uri="{FF2B5EF4-FFF2-40B4-BE49-F238E27FC236}">
                        <a16:creationId xmlns:a16="http://schemas.microsoft.com/office/drawing/2014/main" id="{6CA3A91F-88FA-455E-B7FD-E6211C7919E2}"/>
                      </a:ext>
                    </a:extLst>
                  </p:cNvPr>
                  <p:cNvSpPr txBox="1">
                    <a:spLocks noChangeArrowheads="1"/>
                  </p:cNvSpPr>
                  <p:nvPr/>
                </p:nvSpPr>
                <p:spPr bwMode="auto">
                  <a:xfrm>
                    <a:off x="729897" y="47244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dirty="0">
                      <a:solidFill>
                        <a:srgbClr val="00B050"/>
                      </a:solidFill>
                      <a:latin typeface="Times New Roman" pitchFamily="18" charset="0"/>
                    </a:endParaRPr>
                  </a:p>
                </p:txBody>
              </p:sp>
            </mc:Choice>
            <mc:Fallback xmlns="">
              <p:sp>
                <p:nvSpPr>
                  <p:cNvPr id="247" name="Text Box 33">
                    <a:extLst>
                      <a:ext uri="{FF2B5EF4-FFF2-40B4-BE49-F238E27FC236}">
                        <a16:creationId xmlns:a16="http://schemas.microsoft.com/office/drawing/2014/main" id="{6CA3A91F-88FA-455E-B7FD-E6211C7919E2}"/>
                      </a:ext>
                    </a:extLst>
                  </p:cNvPr>
                  <p:cNvSpPr txBox="1">
                    <a:spLocks noRot="1" noChangeAspect="1" noMove="1" noResize="1" noEditPoints="1" noAdjustHandles="1" noChangeArrowheads="1" noChangeShapeType="1" noTextEdit="1"/>
                  </p:cNvSpPr>
                  <p:nvPr/>
                </p:nvSpPr>
                <p:spPr bwMode="auto">
                  <a:xfrm>
                    <a:off x="729897" y="4724400"/>
                    <a:ext cx="1062647" cy="556434"/>
                  </a:xfrm>
                  <a:prstGeom prst="rect">
                    <a:avLst/>
                  </a:prstGeom>
                  <a:blipFill>
                    <a:blip r:embed="rId2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8" name="Text Box 33">
                    <a:extLst>
                      <a:ext uri="{FF2B5EF4-FFF2-40B4-BE49-F238E27FC236}">
                        <a16:creationId xmlns:a16="http://schemas.microsoft.com/office/drawing/2014/main" id="{6D2D3056-8BE7-4075-AC93-DE7571F98E2C}"/>
                      </a:ext>
                    </a:extLst>
                  </p:cNvPr>
                  <p:cNvSpPr txBox="1">
                    <a:spLocks noChangeArrowheads="1"/>
                  </p:cNvSpPr>
                  <p:nvPr/>
                </p:nvSpPr>
                <p:spPr bwMode="auto">
                  <a:xfrm>
                    <a:off x="1320867" y="4771742"/>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48" name="Text Box 33">
                    <a:extLst>
                      <a:ext uri="{FF2B5EF4-FFF2-40B4-BE49-F238E27FC236}">
                        <a16:creationId xmlns:a16="http://schemas.microsoft.com/office/drawing/2014/main" id="{6D2D3056-8BE7-4075-AC93-DE7571F98E2C}"/>
                      </a:ext>
                    </a:extLst>
                  </p:cNvPr>
                  <p:cNvSpPr txBox="1">
                    <a:spLocks noRot="1" noChangeAspect="1" noMove="1" noResize="1" noEditPoints="1" noAdjustHandles="1" noChangeArrowheads="1" noChangeShapeType="1" noTextEdit="1"/>
                  </p:cNvSpPr>
                  <p:nvPr/>
                </p:nvSpPr>
                <p:spPr bwMode="auto">
                  <a:xfrm>
                    <a:off x="1320867" y="4771742"/>
                    <a:ext cx="1062647" cy="556434"/>
                  </a:xfrm>
                  <a:prstGeom prst="rect">
                    <a:avLst/>
                  </a:prstGeom>
                  <a:blipFill>
                    <a:blip r:embed="rId2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9" name="Text Box 33">
                    <a:extLst>
                      <a:ext uri="{FF2B5EF4-FFF2-40B4-BE49-F238E27FC236}">
                        <a16:creationId xmlns:a16="http://schemas.microsoft.com/office/drawing/2014/main" id="{C8C8FA12-D933-4E60-A7F0-397DBD546FDC}"/>
                      </a:ext>
                    </a:extLst>
                  </p:cNvPr>
                  <p:cNvSpPr txBox="1">
                    <a:spLocks noChangeArrowheads="1"/>
                  </p:cNvSpPr>
                  <p:nvPr/>
                </p:nvSpPr>
                <p:spPr bwMode="auto">
                  <a:xfrm>
                    <a:off x="1791060" y="517404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49" name="Text Box 33">
                    <a:extLst>
                      <a:ext uri="{FF2B5EF4-FFF2-40B4-BE49-F238E27FC236}">
                        <a16:creationId xmlns:a16="http://schemas.microsoft.com/office/drawing/2014/main" id="{C8C8FA12-D933-4E60-A7F0-397DBD546FDC}"/>
                      </a:ext>
                    </a:extLst>
                  </p:cNvPr>
                  <p:cNvSpPr txBox="1">
                    <a:spLocks noRot="1" noChangeAspect="1" noMove="1" noResize="1" noEditPoints="1" noAdjustHandles="1" noChangeArrowheads="1" noChangeShapeType="1" noTextEdit="1"/>
                  </p:cNvSpPr>
                  <p:nvPr/>
                </p:nvSpPr>
                <p:spPr bwMode="auto">
                  <a:xfrm>
                    <a:off x="1791060" y="5174040"/>
                    <a:ext cx="1062647" cy="556434"/>
                  </a:xfrm>
                  <a:prstGeom prst="rect">
                    <a:avLst/>
                  </a:prstGeom>
                  <a:blipFill>
                    <a:blip r:embed="rId2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0" name="Text Box 33">
                    <a:extLst>
                      <a:ext uri="{FF2B5EF4-FFF2-40B4-BE49-F238E27FC236}">
                        <a16:creationId xmlns:a16="http://schemas.microsoft.com/office/drawing/2014/main" id="{3A786E1F-D862-450C-BDEF-A20F04A2A65B}"/>
                      </a:ext>
                    </a:extLst>
                  </p:cNvPr>
                  <p:cNvSpPr txBox="1">
                    <a:spLocks noChangeArrowheads="1"/>
                  </p:cNvSpPr>
                  <p:nvPr/>
                </p:nvSpPr>
                <p:spPr bwMode="auto">
                  <a:xfrm>
                    <a:off x="2518753" y="5181600"/>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50" name="Text Box 33">
                    <a:extLst>
                      <a:ext uri="{FF2B5EF4-FFF2-40B4-BE49-F238E27FC236}">
                        <a16:creationId xmlns:a16="http://schemas.microsoft.com/office/drawing/2014/main" id="{3A786E1F-D862-450C-BDEF-A20F04A2A65B}"/>
                      </a:ext>
                    </a:extLst>
                  </p:cNvPr>
                  <p:cNvSpPr txBox="1">
                    <a:spLocks noRot="1" noChangeAspect="1" noMove="1" noResize="1" noEditPoints="1" noAdjustHandles="1" noChangeArrowheads="1" noChangeShapeType="1" noTextEdit="1"/>
                  </p:cNvSpPr>
                  <p:nvPr/>
                </p:nvSpPr>
                <p:spPr bwMode="auto">
                  <a:xfrm>
                    <a:off x="2518753" y="5181600"/>
                    <a:ext cx="1062647" cy="556434"/>
                  </a:xfrm>
                  <a:prstGeom prst="rect">
                    <a:avLst/>
                  </a:prstGeom>
                  <a:blipFill>
                    <a:blip r:embed="rId3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1" name="Text Box 33">
                    <a:extLst>
                      <a:ext uri="{FF2B5EF4-FFF2-40B4-BE49-F238E27FC236}">
                        <a16:creationId xmlns:a16="http://schemas.microsoft.com/office/drawing/2014/main" id="{FAD0EDEF-7C24-410B-B97C-A0E735D18784}"/>
                      </a:ext>
                    </a:extLst>
                  </p:cNvPr>
                  <p:cNvSpPr txBox="1">
                    <a:spLocks noChangeArrowheads="1"/>
                  </p:cNvSpPr>
                  <p:nvPr/>
                </p:nvSpPr>
                <p:spPr bwMode="auto">
                  <a:xfrm>
                    <a:off x="3048000" y="5539566"/>
                    <a:ext cx="1062647"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dirty="0">
                      <a:solidFill>
                        <a:srgbClr val="00B050"/>
                      </a:solidFill>
                      <a:latin typeface="Times New Roman" pitchFamily="18" charset="0"/>
                    </a:endParaRPr>
                  </a:p>
                </p:txBody>
              </p:sp>
            </mc:Choice>
            <mc:Fallback xmlns="">
              <p:sp>
                <p:nvSpPr>
                  <p:cNvPr id="251" name="Text Box 33">
                    <a:extLst>
                      <a:ext uri="{FF2B5EF4-FFF2-40B4-BE49-F238E27FC236}">
                        <a16:creationId xmlns:a16="http://schemas.microsoft.com/office/drawing/2014/main" id="{FAD0EDEF-7C24-410B-B97C-A0E735D18784}"/>
                      </a:ext>
                    </a:extLst>
                  </p:cNvPr>
                  <p:cNvSpPr txBox="1">
                    <a:spLocks noRot="1" noChangeAspect="1" noMove="1" noResize="1" noEditPoints="1" noAdjustHandles="1" noChangeArrowheads="1" noChangeShapeType="1" noTextEdit="1"/>
                  </p:cNvSpPr>
                  <p:nvPr/>
                </p:nvSpPr>
                <p:spPr bwMode="auto">
                  <a:xfrm>
                    <a:off x="3048000" y="5539566"/>
                    <a:ext cx="1062647" cy="556434"/>
                  </a:xfrm>
                  <a:prstGeom prst="rect">
                    <a:avLst/>
                  </a:prstGeom>
                  <a:blipFill>
                    <a:blip r:embed="rId3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07" name="Group 206">
              <a:extLst>
                <a:ext uri="{FF2B5EF4-FFF2-40B4-BE49-F238E27FC236}">
                  <a16:creationId xmlns:a16="http://schemas.microsoft.com/office/drawing/2014/main" id="{31E6C0BA-B4D9-42ED-B18F-9855A9F3488C}"/>
                </a:ext>
              </a:extLst>
            </p:cNvPr>
            <p:cNvGrpSpPr/>
            <p:nvPr/>
          </p:nvGrpSpPr>
          <p:grpSpPr>
            <a:xfrm>
              <a:off x="5196365" y="5705001"/>
              <a:ext cx="3286379" cy="771999"/>
              <a:chOff x="5196365" y="5705001"/>
              <a:chExt cx="3286379" cy="771999"/>
            </a:xfrm>
          </p:grpSpPr>
          <mc:AlternateContent xmlns:mc="http://schemas.openxmlformats.org/markup-compatibility/2006" xmlns:a14="http://schemas.microsoft.com/office/drawing/2010/main">
            <mc:Choice Requires="a14">
              <p:sp>
                <p:nvSpPr>
                  <p:cNvPr id="238" name="Text Box 33">
                    <a:extLst>
                      <a:ext uri="{FF2B5EF4-FFF2-40B4-BE49-F238E27FC236}">
                        <a16:creationId xmlns:a16="http://schemas.microsoft.com/office/drawing/2014/main" id="{9640F4AB-F02E-4C18-B8A4-E324D18069AD}"/>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8" name="Text Box 33">
                    <a:extLst>
                      <a:ext uri="{FF2B5EF4-FFF2-40B4-BE49-F238E27FC236}">
                        <a16:creationId xmlns:a16="http://schemas.microsoft.com/office/drawing/2014/main" id="{9640F4AB-F02E-4C18-B8A4-E324D18069AD}"/>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3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9" name="Text Box 33">
                    <a:extLst>
                      <a:ext uri="{FF2B5EF4-FFF2-40B4-BE49-F238E27FC236}">
                        <a16:creationId xmlns:a16="http://schemas.microsoft.com/office/drawing/2014/main" id="{52179CDC-B82B-4823-9E56-24FA6B8D75EA}"/>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9" name="Text Box 33">
                    <a:extLst>
                      <a:ext uri="{FF2B5EF4-FFF2-40B4-BE49-F238E27FC236}">
                        <a16:creationId xmlns:a16="http://schemas.microsoft.com/office/drawing/2014/main" id="{52179CDC-B82B-4823-9E56-24FA6B8D75EA}"/>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3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0" name="Text Box 33">
                    <a:extLst>
                      <a:ext uri="{FF2B5EF4-FFF2-40B4-BE49-F238E27FC236}">
                        <a16:creationId xmlns:a16="http://schemas.microsoft.com/office/drawing/2014/main" id="{BF21B303-9AF3-4F95-9402-4B167A07F471}"/>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40" name="Text Box 33">
                    <a:extLst>
                      <a:ext uri="{FF2B5EF4-FFF2-40B4-BE49-F238E27FC236}">
                        <a16:creationId xmlns:a16="http://schemas.microsoft.com/office/drawing/2014/main" id="{BF21B303-9AF3-4F95-9402-4B167A07F471}"/>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3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1" name="Text Box 33">
                    <a:extLst>
                      <a:ext uri="{FF2B5EF4-FFF2-40B4-BE49-F238E27FC236}">
                        <a16:creationId xmlns:a16="http://schemas.microsoft.com/office/drawing/2014/main" id="{57DCAF50-8DD2-471E-B344-D5104C7A33EB}"/>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41" name="Text Box 33">
                    <a:extLst>
                      <a:ext uri="{FF2B5EF4-FFF2-40B4-BE49-F238E27FC236}">
                        <a16:creationId xmlns:a16="http://schemas.microsoft.com/office/drawing/2014/main" id="{57DCAF50-8DD2-471E-B344-D5104C7A33EB}"/>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3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08" name="Group 207">
              <a:extLst>
                <a:ext uri="{FF2B5EF4-FFF2-40B4-BE49-F238E27FC236}">
                  <a16:creationId xmlns:a16="http://schemas.microsoft.com/office/drawing/2014/main" id="{F227D9FD-77ED-4FCF-9D04-ECB200B45A4D}"/>
                </a:ext>
              </a:extLst>
            </p:cNvPr>
            <p:cNvGrpSpPr/>
            <p:nvPr/>
          </p:nvGrpSpPr>
          <p:grpSpPr>
            <a:xfrm>
              <a:off x="5181600" y="5310749"/>
              <a:ext cx="3286379" cy="771999"/>
              <a:chOff x="5196365" y="5705001"/>
              <a:chExt cx="3286379" cy="771999"/>
            </a:xfrm>
          </p:grpSpPr>
          <mc:AlternateContent xmlns:mc="http://schemas.openxmlformats.org/markup-compatibility/2006" xmlns:a14="http://schemas.microsoft.com/office/drawing/2010/main">
            <mc:Choice Requires="a14">
              <p:sp>
                <p:nvSpPr>
                  <p:cNvPr id="234" name="Text Box 33">
                    <a:extLst>
                      <a:ext uri="{FF2B5EF4-FFF2-40B4-BE49-F238E27FC236}">
                        <a16:creationId xmlns:a16="http://schemas.microsoft.com/office/drawing/2014/main" id="{0792EE4A-58F5-4667-B3AB-BE203464A29B}"/>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4" name="Text Box 33">
                    <a:extLst>
                      <a:ext uri="{FF2B5EF4-FFF2-40B4-BE49-F238E27FC236}">
                        <a16:creationId xmlns:a16="http://schemas.microsoft.com/office/drawing/2014/main" id="{0792EE4A-58F5-4667-B3AB-BE203464A29B}"/>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3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5" name="Text Box 33">
                    <a:extLst>
                      <a:ext uri="{FF2B5EF4-FFF2-40B4-BE49-F238E27FC236}">
                        <a16:creationId xmlns:a16="http://schemas.microsoft.com/office/drawing/2014/main" id="{C4D59C8C-2DB0-450C-9A28-04E63E9F3E83}"/>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5" name="Text Box 33">
                    <a:extLst>
                      <a:ext uri="{FF2B5EF4-FFF2-40B4-BE49-F238E27FC236}">
                        <a16:creationId xmlns:a16="http://schemas.microsoft.com/office/drawing/2014/main" id="{C4D59C8C-2DB0-450C-9A28-04E63E9F3E83}"/>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3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6" name="Text Box 33">
                    <a:extLst>
                      <a:ext uri="{FF2B5EF4-FFF2-40B4-BE49-F238E27FC236}">
                        <a16:creationId xmlns:a16="http://schemas.microsoft.com/office/drawing/2014/main" id="{5EB02FE6-CC24-454B-86A0-3D1DF91C5E78}"/>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6" name="Text Box 33">
                    <a:extLst>
                      <a:ext uri="{FF2B5EF4-FFF2-40B4-BE49-F238E27FC236}">
                        <a16:creationId xmlns:a16="http://schemas.microsoft.com/office/drawing/2014/main" id="{5EB02FE6-CC24-454B-86A0-3D1DF91C5E78}"/>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3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7" name="Text Box 33">
                    <a:extLst>
                      <a:ext uri="{FF2B5EF4-FFF2-40B4-BE49-F238E27FC236}">
                        <a16:creationId xmlns:a16="http://schemas.microsoft.com/office/drawing/2014/main" id="{D4F55185-A068-4505-870F-D2A4C5DA5135}"/>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7" name="Text Box 33">
                    <a:extLst>
                      <a:ext uri="{FF2B5EF4-FFF2-40B4-BE49-F238E27FC236}">
                        <a16:creationId xmlns:a16="http://schemas.microsoft.com/office/drawing/2014/main" id="{D4F55185-A068-4505-870F-D2A4C5DA5135}"/>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3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09" name="Group 208">
              <a:extLst>
                <a:ext uri="{FF2B5EF4-FFF2-40B4-BE49-F238E27FC236}">
                  <a16:creationId xmlns:a16="http://schemas.microsoft.com/office/drawing/2014/main" id="{AE548365-B9E7-42C7-B713-0F969360BB96}"/>
                </a:ext>
              </a:extLst>
            </p:cNvPr>
            <p:cNvGrpSpPr/>
            <p:nvPr/>
          </p:nvGrpSpPr>
          <p:grpSpPr>
            <a:xfrm>
              <a:off x="5166835" y="4916497"/>
              <a:ext cx="3286379" cy="771999"/>
              <a:chOff x="5196365" y="5705001"/>
              <a:chExt cx="3286379" cy="771999"/>
            </a:xfrm>
          </p:grpSpPr>
          <mc:AlternateContent xmlns:mc="http://schemas.openxmlformats.org/markup-compatibility/2006" xmlns:a14="http://schemas.microsoft.com/office/drawing/2010/main">
            <mc:Choice Requires="a14">
              <p:sp>
                <p:nvSpPr>
                  <p:cNvPr id="230" name="Text Box 33">
                    <a:extLst>
                      <a:ext uri="{FF2B5EF4-FFF2-40B4-BE49-F238E27FC236}">
                        <a16:creationId xmlns:a16="http://schemas.microsoft.com/office/drawing/2014/main" id="{7D640FC8-9289-4E7C-88B6-31A45181E305}"/>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0" name="Text Box 33">
                    <a:extLst>
                      <a:ext uri="{FF2B5EF4-FFF2-40B4-BE49-F238E27FC236}">
                        <a16:creationId xmlns:a16="http://schemas.microsoft.com/office/drawing/2014/main" id="{7D640FC8-9289-4E7C-88B6-31A45181E305}"/>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4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1" name="Text Box 33">
                    <a:extLst>
                      <a:ext uri="{FF2B5EF4-FFF2-40B4-BE49-F238E27FC236}">
                        <a16:creationId xmlns:a16="http://schemas.microsoft.com/office/drawing/2014/main" id="{D673EBBC-5ED7-4F82-B739-C693E1D6464C}"/>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1" name="Text Box 33">
                    <a:extLst>
                      <a:ext uri="{FF2B5EF4-FFF2-40B4-BE49-F238E27FC236}">
                        <a16:creationId xmlns:a16="http://schemas.microsoft.com/office/drawing/2014/main" id="{D673EBBC-5ED7-4F82-B739-C693E1D6464C}"/>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4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2" name="Text Box 33">
                    <a:extLst>
                      <a:ext uri="{FF2B5EF4-FFF2-40B4-BE49-F238E27FC236}">
                        <a16:creationId xmlns:a16="http://schemas.microsoft.com/office/drawing/2014/main" id="{41331B2C-234E-4E19-9B89-98D679779B6F}"/>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2" name="Text Box 33">
                    <a:extLst>
                      <a:ext uri="{FF2B5EF4-FFF2-40B4-BE49-F238E27FC236}">
                        <a16:creationId xmlns:a16="http://schemas.microsoft.com/office/drawing/2014/main" id="{41331B2C-234E-4E19-9B89-98D679779B6F}"/>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4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3" name="Text Box 33">
                    <a:extLst>
                      <a:ext uri="{FF2B5EF4-FFF2-40B4-BE49-F238E27FC236}">
                        <a16:creationId xmlns:a16="http://schemas.microsoft.com/office/drawing/2014/main" id="{34DD8ADF-D711-49F3-8627-2EB84F415D76}"/>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33" name="Text Box 33">
                    <a:extLst>
                      <a:ext uri="{FF2B5EF4-FFF2-40B4-BE49-F238E27FC236}">
                        <a16:creationId xmlns:a16="http://schemas.microsoft.com/office/drawing/2014/main" id="{34DD8ADF-D711-49F3-8627-2EB84F415D76}"/>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4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10" name="Group 209">
              <a:extLst>
                <a:ext uri="{FF2B5EF4-FFF2-40B4-BE49-F238E27FC236}">
                  <a16:creationId xmlns:a16="http://schemas.microsoft.com/office/drawing/2014/main" id="{E8B4B7B0-AF84-4757-B2A9-25B79D901BF5}"/>
                </a:ext>
              </a:extLst>
            </p:cNvPr>
            <p:cNvGrpSpPr/>
            <p:nvPr/>
          </p:nvGrpSpPr>
          <p:grpSpPr>
            <a:xfrm>
              <a:off x="5152070" y="4522245"/>
              <a:ext cx="3286379" cy="771999"/>
              <a:chOff x="5196365" y="5705001"/>
              <a:chExt cx="3286379" cy="771999"/>
            </a:xfrm>
          </p:grpSpPr>
          <mc:AlternateContent xmlns:mc="http://schemas.openxmlformats.org/markup-compatibility/2006" xmlns:a14="http://schemas.microsoft.com/office/drawing/2010/main">
            <mc:Choice Requires="a14">
              <p:sp>
                <p:nvSpPr>
                  <p:cNvPr id="226" name="Text Box 33">
                    <a:extLst>
                      <a:ext uri="{FF2B5EF4-FFF2-40B4-BE49-F238E27FC236}">
                        <a16:creationId xmlns:a16="http://schemas.microsoft.com/office/drawing/2014/main" id="{FAD27751-88FF-4103-B05B-E500568B4EC6}"/>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6" name="Text Box 33">
                    <a:extLst>
                      <a:ext uri="{FF2B5EF4-FFF2-40B4-BE49-F238E27FC236}">
                        <a16:creationId xmlns:a16="http://schemas.microsoft.com/office/drawing/2014/main" id="{FAD27751-88FF-4103-B05B-E500568B4EC6}"/>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4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7" name="Text Box 33">
                    <a:extLst>
                      <a:ext uri="{FF2B5EF4-FFF2-40B4-BE49-F238E27FC236}">
                        <a16:creationId xmlns:a16="http://schemas.microsoft.com/office/drawing/2014/main" id="{A9A34158-D0DD-4162-9C35-E741CD023E2D}"/>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7" name="Text Box 33">
                    <a:extLst>
                      <a:ext uri="{FF2B5EF4-FFF2-40B4-BE49-F238E27FC236}">
                        <a16:creationId xmlns:a16="http://schemas.microsoft.com/office/drawing/2014/main" id="{A9A34158-D0DD-4162-9C35-E741CD023E2D}"/>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4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8" name="Text Box 33">
                    <a:extLst>
                      <a:ext uri="{FF2B5EF4-FFF2-40B4-BE49-F238E27FC236}">
                        <a16:creationId xmlns:a16="http://schemas.microsoft.com/office/drawing/2014/main" id="{16857855-5937-4691-B7B3-2FE49127962E}"/>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8" name="Text Box 33">
                    <a:extLst>
                      <a:ext uri="{FF2B5EF4-FFF2-40B4-BE49-F238E27FC236}">
                        <a16:creationId xmlns:a16="http://schemas.microsoft.com/office/drawing/2014/main" id="{16857855-5937-4691-B7B3-2FE49127962E}"/>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4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9" name="Text Box 33">
                    <a:extLst>
                      <a:ext uri="{FF2B5EF4-FFF2-40B4-BE49-F238E27FC236}">
                        <a16:creationId xmlns:a16="http://schemas.microsoft.com/office/drawing/2014/main" id="{CE5EF252-C780-4903-B4A7-E0172B08714D}"/>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9" name="Text Box 33">
                    <a:extLst>
                      <a:ext uri="{FF2B5EF4-FFF2-40B4-BE49-F238E27FC236}">
                        <a16:creationId xmlns:a16="http://schemas.microsoft.com/office/drawing/2014/main" id="{CE5EF252-C780-4903-B4A7-E0172B08714D}"/>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4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11" name="Group 210">
              <a:extLst>
                <a:ext uri="{FF2B5EF4-FFF2-40B4-BE49-F238E27FC236}">
                  <a16:creationId xmlns:a16="http://schemas.microsoft.com/office/drawing/2014/main" id="{CD2AB19D-BD46-4430-B037-3FA754CE7373}"/>
                </a:ext>
              </a:extLst>
            </p:cNvPr>
            <p:cNvGrpSpPr/>
            <p:nvPr/>
          </p:nvGrpSpPr>
          <p:grpSpPr>
            <a:xfrm>
              <a:off x="5137305" y="4127993"/>
              <a:ext cx="3286379" cy="771999"/>
              <a:chOff x="5196365" y="5705001"/>
              <a:chExt cx="3286379" cy="771999"/>
            </a:xfrm>
          </p:grpSpPr>
          <mc:AlternateContent xmlns:mc="http://schemas.openxmlformats.org/markup-compatibility/2006" xmlns:a14="http://schemas.microsoft.com/office/drawing/2010/main">
            <mc:Choice Requires="a14">
              <p:sp>
                <p:nvSpPr>
                  <p:cNvPr id="222" name="Text Box 33">
                    <a:extLst>
                      <a:ext uri="{FF2B5EF4-FFF2-40B4-BE49-F238E27FC236}">
                        <a16:creationId xmlns:a16="http://schemas.microsoft.com/office/drawing/2014/main" id="{8E2933BF-2C46-4B41-8F3E-0B562DD0A83E}"/>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2" name="Text Box 33">
                    <a:extLst>
                      <a:ext uri="{FF2B5EF4-FFF2-40B4-BE49-F238E27FC236}">
                        <a16:creationId xmlns:a16="http://schemas.microsoft.com/office/drawing/2014/main" id="{8E2933BF-2C46-4B41-8F3E-0B562DD0A83E}"/>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4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3" name="Text Box 33">
                    <a:extLst>
                      <a:ext uri="{FF2B5EF4-FFF2-40B4-BE49-F238E27FC236}">
                        <a16:creationId xmlns:a16="http://schemas.microsoft.com/office/drawing/2014/main" id="{BFDDB40E-6042-412E-B925-4C98106EF1CD}"/>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3" name="Text Box 33">
                    <a:extLst>
                      <a:ext uri="{FF2B5EF4-FFF2-40B4-BE49-F238E27FC236}">
                        <a16:creationId xmlns:a16="http://schemas.microsoft.com/office/drawing/2014/main" id="{BFDDB40E-6042-412E-B925-4C98106EF1CD}"/>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4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4" name="Text Box 33">
                    <a:extLst>
                      <a:ext uri="{FF2B5EF4-FFF2-40B4-BE49-F238E27FC236}">
                        <a16:creationId xmlns:a16="http://schemas.microsoft.com/office/drawing/2014/main" id="{B84B9826-2F2C-4D3A-84C9-AD68DD965885}"/>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4" name="Text Box 33">
                    <a:extLst>
                      <a:ext uri="{FF2B5EF4-FFF2-40B4-BE49-F238E27FC236}">
                        <a16:creationId xmlns:a16="http://schemas.microsoft.com/office/drawing/2014/main" id="{B84B9826-2F2C-4D3A-84C9-AD68DD965885}"/>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5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5" name="Text Box 33">
                    <a:extLst>
                      <a:ext uri="{FF2B5EF4-FFF2-40B4-BE49-F238E27FC236}">
                        <a16:creationId xmlns:a16="http://schemas.microsoft.com/office/drawing/2014/main" id="{770CBAC9-6699-4759-860A-269993FC45D3}"/>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5" name="Text Box 33">
                    <a:extLst>
                      <a:ext uri="{FF2B5EF4-FFF2-40B4-BE49-F238E27FC236}">
                        <a16:creationId xmlns:a16="http://schemas.microsoft.com/office/drawing/2014/main" id="{770CBAC9-6699-4759-860A-269993FC45D3}"/>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5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12" name="Group 211">
              <a:extLst>
                <a:ext uri="{FF2B5EF4-FFF2-40B4-BE49-F238E27FC236}">
                  <a16:creationId xmlns:a16="http://schemas.microsoft.com/office/drawing/2014/main" id="{EC94D43A-FA2D-4338-8E8B-BD58B584CE79}"/>
                </a:ext>
              </a:extLst>
            </p:cNvPr>
            <p:cNvGrpSpPr/>
            <p:nvPr/>
          </p:nvGrpSpPr>
          <p:grpSpPr>
            <a:xfrm>
              <a:off x="5122540" y="3733741"/>
              <a:ext cx="3286379" cy="771999"/>
              <a:chOff x="5196365" y="5705001"/>
              <a:chExt cx="3286379" cy="771999"/>
            </a:xfrm>
          </p:grpSpPr>
          <mc:AlternateContent xmlns:mc="http://schemas.openxmlformats.org/markup-compatibility/2006" xmlns:a14="http://schemas.microsoft.com/office/drawing/2010/main">
            <mc:Choice Requires="a14">
              <p:sp>
                <p:nvSpPr>
                  <p:cNvPr id="218" name="Text Box 33">
                    <a:extLst>
                      <a:ext uri="{FF2B5EF4-FFF2-40B4-BE49-F238E27FC236}">
                        <a16:creationId xmlns:a16="http://schemas.microsoft.com/office/drawing/2014/main" id="{F3C77A75-2A35-4896-9535-DE4248DF79C5}"/>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8" name="Text Box 33">
                    <a:extLst>
                      <a:ext uri="{FF2B5EF4-FFF2-40B4-BE49-F238E27FC236}">
                        <a16:creationId xmlns:a16="http://schemas.microsoft.com/office/drawing/2014/main" id="{F3C77A75-2A35-4896-9535-DE4248DF79C5}"/>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5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9" name="Text Box 33">
                    <a:extLst>
                      <a:ext uri="{FF2B5EF4-FFF2-40B4-BE49-F238E27FC236}">
                        <a16:creationId xmlns:a16="http://schemas.microsoft.com/office/drawing/2014/main" id="{9F1CBAC1-1850-4E45-8602-B8BAC50DEA4D}"/>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9" name="Text Box 33">
                    <a:extLst>
                      <a:ext uri="{FF2B5EF4-FFF2-40B4-BE49-F238E27FC236}">
                        <a16:creationId xmlns:a16="http://schemas.microsoft.com/office/drawing/2014/main" id="{9F1CBAC1-1850-4E45-8602-B8BAC50DEA4D}"/>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5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0" name="Text Box 33">
                    <a:extLst>
                      <a:ext uri="{FF2B5EF4-FFF2-40B4-BE49-F238E27FC236}">
                        <a16:creationId xmlns:a16="http://schemas.microsoft.com/office/drawing/2014/main" id="{F23FCC32-E2AC-42A6-B7EF-1AA447EE8E0C}"/>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0" name="Text Box 33">
                    <a:extLst>
                      <a:ext uri="{FF2B5EF4-FFF2-40B4-BE49-F238E27FC236}">
                        <a16:creationId xmlns:a16="http://schemas.microsoft.com/office/drawing/2014/main" id="{F23FCC32-E2AC-42A6-B7EF-1AA447EE8E0C}"/>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5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1" name="Text Box 33">
                    <a:extLst>
                      <a:ext uri="{FF2B5EF4-FFF2-40B4-BE49-F238E27FC236}">
                        <a16:creationId xmlns:a16="http://schemas.microsoft.com/office/drawing/2014/main" id="{82A0A3ED-020D-4A80-9AD0-366C8338C73D}"/>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21" name="Text Box 33">
                    <a:extLst>
                      <a:ext uri="{FF2B5EF4-FFF2-40B4-BE49-F238E27FC236}">
                        <a16:creationId xmlns:a16="http://schemas.microsoft.com/office/drawing/2014/main" id="{82A0A3ED-020D-4A80-9AD0-366C8338C73D}"/>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5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213" name="Group 212">
              <a:extLst>
                <a:ext uri="{FF2B5EF4-FFF2-40B4-BE49-F238E27FC236}">
                  <a16:creationId xmlns:a16="http://schemas.microsoft.com/office/drawing/2014/main" id="{9FD05CD1-E9DE-47CE-B5A9-48F7D3563716}"/>
                </a:ext>
              </a:extLst>
            </p:cNvPr>
            <p:cNvGrpSpPr/>
            <p:nvPr/>
          </p:nvGrpSpPr>
          <p:grpSpPr>
            <a:xfrm>
              <a:off x="5107775" y="3339489"/>
              <a:ext cx="3286379" cy="771999"/>
              <a:chOff x="5196365" y="5705001"/>
              <a:chExt cx="3286379" cy="771999"/>
            </a:xfrm>
          </p:grpSpPr>
          <mc:AlternateContent xmlns:mc="http://schemas.openxmlformats.org/markup-compatibility/2006" xmlns:a14="http://schemas.microsoft.com/office/drawing/2010/main">
            <mc:Choice Requires="a14">
              <p:sp>
                <p:nvSpPr>
                  <p:cNvPr id="214" name="Text Box 33">
                    <a:extLst>
                      <a:ext uri="{FF2B5EF4-FFF2-40B4-BE49-F238E27FC236}">
                        <a16:creationId xmlns:a16="http://schemas.microsoft.com/office/drawing/2014/main" id="{1A5C3A2A-33A3-44E1-AF56-5F82E90B47AA}"/>
                      </a:ext>
                    </a:extLst>
                  </p:cNvPr>
                  <p:cNvSpPr txBox="1">
                    <a:spLocks noChangeArrowheads="1"/>
                  </p:cNvSpPr>
                  <p:nvPr/>
                </p:nvSpPr>
                <p:spPr bwMode="auto">
                  <a:xfrm>
                    <a:off x="5953195" y="5705001"/>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4" name="Text Box 33">
                    <a:extLst>
                      <a:ext uri="{FF2B5EF4-FFF2-40B4-BE49-F238E27FC236}">
                        <a16:creationId xmlns:a16="http://schemas.microsoft.com/office/drawing/2014/main" id="{1A5C3A2A-33A3-44E1-AF56-5F82E90B47AA}"/>
                      </a:ext>
                    </a:extLst>
                  </p:cNvPr>
                  <p:cNvSpPr txBox="1">
                    <a:spLocks noRot="1" noChangeAspect="1" noMove="1" noResize="1" noEditPoints="1" noAdjustHandles="1" noChangeArrowheads="1" noChangeShapeType="1" noTextEdit="1"/>
                  </p:cNvSpPr>
                  <p:nvPr/>
                </p:nvSpPr>
                <p:spPr bwMode="auto">
                  <a:xfrm>
                    <a:off x="5953195" y="5705001"/>
                    <a:ext cx="1062647" cy="571891"/>
                  </a:xfrm>
                  <a:prstGeom prst="rect">
                    <a:avLst/>
                  </a:prstGeom>
                  <a:blipFill>
                    <a:blip r:embed="rId5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 name="Text Box 33">
                    <a:extLst>
                      <a:ext uri="{FF2B5EF4-FFF2-40B4-BE49-F238E27FC236}">
                        <a16:creationId xmlns:a16="http://schemas.microsoft.com/office/drawing/2014/main" id="{1D031E5E-144D-49DC-99D5-5AF3B4978893}"/>
                      </a:ext>
                    </a:extLst>
                  </p:cNvPr>
                  <p:cNvSpPr txBox="1">
                    <a:spLocks noChangeArrowheads="1"/>
                  </p:cNvSpPr>
                  <p:nvPr/>
                </p:nvSpPr>
                <p:spPr bwMode="auto">
                  <a:xfrm>
                    <a:off x="7420097" y="5721437"/>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5" name="Text Box 33">
                    <a:extLst>
                      <a:ext uri="{FF2B5EF4-FFF2-40B4-BE49-F238E27FC236}">
                        <a16:creationId xmlns:a16="http://schemas.microsoft.com/office/drawing/2014/main" id="{1D031E5E-144D-49DC-99D5-5AF3B4978893}"/>
                      </a:ext>
                    </a:extLst>
                  </p:cNvPr>
                  <p:cNvSpPr txBox="1">
                    <a:spLocks noRot="1" noChangeAspect="1" noMove="1" noResize="1" noEditPoints="1" noAdjustHandles="1" noChangeArrowheads="1" noChangeShapeType="1" noTextEdit="1"/>
                  </p:cNvSpPr>
                  <p:nvPr/>
                </p:nvSpPr>
                <p:spPr bwMode="auto">
                  <a:xfrm>
                    <a:off x="7420097" y="5721437"/>
                    <a:ext cx="1062647" cy="571891"/>
                  </a:xfrm>
                  <a:prstGeom prst="rect">
                    <a:avLst/>
                  </a:prstGeom>
                  <a:blipFill>
                    <a:blip r:embed="rId5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6" name="Text Box 33">
                    <a:extLst>
                      <a:ext uri="{FF2B5EF4-FFF2-40B4-BE49-F238E27FC236}">
                        <a16:creationId xmlns:a16="http://schemas.microsoft.com/office/drawing/2014/main" id="{92234EDB-62A4-4766-A4B4-73C56EB9FF7D}"/>
                      </a:ext>
                    </a:extLst>
                  </p:cNvPr>
                  <p:cNvSpPr txBox="1">
                    <a:spLocks noChangeArrowheads="1"/>
                  </p:cNvSpPr>
                  <p:nvPr/>
                </p:nvSpPr>
                <p:spPr bwMode="auto">
                  <a:xfrm>
                    <a:off x="5196365" y="5777400"/>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6" name="Text Box 33">
                    <a:extLst>
                      <a:ext uri="{FF2B5EF4-FFF2-40B4-BE49-F238E27FC236}">
                        <a16:creationId xmlns:a16="http://schemas.microsoft.com/office/drawing/2014/main" id="{92234EDB-62A4-4766-A4B4-73C56EB9FF7D}"/>
                      </a:ext>
                    </a:extLst>
                  </p:cNvPr>
                  <p:cNvSpPr txBox="1">
                    <a:spLocks noRot="1" noChangeAspect="1" noMove="1" noResize="1" noEditPoints="1" noAdjustHandles="1" noChangeArrowheads="1" noChangeShapeType="1" noTextEdit="1"/>
                  </p:cNvSpPr>
                  <p:nvPr/>
                </p:nvSpPr>
                <p:spPr bwMode="auto">
                  <a:xfrm>
                    <a:off x="5196365" y="5777400"/>
                    <a:ext cx="1062647" cy="571891"/>
                  </a:xfrm>
                  <a:prstGeom prst="rect">
                    <a:avLst/>
                  </a:prstGeom>
                  <a:blipFill>
                    <a:blip r:embed="rId5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7" name="Text Box 33">
                    <a:extLst>
                      <a:ext uri="{FF2B5EF4-FFF2-40B4-BE49-F238E27FC236}">
                        <a16:creationId xmlns:a16="http://schemas.microsoft.com/office/drawing/2014/main" id="{971BFD9A-78D7-4B62-BC29-306F6289FEB7}"/>
                      </a:ext>
                    </a:extLst>
                  </p:cNvPr>
                  <p:cNvSpPr txBox="1">
                    <a:spLocks noChangeArrowheads="1"/>
                  </p:cNvSpPr>
                  <p:nvPr/>
                </p:nvSpPr>
                <p:spPr bwMode="auto">
                  <a:xfrm>
                    <a:off x="6738952" y="5905109"/>
                    <a:ext cx="1062647" cy="5718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217" name="Text Box 33">
                    <a:extLst>
                      <a:ext uri="{FF2B5EF4-FFF2-40B4-BE49-F238E27FC236}">
                        <a16:creationId xmlns:a16="http://schemas.microsoft.com/office/drawing/2014/main" id="{971BFD9A-78D7-4B62-BC29-306F6289FEB7}"/>
                      </a:ext>
                    </a:extLst>
                  </p:cNvPr>
                  <p:cNvSpPr txBox="1">
                    <a:spLocks noRot="1" noChangeAspect="1" noMove="1" noResize="1" noEditPoints="1" noAdjustHandles="1" noChangeArrowheads="1" noChangeShapeType="1" noTextEdit="1"/>
                  </p:cNvSpPr>
                  <p:nvPr/>
                </p:nvSpPr>
                <p:spPr bwMode="auto">
                  <a:xfrm>
                    <a:off x="6738952" y="5905109"/>
                    <a:ext cx="1062647" cy="571891"/>
                  </a:xfrm>
                  <a:prstGeom prst="rect">
                    <a:avLst/>
                  </a:prstGeom>
                  <a:blipFill>
                    <a:blip r:embed="rId5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102" name="Group 101">
            <a:extLst>
              <a:ext uri="{FF2B5EF4-FFF2-40B4-BE49-F238E27FC236}">
                <a16:creationId xmlns:a16="http://schemas.microsoft.com/office/drawing/2014/main" id="{1FB4096F-488A-4F2F-A5CD-C99F2905066A}"/>
              </a:ext>
            </a:extLst>
          </p:cNvPr>
          <p:cNvGrpSpPr/>
          <p:nvPr/>
        </p:nvGrpSpPr>
        <p:grpSpPr>
          <a:xfrm>
            <a:off x="825500" y="5059309"/>
            <a:ext cx="2068275" cy="856051"/>
            <a:chOff x="826860" y="5054590"/>
            <a:chExt cx="2068275" cy="856051"/>
          </a:xfrm>
        </p:grpSpPr>
        <p:sp>
          <p:nvSpPr>
            <p:cNvPr id="103" name="Text Box 33">
              <a:extLst>
                <a:ext uri="{FF2B5EF4-FFF2-40B4-BE49-F238E27FC236}">
                  <a16:creationId xmlns:a16="http://schemas.microsoft.com/office/drawing/2014/main" id="{12A8BC11-E2ED-4C5D-B311-DBBD36EBC268}"/>
                </a:ext>
              </a:extLst>
            </p:cNvPr>
            <p:cNvSpPr txBox="1">
              <a:spLocks noChangeArrowheads="1"/>
            </p:cNvSpPr>
            <p:nvPr/>
          </p:nvSpPr>
          <p:spPr bwMode="auto">
            <a:xfrm>
              <a:off x="826860" y="505459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a:solidFill>
                    <a:schemeClr val="accent1"/>
                  </a:solidFill>
                  <a:latin typeface="Times New Roman" pitchFamily="18" charset="0"/>
                </a:rPr>
                <a:t>5</a:t>
              </a:r>
            </a:p>
          </p:txBody>
        </p:sp>
        <p:cxnSp>
          <p:nvCxnSpPr>
            <p:cNvPr id="104" name="Straight Connector 103">
              <a:extLst>
                <a:ext uri="{FF2B5EF4-FFF2-40B4-BE49-F238E27FC236}">
                  <a16:creationId xmlns:a16="http://schemas.microsoft.com/office/drawing/2014/main" id="{C49F152A-6653-480B-9E94-319F4B20305C}"/>
                </a:ext>
              </a:extLst>
            </p:cNvPr>
            <p:cNvCxnSpPr>
              <a:cxnSpLocks/>
            </p:cNvCxnSpPr>
            <p:nvPr/>
          </p:nvCxnSpPr>
          <p:spPr bwMode="auto">
            <a:xfrm>
              <a:off x="1009422" y="5193090"/>
              <a:ext cx="1885713" cy="717551"/>
            </a:xfrm>
            <a:prstGeom prst="line">
              <a:avLst/>
            </a:prstGeom>
            <a:noFill/>
            <a:ln w="3175" cap="sq" cmpd="sng" algn="ctr">
              <a:solidFill>
                <a:schemeClr val="accent1"/>
              </a:solidFill>
              <a:prstDash val="solid"/>
              <a:round/>
              <a:headEnd type="none" w="med" len="med"/>
              <a:tailEnd type="none" w="med" len="med"/>
            </a:ln>
            <a:effectLst/>
          </p:spPr>
        </p:cxnSp>
      </p:grpSp>
      <p:sp>
        <p:nvSpPr>
          <p:cNvPr id="3" name="Oval 2">
            <a:extLst>
              <a:ext uri="{FF2B5EF4-FFF2-40B4-BE49-F238E27FC236}">
                <a16:creationId xmlns:a16="http://schemas.microsoft.com/office/drawing/2014/main" id="{EDD2B4B0-111B-38C9-4888-A72E3236671A}"/>
              </a:ext>
            </a:extLst>
          </p:cNvPr>
          <p:cNvSpPr/>
          <p:nvPr/>
        </p:nvSpPr>
        <p:spPr>
          <a:xfrm>
            <a:off x="3228927" y="39730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8120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xit" presetSubtype="4" fill="hold" nodeType="withEffect">
                                  <p:stCondLst>
                                    <p:cond delay="0"/>
                                  </p:stCondLst>
                                  <p:childTnLst>
                                    <p:anim calcmode="lin" valueType="num">
                                      <p:cBhvr additive="base">
                                        <p:cTn id="22" dur="500"/>
                                        <p:tgtEl>
                                          <p:spTgt spid="102"/>
                                        </p:tgtEl>
                                        <p:attrNameLst>
                                          <p:attrName>ppt_x</p:attrName>
                                        </p:attrNameLst>
                                      </p:cBhvr>
                                      <p:tavLst>
                                        <p:tav tm="0">
                                          <p:val>
                                            <p:strVal val="ppt_x"/>
                                          </p:val>
                                        </p:tav>
                                        <p:tav tm="100000">
                                          <p:val>
                                            <p:strVal val="ppt_x"/>
                                          </p:val>
                                        </p:tav>
                                      </p:tavLst>
                                    </p:anim>
                                    <p:anim calcmode="lin" valueType="num">
                                      <p:cBhvr additive="base">
                                        <p:cTn id="23" dur="500"/>
                                        <p:tgtEl>
                                          <p:spTgt spid="102"/>
                                        </p:tgtEl>
                                        <p:attrNameLst>
                                          <p:attrName>ppt_y</p:attrName>
                                        </p:attrNameLst>
                                      </p:cBhvr>
                                      <p:tavLst>
                                        <p:tav tm="0">
                                          <p:val>
                                            <p:strVal val="ppt_y"/>
                                          </p:val>
                                        </p:tav>
                                        <p:tav tm="100000">
                                          <p:val>
                                            <p:strVal val="1+ppt_h/2"/>
                                          </p:val>
                                        </p:tav>
                                      </p:tavLst>
                                    </p:anim>
                                    <p:set>
                                      <p:cBhvr>
                                        <p:cTn id="24" dur="1" fill="hold">
                                          <p:stCondLst>
                                            <p:cond delay="499"/>
                                          </p:stCondLst>
                                        </p:cTn>
                                        <p:tgtEl>
                                          <p:spTgt spid="10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25"/>
                                        </p:tgtEl>
                                        <p:attrNameLst>
                                          <p:attrName>ppt_x</p:attrName>
                                        </p:attrNameLst>
                                      </p:cBhvr>
                                      <p:tavLst>
                                        <p:tav tm="0">
                                          <p:val>
                                            <p:strVal val="ppt_x"/>
                                          </p:val>
                                        </p:tav>
                                        <p:tav tm="100000">
                                          <p:val>
                                            <p:strVal val="ppt_x"/>
                                          </p:val>
                                        </p:tav>
                                      </p:tavLst>
                                    </p:anim>
                                    <p:anim calcmode="lin" valueType="num">
                                      <p:cBhvr additive="base">
                                        <p:cTn id="27" dur="500"/>
                                        <p:tgtEl>
                                          <p:spTgt spid="25"/>
                                        </p:tgtEl>
                                        <p:attrNameLst>
                                          <p:attrName>ppt_y</p:attrName>
                                        </p:attrNameLst>
                                      </p:cBhvr>
                                      <p:tavLst>
                                        <p:tav tm="0">
                                          <p:val>
                                            <p:strVal val="ppt_y"/>
                                          </p:val>
                                        </p:tav>
                                        <p:tav tm="100000">
                                          <p:val>
                                            <p:strVal val="1+ppt_h/2"/>
                                          </p:val>
                                        </p:tav>
                                      </p:tavLst>
                                    </p:anim>
                                    <p:set>
                                      <p:cBhvr>
                                        <p:cTn id="28" dur="1" fill="hold">
                                          <p:stCondLst>
                                            <p:cond delay="499"/>
                                          </p:stCondLst>
                                        </p:cTn>
                                        <p:tgtEl>
                                          <p:spTgt spid="25"/>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204"/>
                                        </p:tgtEl>
                                        <p:attrNameLst>
                                          <p:attrName>ppt_x</p:attrName>
                                        </p:attrNameLst>
                                      </p:cBhvr>
                                      <p:tavLst>
                                        <p:tav tm="0">
                                          <p:val>
                                            <p:strVal val="ppt_x"/>
                                          </p:val>
                                        </p:tav>
                                        <p:tav tm="100000">
                                          <p:val>
                                            <p:strVal val="ppt_x"/>
                                          </p:val>
                                        </p:tav>
                                      </p:tavLst>
                                    </p:anim>
                                    <p:anim calcmode="lin" valueType="num">
                                      <p:cBhvr additive="base">
                                        <p:cTn id="31" dur="500"/>
                                        <p:tgtEl>
                                          <p:spTgt spid="204"/>
                                        </p:tgtEl>
                                        <p:attrNameLst>
                                          <p:attrName>ppt_y</p:attrName>
                                        </p:attrNameLst>
                                      </p:cBhvr>
                                      <p:tavLst>
                                        <p:tav tm="0">
                                          <p:val>
                                            <p:strVal val="ppt_y"/>
                                          </p:val>
                                        </p:tav>
                                        <p:tav tm="100000">
                                          <p:val>
                                            <p:strVal val="1+ppt_h/2"/>
                                          </p:val>
                                        </p:tav>
                                      </p:tavLst>
                                    </p:anim>
                                    <p:set>
                                      <p:cBhvr>
                                        <p:cTn id="32" dur="1" fill="hold">
                                          <p:stCondLst>
                                            <p:cond delay="499"/>
                                          </p:stCondLst>
                                        </p:cTn>
                                        <p:tgtEl>
                                          <p:spTgt spid="204"/>
                                        </p:tgtEl>
                                        <p:attrNameLst>
                                          <p:attrName>style.visibility</p:attrName>
                                        </p:attrNameLst>
                                      </p:cBhvr>
                                      <p:to>
                                        <p:strVal val="hidden"/>
                                      </p:to>
                                    </p:set>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5"/>
                                        </p:tgtEl>
                                        <p:attrNameLst>
                                          <p:attrName>style.visibility</p:attrName>
                                        </p:attrNameLst>
                                      </p:cBhvr>
                                      <p:to>
                                        <p:strVal val="visible"/>
                                      </p:to>
                                    </p:set>
                                    <p:anim calcmode="lin" valueType="num">
                                      <p:cBhvr additive="base">
                                        <p:cTn id="39" dur="500" fill="hold"/>
                                        <p:tgtEl>
                                          <p:spTgt spid="205"/>
                                        </p:tgtEl>
                                        <p:attrNameLst>
                                          <p:attrName>ppt_x</p:attrName>
                                        </p:attrNameLst>
                                      </p:cBhvr>
                                      <p:tavLst>
                                        <p:tav tm="0">
                                          <p:val>
                                            <p:strVal val="0-#ppt_w/2"/>
                                          </p:val>
                                        </p:tav>
                                        <p:tav tm="100000">
                                          <p:val>
                                            <p:strVal val="#ppt_x"/>
                                          </p:val>
                                        </p:tav>
                                      </p:tavLst>
                                    </p:anim>
                                    <p:anim calcmode="lin" valueType="num">
                                      <p:cBhvr additive="base">
                                        <p:cTn id="40"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ppt_y"/>
                                          </p:val>
                                        </p:tav>
                                        <p:tav tm="100000">
                                          <p:val>
                                            <p:strVal val="#ppt_y"/>
                                          </p:val>
                                        </p:tav>
                                      </p:tavLst>
                                    </p:anim>
                                  </p:childTnLst>
                                </p:cTn>
                              </p:par>
                              <p:par>
                                <p:cTn id="47" presetID="1" presetClass="exit" presetSubtype="0" fill="hold" nodeType="withEffect">
                                  <p:stCondLst>
                                    <p:cond delay="0"/>
                                  </p:stCondLst>
                                  <p:childTnLst>
                                    <p:set>
                                      <p:cBhvr>
                                        <p:cTn id="48" dur="1" fill="hold">
                                          <p:stCondLst>
                                            <p:cond delay="0"/>
                                          </p:stCondLst>
                                        </p:cTn>
                                        <p:tgtEl>
                                          <p:spTgt spid="205"/>
                                        </p:tgtEl>
                                        <p:attrNameLst>
                                          <p:attrName>style.visibility</p:attrName>
                                        </p:attrNameLst>
                                      </p:cBhvr>
                                      <p:to>
                                        <p:strVal val="hidden"/>
                                      </p:to>
                                    </p:set>
                                  </p:childTnLst>
                                </p:cTn>
                              </p:par>
                              <p:par>
                                <p:cTn id="49" presetID="2" presetClass="entr" presetSubtype="8"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0-#ppt_w/2"/>
                                          </p:val>
                                        </p:tav>
                                        <p:tav tm="100000">
                                          <p:val>
                                            <p:strVal val="#ppt_x"/>
                                          </p:val>
                                        </p:tav>
                                      </p:tavLst>
                                    </p:anim>
                                    <p:anim calcmode="lin" valueType="num">
                                      <p:cBhvr additive="base">
                                        <p:cTn id="52" dur="500" fill="hold"/>
                                        <p:tgtEl>
                                          <p:spTgt spid="5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0-#ppt_w/2"/>
                                          </p:val>
                                        </p:tav>
                                        <p:tav tm="100000">
                                          <p:val>
                                            <p:strVal val="#ppt_x"/>
                                          </p:val>
                                        </p:tav>
                                      </p:tavLst>
                                    </p:anim>
                                    <p:anim calcmode="lin" valueType="num">
                                      <p:cBhvr additive="base">
                                        <p:cTn id="56"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0"/>
                                  </p:stCondLst>
                                  <p:childTnLst>
                                    <p:animMotion origin="layout" path="M 0.00122 -0.00139 L 0.00122 -0.00139 C 0.00035 -0.00046 -0.00087 0.00046 -0.00156 0.00185 C -0.00173 0.00232 -0.00156 0.00347 -0.00121 0.00371 C -1.66667E-6 0.00394 0.00122 0.00324 0.00226 0.00324 C 0.00261 0.00209 0.0033 0.00116 0.0033 -1.85185E-6 C 0.00347 -0.00162 0.00347 -0.00324 0.00295 -0.00463 C 0.00261 -0.00602 0.00139 -0.00625 0.00052 -0.00648 C 0.00018 -0.00694 -0.00035 -0.00717 -0.00087 -0.00741 C -0.00017 -0.0081 0.00018 -0.00926 0.00087 -0.00926 C 0.00382 -0.00972 0.00243 -0.00602 0.00156 -0.00509 C 0.00104 -0.0044 -1.66667E-6 -0.00463 -0.00087 -0.00416 C -0.00139 -0.00393 -0.00191 -0.0037 -0.0026 -0.00324 C -0.00295 -0.00278 -0.0033 -0.00254 -0.00364 -0.00185 C -0.00399 -0.00116 -0.00416 0.00093 -0.00416 0.00093 C -0.00416 0.00162 -0.00416 0.00232 -0.00399 0.00324 C -0.00364 0.00371 -0.0033 0.00417 -0.00295 0.00463 C -0.00104 0.00602 -0.00069 0.00602 0.00122 0.00648 C 0.00625 0.00533 0.00712 0.00718 0.00469 -1.85185E-6 C 0.00365 -0.0037 0.00191 -0.00116 0.00122 -0.00139 Z " pathEditMode="relative" ptsTypes="AAAAAAAAAAAAAAAAAAAA">
                                      <p:cBhvr>
                                        <p:cTn id="64" dur="2000" fill="hold"/>
                                        <p:tgtEl>
                                          <p:spTgt spid="58"/>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6">
                                            <p:txEl>
                                              <p:pRg st="5" end="5"/>
                                            </p:txEl>
                                          </p:spTgt>
                                        </p:tgtEl>
                                        <p:attrNameLst>
                                          <p:attrName>style.visibility</p:attrName>
                                        </p:attrNameLst>
                                      </p:cBhvr>
                                      <p:to>
                                        <p:strVal val="visible"/>
                                      </p:to>
                                    </p:set>
                                    <p:anim calcmode="lin" valueType="num">
                                      <p:cBhvr additive="base">
                                        <p:cTn id="6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6">
                                            <p:txEl>
                                              <p:pRg st="5" end="5"/>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0-#ppt_w/2"/>
                                          </p:val>
                                        </p:tav>
                                        <p:tav tm="100000">
                                          <p:val>
                                            <p:strVal val="#ppt_x"/>
                                          </p:val>
                                        </p:tav>
                                      </p:tavLst>
                                    </p:anim>
                                    <p:anim calcmode="lin" valueType="num">
                                      <p:cBhvr additive="base">
                                        <p:cTn id="7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CA53EA9-0805-4E14-B28C-5BBC021B0068}"/>
              </a:ext>
            </a:extLst>
          </p:cNvPr>
          <p:cNvGrpSpPr/>
          <p:nvPr/>
        </p:nvGrpSpPr>
        <p:grpSpPr>
          <a:xfrm>
            <a:off x="783997" y="3230940"/>
            <a:ext cx="7674203" cy="3464611"/>
            <a:chOff x="783997" y="3230940"/>
            <a:chExt cx="7674203" cy="3464611"/>
          </a:xfrm>
        </p:grpSpPr>
        <p:grpSp>
          <p:nvGrpSpPr>
            <p:cNvPr id="33" name="Group 32">
              <a:extLst>
                <a:ext uri="{FF2B5EF4-FFF2-40B4-BE49-F238E27FC236}">
                  <a16:creationId xmlns:a16="http://schemas.microsoft.com/office/drawing/2014/main" id="{CE33CDEE-55EF-46EF-B736-0FF58003BFBF}"/>
                </a:ext>
              </a:extLst>
            </p:cNvPr>
            <p:cNvGrpSpPr/>
            <p:nvPr/>
          </p:nvGrpSpPr>
          <p:grpSpPr>
            <a:xfrm>
              <a:off x="783997" y="3230940"/>
              <a:ext cx="7674203" cy="3464611"/>
              <a:chOff x="490537" y="1066800"/>
              <a:chExt cx="7674203" cy="3464611"/>
            </a:xfrm>
          </p:grpSpPr>
          <p:pic>
            <p:nvPicPr>
              <p:cNvPr id="41" name="Picture 2" descr="3D plot">
                <a:extLst>
                  <a:ext uri="{FF2B5EF4-FFF2-40B4-BE49-F238E27FC236}">
                    <a16:creationId xmlns:a16="http://schemas.microsoft.com/office/drawing/2014/main" id="{89F4EC11-C6B0-444D-9ACA-C3EB0674E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066800"/>
                <a:ext cx="422227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13" y="106680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CE02031E-1ABC-413C-BE3C-717ADBE5B5CB}"/>
                  </a:ext>
                </a:extLst>
              </p:cNvPr>
              <p:cNvSpPr/>
              <p:nvPr/>
            </p:nvSpPr>
            <p:spPr>
              <a:xfrm rot="21219766">
                <a:off x="574539" y="2560473"/>
                <a:ext cx="105424" cy="751229"/>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05B87206-3ADB-4E39-89C7-944E400AC557}"/>
                  </a:ext>
                </a:extLst>
              </p:cNvPr>
              <p:cNvSpPr/>
              <p:nvPr/>
            </p:nvSpPr>
            <p:spPr>
              <a:xfrm>
                <a:off x="505618" y="1795475"/>
                <a:ext cx="119063" cy="129540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DCF05080-BD0E-40E2-9251-A4131CAEAF94}"/>
                  </a:ext>
                </a:extLst>
              </p:cNvPr>
              <p:cNvSpPr/>
              <p:nvPr/>
            </p:nvSpPr>
            <p:spPr>
              <a:xfrm>
                <a:off x="1697885" y="4021312"/>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6" name="Rectangle 45">
                <a:extLst>
                  <a:ext uri="{FF2B5EF4-FFF2-40B4-BE49-F238E27FC236}">
                    <a16:creationId xmlns:a16="http://schemas.microsoft.com/office/drawing/2014/main" id="{67848936-5798-4650-8443-16F82A6A589B}"/>
                  </a:ext>
                </a:extLst>
              </p:cNvPr>
              <p:cNvSpPr/>
              <p:nvPr/>
            </p:nvSpPr>
            <p:spPr>
              <a:xfrm>
                <a:off x="4215592" y="3346976"/>
                <a:ext cx="215348" cy="266832"/>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7" name="Text Box 33">
                <a:extLst>
                  <a:ext uri="{FF2B5EF4-FFF2-40B4-BE49-F238E27FC236}">
                    <a16:creationId xmlns:a16="http://schemas.microsoft.com/office/drawing/2014/main" id="{7DA304D8-354A-4DDA-ADA5-0C662B255EF8}"/>
                  </a:ext>
                </a:extLst>
              </p:cNvPr>
              <p:cNvSpPr txBox="1">
                <a:spLocks noChangeArrowheads="1"/>
              </p:cNvSpPr>
              <p:nvPr/>
            </p:nvSpPr>
            <p:spPr bwMode="auto">
              <a:xfrm>
                <a:off x="1230540" y="385119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48" name="Text Box 33">
                <a:extLst>
                  <a:ext uri="{FF2B5EF4-FFF2-40B4-BE49-F238E27FC236}">
                    <a16:creationId xmlns:a16="http://schemas.microsoft.com/office/drawing/2014/main" id="{E4621E55-A906-45B1-8748-24A0BFEE58BC}"/>
                  </a:ext>
                </a:extLst>
              </p:cNvPr>
              <p:cNvSpPr txBox="1">
                <a:spLocks noChangeArrowheads="1"/>
              </p:cNvSpPr>
              <p:nvPr/>
            </p:nvSpPr>
            <p:spPr bwMode="auto">
              <a:xfrm>
                <a:off x="3973740" y="324606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9" name="Rectangle 48">
                <a:extLst>
                  <a:ext uri="{FF2B5EF4-FFF2-40B4-BE49-F238E27FC236}">
                    <a16:creationId xmlns:a16="http://schemas.microsoft.com/office/drawing/2014/main" id="{06FAFAF4-DD81-4A78-8291-14191D73E075}"/>
                  </a:ext>
                </a:extLst>
              </p:cNvPr>
              <p:cNvSpPr/>
              <p:nvPr/>
            </p:nvSpPr>
            <p:spPr>
              <a:xfrm>
                <a:off x="6521677" y="428238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4779282" y="256026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150882" y="406974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521654" y="241874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grpSp>
        <p:sp>
          <p:nvSpPr>
            <p:cNvPr id="39" name="Rectangle 38">
              <a:extLst>
                <a:ext uri="{FF2B5EF4-FFF2-40B4-BE49-F238E27FC236}">
                  <a16:creationId xmlns:a16="http://schemas.microsoft.com/office/drawing/2014/main" id="{60915A01-FF05-4B23-B7D7-C3E6FFADDFCD}"/>
                </a:ext>
              </a:extLst>
            </p:cNvPr>
            <p:cNvSpPr/>
            <p:nvPr/>
          </p:nvSpPr>
          <p:spPr>
            <a:xfrm>
              <a:off x="789892" y="3255475"/>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grpSp>
      <p:sp>
        <p:nvSpPr>
          <p:cNvPr id="6" name="Text Box 33">
            <a:extLst>
              <a:ext uri="{FF2B5EF4-FFF2-40B4-BE49-F238E27FC236}">
                <a16:creationId xmlns:a16="http://schemas.microsoft.com/office/drawing/2014/main" id="{1944EC73-56E8-491E-BFB5-D4B46D95E571}"/>
              </a:ext>
            </a:extLst>
          </p:cNvPr>
          <p:cNvSpPr txBox="1">
            <a:spLocks noChangeArrowheads="1"/>
          </p:cNvSpPr>
          <p:nvPr/>
        </p:nvSpPr>
        <p:spPr bwMode="auto">
          <a:xfrm>
            <a:off x="512892" y="563940"/>
            <a:ext cx="701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itchFamily="18" charset="0"/>
              </a:rPr>
              <a:t>The </a:t>
            </a:r>
            <a:r>
              <a:rPr lang="en-US" altLang="en-US" sz="2400" dirty="0">
                <a:solidFill>
                  <a:srgbClr val="66FF33"/>
                </a:solidFill>
                <a:latin typeface="Times New Roman" pitchFamily="18" charset="0"/>
              </a:rPr>
              <a:t>best</a:t>
            </a:r>
            <a:r>
              <a:rPr lang="en-US" altLang="en-US" sz="2400" dirty="0">
                <a:latin typeface="Times New Roman" pitchFamily="18" charset="0"/>
              </a:rPr>
              <a:t> case scenario is:</a:t>
            </a:r>
          </a:p>
          <a:p>
            <a:pPr marL="342900" indent="-342900">
              <a:spcBef>
                <a:spcPct val="0"/>
              </a:spcBef>
              <a:buFont typeface="Arial" panose="020B0604020202020204" pitchFamily="34" charset="0"/>
              <a:buChar char="•"/>
            </a:pPr>
            <a:r>
              <a:rPr lang="en-US" altLang="en-US" sz="2400" dirty="0">
                <a:latin typeface="Times New Roman" pitchFamily="18" charset="0"/>
              </a:rPr>
              <a:t>There are lots of local minimum</a:t>
            </a:r>
          </a:p>
          <a:p>
            <a:pPr marL="342900" indent="-342900">
              <a:spcBef>
                <a:spcPct val="0"/>
              </a:spcBef>
              <a:buFont typeface="Arial" panose="020B0604020202020204" pitchFamily="34" charset="0"/>
              <a:buChar char="•"/>
            </a:pPr>
            <a:r>
              <a:rPr lang="en-US" altLang="en-US" sz="2400" dirty="0">
                <a:latin typeface="Times New Roman" pitchFamily="18" charset="0"/>
              </a:rPr>
              <a:t>They are all learn perfectly with zero error.</a:t>
            </a:r>
          </a:p>
          <a:p>
            <a:pPr marL="342900" indent="-342900">
              <a:spcBef>
                <a:spcPct val="0"/>
              </a:spcBef>
              <a:buFont typeface="Arial" panose="020B0604020202020204" pitchFamily="34" charset="0"/>
              <a:buChar char="•"/>
            </a:pPr>
            <a:r>
              <a:rPr lang="en-US" altLang="en-US" sz="2400" dirty="0">
                <a:latin typeface="Times New Roman" pitchFamily="18" charset="0"/>
              </a:rPr>
              <a:t>Starting from a random place </a:t>
            </a:r>
          </a:p>
          <a:p>
            <a:pPr>
              <a:spcBef>
                <a:spcPct val="0"/>
              </a:spcBef>
            </a:pPr>
            <a:r>
              <a:rPr lang="en-US" altLang="en-US" sz="2400" dirty="0">
                <a:latin typeface="Times New Roman" pitchFamily="18" charset="0"/>
              </a:rPr>
              <a:t>       one can be found in time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a:solidFill>
                  <a:srgbClr val="FFFFFF"/>
                </a:solidFill>
                <a:latin typeface="Times New Roman" pitchFamily="18" charset="0"/>
              </a:rPr>
              <a:t>(# training data)</a:t>
            </a:r>
            <a:r>
              <a:rPr lang="en-US" altLang="en-US" sz="2400" baseline="30000" dirty="0">
                <a:solidFill>
                  <a:srgbClr val="FFFFFF"/>
                </a:solidFill>
                <a:latin typeface="Times New Roman" pitchFamily="18" charset="0"/>
              </a:rPr>
              <a:t>O(1)</a:t>
            </a:r>
            <a:endParaRPr lang="en-US" altLang="en-US" sz="2400" dirty="0">
              <a:latin typeface="Times New Roman"/>
              <a:cs typeface="Times New Roman" panose="02020603050405020304" pitchFamily="18" charset="0"/>
              <a:sym typeface="Symbol" panose="05050102010706020507" pitchFamily="18" charset="2"/>
            </a:endParaRPr>
          </a:p>
          <a:p>
            <a:pPr marL="342900" lvl="0" indent="-342900" eaLnBrk="1" hangingPunct="1">
              <a:spcBef>
                <a:spcPct val="0"/>
              </a:spcBef>
              <a:buFont typeface="Arial" panose="020B0604020202020204" pitchFamily="34" charset="0"/>
              <a:buChar char="•"/>
            </a:pPr>
            <a:r>
              <a:rPr lang="en-US" sz="2400" dirty="0">
                <a:solidFill>
                  <a:srgbClr val="FFFFFF"/>
                </a:solidFill>
                <a:latin typeface="Times New Roman" pitchFamily="18" charset="0"/>
              </a:rPr>
              <a:t>There is an optimal solution within </a:t>
            </a:r>
            <a:br>
              <a:rPr lang="en-US" sz="2400" dirty="0">
                <a:solidFill>
                  <a:srgbClr val="FFFFFF"/>
                </a:solidFill>
                <a:latin typeface="Times New Roman" pitchFamily="18" charset="0"/>
              </a:rPr>
            </a:br>
            <a:r>
              <a:rPr lang="en-US" sz="2400" dirty="0">
                <a:solidFill>
                  <a:srgbClr val="FFFFFF"/>
                </a:solidFill>
                <a:latin typeface="Times New Roman" pitchFamily="18" charset="0"/>
              </a:rPr>
              <a:t>   a very tiny ball around </a:t>
            </a:r>
            <a:r>
              <a:rPr lang="en-US" sz="2400" i="1" dirty="0" err="1">
                <a:solidFill>
                  <a:srgbClr val="66FF33"/>
                </a:solidFill>
                <a:latin typeface="Times New Roman" pitchFamily="18" charset="0"/>
              </a:rPr>
              <a:t>w</a:t>
            </a:r>
            <a:r>
              <a:rPr lang="en-US" sz="2400" i="1" baseline="-25000" dirty="0" err="1">
                <a:solidFill>
                  <a:srgbClr val="66FF33"/>
                </a:solidFill>
                <a:latin typeface="Times New Roman" pitchFamily="18" charset="0"/>
              </a:rPr>
              <a:t>rand</a:t>
            </a:r>
            <a:r>
              <a:rPr lang="en-US" sz="2400" dirty="0">
                <a:solidFill>
                  <a:srgbClr val="FFFFFF"/>
                </a:solidFill>
                <a:latin typeface="Times New Roman" pitchFamily="18" charset="0"/>
              </a:rPr>
              <a:t>.</a:t>
            </a:r>
          </a:p>
          <a:p>
            <a:pPr>
              <a:spcBef>
                <a:spcPct val="0"/>
              </a:spcBef>
            </a:pPr>
            <a:endParaRPr lang="en-US" altLang="en-US" sz="2400" dirty="0">
              <a:latin typeface="Times New Roman" pitchFamily="18" charset="0"/>
            </a:endParaRPr>
          </a:p>
        </p:txBody>
      </p:sp>
      <p:grpSp>
        <p:nvGrpSpPr>
          <p:cNvPr id="2" name="Group 1">
            <a:extLst>
              <a:ext uri="{FF2B5EF4-FFF2-40B4-BE49-F238E27FC236}">
                <a16:creationId xmlns:a16="http://schemas.microsoft.com/office/drawing/2014/main" id="{CDFB2EF3-1C24-4877-A6BB-6471FDAF0A31}"/>
              </a:ext>
            </a:extLst>
          </p:cNvPr>
          <p:cNvGrpSpPr/>
          <p:nvPr/>
        </p:nvGrpSpPr>
        <p:grpSpPr>
          <a:xfrm>
            <a:off x="826860" y="5054590"/>
            <a:ext cx="2068275" cy="856051"/>
            <a:chOff x="826860" y="5054590"/>
            <a:chExt cx="2068275" cy="856051"/>
          </a:xfrm>
        </p:grpSpPr>
        <p:sp>
          <p:nvSpPr>
            <p:cNvPr id="21" name="Text Box 33">
              <a:extLst>
                <a:ext uri="{FF2B5EF4-FFF2-40B4-BE49-F238E27FC236}">
                  <a16:creationId xmlns:a16="http://schemas.microsoft.com/office/drawing/2014/main" id="{FA6056B9-C6D3-4D2A-BC41-C88E2604548E}"/>
                </a:ext>
              </a:extLst>
            </p:cNvPr>
            <p:cNvSpPr txBox="1">
              <a:spLocks noChangeArrowheads="1"/>
            </p:cNvSpPr>
            <p:nvPr/>
          </p:nvSpPr>
          <p:spPr bwMode="auto">
            <a:xfrm>
              <a:off x="826860" y="505459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a:solidFill>
                    <a:schemeClr val="accent1"/>
                  </a:solidFill>
                  <a:latin typeface="Times New Roman" pitchFamily="18" charset="0"/>
                </a:rPr>
                <a:t>0</a:t>
              </a:r>
            </a:p>
          </p:txBody>
        </p:sp>
        <p:cxnSp>
          <p:nvCxnSpPr>
            <p:cNvPr id="22" name="Straight Connector 21">
              <a:extLst>
                <a:ext uri="{FF2B5EF4-FFF2-40B4-BE49-F238E27FC236}">
                  <a16:creationId xmlns:a16="http://schemas.microsoft.com/office/drawing/2014/main" id="{495F66EE-BF1A-4486-B188-AAA665B04E19}"/>
                </a:ext>
              </a:extLst>
            </p:cNvPr>
            <p:cNvCxnSpPr>
              <a:cxnSpLocks/>
            </p:cNvCxnSpPr>
            <p:nvPr/>
          </p:nvCxnSpPr>
          <p:spPr bwMode="auto">
            <a:xfrm>
              <a:off x="1009422" y="5193090"/>
              <a:ext cx="1885713" cy="717551"/>
            </a:xfrm>
            <a:prstGeom prst="line">
              <a:avLst/>
            </a:prstGeom>
            <a:noFill/>
            <a:ln w="3175" cap="sq" cmpd="sng" algn="ctr">
              <a:solidFill>
                <a:srgbClr val="FFC000"/>
              </a:solidFill>
              <a:prstDash val="solid"/>
              <a:round/>
              <a:headEnd type="none" w="med" len="med"/>
              <a:tailEnd type="none" w="med" len="med"/>
            </a:ln>
            <a:effectLst/>
          </p:spPr>
        </p:cxnSp>
      </p:grpSp>
      <p:pic>
        <p:nvPicPr>
          <p:cNvPr id="25" name="Picture 24">
            <a:extLst>
              <a:ext uri="{FF2B5EF4-FFF2-40B4-BE49-F238E27FC236}">
                <a16:creationId xmlns:a16="http://schemas.microsoft.com/office/drawing/2014/main" id="{3E1DA480-B2D6-4C1E-905F-01BF21714BDD}"/>
              </a:ext>
            </a:extLst>
          </p:cNvPr>
          <p:cNvPicPr>
            <a:picLocks noChangeAspect="1"/>
          </p:cNvPicPr>
          <p:nvPr/>
        </p:nvPicPr>
        <p:blipFill>
          <a:blip r:embed="rId4"/>
          <a:stretch>
            <a:fillRect/>
          </a:stretch>
        </p:blipFill>
        <p:spPr>
          <a:xfrm>
            <a:off x="2340816" y="5511116"/>
            <a:ext cx="202131" cy="418575"/>
          </a:xfrm>
          <a:prstGeom prst="rect">
            <a:avLst/>
          </a:prstGeom>
        </p:spPr>
      </p:pic>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pic>
        <p:nvPicPr>
          <p:cNvPr id="58" name="Picture 57">
            <a:extLst>
              <a:ext uri="{FF2B5EF4-FFF2-40B4-BE49-F238E27FC236}">
                <a16:creationId xmlns:a16="http://schemas.microsoft.com/office/drawing/2014/main" id="{679D7EAC-D05A-4B43-8A40-CB038D3DA9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0950" y="3906453"/>
            <a:ext cx="486724" cy="615529"/>
          </a:xfrm>
          <a:prstGeom prst="rect">
            <a:avLst/>
          </a:prstGeom>
        </p:spPr>
      </p:pic>
      <p:sp>
        <p:nvSpPr>
          <p:cNvPr id="59" name="Rounded Rectangular Callout 97">
            <a:extLst>
              <a:ext uri="{FF2B5EF4-FFF2-40B4-BE49-F238E27FC236}">
                <a16:creationId xmlns:a16="http://schemas.microsoft.com/office/drawing/2014/main" id="{23CB8379-8A8B-44A6-999F-A545D4F3A197}"/>
              </a:ext>
            </a:extLst>
          </p:cNvPr>
          <p:cNvSpPr/>
          <p:nvPr/>
        </p:nvSpPr>
        <p:spPr>
          <a:xfrm>
            <a:off x="3538151" y="3988582"/>
            <a:ext cx="741492"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algn="ctr"/>
            <a:r>
              <a:rPr lang="en-CA" sz="2400">
                <a:cs typeface="Times New Roman" panose="02020603050405020304" pitchFamily="18" charset="0"/>
                <a:sym typeface="Symbol" panose="05050102010706020507" pitchFamily="18" charset="2"/>
              </a:rPr>
              <a:t>Easy</a:t>
            </a:r>
          </a:p>
        </p:txBody>
      </p:sp>
      <p:pic>
        <p:nvPicPr>
          <p:cNvPr id="204" name="Picture 203">
            <a:extLst>
              <a:ext uri="{FF2B5EF4-FFF2-40B4-BE49-F238E27FC236}">
                <a16:creationId xmlns:a16="http://schemas.microsoft.com/office/drawing/2014/main" id="{82B30C7A-654A-4FB7-9C70-C401036A107A}"/>
              </a:ext>
            </a:extLst>
          </p:cNvPr>
          <p:cNvPicPr>
            <a:picLocks noChangeAspect="1"/>
          </p:cNvPicPr>
          <p:nvPr/>
        </p:nvPicPr>
        <p:blipFill>
          <a:blip r:embed="rId6"/>
          <a:stretch>
            <a:fillRect/>
          </a:stretch>
        </p:blipFill>
        <p:spPr>
          <a:xfrm>
            <a:off x="6320881" y="4503480"/>
            <a:ext cx="304800" cy="312234"/>
          </a:xfrm>
          <a:prstGeom prst="rect">
            <a:avLst/>
          </a:prstGeom>
        </p:spPr>
      </p:pic>
      <p:grpSp>
        <p:nvGrpSpPr>
          <p:cNvPr id="102" name="Group 101">
            <a:extLst>
              <a:ext uri="{FF2B5EF4-FFF2-40B4-BE49-F238E27FC236}">
                <a16:creationId xmlns:a16="http://schemas.microsoft.com/office/drawing/2014/main" id="{1FB4096F-488A-4F2F-A5CD-C99F2905066A}"/>
              </a:ext>
            </a:extLst>
          </p:cNvPr>
          <p:cNvGrpSpPr/>
          <p:nvPr/>
        </p:nvGrpSpPr>
        <p:grpSpPr>
          <a:xfrm>
            <a:off x="825500" y="5059309"/>
            <a:ext cx="2068275" cy="856051"/>
            <a:chOff x="826860" y="5054590"/>
            <a:chExt cx="2068275" cy="856051"/>
          </a:xfrm>
        </p:grpSpPr>
        <p:sp>
          <p:nvSpPr>
            <p:cNvPr id="103" name="Text Box 33">
              <a:extLst>
                <a:ext uri="{FF2B5EF4-FFF2-40B4-BE49-F238E27FC236}">
                  <a16:creationId xmlns:a16="http://schemas.microsoft.com/office/drawing/2014/main" id="{12A8BC11-E2ED-4C5D-B311-DBBD36EBC268}"/>
                </a:ext>
              </a:extLst>
            </p:cNvPr>
            <p:cNvSpPr txBox="1">
              <a:spLocks noChangeArrowheads="1"/>
            </p:cNvSpPr>
            <p:nvPr/>
          </p:nvSpPr>
          <p:spPr bwMode="auto">
            <a:xfrm>
              <a:off x="826860" y="505459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a:solidFill>
                    <a:schemeClr val="accent1"/>
                  </a:solidFill>
                  <a:latin typeface="Times New Roman" pitchFamily="18" charset="0"/>
                </a:rPr>
                <a:t>5</a:t>
              </a:r>
            </a:p>
          </p:txBody>
        </p:sp>
        <p:cxnSp>
          <p:nvCxnSpPr>
            <p:cNvPr id="104" name="Straight Connector 103">
              <a:extLst>
                <a:ext uri="{FF2B5EF4-FFF2-40B4-BE49-F238E27FC236}">
                  <a16:creationId xmlns:a16="http://schemas.microsoft.com/office/drawing/2014/main" id="{C49F152A-6653-480B-9E94-319F4B20305C}"/>
                </a:ext>
              </a:extLst>
            </p:cNvPr>
            <p:cNvCxnSpPr>
              <a:cxnSpLocks/>
            </p:cNvCxnSpPr>
            <p:nvPr/>
          </p:nvCxnSpPr>
          <p:spPr bwMode="auto">
            <a:xfrm>
              <a:off x="1009422" y="5193090"/>
              <a:ext cx="1885713" cy="717551"/>
            </a:xfrm>
            <a:prstGeom prst="line">
              <a:avLst/>
            </a:prstGeom>
            <a:noFill/>
            <a:ln w="3175" cap="sq" cmpd="sng" algn="ctr">
              <a:solidFill>
                <a:schemeClr val="accent1"/>
              </a:solidFill>
              <a:prstDash val="solid"/>
              <a:round/>
              <a:headEnd type="none" w="med" len="med"/>
              <a:tailEnd type="none" w="med" len="med"/>
            </a:ln>
            <a:effectLst/>
          </p:spPr>
        </p:cxnSp>
      </p:grpSp>
      <p:sp>
        <p:nvSpPr>
          <p:cNvPr id="3" name="Oval 2">
            <a:extLst>
              <a:ext uri="{FF2B5EF4-FFF2-40B4-BE49-F238E27FC236}">
                <a16:creationId xmlns:a16="http://schemas.microsoft.com/office/drawing/2014/main" id="{EDD2B4B0-111B-38C9-4888-A72E3236671A}"/>
              </a:ext>
            </a:extLst>
          </p:cNvPr>
          <p:cNvSpPr/>
          <p:nvPr/>
        </p:nvSpPr>
        <p:spPr>
          <a:xfrm>
            <a:off x="3228927" y="39730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 name="Picture 3">
            <a:extLst>
              <a:ext uri="{FF2B5EF4-FFF2-40B4-BE49-F238E27FC236}">
                <a16:creationId xmlns:a16="http://schemas.microsoft.com/office/drawing/2014/main" id="{3B451710-83CB-232E-EBCB-5123B2ADE526}"/>
              </a:ext>
            </a:extLst>
          </p:cNvPr>
          <p:cNvPicPr>
            <a:picLocks noChangeAspect="1"/>
          </p:cNvPicPr>
          <p:nvPr/>
        </p:nvPicPr>
        <p:blipFill>
          <a:blip r:embed="rId7"/>
          <a:stretch>
            <a:fillRect/>
          </a:stretch>
        </p:blipFill>
        <p:spPr>
          <a:xfrm>
            <a:off x="918141" y="3389249"/>
            <a:ext cx="7480187" cy="1670060"/>
          </a:xfrm>
          <a:prstGeom prst="rect">
            <a:avLst/>
          </a:prstGeom>
        </p:spPr>
      </p:pic>
      <p:sp>
        <p:nvSpPr>
          <p:cNvPr id="5" name="Title 1">
            <a:extLst>
              <a:ext uri="{FF2B5EF4-FFF2-40B4-BE49-F238E27FC236}">
                <a16:creationId xmlns:a16="http://schemas.microsoft.com/office/drawing/2014/main" id="{E2C2AF8E-D10C-ED45-7947-4A2C01B0F27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Tree>
    <p:extLst>
      <p:ext uri="{BB962C8B-B14F-4D97-AF65-F5344CB8AC3E}">
        <p14:creationId xmlns:p14="http://schemas.microsoft.com/office/powerpoint/2010/main" val="32582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73" y="323094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06FAFAF4-DD81-4A78-8291-14191D73E075}"/>
              </a:ext>
            </a:extLst>
          </p:cNvPr>
          <p:cNvSpPr/>
          <p:nvPr/>
        </p:nvSpPr>
        <p:spPr>
          <a:xfrm>
            <a:off x="6815137" y="644652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5072742" y="472440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444342" y="623388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815114" y="45828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60" name="TextBox 59">
            <a:extLst>
              <a:ext uri="{FF2B5EF4-FFF2-40B4-BE49-F238E27FC236}">
                <a16:creationId xmlns:a16="http://schemas.microsoft.com/office/drawing/2014/main" id="{0D1D8101-BF00-404E-8A04-01AD277B014A}"/>
              </a:ext>
            </a:extLst>
          </p:cNvPr>
          <p:cNvSpPr txBox="1"/>
          <p:nvPr/>
        </p:nvSpPr>
        <p:spPr bwMode="auto">
          <a:xfrm>
            <a:off x="119400" y="1290221"/>
            <a:ext cx="902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The algorithm does gradient decent starting from random weights </a:t>
            </a:r>
            <a:r>
              <a:rPr lang="en-US" sz="2400" i="1" dirty="0" err="1">
                <a:solidFill>
                  <a:srgbClr val="66FF33"/>
                </a:solidFill>
                <a:latin typeface="Times New Roman" pitchFamily="18" charset="0"/>
              </a:rPr>
              <a:t>W</a:t>
            </a:r>
            <a:r>
              <a:rPr lang="en-US" sz="2400" i="1" baseline="-25000" dirty="0" err="1">
                <a:solidFill>
                  <a:srgbClr val="66FF33"/>
                </a:solidFill>
                <a:latin typeface="Times New Roman" pitchFamily="18" charset="0"/>
              </a:rPr>
              <a:t>rand</a:t>
            </a:r>
            <a:r>
              <a:rPr lang="en-US" sz="2400" dirty="0"/>
              <a:t>.</a:t>
            </a:r>
          </a:p>
          <a:p>
            <a:endParaRPr lang="en-US" sz="2400" dirty="0"/>
          </a:p>
          <a:p>
            <a:r>
              <a:rPr lang="en-US" sz="2400" dirty="0"/>
              <a:t>After a small amount of time, </a:t>
            </a:r>
          </a:p>
          <a:p>
            <a:r>
              <a:rPr lang="en-US" sz="2400" dirty="0"/>
              <a:t>   weights </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latin typeface="Times New Roman"/>
                <a:cs typeface="Times New Roman" panose="02020603050405020304" pitchFamily="18" charset="0"/>
                <a:sym typeface="Symbol" panose="05050102010706020507" pitchFamily="18" charset="2"/>
              </a:rPr>
              <a:t> Ball(</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err="1">
                <a:solidFill>
                  <a:srgbClr val="66FF33"/>
                </a:solidFill>
              </a:rPr>
              <a:t>W</a:t>
            </a:r>
            <a:r>
              <a:rPr lang="en-US" sz="2400" i="1" baseline="-25000" dirty="0" err="1">
                <a:solidFill>
                  <a:srgbClr val="66FF33"/>
                </a:solidFill>
              </a:rPr>
              <a:t>rand</a:t>
            </a:r>
            <a:r>
              <a:rPr lang="en-US" sz="2400" i="1" baseline="-25000" dirty="0">
                <a:solidFill>
                  <a:srgbClr val="66FF33"/>
                </a:solidFill>
              </a:rPr>
              <a:t> </a:t>
            </a:r>
            <a:r>
              <a:rPr lang="en-US" sz="2400" dirty="0">
                <a:solidFill>
                  <a:srgbClr val="66FF33"/>
                </a:solidFill>
              </a:rPr>
              <a:t>+</a:t>
            </a:r>
            <a:r>
              <a:rPr lang="en-US" sz="2400" i="1" dirty="0">
                <a:solidFill>
                  <a:srgbClr val="66FF33"/>
                </a:solidFill>
              </a:rPr>
              <a:t>W' </a:t>
            </a:r>
            <a:r>
              <a:rPr lang="en-US" sz="2400" i="1" dirty="0">
                <a:solidFill>
                  <a:srgbClr val="FFFFFF"/>
                </a:solidFill>
              </a:rPr>
              <a:t>|</a:t>
            </a:r>
            <a:r>
              <a:rPr lang="en-US" sz="2400" i="1" dirty="0">
                <a:solidFill>
                  <a:srgbClr val="66FF33"/>
                </a:solidFill>
              </a:rPr>
              <a:t> |W'| </a:t>
            </a:r>
            <a:r>
              <a:rPr lang="en-US" sz="2400" i="1" dirty="0">
                <a:solidFill>
                  <a:srgbClr val="FFFFFF"/>
                </a:solidFill>
              </a:rPr>
              <a:t>&lt; small </a:t>
            </a:r>
            <a:r>
              <a:rPr lang="en-US" sz="2400" dirty="0">
                <a:solidFill>
                  <a:srgbClr val="FFFFFF"/>
                </a:solidFill>
              </a:rPr>
              <a:t>) </a:t>
            </a:r>
          </a:p>
          <a:p>
            <a:endParaRPr lang="en-US" sz="2400" dirty="0"/>
          </a:p>
          <a:p>
            <a:r>
              <a:rPr lang="en-US" sz="2400" dirty="0"/>
              <a:t>Let an adversary choose where</a:t>
            </a:r>
            <a:br>
              <a:rPr lang="en-US" sz="2400" dirty="0"/>
            </a:br>
            <a:r>
              <a:rPr lang="en-US" sz="2400" dirty="0"/>
              <a:t>   algorithm goes.</a:t>
            </a:r>
          </a:p>
        </p:txBody>
      </p:sp>
      <p:grpSp>
        <p:nvGrpSpPr>
          <p:cNvPr id="79" name="Group 45">
            <a:extLst>
              <a:ext uri="{FF2B5EF4-FFF2-40B4-BE49-F238E27FC236}">
                <a16:creationId xmlns:a16="http://schemas.microsoft.com/office/drawing/2014/main" id="{84EEB5D9-6F63-4C50-997B-475165BCC623}"/>
              </a:ext>
            </a:extLst>
          </p:cNvPr>
          <p:cNvGrpSpPr>
            <a:grpSpLocks/>
          </p:cNvGrpSpPr>
          <p:nvPr/>
        </p:nvGrpSpPr>
        <p:grpSpPr bwMode="auto">
          <a:xfrm>
            <a:off x="6755982" y="3646975"/>
            <a:ext cx="474663" cy="952500"/>
            <a:chOff x="2593" y="768"/>
            <a:chExt cx="849" cy="1475"/>
          </a:xfrm>
        </p:grpSpPr>
        <p:sp>
          <p:nvSpPr>
            <p:cNvPr id="80" name="Freeform 46">
              <a:extLst>
                <a:ext uri="{FF2B5EF4-FFF2-40B4-BE49-F238E27FC236}">
                  <a16:creationId xmlns:a16="http://schemas.microsoft.com/office/drawing/2014/main" id="{D42DB65D-4F39-479A-B205-0C28A4DE09CD}"/>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1" name="Freeform 47">
              <a:extLst>
                <a:ext uri="{FF2B5EF4-FFF2-40B4-BE49-F238E27FC236}">
                  <a16:creationId xmlns:a16="http://schemas.microsoft.com/office/drawing/2014/main" id="{5D758003-B9D2-4A63-B5AF-12F5F6742A84}"/>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2" name="Freeform 48">
              <a:extLst>
                <a:ext uri="{FF2B5EF4-FFF2-40B4-BE49-F238E27FC236}">
                  <a16:creationId xmlns:a16="http://schemas.microsoft.com/office/drawing/2014/main" id="{720D793B-B1DD-4418-A410-EABB96047536}"/>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3" name="Freeform 49">
              <a:extLst>
                <a:ext uri="{FF2B5EF4-FFF2-40B4-BE49-F238E27FC236}">
                  <a16:creationId xmlns:a16="http://schemas.microsoft.com/office/drawing/2014/main" id="{BB220160-313A-4D63-A0DB-D10D1F58D69A}"/>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4" name="Freeform 50">
              <a:extLst>
                <a:ext uri="{FF2B5EF4-FFF2-40B4-BE49-F238E27FC236}">
                  <a16:creationId xmlns:a16="http://schemas.microsoft.com/office/drawing/2014/main" id="{73B315BA-1FEB-45C4-ADDD-53762D4D1604}"/>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5" name="Freeform 51">
              <a:extLst>
                <a:ext uri="{FF2B5EF4-FFF2-40B4-BE49-F238E27FC236}">
                  <a16:creationId xmlns:a16="http://schemas.microsoft.com/office/drawing/2014/main" id="{F4E6E26F-28C2-495E-B195-C1BD77C3FBC6}"/>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6" name="Freeform 52">
              <a:extLst>
                <a:ext uri="{FF2B5EF4-FFF2-40B4-BE49-F238E27FC236}">
                  <a16:creationId xmlns:a16="http://schemas.microsoft.com/office/drawing/2014/main" id="{C2B071E0-BB8A-40F4-A846-28AE94E5FFE6}"/>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87" name="Group 53">
              <a:extLst>
                <a:ext uri="{FF2B5EF4-FFF2-40B4-BE49-F238E27FC236}">
                  <a16:creationId xmlns:a16="http://schemas.microsoft.com/office/drawing/2014/main" id="{17321636-DD95-4B43-A428-78577FF95FD3}"/>
                </a:ext>
              </a:extLst>
            </p:cNvPr>
            <p:cNvGrpSpPr>
              <a:grpSpLocks/>
            </p:cNvGrpSpPr>
            <p:nvPr/>
          </p:nvGrpSpPr>
          <p:grpSpPr bwMode="auto">
            <a:xfrm>
              <a:off x="2720" y="768"/>
              <a:ext cx="230" cy="1456"/>
              <a:chOff x="2720" y="768"/>
              <a:chExt cx="230" cy="1456"/>
            </a:xfrm>
          </p:grpSpPr>
          <p:sp>
            <p:nvSpPr>
              <p:cNvPr id="88" name="Freeform 54">
                <a:extLst>
                  <a:ext uri="{FF2B5EF4-FFF2-40B4-BE49-F238E27FC236}">
                    <a16:creationId xmlns:a16="http://schemas.microsoft.com/office/drawing/2014/main" id="{903D006E-D057-441E-99CA-4462487F3945}"/>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9" name="Freeform 55">
                <a:extLst>
                  <a:ext uri="{FF2B5EF4-FFF2-40B4-BE49-F238E27FC236}">
                    <a16:creationId xmlns:a16="http://schemas.microsoft.com/office/drawing/2014/main" id="{8F153487-95C1-4FA5-B401-0F82E1B3C525}"/>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pic>
        <p:nvPicPr>
          <p:cNvPr id="28" name="Picture 27">
            <a:extLst>
              <a:ext uri="{FF2B5EF4-FFF2-40B4-BE49-F238E27FC236}">
                <a16:creationId xmlns:a16="http://schemas.microsoft.com/office/drawing/2014/main" id="{9CECA118-7008-42AE-9F9C-A505E9167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09" y="3680817"/>
            <a:ext cx="486724" cy="615529"/>
          </a:xfrm>
          <a:prstGeom prst="rect">
            <a:avLst/>
          </a:prstGeom>
        </p:spPr>
      </p:pic>
      <p:sp>
        <p:nvSpPr>
          <p:cNvPr id="29" name="Oval 28">
            <a:extLst>
              <a:ext uri="{FF2B5EF4-FFF2-40B4-BE49-F238E27FC236}">
                <a16:creationId xmlns:a16="http://schemas.microsoft.com/office/drawing/2014/main" id="{D6A9EF4C-6CD7-498E-BE0E-F94C471C0AEE}"/>
              </a:ext>
            </a:extLst>
          </p:cNvPr>
          <p:cNvSpPr/>
          <p:nvPr/>
        </p:nvSpPr>
        <p:spPr>
          <a:xfrm>
            <a:off x="7211209" y="38206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4890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 calcmode="lin" valueType="num">
                                      <p:cBhvr additive="base">
                                        <p:cTn id="1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0">
                                            <p:txEl>
                                              <p:pRg st="2" end="2"/>
                                            </p:txEl>
                                          </p:spTgt>
                                        </p:tgtEl>
                                        <p:attrNameLst>
                                          <p:attrName>ppt_y</p:attrName>
                                        </p:attrNameLst>
                                      </p:cBhvr>
                                      <p:tavLst>
                                        <p:tav tm="0">
                                          <p:val>
                                            <p:strVal val="#ppt_y"/>
                                          </p:val>
                                        </p:tav>
                                        <p:tav tm="100000">
                                          <p:val>
                                            <p:strVal val="#ppt_y"/>
                                          </p:val>
                                        </p:tav>
                                      </p:tavLst>
                                    </p:anim>
                                  </p:childTnLst>
                                </p:cTn>
                              </p:par>
                              <p:par>
                                <p:cTn id="19" presetID="0" presetClass="path" presetSubtype="0" accel="50000" decel="50000" fill="hold" nodeType="withEffect">
                                  <p:stCondLst>
                                    <p:cond delay="0"/>
                                  </p:stCondLst>
                                  <p:childTnLst>
                                    <p:animMotion origin="layout" path="M 0.00226 -0.00347 L 0.00226 -0.00347 C -0.00173 -0.00162 -0.00034 -0.00254 -0.00208 -0.00092 C -0.00173 -0.00046 -0.00156 0.00023 -0.00104 0.0007 C -0.00069 0.00116 -0.00017 0.00093 0.00018 0.00116 C 0.0007 0.00139 0.00122 0.00185 0.00174 0.00208 C 0.00157 0.00301 0.00122 0.00371 0.00105 0.00463 C 0.00087 0.00486 0.0007 0.00533 0.00053 0.00556 C -0.00121 0.00695 -0.00173 0.00671 -0.00312 0.00741 C -0.00347 0.00741 -0.00364 0.00764 -0.00399 0.00764 C -0.00347 0.00833 -0.00329 0.00903 -0.0026 0.00949 C -0.00208 0.00972 -0.00138 0.00949 -0.00086 0.00903 C 0.00053 0.00764 0.00087 0.00579 0.00157 0.00394 C 0.00278 -1.48148E-6 0.00226 0.00208 0.00278 -0.00069 C 0.00243 -0.00231 0.00226 -0.00417 0.00174 -0.00579 C 0.00157 -0.00625 0.00105 -0.00648 0.0007 -0.00648 L -0.00503 -0.00625 C -0.00538 -0.00278 -0.00555 -0.0044 -0.00312 -0.00069 C -0.00277 -1.48148E-6 -0.00225 0.00116 -0.00156 0.00139 C 0.00035 0.00208 0.00243 0.00185 0.00434 0.00208 C 0.00469 0.00208 0.00487 0.00162 0.00521 0.00185 C 0.00521 0.00185 0.00573 0.00463 0.00521 0.00486 C 0.00365 0.00556 0.00209 0.00533 0.00053 0.00556 C -0.00312 0.00602 -0.00104 0.00579 -0.00572 0.00625 C -0.00572 0.00718 -0.00607 0.00833 -0.00555 0.00903 C -0.00243 0.01296 0.00174 0.01273 0.00573 0.01366 C 0.0066 0.01227 0.00764 0.01088 0.00851 0.00949 C 0.00886 0.00857 0.00903 0.00764 0.00938 0.00671 C 0.01077 0.0007 0.00921 0.00556 0.01112 -1.48148E-6 C 0.01129 -0.00139 0.01146 -0.00278 0.01146 -0.00417 C 0.01146 -0.00532 0.01146 -0.00671 0.01112 -0.00787 C 0.01094 -0.00879 0.01059 -0.00949 0.01007 -0.00995 C 0.00712 -0.01389 0.00122 -0.01134 -0.00156 -0.01134 L -0.00156 -0.01134 " pathEditMode="relative" ptsTypes="AAAAAAAAAAAAAAAAAAAAAAAAAAAAAAAAAA">
                                      <p:cBhvr>
                                        <p:cTn id="20" dur="2000" fill="hold"/>
                                        <p:tgtEl>
                                          <p:spTgt spid="28"/>
                                        </p:tgtEl>
                                        <p:attrNameLst>
                                          <p:attrName>ppt_x</p:attrName>
                                          <p:attrName>ppt_y</p:attrName>
                                        </p:attrNameLst>
                                      </p:cBhvr>
                                    </p:animMotion>
                                  </p:childTnLst>
                                </p:cTn>
                              </p:par>
                              <p:par>
                                <p:cTn id="21" presetID="2" presetClass="entr" presetSubtype="8" fill="hold" nodeType="withEffect">
                                  <p:stCondLst>
                                    <p:cond delay="0"/>
                                  </p:stCondLst>
                                  <p:childTnLst>
                                    <p:set>
                                      <p:cBhvr>
                                        <p:cTn id="22" dur="1" fill="hold">
                                          <p:stCondLst>
                                            <p:cond delay="0"/>
                                          </p:stCondLst>
                                        </p:cTn>
                                        <p:tgtEl>
                                          <p:spTgt spid="60">
                                            <p:txEl>
                                              <p:pRg st="3" end="3"/>
                                            </p:txEl>
                                          </p:spTgt>
                                        </p:tgtEl>
                                        <p:attrNameLst>
                                          <p:attrName>style.visibility</p:attrName>
                                        </p:attrNameLst>
                                      </p:cBhvr>
                                      <p:to>
                                        <p:strVal val="visible"/>
                                      </p:to>
                                    </p:set>
                                    <p:anim calcmode="lin" valueType="num">
                                      <p:cBhvr additive="base">
                                        <p:cTn id="23" dur="500" fill="hold"/>
                                        <p:tgtEl>
                                          <p:spTgt spid="6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0">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0">
                                            <p:txEl>
                                              <p:pRg st="5" end="5"/>
                                            </p:txEl>
                                          </p:spTgt>
                                        </p:tgtEl>
                                        <p:attrNameLst>
                                          <p:attrName>style.visibility</p:attrName>
                                        </p:attrNameLst>
                                      </p:cBhvr>
                                      <p:to>
                                        <p:strVal val="visible"/>
                                      </p:to>
                                    </p:set>
                                    <p:anim calcmode="lin" valueType="num">
                                      <p:cBhvr additive="base">
                                        <p:cTn id="33"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0">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0-#ppt_w/2"/>
                                          </p:val>
                                        </p:tav>
                                        <p:tav tm="100000">
                                          <p:val>
                                            <p:strVal val="#ppt_x"/>
                                          </p:val>
                                        </p:tav>
                                      </p:tavLst>
                                    </p:anim>
                                    <p:anim calcmode="lin" valueType="num">
                                      <p:cBhvr additive="base">
                                        <p:cTn id="3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73" y="323094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06FAFAF4-DD81-4A78-8291-14191D73E075}"/>
              </a:ext>
            </a:extLst>
          </p:cNvPr>
          <p:cNvSpPr/>
          <p:nvPr/>
        </p:nvSpPr>
        <p:spPr>
          <a:xfrm>
            <a:off x="6815137" y="644652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5072742" y="472440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444342" y="623388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815114" y="45828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pic>
        <p:nvPicPr>
          <p:cNvPr id="58" name="Picture 57">
            <a:extLst>
              <a:ext uri="{FF2B5EF4-FFF2-40B4-BE49-F238E27FC236}">
                <a16:creationId xmlns:a16="http://schemas.microsoft.com/office/drawing/2014/main" id="{679D7EAC-D05A-4B43-8A40-CB038D3D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09" y="3680817"/>
            <a:ext cx="486724" cy="615529"/>
          </a:xfrm>
          <a:prstGeom prst="rect">
            <a:avLst/>
          </a:prstGeom>
        </p:spPr>
      </p:pic>
      <p:sp>
        <p:nvSpPr>
          <p:cNvPr id="60" name="TextBox 59">
            <a:extLst>
              <a:ext uri="{FF2B5EF4-FFF2-40B4-BE49-F238E27FC236}">
                <a16:creationId xmlns:a16="http://schemas.microsoft.com/office/drawing/2014/main" id="{0D1D8101-BF00-404E-8A04-01AD277B014A}"/>
              </a:ext>
            </a:extLst>
          </p:cNvPr>
          <p:cNvSpPr txBox="1"/>
          <p:nvPr/>
        </p:nvSpPr>
        <p:spPr bwMode="auto">
          <a:xfrm>
            <a:off x="172280" y="725031"/>
            <a:ext cx="9024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The algorithm does gradient decent starting from random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dirty="0"/>
              <a:t>.</a:t>
            </a:r>
          </a:p>
          <a:p>
            <a:endParaRPr lang="en-US" sz="2400" dirty="0"/>
          </a:p>
          <a:p>
            <a:r>
              <a:rPr lang="en-US" sz="2400" dirty="0"/>
              <a:t>We understand a neural net with random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dirty="0"/>
              <a:t> </a:t>
            </a:r>
            <a:br>
              <a:rPr lang="en-US" sz="2400" dirty="0"/>
            </a:br>
            <a:r>
              <a:rPr lang="en-US" sz="2400" dirty="0"/>
              <a:t>  because high prob on "average" they behave they should.</a:t>
            </a:r>
          </a:p>
          <a:p>
            <a:r>
              <a:rPr lang="en-US" sz="2400" dirty="0"/>
              <a:t>They should make exponential progress each gradient decent step. </a:t>
            </a:r>
          </a:p>
          <a:p>
            <a:endParaRPr lang="en-US" sz="2400" dirty="0"/>
          </a:p>
          <a:p>
            <a:endParaRPr lang="en-US" sz="2400" dirty="0"/>
          </a:p>
          <a:p>
            <a:endParaRPr lang="en-US" sz="2400" dirty="0"/>
          </a:p>
          <a:p>
            <a:endParaRPr lang="en-US" sz="2400" dirty="0"/>
          </a:p>
          <a:p>
            <a:endParaRPr lang="en-US" sz="2400" dirty="0"/>
          </a:p>
          <a:p>
            <a:r>
              <a:rPr lang="en-US" sz="2400" dirty="0"/>
              <a:t>  If you shift by a very small amount</a:t>
            </a:r>
            <a:br>
              <a:rPr lang="en-US" sz="2400" dirty="0"/>
            </a:br>
            <a:r>
              <a:rPr lang="en-US" sz="2400" dirty="0"/>
              <a:t>     to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i="1" baseline="-25000" dirty="0">
                <a:solidFill>
                  <a:srgbClr val="66FF33"/>
                </a:solidFill>
                <a:latin typeface="Times New Roman" pitchFamily="18" charset="0"/>
              </a:rPr>
              <a:t> </a:t>
            </a:r>
            <a:r>
              <a:rPr lang="en-US" sz="2400" dirty="0">
                <a:solidFill>
                  <a:srgbClr val="66FF33"/>
                </a:solidFill>
              </a:rPr>
              <a:t>+</a:t>
            </a:r>
            <a:r>
              <a:rPr lang="en-US" sz="2400" i="1" dirty="0">
                <a:solidFill>
                  <a:srgbClr val="66FF33"/>
                </a:solidFill>
              </a:rPr>
              <a:t>W</a:t>
            </a:r>
            <a:r>
              <a:rPr lang="en-US" sz="2400" i="1" dirty="0">
                <a:solidFill>
                  <a:srgbClr val="66FF33"/>
                </a:solidFill>
                <a:latin typeface="Times New Roman" pitchFamily="18" charset="0"/>
              </a:rPr>
              <a:t>'</a:t>
            </a:r>
            <a:r>
              <a:rPr lang="en-US" sz="2400" dirty="0"/>
              <a:t>), </a:t>
            </a:r>
          </a:p>
          <a:p>
            <a:r>
              <a:rPr lang="en-US" sz="2400" dirty="0"/>
              <a:t>  then the behavior does not </a:t>
            </a:r>
            <a:br>
              <a:rPr lang="en-US" sz="2400" dirty="0"/>
            </a:br>
            <a:r>
              <a:rPr lang="en-US" sz="2400" dirty="0"/>
              <a:t>     change by all that much. </a:t>
            </a:r>
            <a:endParaRPr lang="en-GB" sz="3600" dirty="0"/>
          </a:p>
        </p:txBody>
      </p:sp>
      <p:sp>
        <p:nvSpPr>
          <p:cNvPr id="3" name="Oval 2">
            <a:extLst>
              <a:ext uri="{FF2B5EF4-FFF2-40B4-BE49-F238E27FC236}">
                <a16:creationId xmlns:a16="http://schemas.microsoft.com/office/drawing/2014/main" id="{3C6F6AF9-9243-403D-BF96-3A2DEEBE5289}"/>
              </a:ext>
            </a:extLst>
          </p:cNvPr>
          <p:cNvSpPr/>
          <p:nvPr/>
        </p:nvSpPr>
        <p:spPr>
          <a:xfrm>
            <a:off x="7211209" y="38206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122" name="Picture 2" descr="Normal Distribution Definition">
            <a:extLst>
              <a:ext uri="{FF2B5EF4-FFF2-40B4-BE49-F238E27FC236}">
                <a16:creationId xmlns:a16="http://schemas.microsoft.com/office/drawing/2014/main" id="{30570D94-55ED-4159-9B2A-CE00FE0EC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911" y="2792619"/>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 calcmode="lin" valueType="num">
                                      <p:cBhvr additive="base">
                                        <p:cTn id="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0-#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0">
                                            <p:txEl>
                                              <p:pRg st="3" end="3"/>
                                            </p:txEl>
                                          </p:spTgt>
                                        </p:tgtEl>
                                        <p:attrNameLst>
                                          <p:attrName>style.visibility</p:attrName>
                                        </p:attrNameLst>
                                      </p:cBhvr>
                                      <p:to>
                                        <p:strVal val="visible"/>
                                      </p:to>
                                    </p:set>
                                    <p:anim calcmode="lin" valueType="num">
                                      <p:cBhvr additive="base">
                                        <p:cTn id="21" dur="500" fill="hold"/>
                                        <p:tgtEl>
                                          <p:spTgt spid="6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0">
                                            <p:txEl>
                                              <p:pRg st="9" end="9"/>
                                            </p:txEl>
                                          </p:spTgt>
                                        </p:tgtEl>
                                        <p:attrNameLst>
                                          <p:attrName>style.visibility</p:attrName>
                                        </p:attrNameLst>
                                      </p:cBhvr>
                                      <p:to>
                                        <p:strVal val="visible"/>
                                      </p:to>
                                    </p:set>
                                    <p:anim calcmode="lin" valueType="num">
                                      <p:cBhvr additive="base">
                                        <p:cTn id="27" dur="500" fill="hold"/>
                                        <p:tgtEl>
                                          <p:spTgt spid="60">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0">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0">
                                            <p:txEl>
                                              <p:pRg st="10" end="10"/>
                                            </p:txEl>
                                          </p:spTgt>
                                        </p:tgtEl>
                                        <p:attrNameLst>
                                          <p:attrName>style.visibility</p:attrName>
                                        </p:attrNameLst>
                                      </p:cBhvr>
                                      <p:to>
                                        <p:strVal val="visible"/>
                                      </p:to>
                                    </p:set>
                                    <p:anim calcmode="lin" valueType="num">
                                      <p:cBhvr additive="base">
                                        <p:cTn id="31" dur="500" fill="hold"/>
                                        <p:tgtEl>
                                          <p:spTgt spid="60">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
                                            <p:txEl>
                                              <p:pRg st="10" end="1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60" name="TextBox 59">
            <a:extLst>
              <a:ext uri="{FF2B5EF4-FFF2-40B4-BE49-F238E27FC236}">
                <a16:creationId xmlns:a16="http://schemas.microsoft.com/office/drawing/2014/main" id="{0D1D8101-BF00-404E-8A04-01AD277B014A}"/>
              </a:ext>
            </a:extLst>
          </p:cNvPr>
          <p:cNvSpPr txBox="1"/>
          <p:nvPr/>
        </p:nvSpPr>
        <p:spPr bwMode="auto">
          <a:xfrm>
            <a:off x="172280" y="725031"/>
            <a:ext cx="90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The algorithm does gradient decent starting from random weights </a:t>
            </a:r>
            <a:r>
              <a:rPr lang="en-US" sz="2400" i="1" dirty="0" err="1">
                <a:solidFill>
                  <a:srgbClr val="66FF33"/>
                </a:solidFill>
                <a:latin typeface="Times New Roman" pitchFamily="18" charset="0"/>
              </a:rPr>
              <a:t>W</a:t>
            </a:r>
            <a:r>
              <a:rPr lang="en-US" sz="2400" i="1" baseline="-25000" dirty="0" err="1">
                <a:solidFill>
                  <a:srgbClr val="66FF33"/>
                </a:solidFill>
                <a:latin typeface="Times New Roman" pitchFamily="18" charset="0"/>
              </a:rPr>
              <a:t>rand</a:t>
            </a:r>
            <a:r>
              <a:rPr lang="en-US" sz="2400" dirty="0"/>
              <a:t>.</a:t>
            </a:r>
          </a:p>
          <a:p>
            <a:endParaRPr lang="en-US" sz="2400" dirty="0"/>
          </a:p>
          <a:p>
            <a:r>
              <a:rPr lang="en-US" sz="2400" dirty="0"/>
              <a:t>It is surprising to me that one gradient decent step provably </a:t>
            </a:r>
            <a:br>
              <a:rPr lang="en-US" sz="2400" dirty="0"/>
            </a:br>
            <a:r>
              <a:rPr lang="en-US" sz="2400" dirty="0"/>
              <a:t>  decreases the error by a constant factor, </a:t>
            </a:r>
          </a:p>
          <a:p>
            <a:r>
              <a:rPr lang="en-US" sz="2400" dirty="0"/>
              <a:t>  leading to a perfect solution in time </a:t>
            </a:r>
            <a:r>
              <a:rPr lang="en-US" sz="2400" i="1" dirty="0"/>
              <a:t>log(</a:t>
            </a:r>
            <a:r>
              <a:rPr lang="en-US" sz="2400" i="1" dirty="0">
                <a:solidFill>
                  <a:srgbClr val="FFC000"/>
                </a:solidFill>
              </a:rPr>
              <a:t>E</a:t>
            </a:r>
            <a:r>
              <a:rPr lang="en-US" sz="2400" i="1" dirty="0"/>
              <a:t>).</a:t>
            </a:r>
            <a:endParaRPr lang="en-US" sz="2400" dirty="0"/>
          </a:p>
          <a:p>
            <a:r>
              <a:rPr lang="en-US" sz="2400" dirty="0"/>
              <a:t>              (or close enough)</a:t>
            </a:r>
            <a:endParaRPr lang="en-GB" sz="3600" dirty="0"/>
          </a:p>
        </p:txBody>
      </p:sp>
      <p:grpSp>
        <p:nvGrpSpPr>
          <p:cNvPr id="9" name="Group 8">
            <a:extLst>
              <a:ext uri="{FF2B5EF4-FFF2-40B4-BE49-F238E27FC236}">
                <a16:creationId xmlns:a16="http://schemas.microsoft.com/office/drawing/2014/main" id="{BC8397EF-6E73-46E7-B5C6-6F44D2DBC2DE}"/>
              </a:ext>
            </a:extLst>
          </p:cNvPr>
          <p:cNvGrpSpPr/>
          <p:nvPr/>
        </p:nvGrpSpPr>
        <p:grpSpPr>
          <a:xfrm>
            <a:off x="961818" y="3623036"/>
            <a:ext cx="454232" cy="2382250"/>
            <a:chOff x="961818" y="3623036"/>
            <a:chExt cx="454232" cy="2382250"/>
          </a:xfrm>
        </p:grpSpPr>
        <p:cxnSp>
          <p:nvCxnSpPr>
            <p:cNvPr id="34" name="Straight Connector 33">
              <a:extLst>
                <a:ext uri="{FF2B5EF4-FFF2-40B4-BE49-F238E27FC236}">
                  <a16:creationId xmlns:a16="http://schemas.microsoft.com/office/drawing/2014/main" id="{6ADE80AC-4729-4BBA-A97B-29B3FFBEF19C}"/>
                </a:ext>
              </a:extLst>
            </p:cNvPr>
            <p:cNvCxnSpPr>
              <a:cxnSpLocks/>
            </p:cNvCxnSpPr>
            <p:nvPr/>
          </p:nvCxnSpPr>
          <p:spPr bwMode="auto">
            <a:xfrm flipH="1" flipV="1">
              <a:off x="961818" y="3823589"/>
              <a:ext cx="454232" cy="1"/>
            </a:xfrm>
            <a:prstGeom prst="line">
              <a:avLst/>
            </a:prstGeom>
            <a:noFill/>
            <a:ln w="12700" cap="sq" cmpd="sng" algn="ctr">
              <a:solidFill>
                <a:schemeClr val="accent2"/>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58FE358A-667E-4A65-84F5-F2626D7B6DD2}"/>
                </a:ext>
              </a:extLst>
            </p:cNvPr>
            <p:cNvGrpSpPr/>
            <p:nvPr/>
          </p:nvGrpSpPr>
          <p:grpSpPr>
            <a:xfrm>
              <a:off x="1147536" y="3623036"/>
              <a:ext cx="72000" cy="2382250"/>
              <a:chOff x="1147536" y="3851636"/>
              <a:chExt cx="72000" cy="2382250"/>
            </a:xfrm>
          </p:grpSpPr>
          <p:cxnSp>
            <p:nvCxnSpPr>
              <p:cNvPr id="37" name="Straight Connector 36">
                <a:extLst>
                  <a:ext uri="{FF2B5EF4-FFF2-40B4-BE49-F238E27FC236}">
                    <a16:creationId xmlns:a16="http://schemas.microsoft.com/office/drawing/2014/main" id="{8A1E4499-7E42-411C-8683-7F08F1302DF2}"/>
                  </a:ext>
                </a:extLst>
              </p:cNvPr>
              <p:cNvCxnSpPr>
                <a:cxnSpLocks/>
              </p:cNvCxnSpPr>
              <p:nvPr/>
            </p:nvCxnSpPr>
            <p:spPr bwMode="auto">
              <a:xfrm flipV="1">
                <a:off x="1181100" y="3851636"/>
                <a:ext cx="0" cy="2382250"/>
              </a:xfrm>
              <a:prstGeom prst="line">
                <a:avLst/>
              </a:prstGeom>
              <a:noFill/>
              <a:ln w="12700" cap="sq" cmpd="sng" algn="ctr">
                <a:solidFill>
                  <a:srgbClr val="66FF33"/>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507C5D1B-CBC5-445B-8B19-610110CD09C8}"/>
                  </a:ext>
                </a:extLst>
              </p:cNvPr>
              <p:cNvSpPr/>
              <p:nvPr/>
            </p:nvSpPr>
            <p:spPr>
              <a:xfrm>
                <a:off x="1147536" y="4008630"/>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grpSp>
        <p:nvGrpSpPr>
          <p:cNvPr id="65" name="Group 64">
            <a:extLst>
              <a:ext uri="{FF2B5EF4-FFF2-40B4-BE49-F238E27FC236}">
                <a16:creationId xmlns:a16="http://schemas.microsoft.com/office/drawing/2014/main" id="{249A350D-B18C-48DD-9311-53DF2C8ABA60}"/>
              </a:ext>
            </a:extLst>
          </p:cNvPr>
          <p:cNvGrpSpPr/>
          <p:nvPr/>
        </p:nvGrpSpPr>
        <p:grpSpPr>
          <a:xfrm>
            <a:off x="1248064" y="4363771"/>
            <a:ext cx="418811" cy="1643421"/>
            <a:chOff x="982919" y="4361865"/>
            <a:chExt cx="418811" cy="1643421"/>
          </a:xfrm>
        </p:grpSpPr>
        <p:cxnSp>
          <p:nvCxnSpPr>
            <p:cNvPr id="66" name="Straight Connector 65">
              <a:extLst>
                <a:ext uri="{FF2B5EF4-FFF2-40B4-BE49-F238E27FC236}">
                  <a16:creationId xmlns:a16="http://schemas.microsoft.com/office/drawing/2014/main" id="{A2B6ED5D-2009-47E1-8971-114EE06B1109}"/>
                </a:ext>
              </a:extLst>
            </p:cNvPr>
            <p:cNvCxnSpPr>
              <a:cxnSpLocks/>
            </p:cNvCxnSpPr>
            <p:nvPr/>
          </p:nvCxnSpPr>
          <p:spPr bwMode="auto">
            <a:xfrm flipH="1" flipV="1">
              <a:off x="982919" y="4671360"/>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67" name="Group 66">
              <a:extLst>
                <a:ext uri="{FF2B5EF4-FFF2-40B4-BE49-F238E27FC236}">
                  <a16:creationId xmlns:a16="http://schemas.microsoft.com/office/drawing/2014/main" id="{232E2D6B-BC65-4B61-9009-129B0B3F9401}"/>
                </a:ext>
              </a:extLst>
            </p:cNvPr>
            <p:cNvGrpSpPr/>
            <p:nvPr/>
          </p:nvGrpSpPr>
          <p:grpSpPr>
            <a:xfrm>
              <a:off x="1152525" y="4361865"/>
              <a:ext cx="72000" cy="1643421"/>
              <a:chOff x="1152525" y="4590465"/>
              <a:chExt cx="72000" cy="1643421"/>
            </a:xfrm>
          </p:grpSpPr>
          <p:cxnSp>
            <p:nvCxnSpPr>
              <p:cNvPr id="69" name="Straight Connector 68">
                <a:extLst>
                  <a:ext uri="{FF2B5EF4-FFF2-40B4-BE49-F238E27FC236}">
                    <a16:creationId xmlns:a16="http://schemas.microsoft.com/office/drawing/2014/main" id="{985AFBA7-018B-44CE-961E-13AAE1E76D41}"/>
                  </a:ext>
                </a:extLst>
              </p:cNvPr>
              <p:cNvCxnSpPr>
                <a:cxnSpLocks/>
              </p:cNvCxnSpPr>
              <p:nvPr/>
            </p:nvCxnSpPr>
            <p:spPr bwMode="auto">
              <a:xfrm flipV="1">
                <a:off x="1181100" y="4590465"/>
                <a:ext cx="0" cy="1643421"/>
              </a:xfrm>
              <a:prstGeom prst="line">
                <a:avLst/>
              </a:prstGeom>
              <a:noFill/>
              <a:ln w="12700" cap="sq" cmpd="sng" algn="ctr">
                <a:solidFill>
                  <a:srgbClr val="66FF33"/>
                </a:solidFill>
                <a:prstDash val="solid"/>
                <a:round/>
                <a:headEnd type="none" w="med" len="med"/>
                <a:tailEnd type="none" w="med" len="med"/>
              </a:ln>
              <a:effectLst/>
            </p:spPr>
          </p:cxnSp>
          <p:sp>
            <p:nvSpPr>
              <p:cNvPr id="70" name="Oval 69">
                <a:extLst>
                  <a:ext uri="{FF2B5EF4-FFF2-40B4-BE49-F238E27FC236}">
                    <a16:creationId xmlns:a16="http://schemas.microsoft.com/office/drawing/2014/main" id="{F18FDDC1-C00C-416C-A748-16C4A99FCD07}"/>
                  </a:ext>
                </a:extLst>
              </p:cNvPr>
              <p:cNvSpPr/>
              <p:nvPr/>
            </p:nvSpPr>
            <p:spPr>
              <a:xfrm>
                <a:off x="1152525" y="4863974"/>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71" name="Text Box 33">
                <a:extLst>
                  <a:ext uri="{FF2B5EF4-FFF2-40B4-BE49-F238E27FC236}">
                    <a16:creationId xmlns:a16="http://schemas.microsoft.com/office/drawing/2014/main" id="{7F60AB0A-144D-4F5C-A7E7-AFF6F9F00B0D}"/>
                  </a:ext>
                </a:extLst>
              </p:cNvPr>
              <p:cNvSpPr txBox="1">
                <a:spLocks noChangeArrowheads="1"/>
              </p:cNvSpPr>
              <p:nvPr/>
            </p:nvSpPr>
            <p:spPr bwMode="auto">
              <a:xfrm>
                <a:off x="82434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71" name="Text Box 33">
                <a:extLst>
                  <a:ext uri="{FF2B5EF4-FFF2-40B4-BE49-F238E27FC236}">
                    <a16:creationId xmlns:a16="http://schemas.microsoft.com/office/drawing/2014/main" id="{7F60AB0A-144D-4F5C-A7E7-AFF6F9F00B0D}"/>
                  </a:ext>
                </a:extLst>
              </p:cNvPr>
              <p:cNvSpPr txBox="1">
                <a:spLocks noRot="1" noChangeAspect="1" noMove="1" noResize="1" noEditPoints="1" noAdjustHandles="1" noChangeArrowheads="1" noChangeShapeType="1" noTextEdit="1"/>
              </p:cNvSpPr>
              <p:nvPr/>
            </p:nvSpPr>
            <p:spPr bwMode="auto">
              <a:xfrm>
                <a:off x="824345" y="5929110"/>
                <a:ext cx="432685" cy="523220"/>
              </a:xfrm>
              <a:prstGeom prst="rect">
                <a:avLst/>
              </a:prstGeom>
              <a:blipFill>
                <a:blip r:embed="rId2"/>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74" name="Group 73">
            <a:extLst>
              <a:ext uri="{FF2B5EF4-FFF2-40B4-BE49-F238E27FC236}">
                <a16:creationId xmlns:a16="http://schemas.microsoft.com/office/drawing/2014/main" id="{83348403-B884-4534-B04D-79F073F77431}"/>
              </a:ext>
            </a:extLst>
          </p:cNvPr>
          <p:cNvGrpSpPr/>
          <p:nvPr/>
        </p:nvGrpSpPr>
        <p:grpSpPr>
          <a:xfrm>
            <a:off x="1524000" y="4907280"/>
            <a:ext cx="418811" cy="1106045"/>
            <a:chOff x="982919" y="4899241"/>
            <a:chExt cx="418811" cy="1106045"/>
          </a:xfrm>
        </p:grpSpPr>
        <p:cxnSp>
          <p:nvCxnSpPr>
            <p:cNvPr id="75" name="Straight Connector 74">
              <a:extLst>
                <a:ext uri="{FF2B5EF4-FFF2-40B4-BE49-F238E27FC236}">
                  <a16:creationId xmlns:a16="http://schemas.microsoft.com/office/drawing/2014/main" id="{E8F103EA-DC42-4096-9F92-263C3196AB7D}"/>
                </a:ext>
              </a:extLst>
            </p:cNvPr>
            <p:cNvCxnSpPr>
              <a:cxnSpLocks/>
            </p:cNvCxnSpPr>
            <p:nvPr/>
          </p:nvCxnSpPr>
          <p:spPr bwMode="auto">
            <a:xfrm flipH="1" flipV="1">
              <a:off x="982919" y="5175435"/>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76" name="Group 75">
              <a:extLst>
                <a:ext uri="{FF2B5EF4-FFF2-40B4-BE49-F238E27FC236}">
                  <a16:creationId xmlns:a16="http://schemas.microsoft.com/office/drawing/2014/main" id="{E887BDD1-12E7-443E-9557-D8E528BBE14A}"/>
                </a:ext>
              </a:extLst>
            </p:cNvPr>
            <p:cNvGrpSpPr/>
            <p:nvPr/>
          </p:nvGrpSpPr>
          <p:grpSpPr>
            <a:xfrm>
              <a:off x="1146175" y="4899241"/>
              <a:ext cx="72000" cy="1106045"/>
              <a:chOff x="1146175" y="5127841"/>
              <a:chExt cx="72000" cy="1106045"/>
            </a:xfrm>
          </p:grpSpPr>
          <p:cxnSp>
            <p:nvCxnSpPr>
              <p:cNvPr id="77" name="Straight Connector 76">
                <a:extLst>
                  <a:ext uri="{FF2B5EF4-FFF2-40B4-BE49-F238E27FC236}">
                    <a16:creationId xmlns:a16="http://schemas.microsoft.com/office/drawing/2014/main" id="{84001D3E-9064-4B17-8E0C-61B82D2214E2}"/>
                  </a:ext>
                </a:extLst>
              </p:cNvPr>
              <p:cNvCxnSpPr>
                <a:cxnSpLocks/>
              </p:cNvCxnSpPr>
              <p:nvPr/>
            </p:nvCxnSpPr>
            <p:spPr bwMode="auto">
              <a:xfrm flipV="1">
                <a:off x="1181100" y="5127841"/>
                <a:ext cx="0" cy="1106045"/>
              </a:xfrm>
              <a:prstGeom prst="line">
                <a:avLst/>
              </a:prstGeom>
              <a:noFill/>
              <a:ln w="12700" cap="sq" cmpd="sng" algn="ctr">
                <a:solidFill>
                  <a:srgbClr val="66FF33"/>
                </a:solidFill>
                <a:prstDash val="solid"/>
                <a:round/>
                <a:headEnd type="none" w="med" len="med"/>
                <a:tailEnd type="none" w="med" len="med"/>
              </a:ln>
              <a:effectLst/>
            </p:spPr>
          </p:cxnSp>
          <p:sp>
            <p:nvSpPr>
              <p:cNvPr id="78" name="Oval 77">
                <a:extLst>
                  <a:ext uri="{FF2B5EF4-FFF2-40B4-BE49-F238E27FC236}">
                    <a16:creationId xmlns:a16="http://schemas.microsoft.com/office/drawing/2014/main" id="{F3CA5EA3-183A-48E6-BF6C-DD4ABD4E8B69}"/>
                  </a:ext>
                </a:extLst>
              </p:cNvPr>
              <p:cNvSpPr/>
              <p:nvPr/>
            </p:nvSpPr>
            <p:spPr>
              <a:xfrm>
                <a:off x="1146175" y="5368049"/>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grpSp>
        <p:nvGrpSpPr>
          <p:cNvPr id="90" name="Group 89">
            <a:extLst>
              <a:ext uri="{FF2B5EF4-FFF2-40B4-BE49-F238E27FC236}">
                <a16:creationId xmlns:a16="http://schemas.microsoft.com/office/drawing/2014/main" id="{72642821-3552-4A79-9D62-4D746434188F}"/>
              </a:ext>
            </a:extLst>
          </p:cNvPr>
          <p:cNvGrpSpPr/>
          <p:nvPr/>
        </p:nvGrpSpPr>
        <p:grpSpPr>
          <a:xfrm>
            <a:off x="1806692" y="5410201"/>
            <a:ext cx="282458" cy="596347"/>
            <a:chOff x="1037011" y="5408939"/>
            <a:chExt cx="282458" cy="596347"/>
          </a:xfrm>
        </p:grpSpPr>
        <p:cxnSp>
          <p:nvCxnSpPr>
            <p:cNvPr id="91" name="Straight Connector 90">
              <a:extLst>
                <a:ext uri="{FF2B5EF4-FFF2-40B4-BE49-F238E27FC236}">
                  <a16:creationId xmlns:a16="http://schemas.microsoft.com/office/drawing/2014/main" id="{84F443A8-9CF7-4BC0-87F8-BE22CB7EEB7D}"/>
                </a:ext>
              </a:extLst>
            </p:cNvPr>
            <p:cNvCxnSpPr>
              <a:cxnSpLocks/>
            </p:cNvCxnSpPr>
            <p:nvPr/>
          </p:nvCxnSpPr>
          <p:spPr bwMode="auto">
            <a:xfrm flipH="1">
              <a:off x="1037011" y="5540670"/>
              <a:ext cx="282458" cy="0"/>
            </a:xfrm>
            <a:prstGeom prst="line">
              <a:avLst/>
            </a:prstGeom>
            <a:noFill/>
            <a:ln w="12700" cap="sq" cmpd="sng" algn="ctr">
              <a:solidFill>
                <a:schemeClr val="accent2"/>
              </a:solidFill>
              <a:prstDash val="solid"/>
              <a:round/>
              <a:headEnd type="none" w="med" len="med"/>
              <a:tailEnd type="none" w="med" len="med"/>
            </a:ln>
            <a:effectLst/>
          </p:spPr>
        </p:cxnSp>
        <p:grpSp>
          <p:nvGrpSpPr>
            <p:cNvPr id="92" name="Group 91">
              <a:extLst>
                <a:ext uri="{FF2B5EF4-FFF2-40B4-BE49-F238E27FC236}">
                  <a16:creationId xmlns:a16="http://schemas.microsoft.com/office/drawing/2014/main" id="{90B6C80B-5C7B-4064-83DA-1A7D5C50F87A}"/>
                </a:ext>
              </a:extLst>
            </p:cNvPr>
            <p:cNvGrpSpPr/>
            <p:nvPr/>
          </p:nvGrpSpPr>
          <p:grpSpPr>
            <a:xfrm>
              <a:off x="1146175" y="5408939"/>
              <a:ext cx="72000" cy="596347"/>
              <a:chOff x="1146175" y="5637539"/>
              <a:chExt cx="72000" cy="596347"/>
            </a:xfrm>
          </p:grpSpPr>
          <p:cxnSp>
            <p:nvCxnSpPr>
              <p:cNvPr id="93" name="Straight Connector 92">
                <a:extLst>
                  <a:ext uri="{FF2B5EF4-FFF2-40B4-BE49-F238E27FC236}">
                    <a16:creationId xmlns:a16="http://schemas.microsoft.com/office/drawing/2014/main" id="{4CDEF26B-EB14-4FED-A778-B41B984D73F1}"/>
                  </a:ext>
                </a:extLst>
              </p:cNvPr>
              <p:cNvCxnSpPr>
                <a:cxnSpLocks/>
              </p:cNvCxnSpPr>
              <p:nvPr/>
            </p:nvCxnSpPr>
            <p:spPr bwMode="auto">
              <a:xfrm flipV="1">
                <a:off x="1181100" y="5637539"/>
                <a:ext cx="0" cy="596347"/>
              </a:xfrm>
              <a:prstGeom prst="line">
                <a:avLst/>
              </a:prstGeom>
              <a:noFill/>
              <a:ln w="12700" cap="sq" cmpd="sng" algn="ctr">
                <a:solidFill>
                  <a:srgbClr val="66FF33"/>
                </a:solidFill>
                <a:prstDash val="solid"/>
                <a:round/>
                <a:headEnd type="none" w="med" len="med"/>
                <a:tailEnd type="none" w="med" len="med"/>
              </a:ln>
              <a:effectLst/>
            </p:spPr>
          </p:cxnSp>
          <p:sp>
            <p:nvSpPr>
              <p:cNvPr id="94" name="Oval 93">
                <a:extLst>
                  <a:ext uri="{FF2B5EF4-FFF2-40B4-BE49-F238E27FC236}">
                    <a16:creationId xmlns:a16="http://schemas.microsoft.com/office/drawing/2014/main" id="{50AA3F75-9AF4-4FF1-92C7-DB729AE3D219}"/>
                  </a:ext>
                </a:extLst>
              </p:cNvPr>
              <p:cNvSpPr/>
              <p:nvPr/>
            </p:nvSpPr>
            <p:spPr>
              <a:xfrm>
                <a:off x="1146175" y="5729322"/>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grpSp>
        <p:nvGrpSpPr>
          <p:cNvPr id="95" name="Group 94">
            <a:extLst>
              <a:ext uri="{FF2B5EF4-FFF2-40B4-BE49-F238E27FC236}">
                <a16:creationId xmlns:a16="http://schemas.microsoft.com/office/drawing/2014/main" id="{63AB63BC-9B8D-44F5-8C79-346C407645D2}"/>
              </a:ext>
            </a:extLst>
          </p:cNvPr>
          <p:cNvGrpSpPr/>
          <p:nvPr/>
        </p:nvGrpSpPr>
        <p:grpSpPr>
          <a:xfrm>
            <a:off x="1974661" y="5410753"/>
            <a:ext cx="181164" cy="596347"/>
            <a:chOff x="1084330" y="5408939"/>
            <a:chExt cx="181164" cy="596347"/>
          </a:xfrm>
        </p:grpSpPr>
        <p:cxnSp>
          <p:nvCxnSpPr>
            <p:cNvPr id="96" name="Straight Connector 95">
              <a:extLst>
                <a:ext uri="{FF2B5EF4-FFF2-40B4-BE49-F238E27FC236}">
                  <a16:creationId xmlns:a16="http://schemas.microsoft.com/office/drawing/2014/main" id="{20F8C6E6-1620-42B6-8157-DE5C2431008E}"/>
                </a:ext>
              </a:extLst>
            </p:cNvPr>
            <p:cNvCxnSpPr>
              <a:cxnSpLocks/>
            </p:cNvCxnSpPr>
            <p:nvPr/>
          </p:nvCxnSpPr>
          <p:spPr bwMode="auto">
            <a:xfrm flipH="1" flipV="1">
              <a:off x="1084330" y="5656489"/>
              <a:ext cx="181164" cy="3612"/>
            </a:xfrm>
            <a:prstGeom prst="line">
              <a:avLst/>
            </a:prstGeom>
            <a:noFill/>
            <a:ln w="12700" cap="sq" cmpd="sng" algn="ctr">
              <a:solidFill>
                <a:schemeClr val="accent2"/>
              </a:solidFill>
              <a:prstDash val="solid"/>
              <a:round/>
              <a:headEnd type="none" w="med" len="med"/>
              <a:tailEnd type="none" w="med" len="med"/>
            </a:ln>
            <a:effectLst/>
          </p:spPr>
        </p:cxnSp>
        <p:grpSp>
          <p:nvGrpSpPr>
            <p:cNvPr id="97" name="Group 96">
              <a:extLst>
                <a:ext uri="{FF2B5EF4-FFF2-40B4-BE49-F238E27FC236}">
                  <a16:creationId xmlns:a16="http://schemas.microsoft.com/office/drawing/2014/main" id="{CC4DAFCD-F7F4-4AF8-ABBC-D78E8DE36E24}"/>
                </a:ext>
              </a:extLst>
            </p:cNvPr>
            <p:cNvGrpSpPr/>
            <p:nvPr/>
          </p:nvGrpSpPr>
          <p:grpSpPr>
            <a:xfrm>
              <a:off x="1146175" y="5408939"/>
              <a:ext cx="72000" cy="596347"/>
              <a:chOff x="1146175" y="5637539"/>
              <a:chExt cx="72000" cy="596347"/>
            </a:xfrm>
          </p:grpSpPr>
          <p:cxnSp>
            <p:nvCxnSpPr>
              <p:cNvPr id="98" name="Straight Connector 97">
                <a:extLst>
                  <a:ext uri="{FF2B5EF4-FFF2-40B4-BE49-F238E27FC236}">
                    <a16:creationId xmlns:a16="http://schemas.microsoft.com/office/drawing/2014/main" id="{309BD870-532D-4610-A6D4-FFA098A5AE85}"/>
                  </a:ext>
                </a:extLst>
              </p:cNvPr>
              <p:cNvCxnSpPr>
                <a:cxnSpLocks/>
              </p:cNvCxnSpPr>
              <p:nvPr/>
            </p:nvCxnSpPr>
            <p:spPr bwMode="auto">
              <a:xfrm flipV="1">
                <a:off x="1181100" y="5637539"/>
                <a:ext cx="0" cy="596347"/>
              </a:xfrm>
              <a:prstGeom prst="line">
                <a:avLst/>
              </a:prstGeom>
              <a:noFill/>
              <a:ln w="12700" cap="sq" cmpd="sng" algn="ctr">
                <a:solidFill>
                  <a:srgbClr val="66FF33"/>
                </a:solidFill>
                <a:prstDash val="solid"/>
                <a:round/>
                <a:headEnd type="none" w="med" len="med"/>
                <a:tailEnd type="none" w="med" len="med"/>
              </a:ln>
              <a:effectLst/>
            </p:spPr>
          </p:cxnSp>
          <p:sp>
            <p:nvSpPr>
              <p:cNvPr id="99" name="Oval 98">
                <a:extLst>
                  <a:ext uri="{FF2B5EF4-FFF2-40B4-BE49-F238E27FC236}">
                    <a16:creationId xmlns:a16="http://schemas.microsoft.com/office/drawing/2014/main" id="{A5CAE0F7-CB1E-4369-97F8-57D19F9C1F42}"/>
                  </a:ext>
                </a:extLst>
              </p:cNvPr>
              <p:cNvSpPr/>
              <p:nvPr/>
            </p:nvSpPr>
            <p:spPr>
              <a:xfrm>
                <a:off x="1146175" y="5845141"/>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grpSp>
        <p:nvGrpSpPr>
          <p:cNvPr id="100" name="Group 99">
            <a:extLst>
              <a:ext uri="{FF2B5EF4-FFF2-40B4-BE49-F238E27FC236}">
                <a16:creationId xmlns:a16="http://schemas.microsoft.com/office/drawing/2014/main" id="{A38A2549-8D85-4FD5-AB94-606F5747EC97}"/>
              </a:ext>
            </a:extLst>
          </p:cNvPr>
          <p:cNvGrpSpPr/>
          <p:nvPr/>
        </p:nvGrpSpPr>
        <p:grpSpPr>
          <a:xfrm>
            <a:off x="2134931" y="5658303"/>
            <a:ext cx="119319" cy="355022"/>
            <a:chOff x="1127125" y="5568142"/>
            <a:chExt cx="119319" cy="355022"/>
          </a:xfrm>
        </p:grpSpPr>
        <p:cxnSp>
          <p:nvCxnSpPr>
            <p:cNvPr id="101" name="Straight Connector 100">
              <a:extLst>
                <a:ext uri="{FF2B5EF4-FFF2-40B4-BE49-F238E27FC236}">
                  <a16:creationId xmlns:a16="http://schemas.microsoft.com/office/drawing/2014/main" id="{9DCE2C3B-4D3A-4240-8CA2-8334F1769B93}"/>
                </a:ext>
              </a:extLst>
            </p:cNvPr>
            <p:cNvCxnSpPr>
              <a:cxnSpLocks/>
            </p:cNvCxnSpPr>
            <p:nvPr/>
          </p:nvCxnSpPr>
          <p:spPr bwMode="auto">
            <a:xfrm flipH="1">
              <a:off x="1127125" y="5660101"/>
              <a:ext cx="119319" cy="0"/>
            </a:xfrm>
            <a:prstGeom prst="line">
              <a:avLst/>
            </a:prstGeom>
            <a:noFill/>
            <a:ln w="12700" cap="sq" cmpd="sng" algn="ctr">
              <a:solidFill>
                <a:schemeClr val="accent2"/>
              </a:solidFill>
              <a:prstDash val="solid"/>
              <a:round/>
              <a:headEnd type="none" w="med" len="med"/>
              <a:tailEnd type="none" w="med" len="med"/>
            </a:ln>
            <a:effectLst/>
          </p:spPr>
        </p:cxnSp>
        <p:grpSp>
          <p:nvGrpSpPr>
            <p:cNvPr id="102" name="Group 101">
              <a:extLst>
                <a:ext uri="{FF2B5EF4-FFF2-40B4-BE49-F238E27FC236}">
                  <a16:creationId xmlns:a16="http://schemas.microsoft.com/office/drawing/2014/main" id="{CA147830-CBCF-470A-8FD9-EFDF9E18F8D7}"/>
                </a:ext>
              </a:extLst>
            </p:cNvPr>
            <p:cNvGrpSpPr/>
            <p:nvPr/>
          </p:nvGrpSpPr>
          <p:grpSpPr>
            <a:xfrm>
              <a:off x="1146175" y="5568142"/>
              <a:ext cx="72000" cy="355022"/>
              <a:chOff x="1146175" y="5796742"/>
              <a:chExt cx="72000" cy="355022"/>
            </a:xfrm>
          </p:grpSpPr>
          <p:cxnSp>
            <p:nvCxnSpPr>
              <p:cNvPr id="103" name="Straight Connector 102">
                <a:extLst>
                  <a:ext uri="{FF2B5EF4-FFF2-40B4-BE49-F238E27FC236}">
                    <a16:creationId xmlns:a16="http://schemas.microsoft.com/office/drawing/2014/main" id="{7F73FA42-1B9C-4DE8-A107-0A57C7855855}"/>
                  </a:ext>
                </a:extLst>
              </p:cNvPr>
              <p:cNvCxnSpPr>
                <a:cxnSpLocks/>
              </p:cNvCxnSpPr>
              <p:nvPr/>
            </p:nvCxnSpPr>
            <p:spPr bwMode="auto">
              <a:xfrm flipV="1">
                <a:off x="1181100" y="5796742"/>
                <a:ext cx="0" cy="355022"/>
              </a:xfrm>
              <a:prstGeom prst="line">
                <a:avLst/>
              </a:prstGeom>
              <a:noFill/>
              <a:ln w="12700" cap="sq" cmpd="sng" algn="ctr">
                <a:solidFill>
                  <a:srgbClr val="66FF33"/>
                </a:solidFill>
                <a:prstDash val="solid"/>
                <a:round/>
                <a:headEnd type="none" w="med" len="med"/>
                <a:tailEnd type="none" w="med" len="med"/>
              </a:ln>
              <a:effectLst/>
            </p:spPr>
          </p:cxnSp>
          <p:sp>
            <p:nvSpPr>
              <p:cNvPr id="104" name="Oval 103">
                <a:extLst>
                  <a:ext uri="{FF2B5EF4-FFF2-40B4-BE49-F238E27FC236}">
                    <a16:creationId xmlns:a16="http://schemas.microsoft.com/office/drawing/2014/main" id="{5BC7C5A3-2FB0-4620-AC12-915470F75C11}"/>
                  </a:ext>
                </a:extLst>
              </p:cNvPr>
              <p:cNvSpPr/>
              <p:nvPr/>
            </p:nvSpPr>
            <p:spPr>
              <a:xfrm>
                <a:off x="1146175" y="5845141"/>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105" name="Text Box 33">
                <a:extLst>
                  <a:ext uri="{FF2B5EF4-FFF2-40B4-BE49-F238E27FC236}">
                    <a16:creationId xmlns:a16="http://schemas.microsoft.com/office/drawing/2014/main" id="{8E93D751-062D-4864-9A34-585363161196}"/>
                  </a:ext>
                </a:extLst>
              </p:cNvPr>
              <p:cNvSpPr txBox="1">
                <a:spLocks noChangeArrowheads="1"/>
              </p:cNvSpPr>
              <p:nvPr/>
            </p:nvSpPr>
            <p:spPr bwMode="auto">
              <a:xfrm>
                <a:off x="109893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105" name="Text Box 33">
                <a:extLst>
                  <a:ext uri="{FF2B5EF4-FFF2-40B4-BE49-F238E27FC236}">
                    <a16:creationId xmlns:a16="http://schemas.microsoft.com/office/drawing/2014/main" id="{8E93D751-062D-4864-9A34-585363161196}"/>
                  </a:ext>
                </a:extLst>
              </p:cNvPr>
              <p:cNvSpPr txBox="1">
                <a:spLocks noRot="1" noChangeAspect="1" noMove="1" noResize="1" noEditPoints="1" noAdjustHandles="1" noChangeArrowheads="1" noChangeShapeType="1" noTextEdit="1"/>
              </p:cNvSpPr>
              <p:nvPr/>
            </p:nvSpPr>
            <p:spPr bwMode="auto">
              <a:xfrm>
                <a:off x="1098935" y="5929110"/>
                <a:ext cx="432685" cy="523220"/>
              </a:xfrm>
              <a:prstGeom prst="rect">
                <a:avLst/>
              </a:prstGeom>
              <a:blipFill>
                <a:blip r:embed="rId3"/>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Text Box 33">
                <a:extLst>
                  <a:ext uri="{FF2B5EF4-FFF2-40B4-BE49-F238E27FC236}">
                    <a16:creationId xmlns:a16="http://schemas.microsoft.com/office/drawing/2014/main" id="{7FF8F340-376F-49ED-BC73-0F17A9DFE95D}"/>
                  </a:ext>
                </a:extLst>
              </p:cNvPr>
              <p:cNvSpPr txBox="1">
                <a:spLocks noChangeArrowheads="1"/>
              </p:cNvSpPr>
              <p:nvPr/>
            </p:nvSpPr>
            <p:spPr bwMode="auto">
              <a:xfrm>
                <a:off x="1365905" y="593090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106" name="Text Box 33">
                <a:extLst>
                  <a:ext uri="{FF2B5EF4-FFF2-40B4-BE49-F238E27FC236}">
                    <a16:creationId xmlns:a16="http://schemas.microsoft.com/office/drawing/2014/main" id="{7FF8F340-376F-49ED-BC73-0F17A9DFE95D}"/>
                  </a:ext>
                </a:extLst>
              </p:cNvPr>
              <p:cNvSpPr txBox="1">
                <a:spLocks noRot="1" noChangeAspect="1" noMove="1" noResize="1" noEditPoints="1" noAdjustHandles="1" noChangeArrowheads="1" noChangeShapeType="1" noTextEdit="1"/>
              </p:cNvSpPr>
              <p:nvPr/>
            </p:nvSpPr>
            <p:spPr bwMode="auto">
              <a:xfrm>
                <a:off x="1365905" y="5930900"/>
                <a:ext cx="432685" cy="523220"/>
              </a:xfrm>
              <a:prstGeom prst="rect">
                <a:avLst/>
              </a:prstGeom>
              <a:blipFill>
                <a:blip r:embed="rId4"/>
                <a:stretch>
                  <a:fillRect r="-112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Text Box 33">
                <a:extLst>
                  <a:ext uri="{FF2B5EF4-FFF2-40B4-BE49-F238E27FC236}">
                    <a16:creationId xmlns:a16="http://schemas.microsoft.com/office/drawing/2014/main" id="{65CCDE66-B7C9-46EB-95FA-336218E1570F}"/>
                  </a:ext>
                </a:extLst>
              </p:cNvPr>
              <p:cNvSpPr txBox="1">
                <a:spLocks noChangeArrowheads="1"/>
              </p:cNvSpPr>
              <p:nvPr/>
            </p:nvSpPr>
            <p:spPr bwMode="auto">
              <a:xfrm>
                <a:off x="1594775" y="593090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107" name="Text Box 33">
                <a:extLst>
                  <a:ext uri="{FF2B5EF4-FFF2-40B4-BE49-F238E27FC236}">
                    <a16:creationId xmlns:a16="http://schemas.microsoft.com/office/drawing/2014/main" id="{65CCDE66-B7C9-46EB-95FA-336218E1570F}"/>
                  </a:ext>
                </a:extLst>
              </p:cNvPr>
              <p:cNvSpPr txBox="1">
                <a:spLocks noRot="1" noChangeAspect="1" noMove="1" noResize="1" noEditPoints="1" noAdjustHandles="1" noChangeArrowheads="1" noChangeShapeType="1" noTextEdit="1"/>
              </p:cNvSpPr>
              <p:nvPr/>
            </p:nvSpPr>
            <p:spPr bwMode="auto">
              <a:xfrm>
                <a:off x="1594775" y="5930900"/>
                <a:ext cx="432685" cy="523220"/>
              </a:xfrm>
              <a:prstGeom prst="rect">
                <a:avLst/>
              </a:prstGeom>
              <a:blipFill>
                <a:blip r:embed="rId5"/>
                <a:stretch>
                  <a:fillRect r="-112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Text Box 33">
                <a:extLst>
                  <a:ext uri="{FF2B5EF4-FFF2-40B4-BE49-F238E27FC236}">
                    <a16:creationId xmlns:a16="http://schemas.microsoft.com/office/drawing/2014/main" id="{476F2FE4-64E9-4B4C-BBB6-4D294500EEF8}"/>
                  </a:ext>
                </a:extLst>
              </p:cNvPr>
              <p:cNvSpPr txBox="1">
                <a:spLocks noChangeArrowheads="1"/>
              </p:cNvSpPr>
              <p:nvPr/>
            </p:nvSpPr>
            <p:spPr bwMode="auto">
              <a:xfrm>
                <a:off x="177792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108" name="Text Box 33">
                <a:extLst>
                  <a:ext uri="{FF2B5EF4-FFF2-40B4-BE49-F238E27FC236}">
                    <a16:creationId xmlns:a16="http://schemas.microsoft.com/office/drawing/2014/main" id="{476F2FE4-64E9-4B4C-BBB6-4D294500EEF8}"/>
                  </a:ext>
                </a:extLst>
              </p:cNvPr>
              <p:cNvSpPr txBox="1">
                <a:spLocks noRot="1" noChangeAspect="1" noMove="1" noResize="1" noEditPoints="1" noAdjustHandles="1" noChangeArrowheads="1" noChangeShapeType="1" noTextEdit="1"/>
              </p:cNvSpPr>
              <p:nvPr/>
            </p:nvSpPr>
            <p:spPr bwMode="auto">
              <a:xfrm>
                <a:off x="1777925" y="5929110"/>
                <a:ext cx="432685" cy="523220"/>
              </a:xfrm>
              <a:prstGeom prst="rect">
                <a:avLst/>
              </a:prstGeom>
              <a:blipFill>
                <a:blip r:embed="rId6"/>
                <a:stretch>
                  <a:fillRect r="-112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Text Box 33">
                <a:extLst>
                  <a:ext uri="{FF2B5EF4-FFF2-40B4-BE49-F238E27FC236}">
                    <a16:creationId xmlns:a16="http://schemas.microsoft.com/office/drawing/2014/main" id="{E534527F-78A6-4B6D-903B-135380B9AF16}"/>
                  </a:ext>
                </a:extLst>
              </p:cNvPr>
              <p:cNvSpPr txBox="1">
                <a:spLocks noChangeArrowheads="1"/>
              </p:cNvSpPr>
              <p:nvPr/>
            </p:nvSpPr>
            <p:spPr bwMode="auto">
              <a:xfrm>
                <a:off x="186201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109" name="Text Box 33">
                <a:extLst>
                  <a:ext uri="{FF2B5EF4-FFF2-40B4-BE49-F238E27FC236}">
                    <a16:creationId xmlns:a16="http://schemas.microsoft.com/office/drawing/2014/main" id="{E534527F-78A6-4B6D-903B-135380B9AF16}"/>
                  </a:ext>
                </a:extLst>
              </p:cNvPr>
              <p:cNvSpPr txBox="1">
                <a:spLocks noRot="1" noChangeAspect="1" noMove="1" noResize="1" noEditPoints="1" noAdjustHandles="1" noChangeArrowheads="1" noChangeShapeType="1" noTextEdit="1"/>
              </p:cNvSpPr>
              <p:nvPr/>
            </p:nvSpPr>
            <p:spPr bwMode="auto">
              <a:xfrm>
                <a:off x="1862015" y="5929110"/>
                <a:ext cx="432685" cy="523220"/>
              </a:xfrm>
              <a:prstGeom prst="rect">
                <a:avLst/>
              </a:prstGeom>
              <a:blipFill>
                <a:blip r:embed="rId7"/>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 Box 33">
                <a:extLst>
                  <a:ext uri="{FF2B5EF4-FFF2-40B4-BE49-F238E27FC236}">
                    <a16:creationId xmlns:a16="http://schemas.microsoft.com/office/drawing/2014/main" id="{66E17106-06C9-4BF3-82C6-BF2CDFAB1D9E}"/>
                  </a:ext>
                </a:extLst>
              </p:cNvPr>
              <p:cNvSpPr txBox="1">
                <a:spLocks noChangeArrowheads="1"/>
              </p:cNvSpPr>
              <p:nvPr/>
            </p:nvSpPr>
            <p:spPr bwMode="auto">
              <a:xfrm>
                <a:off x="2004159" y="5938540"/>
                <a:ext cx="1653441"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 xmlns:m="http://schemas.openxmlformats.org/officeDocument/2006/math">
                    <m:acc>
                      <m:accPr>
                        <m:chr m:val="⃗"/>
                        <m:ctrlPr>
                          <a:rPr lang="en-US" altLang="en-US" sz="2800" i="1" smtClean="0">
                            <a:solidFill>
                              <a:srgbClr val="00B050"/>
                            </a:solidFill>
                            <a:latin typeface="Cambria Math" panose="02040503050406030204" pitchFamily="18" charset="0"/>
                            <a:sym typeface="Symbol" panose="05050102010706020507" pitchFamily="18" charset="2"/>
                          </a:rPr>
                        </m:ctrlPr>
                      </m:accPr>
                      <m:e>
                        <m:r>
                          <a:rPr lang="en-CA" altLang="en-US" sz="2800" b="0" i="1" smtClean="0">
                            <a:solidFill>
                              <a:srgbClr val="00B050"/>
                            </a:solidFill>
                            <a:latin typeface="Cambria Math" panose="02040503050406030204" pitchFamily="18" charset="0"/>
                            <a:sym typeface="Symbol" panose="05050102010706020507" pitchFamily="18" charset="2"/>
                          </a:rPr>
                          <m:t>𝑤</m:t>
                        </m:r>
                      </m:e>
                    </m:acc>
                  </m:oMath>
                </a14:m>
                <a:r>
                  <a:rPr lang="en-CA" altLang="en-US" sz="2800" baseline="-25000" dirty="0">
                    <a:solidFill>
                      <a:srgbClr val="00B050"/>
                    </a:solidFill>
                    <a:latin typeface="Times New Roman" pitchFamily="18" charset="0"/>
                  </a:rPr>
                  <a:t>opt</a:t>
                </a:r>
              </a:p>
            </p:txBody>
          </p:sp>
        </mc:Choice>
        <mc:Fallback xmlns="">
          <p:sp>
            <p:nvSpPr>
              <p:cNvPr id="110" name="Text Box 33">
                <a:extLst>
                  <a:ext uri="{FF2B5EF4-FFF2-40B4-BE49-F238E27FC236}">
                    <a16:creationId xmlns:a16="http://schemas.microsoft.com/office/drawing/2014/main" id="{66E17106-06C9-4BF3-82C6-BF2CDFAB1D9E}"/>
                  </a:ext>
                </a:extLst>
              </p:cNvPr>
              <p:cNvSpPr txBox="1">
                <a:spLocks noRot="1" noChangeAspect="1" noMove="1" noResize="1" noEditPoints="1" noAdjustHandles="1" noChangeArrowheads="1" noChangeShapeType="1" noTextEdit="1"/>
              </p:cNvSpPr>
              <p:nvPr/>
            </p:nvSpPr>
            <p:spPr bwMode="auto">
              <a:xfrm>
                <a:off x="2004159" y="5938540"/>
                <a:ext cx="1653441" cy="523220"/>
              </a:xfrm>
              <a:prstGeom prst="rect">
                <a:avLst/>
              </a:prstGeom>
              <a:blipFill>
                <a:blip r:embed="rId8"/>
                <a:stretch>
                  <a:fillRect b="-279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24" name="Group 123">
            <a:extLst>
              <a:ext uri="{FF2B5EF4-FFF2-40B4-BE49-F238E27FC236}">
                <a16:creationId xmlns:a16="http://schemas.microsoft.com/office/drawing/2014/main" id="{57F84465-5653-4491-AD78-CC8BC0A777D5}"/>
              </a:ext>
            </a:extLst>
          </p:cNvPr>
          <p:cNvGrpSpPr/>
          <p:nvPr/>
        </p:nvGrpSpPr>
        <p:grpSpPr>
          <a:xfrm>
            <a:off x="2245043" y="5753678"/>
            <a:ext cx="200587" cy="259647"/>
            <a:chOff x="1009968" y="5796742"/>
            <a:chExt cx="200587" cy="259647"/>
          </a:xfrm>
        </p:grpSpPr>
        <p:cxnSp>
          <p:nvCxnSpPr>
            <p:cNvPr id="125" name="Straight Connector 124">
              <a:extLst>
                <a:ext uri="{FF2B5EF4-FFF2-40B4-BE49-F238E27FC236}">
                  <a16:creationId xmlns:a16="http://schemas.microsoft.com/office/drawing/2014/main" id="{6D292EA5-0588-470C-BB97-3C2580726521}"/>
                </a:ext>
              </a:extLst>
            </p:cNvPr>
            <p:cNvCxnSpPr>
              <a:cxnSpLocks/>
            </p:cNvCxnSpPr>
            <p:nvPr/>
          </p:nvCxnSpPr>
          <p:spPr bwMode="auto">
            <a:xfrm flipV="1">
              <a:off x="1176337" y="5796742"/>
              <a:ext cx="0" cy="259647"/>
            </a:xfrm>
            <a:prstGeom prst="line">
              <a:avLst/>
            </a:prstGeom>
            <a:noFill/>
            <a:ln w="12700" cap="sq" cmpd="sng" algn="ctr">
              <a:solidFill>
                <a:srgbClr val="00B050"/>
              </a:solidFill>
              <a:prstDash val="solid"/>
              <a:round/>
              <a:headEnd type="none" w="med" len="med"/>
              <a:tailEnd type="none" w="med" len="med"/>
            </a:ln>
            <a:effectLst/>
          </p:spPr>
        </p:cxnSp>
        <p:sp>
          <p:nvSpPr>
            <p:cNvPr id="126" name="Oval 125">
              <a:extLst>
                <a:ext uri="{FF2B5EF4-FFF2-40B4-BE49-F238E27FC236}">
                  <a16:creationId xmlns:a16="http://schemas.microsoft.com/office/drawing/2014/main" id="{70F4B69B-67E5-40DE-A63F-1DBAC5F0F6C1}"/>
                </a:ext>
              </a:extLst>
            </p:cNvPr>
            <p:cNvSpPr/>
            <p:nvPr/>
          </p:nvSpPr>
          <p:spPr>
            <a:xfrm>
              <a:off x="1138555" y="5845141"/>
              <a:ext cx="72000" cy="87120"/>
            </a:xfrm>
            <a:prstGeom prst="ellipse">
              <a:avLst/>
            </a:prstGeom>
            <a:solidFill>
              <a:srgbClr val="00B050"/>
            </a:solidFill>
            <a:ln>
              <a:solidFill>
                <a:srgbClr val="00B050"/>
              </a:solidFill>
            </a:ln>
          </p:spPr>
          <p:txBody>
            <a:bodyPr wrap="square" rtlCol="0" anchor="ctr">
              <a:spAutoFit/>
            </a:bodyPr>
            <a:lstStyle/>
            <a:p>
              <a:pPr algn="l"/>
              <a:endParaRPr lang="en-CA" sz="2400" dirty="0"/>
            </a:p>
          </p:txBody>
        </p:sp>
        <p:sp>
          <p:nvSpPr>
            <p:cNvPr id="127" name="Oval 126">
              <a:extLst>
                <a:ext uri="{FF2B5EF4-FFF2-40B4-BE49-F238E27FC236}">
                  <a16:creationId xmlns:a16="http://schemas.microsoft.com/office/drawing/2014/main" id="{267D1F25-0BDF-476E-A83C-602480060CFE}"/>
                </a:ext>
              </a:extLst>
            </p:cNvPr>
            <p:cNvSpPr/>
            <p:nvPr/>
          </p:nvSpPr>
          <p:spPr>
            <a:xfrm>
              <a:off x="1076643" y="5843788"/>
              <a:ext cx="45719" cy="45719"/>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128" name="Oval 127">
              <a:extLst>
                <a:ext uri="{FF2B5EF4-FFF2-40B4-BE49-F238E27FC236}">
                  <a16:creationId xmlns:a16="http://schemas.microsoft.com/office/drawing/2014/main" id="{A8D5DF1C-6CAC-4039-A201-4518986C1845}"/>
                </a:ext>
              </a:extLst>
            </p:cNvPr>
            <p:cNvSpPr/>
            <p:nvPr/>
          </p:nvSpPr>
          <p:spPr>
            <a:xfrm>
              <a:off x="1009968" y="5816241"/>
              <a:ext cx="45719" cy="45719"/>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grpSp>
      <p:grpSp>
        <p:nvGrpSpPr>
          <p:cNvPr id="130" name="Group 129">
            <a:extLst>
              <a:ext uri="{FF2B5EF4-FFF2-40B4-BE49-F238E27FC236}">
                <a16:creationId xmlns:a16="http://schemas.microsoft.com/office/drawing/2014/main" id="{B8204CF2-DE3A-4D1D-8502-19A74FA0C141}"/>
              </a:ext>
            </a:extLst>
          </p:cNvPr>
          <p:cNvGrpSpPr/>
          <p:nvPr/>
        </p:nvGrpSpPr>
        <p:grpSpPr>
          <a:xfrm>
            <a:off x="3865636" y="3504217"/>
            <a:ext cx="6070294" cy="3276600"/>
            <a:chOff x="916971" y="3504217"/>
            <a:chExt cx="6070294" cy="3276600"/>
          </a:xfrm>
        </p:grpSpPr>
        <p:sp>
          <p:nvSpPr>
            <p:cNvPr id="131" name="Rectangle 130">
              <a:extLst>
                <a:ext uri="{FF2B5EF4-FFF2-40B4-BE49-F238E27FC236}">
                  <a16:creationId xmlns:a16="http://schemas.microsoft.com/office/drawing/2014/main" id="{A797A277-5D61-4127-BB2B-79017AA6D40B}"/>
                </a:ext>
              </a:extLst>
            </p:cNvPr>
            <p:cNvSpPr/>
            <p:nvPr/>
          </p:nvSpPr>
          <p:spPr>
            <a:xfrm>
              <a:off x="916971" y="6409117"/>
              <a:ext cx="5712428" cy="220283"/>
            </a:xfrm>
            <a:prstGeom prst="rect">
              <a:avLst/>
            </a:prstGeom>
            <a:solidFill>
              <a:schemeClr val="tx1"/>
            </a:solidFill>
            <a:ln>
              <a:noFill/>
            </a:ln>
          </p:spPr>
          <p:txBody>
            <a:bodyPr wrap="square" rtlCol="0" anchor="ctr">
              <a:spAutoFit/>
            </a:bodyPr>
            <a:lstStyle/>
            <a:p>
              <a:pPr algn="l"/>
              <a:endParaRPr lang="en-CA" sz="2400"/>
            </a:p>
          </p:txBody>
        </p:sp>
        <p:grpSp>
          <p:nvGrpSpPr>
            <p:cNvPr id="132" name="Group 131">
              <a:extLst>
                <a:ext uri="{FF2B5EF4-FFF2-40B4-BE49-F238E27FC236}">
                  <a16:creationId xmlns:a16="http://schemas.microsoft.com/office/drawing/2014/main" id="{3D54C4FB-9EF6-42CA-B79E-8480AA2A02C4}"/>
                </a:ext>
              </a:extLst>
            </p:cNvPr>
            <p:cNvGrpSpPr/>
            <p:nvPr/>
          </p:nvGrpSpPr>
          <p:grpSpPr>
            <a:xfrm>
              <a:off x="1880225" y="3504217"/>
              <a:ext cx="5107040" cy="3276600"/>
              <a:chOff x="1861786" y="3505200"/>
              <a:chExt cx="5107040" cy="3276600"/>
            </a:xfrm>
          </p:grpSpPr>
          <p:sp>
            <p:nvSpPr>
              <p:cNvPr id="133" name="TextBox 132">
                <a:extLst>
                  <a:ext uri="{FF2B5EF4-FFF2-40B4-BE49-F238E27FC236}">
                    <a16:creationId xmlns:a16="http://schemas.microsoft.com/office/drawing/2014/main" id="{E885216D-4000-42BB-B78C-519F1D3EE48E}"/>
                  </a:ext>
                </a:extLst>
              </p:cNvPr>
              <p:cNvSpPr txBox="1"/>
              <p:nvPr/>
            </p:nvSpPr>
            <p:spPr bwMode="auto">
              <a:xfrm rot="20818719">
                <a:off x="1950318" y="4675208"/>
                <a:ext cx="1644479" cy="531840"/>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grpSp>
            <p:nvGrpSpPr>
              <p:cNvPr id="134" name="Group 133">
                <a:extLst>
                  <a:ext uri="{FF2B5EF4-FFF2-40B4-BE49-F238E27FC236}">
                    <a16:creationId xmlns:a16="http://schemas.microsoft.com/office/drawing/2014/main" id="{CEA126BA-EB18-4C1D-B679-5795FDF88278}"/>
                  </a:ext>
                </a:extLst>
              </p:cNvPr>
              <p:cNvGrpSpPr/>
              <p:nvPr/>
            </p:nvGrpSpPr>
            <p:grpSpPr>
              <a:xfrm>
                <a:off x="1861786" y="3505200"/>
                <a:ext cx="5107040" cy="3276600"/>
                <a:chOff x="1861786" y="3505200"/>
                <a:chExt cx="5107040" cy="3276600"/>
              </a:xfrm>
            </p:grpSpPr>
            <p:sp>
              <p:nvSpPr>
                <p:cNvPr id="136" name="Rectangle 135">
                  <a:extLst>
                    <a:ext uri="{FF2B5EF4-FFF2-40B4-BE49-F238E27FC236}">
                      <a16:creationId xmlns:a16="http://schemas.microsoft.com/office/drawing/2014/main" id="{50BFD440-991F-4442-B6A2-A634C40D80B9}"/>
                    </a:ext>
                  </a:extLst>
                </p:cNvPr>
                <p:cNvSpPr/>
                <p:nvPr/>
              </p:nvSpPr>
              <p:spPr>
                <a:xfrm>
                  <a:off x="5867399" y="3505200"/>
                  <a:ext cx="1101427" cy="3276600"/>
                </a:xfrm>
                <a:prstGeom prst="rect">
                  <a:avLst/>
                </a:prstGeom>
                <a:solidFill>
                  <a:srgbClr val="000066"/>
                </a:solidFill>
                <a:ln>
                  <a:noFill/>
                </a:ln>
              </p:spPr>
              <p:txBody>
                <a:bodyPr wrap="square" rtlCol="0" anchor="ctr">
                  <a:spAutoFit/>
                </a:bodyPr>
                <a:lstStyle/>
                <a:p>
                  <a:pPr algn="l"/>
                  <a:endParaRPr lang="en-CA" sz="2400"/>
                </a:p>
              </p:txBody>
            </p:sp>
            <p:grpSp>
              <p:nvGrpSpPr>
                <p:cNvPr id="137" name="Group 136">
                  <a:extLst>
                    <a:ext uri="{FF2B5EF4-FFF2-40B4-BE49-F238E27FC236}">
                      <a16:creationId xmlns:a16="http://schemas.microsoft.com/office/drawing/2014/main" id="{6DF6CC61-D4ED-485F-80A6-30AC1BFFAE31}"/>
                    </a:ext>
                  </a:extLst>
                </p:cNvPr>
                <p:cNvGrpSpPr/>
                <p:nvPr/>
              </p:nvGrpSpPr>
              <p:grpSpPr>
                <a:xfrm>
                  <a:off x="2092026" y="4505419"/>
                  <a:ext cx="3775373" cy="1980421"/>
                  <a:chOff x="2092026" y="4505419"/>
                  <a:chExt cx="3775373" cy="1980421"/>
                </a:xfrm>
              </p:grpSpPr>
              <p:sp>
                <p:nvSpPr>
                  <p:cNvPr id="147" name="Rectangle 146">
                    <a:extLst>
                      <a:ext uri="{FF2B5EF4-FFF2-40B4-BE49-F238E27FC236}">
                        <a16:creationId xmlns:a16="http://schemas.microsoft.com/office/drawing/2014/main" id="{C0229F07-660E-449A-BB6A-8E25917F982B}"/>
                      </a:ext>
                    </a:extLst>
                  </p:cNvPr>
                  <p:cNvSpPr/>
                  <p:nvPr/>
                </p:nvSpPr>
                <p:spPr>
                  <a:xfrm>
                    <a:off x="2092026" y="6024175"/>
                    <a:ext cx="808482" cy="461665"/>
                  </a:xfrm>
                  <a:prstGeom prst="rect">
                    <a:avLst/>
                  </a:prstGeom>
                  <a:solidFill>
                    <a:schemeClr val="tx1"/>
                  </a:solidFill>
                </p:spPr>
                <p:txBody>
                  <a:bodyPr wrap="square">
                    <a:spAutoFit/>
                  </a:bodyPr>
                  <a:lstStyle/>
                  <a:p>
                    <a:pPr algn="ctr"/>
                    <a:r>
                      <a:rPr lang="en-US" altLang="en-US" sz="2400" i="1">
                        <a:solidFill>
                          <a:srgbClr val="66FF33"/>
                        </a:solidFill>
                      </a:rPr>
                      <a:t>w</a:t>
                    </a:r>
                    <a:r>
                      <a:rPr lang="en-US" altLang="en-US" sz="2400" i="1" baseline="-25000">
                        <a:solidFill>
                          <a:srgbClr val="66FF33"/>
                        </a:solidFill>
                      </a:rPr>
                      <a:t>1</a:t>
                    </a:r>
                    <a:endParaRPr lang="en-CA" sz="2400" i="1">
                      <a:solidFill>
                        <a:srgbClr val="66FF33"/>
                      </a:solidFill>
                    </a:endParaRPr>
                  </a:p>
                </p:txBody>
              </p:sp>
              <p:sp>
                <p:nvSpPr>
                  <p:cNvPr id="148" name="Rectangle 147">
                    <a:extLst>
                      <a:ext uri="{FF2B5EF4-FFF2-40B4-BE49-F238E27FC236}">
                        <a16:creationId xmlns:a16="http://schemas.microsoft.com/office/drawing/2014/main" id="{F4F67A93-9AE3-4415-B4F8-75FF78BE4AE6}"/>
                      </a:ext>
                    </a:extLst>
                  </p:cNvPr>
                  <p:cNvSpPr/>
                  <p:nvPr/>
                </p:nvSpPr>
                <p:spPr>
                  <a:xfrm>
                    <a:off x="5058917" y="5871775"/>
                    <a:ext cx="808482" cy="461665"/>
                  </a:xfrm>
                  <a:prstGeom prst="rect">
                    <a:avLst/>
                  </a:prstGeom>
                  <a:solidFill>
                    <a:schemeClr val="tx1"/>
                  </a:solidFill>
                </p:spPr>
                <p:txBody>
                  <a:bodyPr wrap="square">
                    <a:spAutoFit/>
                  </a:bodyPr>
                  <a:lstStyle/>
                  <a:p>
                    <a:pPr algn="ctr"/>
                    <a:r>
                      <a:rPr lang="en-US" altLang="en-US" sz="2400" i="1">
                        <a:solidFill>
                          <a:srgbClr val="66FF33"/>
                        </a:solidFill>
                      </a:rPr>
                      <a:t>w</a:t>
                    </a:r>
                    <a:r>
                      <a:rPr lang="en-US" altLang="en-US" sz="2400" i="1" baseline="-25000">
                        <a:solidFill>
                          <a:srgbClr val="66FF33"/>
                        </a:solidFill>
                      </a:rPr>
                      <a:t>2</a:t>
                    </a:r>
                    <a:endParaRPr lang="en-CA" sz="2400" i="1">
                      <a:solidFill>
                        <a:srgbClr val="66FF33"/>
                      </a:solidFill>
                    </a:endParaRPr>
                  </a:p>
                </p:txBody>
              </p:sp>
              <p:sp>
                <p:nvSpPr>
                  <p:cNvPr id="149" name="TextBox 148">
                    <a:extLst>
                      <a:ext uri="{FF2B5EF4-FFF2-40B4-BE49-F238E27FC236}">
                        <a16:creationId xmlns:a16="http://schemas.microsoft.com/office/drawing/2014/main" id="{33B379F1-0557-4120-AFA7-DBF2477184F8}"/>
                      </a:ext>
                    </a:extLst>
                  </p:cNvPr>
                  <p:cNvSpPr txBox="1"/>
                  <p:nvPr/>
                </p:nvSpPr>
                <p:spPr bwMode="auto">
                  <a:xfrm>
                    <a:off x="2454539" y="4675402"/>
                    <a:ext cx="2552641" cy="732702"/>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0" name="TextBox 149">
                    <a:extLst>
                      <a:ext uri="{FF2B5EF4-FFF2-40B4-BE49-F238E27FC236}">
                        <a16:creationId xmlns:a16="http://schemas.microsoft.com/office/drawing/2014/main" id="{2E6A0878-00D6-4D91-8AC9-92FAC234F797}"/>
                      </a:ext>
                    </a:extLst>
                  </p:cNvPr>
                  <p:cNvSpPr txBox="1"/>
                  <p:nvPr/>
                </p:nvSpPr>
                <p:spPr bwMode="auto">
                  <a:xfrm rot="20022446">
                    <a:off x="3610533" y="4568097"/>
                    <a:ext cx="1075325" cy="732702"/>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1" name="TextBox 150">
                    <a:extLst>
                      <a:ext uri="{FF2B5EF4-FFF2-40B4-BE49-F238E27FC236}">
                        <a16:creationId xmlns:a16="http://schemas.microsoft.com/office/drawing/2014/main" id="{C98F1636-1D66-47C9-9564-33957EA62078}"/>
                      </a:ext>
                    </a:extLst>
                  </p:cNvPr>
                  <p:cNvSpPr txBox="1"/>
                  <p:nvPr/>
                </p:nvSpPr>
                <p:spPr bwMode="auto">
                  <a:xfrm rot="1769552">
                    <a:off x="4314346" y="4505419"/>
                    <a:ext cx="755816" cy="585075"/>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2" name="TextBox 151">
                    <a:extLst>
                      <a:ext uri="{FF2B5EF4-FFF2-40B4-BE49-F238E27FC236}">
                        <a16:creationId xmlns:a16="http://schemas.microsoft.com/office/drawing/2014/main" id="{B6486928-97E2-4A7B-878A-3C4B413EAB1B}"/>
                      </a:ext>
                    </a:extLst>
                  </p:cNvPr>
                  <p:cNvSpPr txBox="1"/>
                  <p:nvPr/>
                </p:nvSpPr>
                <p:spPr bwMode="auto">
                  <a:xfrm rot="2353458">
                    <a:off x="2914450" y="5049858"/>
                    <a:ext cx="755816" cy="585075"/>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3" name="TextBox 152">
                    <a:extLst>
                      <a:ext uri="{FF2B5EF4-FFF2-40B4-BE49-F238E27FC236}">
                        <a16:creationId xmlns:a16="http://schemas.microsoft.com/office/drawing/2014/main" id="{802525FA-2CBB-494E-9EC9-A8AD32072C5F}"/>
                      </a:ext>
                    </a:extLst>
                  </p:cNvPr>
                  <p:cNvSpPr txBox="1"/>
                  <p:nvPr/>
                </p:nvSpPr>
                <p:spPr bwMode="auto">
                  <a:xfrm rot="18982493">
                    <a:off x="3127042" y="5179553"/>
                    <a:ext cx="755816" cy="585075"/>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4" name="TextBox 153">
                    <a:extLst>
                      <a:ext uri="{FF2B5EF4-FFF2-40B4-BE49-F238E27FC236}">
                        <a16:creationId xmlns:a16="http://schemas.microsoft.com/office/drawing/2014/main" id="{D848EBEC-B3FA-4B16-AF4F-67C3FE457B40}"/>
                      </a:ext>
                    </a:extLst>
                  </p:cNvPr>
                  <p:cNvSpPr txBox="1"/>
                  <p:nvPr/>
                </p:nvSpPr>
                <p:spPr bwMode="auto">
                  <a:xfrm rot="563998">
                    <a:off x="2379154" y="5365649"/>
                    <a:ext cx="724994" cy="167296"/>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5" name="TextBox 154">
                    <a:extLst>
                      <a:ext uri="{FF2B5EF4-FFF2-40B4-BE49-F238E27FC236}">
                        <a16:creationId xmlns:a16="http://schemas.microsoft.com/office/drawing/2014/main" id="{35D441AD-A51B-4F8F-BC1E-46B4F8D4F108}"/>
                      </a:ext>
                    </a:extLst>
                  </p:cNvPr>
                  <p:cNvSpPr txBox="1"/>
                  <p:nvPr/>
                </p:nvSpPr>
                <p:spPr bwMode="auto">
                  <a:xfrm rot="563998">
                    <a:off x="4219211" y="5261022"/>
                    <a:ext cx="724994" cy="167296"/>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6" name="TextBox 155">
                    <a:extLst>
                      <a:ext uri="{FF2B5EF4-FFF2-40B4-BE49-F238E27FC236}">
                        <a16:creationId xmlns:a16="http://schemas.microsoft.com/office/drawing/2014/main" id="{A2AD8367-6EC4-473E-A862-8BF84E8437CA}"/>
                      </a:ext>
                    </a:extLst>
                  </p:cNvPr>
                  <p:cNvSpPr txBox="1"/>
                  <p:nvPr/>
                </p:nvSpPr>
                <p:spPr bwMode="auto">
                  <a:xfrm rot="563998">
                    <a:off x="3304811" y="4553882"/>
                    <a:ext cx="724994" cy="167296"/>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7" name="TextBox 156">
                    <a:extLst>
                      <a:ext uri="{FF2B5EF4-FFF2-40B4-BE49-F238E27FC236}">
                        <a16:creationId xmlns:a16="http://schemas.microsoft.com/office/drawing/2014/main" id="{CB3A75A3-F0B9-4A82-BF61-916BD4045E3B}"/>
                      </a:ext>
                    </a:extLst>
                  </p:cNvPr>
                  <p:cNvSpPr txBox="1"/>
                  <p:nvPr/>
                </p:nvSpPr>
                <p:spPr bwMode="auto">
                  <a:xfrm rot="2027731">
                    <a:off x="4852330" y="4826806"/>
                    <a:ext cx="724994" cy="167296"/>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58" name="TextBox 157">
                    <a:extLst>
                      <a:ext uri="{FF2B5EF4-FFF2-40B4-BE49-F238E27FC236}">
                        <a16:creationId xmlns:a16="http://schemas.microsoft.com/office/drawing/2014/main" id="{14C25B3D-A2DC-4243-AA12-4DB95CCB1600}"/>
                      </a:ext>
                    </a:extLst>
                  </p:cNvPr>
                  <p:cNvSpPr txBox="1"/>
                  <p:nvPr/>
                </p:nvSpPr>
                <p:spPr bwMode="auto">
                  <a:xfrm rot="19217064">
                    <a:off x="4600648" y="5076204"/>
                    <a:ext cx="724994" cy="288000"/>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38" name="Group 137">
                  <a:extLst>
                    <a:ext uri="{FF2B5EF4-FFF2-40B4-BE49-F238E27FC236}">
                      <a16:creationId xmlns:a16="http://schemas.microsoft.com/office/drawing/2014/main" id="{18B5ED91-9638-4D8B-BC47-D1F811D2A0CC}"/>
                    </a:ext>
                  </a:extLst>
                </p:cNvPr>
                <p:cNvGrpSpPr/>
                <p:nvPr/>
              </p:nvGrpSpPr>
              <p:grpSpPr>
                <a:xfrm>
                  <a:off x="1861786" y="4038600"/>
                  <a:ext cx="3744028" cy="2057400"/>
                  <a:chOff x="1861786" y="4038600"/>
                  <a:chExt cx="3744028" cy="2057400"/>
                </a:xfrm>
              </p:grpSpPr>
              <p:cxnSp>
                <p:nvCxnSpPr>
                  <p:cNvPr id="139" name="Straight Connector 138">
                    <a:extLst>
                      <a:ext uri="{FF2B5EF4-FFF2-40B4-BE49-F238E27FC236}">
                        <a16:creationId xmlns:a16="http://schemas.microsoft.com/office/drawing/2014/main" id="{07CD4B72-C9D9-424E-BADF-8CF3FBD121BD}"/>
                      </a:ext>
                    </a:extLst>
                  </p:cNvPr>
                  <p:cNvCxnSpPr/>
                  <p:nvPr/>
                </p:nvCxnSpPr>
                <p:spPr bwMode="auto">
                  <a:xfrm>
                    <a:off x="1861786" y="566897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34C2E0D0-F5DD-4AC0-B9AB-8D0B72A2CF16}"/>
                      </a:ext>
                    </a:extLst>
                  </p:cNvPr>
                  <p:cNvCxnSpPr/>
                  <p:nvPr/>
                </p:nvCxnSpPr>
                <p:spPr bwMode="auto">
                  <a:xfrm flipH="1">
                    <a:off x="4191000" y="5452869"/>
                    <a:ext cx="1367722" cy="632529"/>
                  </a:xfrm>
                  <a:prstGeom prst="line">
                    <a:avLst/>
                  </a:prstGeom>
                  <a:noFill/>
                  <a:ln w="38100" cap="sq" cmpd="sng" algn="ctr">
                    <a:solidFill>
                      <a:srgbClr val="66FF3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D234781-EE28-4635-8AA5-313E28928084}"/>
                      </a:ext>
                    </a:extLst>
                  </p:cNvPr>
                  <p:cNvCxnSpPr/>
                  <p:nvPr/>
                </p:nvCxnSpPr>
                <p:spPr bwMode="auto">
                  <a:xfrm flipV="1">
                    <a:off x="1919109" y="4994797"/>
                    <a:ext cx="1354859" cy="652000"/>
                  </a:xfrm>
                  <a:prstGeom prst="line">
                    <a:avLst/>
                  </a:prstGeom>
                  <a:noFill/>
                  <a:ln w="38100" cap="sq" cmpd="sng" algn="ctr">
                    <a:solidFill>
                      <a:srgbClr val="66FF3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7AF2DEC2-CAA1-4F1A-AD47-D1D3C77672EC}"/>
                      </a:ext>
                    </a:extLst>
                  </p:cNvPr>
                  <p:cNvCxnSpPr/>
                  <p:nvPr/>
                </p:nvCxnSpPr>
                <p:spPr bwMode="auto">
                  <a:xfrm flipV="1">
                    <a:off x="1868387" y="4635521"/>
                    <a:ext cx="0" cy="1011276"/>
                  </a:xfrm>
                  <a:prstGeom prst="line">
                    <a:avLst/>
                  </a:prstGeom>
                  <a:noFill/>
                  <a:ln w="38100" cap="sq"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061DAD6-3578-457C-B375-5CA1C7DA9BDE}"/>
                      </a:ext>
                    </a:extLst>
                  </p:cNvPr>
                  <p:cNvCxnSpPr/>
                  <p:nvPr/>
                </p:nvCxnSpPr>
                <p:spPr bwMode="auto">
                  <a:xfrm flipV="1">
                    <a:off x="3283128" y="4038600"/>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A0299EDA-338B-45E2-8A4C-8220E13C9AAE}"/>
                      </a:ext>
                    </a:extLst>
                  </p:cNvPr>
                  <p:cNvCxnSpPr/>
                  <p:nvPr/>
                </p:nvCxnSpPr>
                <p:spPr bwMode="auto">
                  <a:xfrm flipV="1">
                    <a:off x="5590689" y="4461469"/>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0FD1EB7A-84D8-4051-BFF4-DC322C13EBCE}"/>
                      </a:ext>
                    </a:extLst>
                  </p:cNvPr>
                  <p:cNvCxnSpPr/>
                  <p:nvPr/>
                </p:nvCxnSpPr>
                <p:spPr bwMode="auto">
                  <a:xfrm>
                    <a:off x="3276600" y="499201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31529F0-B7EE-4090-9947-4CE9A00D7F8E}"/>
                      </a:ext>
                    </a:extLst>
                  </p:cNvPr>
                  <p:cNvCxnSpPr/>
                  <p:nvPr/>
                </p:nvCxnSpPr>
                <p:spPr bwMode="auto">
                  <a:xfrm flipV="1">
                    <a:off x="4162911" y="5142517"/>
                    <a:ext cx="0" cy="953483"/>
                  </a:xfrm>
                  <a:prstGeom prst="line">
                    <a:avLst/>
                  </a:prstGeom>
                  <a:noFill/>
                  <a:ln w="38100" cap="sq" cmpd="sng" algn="ctr">
                    <a:solidFill>
                      <a:schemeClr val="accent1"/>
                    </a:solidFill>
                    <a:prstDash val="solid"/>
                    <a:round/>
                    <a:headEnd type="none" w="med" len="med"/>
                    <a:tailEnd type="none" w="med" len="med"/>
                  </a:ln>
                  <a:effectLst/>
                </p:spPr>
              </p:cxnSp>
            </p:grpSp>
          </p:grpSp>
          <p:sp>
            <p:nvSpPr>
              <p:cNvPr id="135" name="TextBox 134">
                <a:extLst>
                  <a:ext uri="{FF2B5EF4-FFF2-40B4-BE49-F238E27FC236}">
                    <a16:creationId xmlns:a16="http://schemas.microsoft.com/office/drawing/2014/main" id="{2594AC95-DEDA-4947-919E-FF3775707EBC}"/>
                  </a:ext>
                </a:extLst>
              </p:cNvPr>
              <p:cNvSpPr txBox="1"/>
              <p:nvPr/>
            </p:nvSpPr>
            <p:spPr bwMode="auto">
              <a:xfrm rot="20086641">
                <a:off x="2061505" y="5023999"/>
                <a:ext cx="1153370" cy="228531"/>
              </a:xfrm>
              <a:prstGeom prst="rect">
                <a:avLst/>
              </a:prstGeom>
              <a:solidFill>
                <a:schemeClr val="tx1"/>
              </a:solidFill>
              <a:ln>
                <a:noFill/>
              </a:ln>
            </p:spPr>
            <p:txBody>
              <a:bodyPr wrap="square" lIns="274320" rIns="274320" rtlCol="0">
                <a:spAutoFit/>
              </a:bodyPr>
              <a:lstStyle/>
              <a:p>
                <a:pPr>
                  <a:spcBef>
                    <a:spcPct val="0"/>
                  </a:spcBef>
                </a:pPr>
                <a:endParaRPr lang="en-CA" sz="3600">
                  <a:latin typeface="Times New Roman" panose="02020603050405020304" pitchFamily="18" charset="0"/>
                  <a:cs typeface="Times New Roman" panose="02020603050405020304" pitchFamily="18" charset="0"/>
                  <a:sym typeface="Symbol" panose="05050102010706020507" pitchFamily="18" charset="2"/>
                </a:endParaRPr>
              </a:p>
            </p:txBody>
          </p:sp>
        </p:grpSp>
      </p:grpSp>
      <p:grpSp>
        <p:nvGrpSpPr>
          <p:cNvPr id="159" name="Group 158">
            <a:extLst>
              <a:ext uri="{FF2B5EF4-FFF2-40B4-BE49-F238E27FC236}">
                <a16:creationId xmlns:a16="http://schemas.microsoft.com/office/drawing/2014/main" id="{28AF0BC6-6512-45F0-BD90-34BE3CEDCCC3}"/>
              </a:ext>
            </a:extLst>
          </p:cNvPr>
          <p:cNvGrpSpPr/>
          <p:nvPr/>
        </p:nvGrpSpPr>
        <p:grpSpPr>
          <a:xfrm>
            <a:off x="5327966" y="5072234"/>
            <a:ext cx="2502237" cy="709490"/>
            <a:chOff x="2379301" y="5072234"/>
            <a:chExt cx="2502237" cy="709490"/>
          </a:xfrm>
        </p:grpSpPr>
        <p:grpSp>
          <p:nvGrpSpPr>
            <p:cNvPr id="160" name="Group 159">
              <a:extLst>
                <a:ext uri="{FF2B5EF4-FFF2-40B4-BE49-F238E27FC236}">
                  <a16:creationId xmlns:a16="http://schemas.microsoft.com/office/drawing/2014/main" id="{0CA9490E-EA18-419C-BEF8-3032FDB5EF98}"/>
                </a:ext>
              </a:extLst>
            </p:cNvPr>
            <p:cNvGrpSpPr/>
            <p:nvPr/>
          </p:nvGrpSpPr>
          <p:grpSpPr>
            <a:xfrm>
              <a:off x="2379301" y="5072234"/>
              <a:ext cx="2502237" cy="709490"/>
              <a:chOff x="2812059" y="5172124"/>
              <a:chExt cx="2502237" cy="709490"/>
            </a:xfrm>
          </p:grpSpPr>
          <p:cxnSp>
            <p:nvCxnSpPr>
              <p:cNvPr id="162" name="Straight Connector 161">
                <a:extLst>
                  <a:ext uri="{FF2B5EF4-FFF2-40B4-BE49-F238E27FC236}">
                    <a16:creationId xmlns:a16="http://schemas.microsoft.com/office/drawing/2014/main" id="{B502FEEC-2EA9-4652-9F52-8045E1952AA7}"/>
                  </a:ext>
                </a:extLst>
              </p:cNvPr>
              <p:cNvCxnSpPr/>
              <p:nvPr/>
            </p:nvCxnSpPr>
            <p:spPr bwMode="auto">
              <a:xfrm flipV="1">
                <a:off x="2812059" y="5172124"/>
                <a:ext cx="1354859" cy="652000"/>
              </a:xfrm>
              <a:prstGeom prst="line">
                <a:avLst/>
              </a:prstGeom>
              <a:noFill/>
              <a:ln w="38100" cap="sq" cmpd="sng" algn="ctr">
                <a:solidFill>
                  <a:srgbClr val="66FF33"/>
                </a:solidFill>
                <a:prstDash val="dash"/>
                <a:round/>
                <a:headEnd type="none" w="med" len="med"/>
                <a:tailEnd type="none" w="med" len="med"/>
              </a:ln>
              <a:effectLst/>
            </p:spPr>
          </p:cxnSp>
          <p:cxnSp>
            <p:nvCxnSpPr>
              <p:cNvPr id="163" name="Straight Connector 162">
                <a:extLst>
                  <a:ext uri="{FF2B5EF4-FFF2-40B4-BE49-F238E27FC236}">
                    <a16:creationId xmlns:a16="http://schemas.microsoft.com/office/drawing/2014/main" id="{BA43DDB5-A48A-4A71-B08A-DD9301E96E71}"/>
                  </a:ext>
                </a:extLst>
              </p:cNvPr>
              <p:cNvCxnSpPr>
                <a:cxnSpLocks/>
              </p:cNvCxnSpPr>
              <p:nvPr/>
            </p:nvCxnSpPr>
            <p:spPr bwMode="auto">
              <a:xfrm>
                <a:off x="2985082" y="5463433"/>
                <a:ext cx="2329214" cy="418181"/>
              </a:xfrm>
              <a:prstGeom prst="line">
                <a:avLst/>
              </a:prstGeom>
              <a:noFill/>
              <a:ln w="38100" cap="sq" cmpd="sng" algn="ctr">
                <a:solidFill>
                  <a:srgbClr val="66FF33"/>
                </a:solidFill>
                <a:prstDash val="dash"/>
                <a:round/>
                <a:headEnd type="none" w="med" len="med"/>
                <a:tailEnd type="none" w="med" len="med"/>
              </a:ln>
              <a:effectLst/>
            </p:spPr>
          </p:cxnSp>
          <p:sp>
            <p:nvSpPr>
              <p:cNvPr id="164" name="Oval 163">
                <a:extLst>
                  <a:ext uri="{FF2B5EF4-FFF2-40B4-BE49-F238E27FC236}">
                    <a16:creationId xmlns:a16="http://schemas.microsoft.com/office/drawing/2014/main" id="{B9D5D45A-FDB6-440B-AC2C-F4F1BAB93F0D}"/>
                  </a:ext>
                </a:extLst>
              </p:cNvPr>
              <p:cNvSpPr>
                <a:spLocks/>
              </p:cNvSpPr>
              <p:nvPr/>
            </p:nvSpPr>
            <p:spPr>
              <a:xfrm>
                <a:off x="3357145" y="5461926"/>
                <a:ext cx="177271" cy="123972"/>
              </a:xfrm>
              <a:prstGeom prst="ellipse">
                <a:avLst/>
              </a:prstGeom>
              <a:solidFill>
                <a:srgbClr val="66FF33"/>
              </a:solidFill>
              <a:ln>
                <a:solidFill>
                  <a:srgbClr val="FF00FF"/>
                </a:solidFill>
              </a:ln>
            </p:spPr>
            <p:txBody>
              <a:bodyPr wrap="square" rtlCol="0" anchor="ctr">
                <a:spAutoFit/>
              </a:bodyPr>
              <a:lstStyle/>
              <a:p>
                <a:pPr algn="l"/>
                <a:endParaRPr lang="en-CA" sz="2400"/>
              </a:p>
            </p:txBody>
          </p:sp>
        </p:grpSp>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41253F67-DECF-4936-8264-C2D2A452F121}"/>
                    </a:ext>
                  </a:extLst>
                </p:cNvPr>
                <p:cNvSpPr/>
                <p:nvPr/>
              </p:nvSpPr>
              <p:spPr>
                <a:xfrm>
                  <a:off x="2438400" y="5186604"/>
                  <a:ext cx="54944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en-US" i="1">
                                <a:solidFill>
                                  <a:srgbClr val="66FF33"/>
                                </a:solidFill>
                                <a:latin typeface="Cambria Math" panose="02040503050406030204" pitchFamily="18" charset="0"/>
                              </a:rPr>
                            </m:ctrlPr>
                          </m:accPr>
                          <m:e>
                            <m:r>
                              <a:rPr lang="en-CA" altLang="en-US" i="1">
                                <a:solidFill>
                                  <a:srgbClr val="66FF33"/>
                                </a:solidFill>
                                <a:latin typeface="Cambria Math" panose="02040503050406030204" pitchFamily="18" charset="0"/>
                              </a:rPr>
                              <m:t>𝑤</m:t>
                            </m:r>
                          </m:e>
                        </m:acc>
                      </m:oMath>
                    </m:oMathPara>
                  </a14:m>
                  <a:endParaRPr lang="en-CA"/>
                </a:p>
              </p:txBody>
            </p:sp>
          </mc:Choice>
          <mc:Fallback xmlns="">
            <p:sp>
              <p:nvSpPr>
                <p:cNvPr id="6" name="Rectangle 5"/>
                <p:cNvSpPr>
                  <a:spLocks noRot="1" noChangeAspect="1" noMove="1" noResize="1" noEditPoints="1" noAdjustHandles="1" noChangeArrowheads="1" noChangeShapeType="1" noTextEdit="1"/>
                </p:cNvSpPr>
                <p:nvPr/>
              </p:nvSpPr>
              <p:spPr>
                <a:xfrm>
                  <a:off x="2438400" y="5186604"/>
                  <a:ext cx="549445" cy="523220"/>
                </a:xfrm>
                <a:prstGeom prst="rect">
                  <a:avLst/>
                </a:prstGeom>
                <a:blipFill>
                  <a:blip r:embed="rId9"/>
                  <a:stretch>
                    <a:fillRect/>
                  </a:stretch>
                </a:blipFill>
              </p:spPr>
              <p:txBody>
                <a:bodyPr/>
                <a:lstStyle/>
                <a:p>
                  <a:r>
                    <a:rPr lang="en-US">
                      <a:noFill/>
                    </a:rPr>
                    <a:t> </a:t>
                  </a:r>
                </a:p>
              </p:txBody>
            </p:sp>
          </mc:Fallback>
        </mc:AlternateContent>
      </p:grpSp>
      <p:grpSp>
        <p:nvGrpSpPr>
          <p:cNvPr id="165" name="Group 164">
            <a:extLst>
              <a:ext uri="{FF2B5EF4-FFF2-40B4-BE49-F238E27FC236}">
                <a16:creationId xmlns:a16="http://schemas.microsoft.com/office/drawing/2014/main" id="{F1093736-6532-4DD6-BBC2-098D959EB638}"/>
              </a:ext>
            </a:extLst>
          </p:cNvPr>
          <p:cNvGrpSpPr/>
          <p:nvPr/>
        </p:nvGrpSpPr>
        <p:grpSpPr>
          <a:xfrm>
            <a:off x="5225787" y="5245944"/>
            <a:ext cx="2329214" cy="850056"/>
            <a:chOff x="1863136" y="5169744"/>
            <a:chExt cx="2329214" cy="850056"/>
          </a:xfrm>
        </p:grpSpPr>
        <p:grpSp>
          <p:nvGrpSpPr>
            <p:cNvPr id="166" name="Group 165">
              <a:extLst>
                <a:ext uri="{FF2B5EF4-FFF2-40B4-BE49-F238E27FC236}">
                  <a16:creationId xmlns:a16="http://schemas.microsoft.com/office/drawing/2014/main" id="{6C95B49F-7765-450C-AA3F-CA8764573D0A}"/>
                </a:ext>
              </a:extLst>
            </p:cNvPr>
            <p:cNvGrpSpPr/>
            <p:nvPr/>
          </p:nvGrpSpPr>
          <p:grpSpPr>
            <a:xfrm>
              <a:off x="1863136" y="5169744"/>
              <a:ext cx="2329214" cy="652000"/>
              <a:chOff x="2143494" y="5057816"/>
              <a:chExt cx="2329214" cy="652000"/>
            </a:xfrm>
          </p:grpSpPr>
          <p:cxnSp>
            <p:nvCxnSpPr>
              <p:cNvPr id="168" name="Straight Connector 167">
                <a:extLst>
                  <a:ext uri="{FF2B5EF4-FFF2-40B4-BE49-F238E27FC236}">
                    <a16:creationId xmlns:a16="http://schemas.microsoft.com/office/drawing/2014/main" id="{AFC3457E-EE1F-4A08-AF33-CAAD031CF15D}"/>
                  </a:ext>
                </a:extLst>
              </p:cNvPr>
              <p:cNvCxnSpPr/>
              <p:nvPr/>
            </p:nvCxnSpPr>
            <p:spPr bwMode="auto">
              <a:xfrm flipV="1">
                <a:off x="3060847" y="5057816"/>
                <a:ext cx="1354859" cy="652000"/>
              </a:xfrm>
              <a:prstGeom prst="line">
                <a:avLst/>
              </a:prstGeom>
              <a:noFill/>
              <a:ln w="38100" cap="sq" cmpd="sng" algn="ctr">
                <a:solidFill>
                  <a:srgbClr val="00B050"/>
                </a:solidFill>
                <a:prstDash val="dash"/>
                <a:round/>
                <a:headEnd type="none" w="med" len="med"/>
                <a:tailEnd type="none" w="med" len="med"/>
              </a:ln>
              <a:effectLst/>
            </p:spPr>
          </p:cxnSp>
          <p:cxnSp>
            <p:nvCxnSpPr>
              <p:cNvPr id="169" name="Straight Connector 168">
                <a:extLst>
                  <a:ext uri="{FF2B5EF4-FFF2-40B4-BE49-F238E27FC236}">
                    <a16:creationId xmlns:a16="http://schemas.microsoft.com/office/drawing/2014/main" id="{A8B3D7D7-E6FF-4252-A209-0E624AA29103}"/>
                  </a:ext>
                </a:extLst>
              </p:cNvPr>
              <p:cNvCxnSpPr>
                <a:cxnSpLocks/>
              </p:cNvCxnSpPr>
              <p:nvPr/>
            </p:nvCxnSpPr>
            <p:spPr bwMode="auto">
              <a:xfrm>
                <a:off x="2143494" y="5271638"/>
                <a:ext cx="2329214" cy="418181"/>
              </a:xfrm>
              <a:prstGeom prst="line">
                <a:avLst/>
              </a:prstGeom>
              <a:noFill/>
              <a:ln w="38100" cap="sq" cmpd="sng" algn="ctr">
                <a:solidFill>
                  <a:srgbClr val="00B050"/>
                </a:solidFill>
                <a:prstDash val="dash"/>
                <a:round/>
                <a:headEnd type="none" w="med" len="med"/>
                <a:tailEnd type="none" w="med" len="med"/>
              </a:ln>
              <a:effectLst/>
            </p:spPr>
          </p:cxnSp>
          <p:sp>
            <p:nvSpPr>
              <p:cNvPr id="170" name="Oval 169">
                <a:extLst>
                  <a:ext uri="{FF2B5EF4-FFF2-40B4-BE49-F238E27FC236}">
                    <a16:creationId xmlns:a16="http://schemas.microsoft.com/office/drawing/2014/main" id="{92BFE2FF-1ECF-4908-9A23-13E0184B9A35}"/>
                  </a:ext>
                </a:extLst>
              </p:cNvPr>
              <p:cNvSpPr>
                <a:spLocks/>
              </p:cNvSpPr>
              <p:nvPr/>
            </p:nvSpPr>
            <p:spPr>
              <a:xfrm>
                <a:off x="3357145" y="5461926"/>
                <a:ext cx="177271" cy="123972"/>
              </a:xfrm>
              <a:prstGeom prst="ellipse">
                <a:avLst/>
              </a:prstGeom>
              <a:solidFill>
                <a:srgbClr val="00B050"/>
              </a:solidFill>
              <a:ln>
                <a:solidFill>
                  <a:srgbClr val="FF00FF"/>
                </a:solidFill>
              </a:ln>
            </p:spPr>
            <p:txBody>
              <a:bodyPr wrap="square" rtlCol="0" anchor="ctr">
                <a:spAutoFit/>
              </a:bodyPr>
              <a:lstStyle/>
              <a:p>
                <a:pPr algn="l"/>
                <a:endParaRPr lang="en-CA" sz="2400"/>
              </a:p>
            </p:txBody>
          </p:sp>
        </p:grpSp>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F5BA0092-F5BC-4D2E-A744-B3F307B30DDB}"/>
                    </a:ext>
                  </a:extLst>
                </p:cNvPr>
                <p:cNvSpPr/>
                <p:nvPr/>
              </p:nvSpPr>
              <p:spPr>
                <a:xfrm>
                  <a:off x="3200400" y="5496580"/>
                  <a:ext cx="54944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en-US" i="1" smtClean="0">
                                <a:solidFill>
                                  <a:srgbClr val="00B050"/>
                                </a:solidFill>
                                <a:latin typeface="Cambria Math" panose="02040503050406030204" pitchFamily="18" charset="0"/>
                              </a:rPr>
                            </m:ctrlPr>
                          </m:accPr>
                          <m:e>
                            <m:r>
                              <a:rPr lang="en-CA" altLang="en-US" i="1">
                                <a:solidFill>
                                  <a:srgbClr val="00B050"/>
                                </a:solidFill>
                                <a:latin typeface="Cambria Math" panose="02040503050406030204" pitchFamily="18" charset="0"/>
                              </a:rPr>
                              <m:t>𝑤</m:t>
                            </m:r>
                          </m:e>
                        </m:acc>
                      </m:oMath>
                    </m:oMathPara>
                  </a14:m>
                  <a:endParaRPr lang="en-CA">
                    <a:solidFill>
                      <a:srgbClr val="00B050"/>
                    </a:solidFill>
                  </a:endParaRPr>
                </a:p>
              </p:txBody>
            </p:sp>
          </mc:Choice>
          <mc:Fallback xmlns="">
            <p:sp>
              <p:nvSpPr>
                <p:cNvPr id="330" name="Rectangle 329"/>
                <p:cNvSpPr>
                  <a:spLocks noRot="1" noChangeAspect="1" noMove="1" noResize="1" noEditPoints="1" noAdjustHandles="1" noChangeArrowheads="1" noChangeShapeType="1" noTextEdit="1"/>
                </p:cNvSpPr>
                <p:nvPr/>
              </p:nvSpPr>
              <p:spPr>
                <a:xfrm>
                  <a:off x="3200400" y="5496580"/>
                  <a:ext cx="549445" cy="523220"/>
                </a:xfrm>
                <a:prstGeom prst="rect">
                  <a:avLst/>
                </a:prstGeom>
                <a:blipFill>
                  <a:blip r:embed="rId10"/>
                  <a:stretch>
                    <a:fillRect/>
                  </a:stretch>
                </a:blipFill>
              </p:spPr>
              <p:txBody>
                <a:bodyPr/>
                <a:lstStyle/>
                <a:p>
                  <a:r>
                    <a:rPr lang="en-US">
                      <a:noFill/>
                    </a:rPr>
                    <a:t> </a:t>
                  </a:r>
                </a:p>
              </p:txBody>
            </p:sp>
          </mc:Fallback>
        </mc:AlternateContent>
      </p:grpSp>
      <p:grpSp>
        <p:nvGrpSpPr>
          <p:cNvPr id="171" name="Group 170">
            <a:extLst>
              <a:ext uri="{FF2B5EF4-FFF2-40B4-BE49-F238E27FC236}">
                <a16:creationId xmlns:a16="http://schemas.microsoft.com/office/drawing/2014/main" id="{381FCA36-7D3B-4134-B679-76C734BDA32D}"/>
              </a:ext>
            </a:extLst>
          </p:cNvPr>
          <p:cNvGrpSpPr/>
          <p:nvPr/>
        </p:nvGrpSpPr>
        <p:grpSpPr>
          <a:xfrm>
            <a:off x="5892037" y="4664982"/>
            <a:ext cx="142875" cy="744826"/>
            <a:chOff x="3377327" y="4762250"/>
            <a:chExt cx="142875" cy="744826"/>
          </a:xfrm>
        </p:grpSpPr>
        <p:cxnSp>
          <p:nvCxnSpPr>
            <p:cNvPr id="172" name="Straight Connector 171">
              <a:extLst>
                <a:ext uri="{FF2B5EF4-FFF2-40B4-BE49-F238E27FC236}">
                  <a16:creationId xmlns:a16="http://schemas.microsoft.com/office/drawing/2014/main" id="{1D597F45-38D0-43B6-B630-20BBD6BE42AA}"/>
                </a:ext>
              </a:extLst>
            </p:cNvPr>
            <p:cNvCxnSpPr/>
            <p:nvPr/>
          </p:nvCxnSpPr>
          <p:spPr bwMode="auto">
            <a:xfrm flipV="1">
              <a:off x="3447952" y="4909471"/>
              <a:ext cx="0" cy="597605"/>
            </a:xfrm>
            <a:prstGeom prst="line">
              <a:avLst/>
            </a:prstGeom>
            <a:noFill/>
            <a:ln w="38100" cap="sq" cmpd="sng" algn="ctr">
              <a:solidFill>
                <a:schemeClr val="accent1"/>
              </a:solidFill>
              <a:prstDash val="solid"/>
              <a:round/>
              <a:headEnd type="none" w="med" len="med"/>
              <a:tailEnd type="none" w="med" len="med"/>
            </a:ln>
            <a:effectLst/>
          </p:spPr>
        </p:cxnSp>
        <p:pic>
          <p:nvPicPr>
            <p:cNvPr id="173" name="Picture 172">
              <a:extLst>
                <a:ext uri="{FF2B5EF4-FFF2-40B4-BE49-F238E27FC236}">
                  <a16:creationId xmlns:a16="http://schemas.microsoft.com/office/drawing/2014/main" id="{5EFA6B55-F0C0-487D-9893-C933671ED1ED}"/>
                </a:ext>
              </a:extLst>
            </p:cNvPr>
            <p:cNvPicPr>
              <a:picLocks noChangeAspect="1"/>
            </p:cNvPicPr>
            <p:nvPr/>
          </p:nvPicPr>
          <p:blipFill rotWithShape="1">
            <a:blip r:embed="rId11"/>
            <a:srcRect r="50000" b="60666"/>
            <a:stretch/>
          </p:blipFill>
          <p:spPr>
            <a:xfrm>
              <a:off x="3377327" y="4762250"/>
              <a:ext cx="142875" cy="135962"/>
            </a:xfrm>
            <a:prstGeom prst="rect">
              <a:avLst/>
            </a:prstGeom>
          </p:spPr>
        </p:pic>
      </p:grpSp>
      <p:grpSp>
        <p:nvGrpSpPr>
          <p:cNvPr id="174" name="Group 173">
            <a:extLst>
              <a:ext uri="{FF2B5EF4-FFF2-40B4-BE49-F238E27FC236}">
                <a16:creationId xmlns:a16="http://schemas.microsoft.com/office/drawing/2014/main" id="{A777D256-65CF-4238-8D7C-0A78DD1682C1}"/>
              </a:ext>
            </a:extLst>
          </p:cNvPr>
          <p:cNvGrpSpPr/>
          <p:nvPr/>
        </p:nvGrpSpPr>
        <p:grpSpPr>
          <a:xfrm>
            <a:off x="6454512" y="5054516"/>
            <a:ext cx="142875" cy="575989"/>
            <a:chOff x="3377327" y="4931088"/>
            <a:chExt cx="142875" cy="575989"/>
          </a:xfrm>
        </p:grpSpPr>
        <p:cxnSp>
          <p:nvCxnSpPr>
            <p:cNvPr id="175" name="Straight Connector 174">
              <a:extLst>
                <a:ext uri="{FF2B5EF4-FFF2-40B4-BE49-F238E27FC236}">
                  <a16:creationId xmlns:a16="http://schemas.microsoft.com/office/drawing/2014/main" id="{247E1CCA-8C99-4512-8D35-CF073F4DFD2D}"/>
                </a:ext>
              </a:extLst>
            </p:cNvPr>
            <p:cNvCxnSpPr/>
            <p:nvPr/>
          </p:nvCxnSpPr>
          <p:spPr bwMode="auto">
            <a:xfrm flipV="1">
              <a:off x="3447952" y="5066067"/>
              <a:ext cx="0" cy="441010"/>
            </a:xfrm>
            <a:prstGeom prst="line">
              <a:avLst/>
            </a:prstGeom>
            <a:noFill/>
            <a:ln w="38100" cap="sq" cmpd="sng" algn="ctr">
              <a:solidFill>
                <a:schemeClr val="accent1"/>
              </a:solidFill>
              <a:prstDash val="solid"/>
              <a:round/>
              <a:headEnd type="none" w="med" len="med"/>
              <a:tailEnd type="none" w="med" len="med"/>
            </a:ln>
            <a:effectLst/>
          </p:spPr>
        </p:cxnSp>
        <p:pic>
          <p:nvPicPr>
            <p:cNvPr id="176" name="Picture 175">
              <a:extLst>
                <a:ext uri="{FF2B5EF4-FFF2-40B4-BE49-F238E27FC236}">
                  <a16:creationId xmlns:a16="http://schemas.microsoft.com/office/drawing/2014/main" id="{02A15F4B-0C50-42E8-8AA4-3BE7DBB56F34}"/>
                </a:ext>
              </a:extLst>
            </p:cNvPr>
            <p:cNvPicPr>
              <a:picLocks noChangeAspect="1"/>
            </p:cNvPicPr>
            <p:nvPr/>
          </p:nvPicPr>
          <p:blipFill rotWithShape="1">
            <a:blip r:embed="rId11"/>
            <a:srcRect r="50000" b="60666"/>
            <a:stretch/>
          </p:blipFill>
          <p:spPr>
            <a:xfrm>
              <a:off x="3377327" y="4931088"/>
              <a:ext cx="142875" cy="135962"/>
            </a:xfrm>
            <a:prstGeom prst="rect">
              <a:avLst/>
            </a:prstGeom>
          </p:spPr>
        </p:pic>
      </p:grpSp>
      <p:sp>
        <p:nvSpPr>
          <p:cNvPr id="177" name="Rectangle 176">
            <a:extLst>
              <a:ext uri="{FF2B5EF4-FFF2-40B4-BE49-F238E27FC236}">
                <a16:creationId xmlns:a16="http://schemas.microsoft.com/office/drawing/2014/main" id="{1DECFA79-AC3D-4A82-A169-DAEDB0293B72}"/>
              </a:ext>
            </a:extLst>
          </p:cNvPr>
          <p:cNvSpPr/>
          <p:nvPr/>
        </p:nvSpPr>
        <p:spPr>
          <a:xfrm>
            <a:off x="4625065" y="3585775"/>
            <a:ext cx="4953000" cy="2900065"/>
          </a:xfrm>
          <a:prstGeom prst="rect">
            <a:avLst/>
          </a:prstGeom>
          <a:solidFill>
            <a:schemeClr val="tx1"/>
          </a:solidFill>
          <a:ln>
            <a:noFill/>
          </a:ln>
        </p:spPr>
        <p:txBody>
          <a:bodyPr wrap="square" rtlCol="0" anchor="ctr">
            <a:spAutoFit/>
          </a:bodyPr>
          <a:lstStyle/>
          <a:p>
            <a:pPr algn="l"/>
            <a:endParaRPr lang="en-CA" sz="2400"/>
          </a:p>
        </p:txBody>
      </p:sp>
      <p:pic>
        <p:nvPicPr>
          <p:cNvPr id="178" name="Picture 6" descr="Image result for gradient descent">
            <a:extLst>
              <a:ext uri="{FF2B5EF4-FFF2-40B4-BE49-F238E27FC236}">
                <a16:creationId xmlns:a16="http://schemas.microsoft.com/office/drawing/2014/main" id="{937860B8-15D9-4ED9-A4BF-DE5425E3A712}"/>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3865636" y="3581400"/>
            <a:ext cx="5633657"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 178">
            <a:extLst>
              <a:ext uri="{FF2B5EF4-FFF2-40B4-BE49-F238E27FC236}">
                <a16:creationId xmlns:a16="http://schemas.microsoft.com/office/drawing/2014/main" id="{AA3129B5-CC21-4F7B-9255-75A4D14BB635}"/>
              </a:ext>
            </a:extLst>
          </p:cNvPr>
          <p:cNvGrpSpPr/>
          <p:nvPr/>
        </p:nvGrpSpPr>
        <p:grpSpPr>
          <a:xfrm>
            <a:off x="3911906" y="3504217"/>
            <a:ext cx="6070294" cy="3276600"/>
            <a:chOff x="916971" y="3504217"/>
            <a:chExt cx="6070294" cy="3276600"/>
          </a:xfrm>
        </p:grpSpPr>
        <p:sp>
          <p:nvSpPr>
            <p:cNvPr id="180" name="Rectangle 179">
              <a:extLst>
                <a:ext uri="{FF2B5EF4-FFF2-40B4-BE49-F238E27FC236}">
                  <a16:creationId xmlns:a16="http://schemas.microsoft.com/office/drawing/2014/main" id="{0BD257BE-D45D-4EF6-8777-4B1E02F65FF7}"/>
                </a:ext>
              </a:extLst>
            </p:cNvPr>
            <p:cNvSpPr/>
            <p:nvPr/>
          </p:nvSpPr>
          <p:spPr>
            <a:xfrm>
              <a:off x="1706330" y="3957935"/>
              <a:ext cx="1752600" cy="461665"/>
            </a:xfrm>
            <a:prstGeom prst="rect">
              <a:avLst/>
            </a:prstGeom>
            <a:solidFill>
              <a:schemeClr val="tx1"/>
            </a:solidFill>
          </p:spPr>
          <p:txBody>
            <a:bodyPr wrap="square">
              <a:spAutoFit/>
            </a:bodyPr>
            <a:lstStyle/>
            <a:p>
              <a:pPr algn="ctr"/>
              <a:r>
                <a:rPr lang="en-US" sz="2400" i="1" dirty="0">
                  <a:solidFill>
                    <a:schemeClr val="accent1"/>
                  </a:solidFill>
                </a:rPr>
                <a:t>E(</a:t>
              </a:r>
              <a:r>
                <a:rPr lang="en-US" altLang="en-US" sz="2400" i="1" dirty="0" err="1">
                  <a:solidFill>
                    <a:srgbClr val="008000"/>
                  </a:solidFill>
                </a:rPr>
                <a:t>w</a:t>
              </a:r>
              <a:r>
                <a:rPr lang="en-US" altLang="en-US" sz="2400" i="1" baseline="-25000" dirty="0" err="1">
                  <a:solidFill>
                    <a:srgbClr val="008000"/>
                  </a:solidFill>
                </a:rPr>
                <a:t>1</a:t>
              </a:r>
              <a:r>
                <a:rPr lang="en-CA" sz="2400" i="1" dirty="0">
                  <a:solidFill>
                    <a:schemeClr val="accent1"/>
                  </a:solidFill>
                </a:rPr>
                <a:t>,…,</a:t>
              </a:r>
              <a:r>
                <a:rPr lang="en-US" altLang="en-US" sz="2400" i="1" dirty="0" err="1">
                  <a:solidFill>
                    <a:srgbClr val="008000"/>
                  </a:solidFill>
                </a:rPr>
                <a:t>w</a:t>
              </a:r>
              <a:r>
                <a:rPr lang="en-US" altLang="en-US" sz="2400" i="1" baseline="-25000" dirty="0" err="1">
                  <a:solidFill>
                    <a:srgbClr val="008000"/>
                  </a:solidFill>
                </a:rPr>
                <a:t>m</a:t>
              </a:r>
              <a:r>
                <a:rPr lang="en-CA" sz="2400" i="1" dirty="0">
                  <a:solidFill>
                    <a:schemeClr val="accent1"/>
                  </a:solidFill>
                </a:rPr>
                <a:t>)</a:t>
              </a:r>
            </a:p>
          </p:txBody>
        </p:sp>
        <p:sp>
          <p:nvSpPr>
            <p:cNvPr id="181" name="Rectangle 180">
              <a:extLst>
                <a:ext uri="{FF2B5EF4-FFF2-40B4-BE49-F238E27FC236}">
                  <a16:creationId xmlns:a16="http://schemas.microsoft.com/office/drawing/2014/main" id="{9F3B71B4-2BCD-49A1-9540-410EB979D004}"/>
                </a:ext>
              </a:extLst>
            </p:cNvPr>
            <p:cNvSpPr/>
            <p:nvPr/>
          </p:nvSpPr>
          <p:spPr>
            <a:xfrm>
              <a:off x="2110465" y="6023192"/>
              <a:ext cx="808482" cy="461665"/>
            </a:xfrm>
            <a:prstGeom prst="rect">
              <a:avLst/>
            </a:prstGeom>
            <a:solidFill>
              <a:schemeClr val="tx1"/>
            </a:solidFill>
          </p:spPr>
          <p:txBody>
            <a:bodyPr wrap="square">
              <a:spAutoFit/>
            </a:bodyPr>
            <a:lstStyle/>
            <a:p>
              <a:pPr algn="ctr"/>
              <a:r>
                <a:rPr lang="en-US" altLang="en-US" sz="2400" i="1">
                  <a:solidFill>
                    <a:srgbClr val="66FF33"/>
                  </a:solidFill>
                </a:rPr>
                <a:t>w</a:t>
              </a:r>
              <a:r>
                <a:rPr lang="en-US" altLang="en-US" sz="2400" i="1" baseline="-25000">
                  <a:solidFill>
                    <a:srgbClr val="66FF33"/>
                  </a:solidFill>
                </a:rPr>
                <a:t>1</a:t>
              </a:r>
              <a:endParaRPr lang="en-CA" sz="2400" i="1">
                <a:solidFill>
                  <a:srgbClr val="66FF33"/>
                </a:solidFill>
              </a:endParaRPr>
            </a:p>
          </p:txBody>
        </p:sp>
        <p:sp>
          <p:nvSpPr>
            <p:cNvPr id="182" name="Rectangle 181">
              <a:extLst>
                <a:ext uri="{FF2B5EF4-FFF2-40B4-BE49-F238E27FC236}">
                  <a16:creationId xmlns:a16="http://schemas.microsoft.com/office/drawing/2014/main" id="{E45535AF-F1B4-42CC-B228-47C233C97616}"/>
                </a:ext>
              </a:extLst>
            </p:cNvPr>
            <p:cNvSpPr/>
            <p:nvPr/>
          </p:nvSpPr>
          <p:spPr>
            <a:xfrm>
              <a:off x="5077356" y="5870792"/>
              <a:ext cx="808482" cy="461665"/>
            </a:xfrm>
            <a:prstGeom prst="rect">
              <a:avLst/>
            </a:prstGeom>
            <a:solidFill>
              <a:schemeClr val="tx1"/>
            </a:solidFill>
          </p:spPr>
          <p:txBody>
            <a:bodyPr wrap="square">
              <a:spAutoFit/>
            </a:bodyPr>
            <a:lstStyle/>
            <a:p>
              <a:pPr algn="ctr"/>
              <a:r>
                <a:rPr lang="en-US" altLang="en-US" sz="2400" i="1">
                  <a:solidFill>
                    <a:srgbClr val="66FF33"/>
                  </a:solidFill>
                </a:rPr>
                <a:t>w</a:t>
              </a:r>
              <a:r>
                <a:rPr lang="en-US" altLang="en-US" sz="2400" i="1" baseline="-25000">
                  <a:solidFill>
                    <a:srgbClr val="66FF33"/>
                  </a:solidFill>
                </a:rPr>
                <a:t>2</a:t>
              </a:r>
              <a:endParaRPr lang="en-CA" sz="2400" i="1">
                <a:solidFill>
                  <a:srgbClr val="66FF33"/>
                </a:solidFill>
              </a:endParaRPr>
            </a:p>
          </p:txBody>
        </p:sp>
        <p:sp>
          <p:nvSpPr>
            <p:cNvPr id="183" name="Rectangle 182">
              <a:extLst>
                <a:ext uri="{FF2B5EF4-FFF2-40B4-BE49-F238E27FC236}">
                  <a16:creationId xmlns:a16="http://schemas.microsoft.com/office/drawing/2014/main" id="{BF45036D-1387-43FB-BA03-46C320755636}"/>
                </a:ext>
              </a:extLst>
            </p:cNvPr>
            <p:cNvSpPr/>
            <p:nvPr/>
          </p:nvSpPr>
          <p:spPr>
            <a:xfrm>
              <a:off x="916971" y="6477000"/>
              <a:ext cx="5712428" cy="126101"/>
            </a:xfrm>
            <a:prstGeom prst="rect">
              <a:avLst/>
            </a:prstGeom>
            <a:solidFill>
              <a:schemeClr val="tx1"/>
            </a:solidFill>
            <a:ln>
              <a:noFill/>
            </a:ln>
          </p:spPr>
          <p:txBody>
            <a:bodyPr wrap="square" rtlCol="0" anchor="ctr">
              <a:spAutoFit/>
            </a:bodyPr>
            <a:lstStyle/>
            <a:p>
              <a:pPr algn="l"/>
              <a:endParaRPr lang="en-CA" sz="2400"/>
            </a:p>
          </p:txBody>
        </p:sp>
        <p:sp>
          <p:nvSpPr>
            <p:cNvPr id="184" name="Rectangle 183">
              <a:extLst>
                <a:ext uri="{FF2B5EF4-FFF2-40B4-BE49-F238E27FC236}">
                  <a16:creationId xmlns:a16="http://schemas.microsoft.com/office/drawing/2014/main" id="{8C317097-A3B9-43C3-8B2C-C514E84226BB}"/>
                </a:ext>
              </a:extLst>
            </p:cNvPr>
            <p:cNvSpPr/>
            <p:nvPr/>
          </p:nvSpPr>
          <p:spPr>
            <a:xfrm>
              <a:off x="5885838" y="3504217"/>
              <a:ext cx="1101427" cy="3276600"/>
            </a:xfrm>
            <a:prstGeom prst="rect">
              <a:avLst/>
            </a:prstGeom>
            <a:solidFill>
              <a:srgbClr val="000066"/>
            </a:solidFill>
            <a:ln>
              <a:noFill/>
            </a:ln>
          </p:spPr>
          <p:txBody>
            <a:bodyPr wrap="square" rtlCol="0" anchor="ctr">
              <a:spAutoFit/>
            </a:bodyPr>
            <a:lstStyle/>
            <a:p>
              <a:pPr algn="l"/>
              <a:endParaRPr lang="en-CA" sz="2400"/>
            </a:p>
          </p:txBody>
        </p:sp>
      </p:grpSp>
      <p:grpSp>
        <p:nvGrpSpPr>
          <p:cNvPr id="185" name="Group 184">
            <a:extLst>
              <a:ext uri="{FF2B5EF4-FFF2-40B4-BE49-F238E27FC236}">
                <a16:creationId xmlns:a16="http://schemas.microsoft.com/office/drawing/2014/main" id="{FE3911F0-E7DF-4FBB-828B-9AEA0F4828B6}"/>
              </a:ext>
            </a:extLst>
          </p:cNvPr>
          <p:cNvGrpSpPr/>
          <p:nvPr/>
        </p:nvGrpSpPr>
        <p:grpSpPr>
          <a:xfrm>
            <a:off x="6070707" y="5665384"/>
            <a:ext cx="1397258" cy="854486"/>
            <a:chOff x="6019800" y="6026548"/>
            <a:chExt cx="1202330" cy="854486"/>
          </a:xfrm>
        </p:grpSpPr>
        <mc:AlternateContent xmlns:mc="http://schemas.openxmlformats.org/markup-compatibility/2006" xmlns:a14="http://schemas.microsoft.com/office/drawing/2010/main">
          <mc:Choice Requires="a14">
            <p:sp>
              <p:nvSpPr>
                <p:cNvPr id="186" name="Text Box 33">
                  <a:extLst>
                    <a:ext uri="{FF2B5EF4-FFF2-40B4-BE49-F238E27FC236}">
                      <a16:creationId xmlns:a16="http://schemas.microsoft.com/office/drawing/2014/main" id="{145248E8-D539-44F5-89BD-7E18DBBE9EEF}"/>
                    </a:ext>
                  </a:extLst>
                </p:cNvPr>
                <p:cNvSpPr txBox="1">
                  <a:spLocks noChangeArrowheads="1"/>
                </p:cNvSpPr>
                <p:nvPr/>
              </p:nvSpPr>
              <p:spPr bwMode="auto">
                <a:xfrm>
                  <a:off x="6137618" y="6324600"/>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71" name="Text Box 33"/>
                <p:cNvSpPr txBox="1">
                  <a:spLocks noRot="1" noChangeAspect="1" noMove="1" noResize="1" noEditPoints="1" noAdjustHandles="1" noChangeArrowheads="1" noChangeShapeType="1" noTextEdit="1"/>
                </p:cNvSpPr>
                <p:nvPr/>
              </p:nvSpPr>
              <p:spPr bwMode="auto">
                <a:xfrm>
                  <a:off x="6137618" y="6324600"/>
                  <a:ext cx="914400" cy="55643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187" name="Straight Connector 186">
              <a:extLst>
                <a:ext uri="{FF2B5EF4-FFF2-40B4-BE49-F238E27FC236}">
                  <a16:creationId xmlns:a16="http://schemas.microsoft.com/office/drawing/2014/main" id="{0805C1D6-DA7E-4F86-B9DD-754E3EC8A066}"/>
                </a:ext>
              </a:extLst>
            </p:cNvPr>
            <p:cNvCxnSpPr/>
            <p:nvPr/>
          </p:nvCxnSpPr>
          <p:spPr bwMode="auto">
            <a:xfrm flipV="1">
              <a:off x="6019800" y="6086623"/>
              <a:ext cx="253171" cy="161777"/>
            </a:xfrm>
            <a:prstGeom prst="line">
              <a:avLst/>
            </a:prstGeom>
            <a:noFill/>
            <a:ln w="12700" cap="sq" cmpd="sng" algn="ctr">
              <a:solidFill>
                <a:srgbClr val="00B050"/>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6DDC9513-D5F6-4031-A7AD-6C28DC72ADB8}"/>
                </a:ext>
              </a:extLst>
            </p:cNvPr>
            <p:cNvCxnSpPr/>
            <p:nvPr/>
          </p:nvCxnSpPr>
          <p:spPr bwMode="auto">
            <a:xfrm>
              <a:off x="6286533" y="6062918"/>
              <a:ext cx="935597" cy="198978"/>
            </a:xfrm>
            <a:prstGeom prst="line">
              <a:avLst/>
            </a:prstGeom>
            <a:noFill/>
            <a:ln w="12700" cap="sq" cmpd="sng" algn="ctr">
              <a:solidFill>
                <a:srgbClr val="00B050"/>
              </a:solidFill>
              <a:prstDash val="solid"/>
              <a:round/>
              <a:headEnd type="none" w="med" len="med"/>
              <a:tailEnd type="none" w="med" len="med"/>
            </a:ln>
            <a:effectLst/>
          </p:spPr>
        </p:cxnSp>
        <p:sp>
          <p:nvSpPr>
            <p:cNvPr id="189" name="Oval 188">
              <a:extLst>
                <a:ext uri="{FF2B5EF4-FFF2-40B4-BE49-F238E27FC236}">
                  <a16:creationId xmlns:a16="http://schemas.microsoft.com/office/drawing/2014/main" id="{8A54A6AC-96D6-4D8E-98F9-571CC20BA15F}"/>
                </a:ext>
              </a:extLst>
            </p:cNvPr>
            <p:cNvSpPr/>
            <p:nvPr/>
          </p:nvSpPr>
          <p:spPr>
            <a:xfrm>
              <a:off x="6252600" y="6026548"/>
              <a:ext cx="72000" cy="87120"/>
            </a:xfrm>
            <a:prstGeom prst="ellipse">
              <a:avLst/>
            </a:prstGeom>
            <a:solidFill>
              <a:srgbClr val="00B050"/>
            </a:solidFill>
            <a:ln>
              <a:noFill/>
            </a:ln>
          </p:spPr>
          <p:txBody>
            <a:bodyPr wrap="square" rtlCol="0" anchor="ctr">
              <a:spAutoFit/>
            </a:bodyPr>
            <a:lstStyle/>
            <a:p>
              <a:pPr algn="l"/>
              <a:endParaRPr lang="en-CA" sz="2400"/>
            </a:p>
          </p:txBody>
        </p:sp>
      </p:grpSp>
      <p:sp>
        <p:nvSpPr>
          <p:cNvPr id="190" name="Rectangle 189">
            <a:extLst>
              <a:ext uri="{FF2B5EF4-FFF2-40B4-BE49-F238E27FC236}">
                <a16:creationId xmlns:a16="http://schemas.microsoft.com/office/drawing/2014/main" id="{BB2B8E5D-2368-4A7F-86D5-4DA9527AF378}"/>
              </a:ext>
            </a:extLst>
          </p:cNvPr>
          <p:cNvSpPr/>
          <p:nvPr/>
        </p:nvSpPr>
        <p:spPr>
          <a:xfrm>
            <a:off x="4168896" y="4419600"/>
            <a:ext cx="506450" cy="1543836"/>
          </a:xfrm>
          <a:prstGeom prst="rect">
            <a:avLst/>
          </a:prstGeom>
          <a:solidFill>
            <a:schemeClr val="tx1"/>
          </a:solidFill>
          <a:ln>
            <a:noFill/>
          </a:ln>
        </p:spPr>
        <p:txBody>
          <a:bodyPr wrap="square" rtlCol="0" anchor="ctr">
            <a:spAutoFit/>
          </a:bodyPr>
          <a:lstStyle/>
          <a:p>
            <a:pPr algn="l"/>
            <a:endParaRPr lang="en-CA" sz="2400"/>
          </a:p>
        </p:txBody>
      </p:sp>
      <p:sp>
        <p:nvSpPr>
          <p:cNvPr id="191" name="Rectangle 190">
            <a:extLst>
              <a:ext uri="{FF2B5EF4-FFF2-40B4-BE49-F238E27FC236}">
                <a16:creationId xmlns:a16="http://schemas.microsoft.com/office/drawing/2014/main" id="{08548D86-479F-45F0-AA89-EA84BCC940AE}"/>
              </a:ext>
            </a:extLst>
          </p:cNvPr>
          <p:cNvSpPr/>
          <p:nvPr/>
        </p:nvSpPr>
        <p:spPr>
          <a:xfrm>
            <a:off x="3755492" y="3202000"/>
            <a:ext cx="821886" cy="3655999"/>
          </a:xfrm>
          <a:prstGeom prst="rect">
            <a:avLst/>
          </a:prstGeom>
          <a:solidFill>
            <a:srgbClr val="000066"/>
          </a:solidFill>
          <a:ln>
            <a:noFill/>
          </a:ln>
        </p:spPr>
        <p:txBody>
          <a:bodyPr wrap="square" rtlCol="0" anchor="ctr">
            <a:spAutoFit/>
          </a:bodyPr>
          <a:lstStyle/>
          <a:p>
            <a:pPr algn="l"/>
            <a:endParaRPr lang="en-CA" sz="2400"/>
          </a:p>
        </p:txBody>
      </p:sp>
      <p:sp>
        <p:nvSpPr>
          <p:cNvPr id="192" name="Rectangle 191">
            <a:extLst>
              <a:ext uri="{FF2B5EF4-FFF2-40B4-BE49-F238E27FC236}">
                <a16:creationId xmlns:a16="http://schemas.microsoft.com/office/drawing/2014/main" id="{9171DCC3-DA2C-422A-896B-BF80AA6B13B8}"/>
              </a:ext>
            </a:extLst>
          </p:cNvPr>
          <p:cNvSpPr/>
          <p:nvPr/>
        </p:nvSpPr>
        <p:spPr>
          <a:xfrm>
            <a:off x="4064326" y="3455491"/>
            <a:ext cx="5434963" cy="461665"/>
          </a:xfrm>
          <a:prstGeom prst="rect">
            <a:avLst/>
          </a:prstGeom>
          <a:solidFill>
            <a:srgbClr val="000066"/>
          </a:solidFill>
          <a:ln>
            <a:noFill/>
          </a:ln>
        </p:spPr>
        <p:txBody>
          <a:bodyPr wrap="square" rtlCol="0" anchor="ctr">
            <a:spAutoFit/>
          </a:bodyPr>
          <a:lstStyle/>
          <a:p>
            <a:pPr algn="l"/>
            <a:endParaRPr lang="en-CA" sz="2400"/>
          </a:p>
        </p:txBody>
      </p:sp>
      <p:grpSp>
        <p:nvGrpSpPr>
          <p:cNvPr id="23" name="Group 22">
            <a:extLst>
              <a:ext uri="{FF2B5EF4-FFF2-40B4-BE49-F238E27FC236}">
                <a16:creationId xmlns:a16="http://schemas.microsoft.com/office/drawing/2014/main" id="{742C79E5-73DC-43C3-A6D9-68AB0196E239}"/>
              </a:ext>
            </a:extLst>
          </p:cNvPr>
          <p:cNvGrpSpPr/>
          <p:nvPr/>
        </p:nvGrpSpPr>
        <p:grpSpPr>
          <a:xfrm>
            <a:off x="320011" y="3200400"/>
            <a:ext cx="3740998" cy="3581400"/>
            <a:chOff x="320011" y="3200400"/>
            <a:chExt cx="3740998" cy="3581400"/>
          </a:xfrm>
        </p:grpSpPr>
        <p:cxnSp>
          <p:nvCxnSpPr>
            <p:cNvPr id="27" name="Straight Connector 26">
              <a:extLst>
                <a:ext uri="{FF2B5EF4-FFF2-40B4-BE49-F238E27FC236}">
                  <a16:creationId xmlns:a16="http://schemas.microsoft.com/office/drawing/2014/main" id="{556C49F1-78AC-428C-B648-EA13ED4C80D2}"/>
                </a:ext>
              </a:extLst>
            </p:cNvPr>
            <p:cNvCxnSpPr>
              <a:cxnSpLocks/>
            </p:cNvCxnSpPr>
            <p:nvPr/>
          </p:nvCxnSpPr>
          <p:spPr bwMode="auto">
            <a:xfrm>
              <a:off x="784409" y="3200400"/>
              <a:ext cx="0" cy="2804886"/>
            </a:xfrm>
            <a:prstGeom prst="line">
              <a:avLst/>
            </a:prstGeom>
            <a:noFill/>
            <a:ln w="12700" cap="sq"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86DFEB-3452-44CA-93FD-3B25D43BBCDF}"/>
                </a:ext>
              </a:extLst>
            </p:cNvPr>
            <p:cNvCxnSpPr/>
            <p:nvPr/>
          </p:nvCxnSpPr>
          <p:spPr bwMode="auto">
            <a:xfrm flipH="1">
              <a:off x="632009" y="584835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1" name="Text Box 33">
              <a:extLst>
                <a:ext uri="{FF2B5EF4-FFF2-40B4-BE49-F238E27FC236}">
                  <a16:creationId xmlns:a16="http://schemas.microsoft.com/office/drawing/2014/main" id="{AAF914DB-96AE-483A-B721-A4C7E5991D63}"/>
                </a:ext>
              </a:extLst>
            </p:cNvPr>
            <p:cNvSpPr txBox="1">
              <a:spLocks noChangeArrowheads="1"/>
            </p:cNvSpPr>
            <p:nvPr/>
          </p:nvSpPr>
          <p:spPr bwMode="auto">
            <a:xfrm rot="16200000">
              <a:off x="-268085" y="4451283"/>
              <a:ext cx="1699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anose="02020603050405020304" pitchFamily="18" charset="0"/>
                </a:rPr>
                <a:t>Error </a:t>
              </a:r>
              <a:r>
                <a:rPr lang="en-CA" altLang="en-US" sz="2800" i="1" dirty="0">
                  <a:solidFill>
                    <a:schemeClr val="accent2"/>
                  </a:solidFill>
                  <a:latin typeface="Times New Roman" panose="02020603050405020304" pitchFamily="18" charset="0"/>
                </a:rPr>
                <a:t>E</a:t>
              </a:r>
            </a:p>
          </p:txBody>
        </p:sp>
        <p:sp>
          <p:nvSpPr>
            <p:cNvPr id="41" name="Freeform 102">
              <a:extLst>
                <a:ext uri="{FF2B5EF4-FFF2-40B4-BE49-F238E27FC236}">
                  <a16:creationId xmlns:a16="http://schemas.microsoft.com/office/drawing/2014/main" id="{036F4499-4788-4127-9141-57A95454D8DA}"/>
                </a:ext>
              </a:extLst>
            </p:cNvPr>
            <p:cNvSpPr/>
            <p:nvPr/>
          </p:nvSpPr>
          <p:spPr>
            <a:xfrm flipV="1">
              <a:off x="1128589" y="3276600"/>
              <a:ext cx="2594610" cy="256032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46" name="Text Box 33">
                  <a:extLst>
                    <a:ext uri="{FF2B5EF4-FFF2-40B4-BE49-F238E27FC236}">
                      <a16:creationId xmlns:a16="http://schemas.microsoft.com/office/drawing/2014/main" id="{7D236786-48E5-4A71-BD59-061B552A43F6}"/>
                    </a:ext>
                  </a:extLst>
                </p:cNvPr>
                <p:cNvSpPr txBox="1">
                  <a:spLocks noChangeArrowheads="1"/>
                </p:cNvSpPr>
                <p:nvPr/>
              </p:nvSpPr>
              <p:spPr bwMode="auto">
                <a:xfrm>
                  <a:off x="1198688" y="625858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itchFamily="18" charset="0"/>
                    </a:rPr>
                    <a:t>Weights</a:t>
                  </a:r>
                  <a:r>
                    <a:rPr lang="en-CA" altLang="en-US" sz="2800" dirty="0">
                      <a:solidFill>
                        <a:srgbClr val="66FF33"/>
                      </a:solidFill>
                      <a:latin typeface="Times New Roman" pitchFamily="18" charset="0"/>
                    </a:rPr>
                    <a:t> </a:t>
                  </a:r>
                  <a14:m>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a14:m>
                  <a:endParaRPr lang="en-CA" altLang="en-US" sz="2800" dirty="0">
                    <a:solidFill>
                      <a:srgbClr val="66FF33"/>
                    </a:solidFill>
                    <a:latin typeface="Times New Roman" pitchFamily="18" charset="0"/>
                  </a:endParaRPr>
                </a:p>
              </p:txBody>
            </p:sp>
          </mc:Choice>
          <mc:Fallback xmlns="">
            <p:sp>
              <p:nvSpPr>
                <p:cNvPr id="46" name="Text Box 33">
                  <a:extLst>
                    <a:ext uri="{FF2B5EF4-FFF2-40B4-BE49-F238E27FC236}">
                      <a16:creationId xmlns:a16="http://schemas.microsoft.com/office/drawing/2014/main" id="{7D236786-48E5-4A71-BD59-061B552A43F6}"/>
                    </a:ext>
                  </a:extLst>
                </p:cNvPr>
                <p:cNvSpPr txBox="1">
                  <a:spLocks noRot="1" noChangeAspect="1" noMove="1" noResize="1" noEditPoints="1" noAdjustHandles="1" noChangeArrowheads="1" noChangeShapeType="1" noTextEdit="1"/>
                </p:cNvSpPr>
                <p:nvPr/>
              </p:nvSpPr>
              <p:spPr bwMode="auto">
                <a:xfrm>
                  <a:off x="1198688" y="6258580"/>
                  <a:ext cx="2590800" cy="523220"/>
                </a:xfrm>
                <a:prstGeom prst="rect">
                  <a:avLst/>
                </a:prstGeom>
                <a:blipFill>
                  <a:blip r:embed="rId14"/>
                  <a:stretch>
                    <a:fillRect t="-12791"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
        <p:nvSpPr>
          <p:cNvPr id="72" name="Text Box 33">
            <a:extLst>
              <a:ext uri="{FF2B5EF4-FFF2-40B4-BE49-F238E27FC236}">
                <a16:creationId xmlns:a16="http://schemas.microsoft.com/office/drawing/2014/main" id="{B5406BC0-F290-4932-91A0-03D5C0301150}"/>
              </a:ext>
            </a:extLst>
          </p:cNvPr>
          <p:cNvSpPr txBox="1">
            <a:spLocks noChangeArrowheads="1"/>
          </p:cNvSpPr>
          <p:nvPr/>
        </p:nvSpPr>
        <p:spPr bwMode="auto">
          <a:xfrm>
            <a:off x="1245072" y="3972580"/>
            <a:ext cx="3252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rgbClr val="FFC000"/>
                </a:solidFill>
                <a:latin typeface="Times New Roman" pitchFamily="18" charset="0"/>
              </a:rPr>
              <a:t>E</a:t>
            </a:r>
            <a:r>
              <a:rPr lang="en-US" altLang="en-US" sz="2800" dirty="0">
                <a:latin typeface="Times New Roman" pitchFamily="18" charset="0"/>
              </a:rPr>
              <a:t> decreases 0.4%</a:t>
            </a:r>
            <a:endParaRPr lang="en-CA" altLang="en-US" sz="2800" dirty="0">
              <a:solidFill>
                <a:srgbClr val="66FF33"/>
              </a:solidFill>
              <a:latin typeface="Times New Roman" pitchFamily="18" charset="0"/>
            </a:endParaRPr>
          </a:p>
        </p:txBody>
      </p:sp>
    </p:spTree>
    <p:extLst>
      <p:ext uri="{BB962C8B-B14F-4D97-AF65-F5344CB8AC3E}">
        <p14:creationId xmlns:p14="http://schemas.microsoft.com/office/powerpoint/2010/main" val="36755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9"/>
                                        </p:tgtEl>
                                        <p:attrNameLst>
                                          <p:attrName>style.visibility</p:attrName>
                                        </p:attrNameLst>
                                      </p:cBhvr>
                                      <p:to>
                                        <p:strVal val="visible"/>
                                      </p:to>
                                    </p:set>
                                    <p:anim calcmode="lin" valueType="num">
                                      <p:cBhvr additive="base">
                                        <p:cTn id="11" dur="500" fill="hold"/>
                                        <p:tgtEl>
                                          <p:spTgt spid="159"/>
                                        </p:tgtEl>
                                        <p:attrNameLst>
                                          <p:attrName>ppt_x</p:attrName>
                                        </p:attrNameLst>
                                      </p:cBhvr>
                                      <p:tavLst>
                                        <p:tav tm="0">
                                          <p:val>
                                            <p:strVal val="#ppt_x"/>
                                          </p:val>
                                        </p:tav>
                                        <p:tav tm="100000">
                                          <p:val>
                                            <p:strVal val="#ppt_x"/>
                                          </p:val>
                                        </p:tav>
                                      </p:tavLst>
                                    </p:anim>
                                    <p:anim calcmode="lin" valueType="num">
                                      <p:cBhvr additive="base">
                                        <p:cTn id="12" dur="500" fill="hold"/>
                                        <p:tgtEl>
                                          <p:spTgt spid="15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 calcmode="lin" valueType="num">
                                      <p:cBhvr additive="base">
                                        <p:cTn id="15" dur="500" fill="hold"/>
                                        <p:tgtEl>
                                          <p:spTgt spid="165"/>
                                        </p:tgtEl>
                                        <p:attrNameLst>
                                          <p:attrName>ppt_x</p:attrName>
                                        </p:attrNameLst>
                                      </p:cBhvr>
                                      <p:tavLst>
                                        <p:tav tm="0">
                                          <p:val>
                                            <p:strVal val="#ppt_x"/>
                                          </p:val>
                                        </p:tav>
                                        <p:tav tm="100000">
                                          <p:val>
                                            <p:strVal val="#ppt_x"/>
                                          </p:val>
                                        </p:tav>
                                      </p:tavLst>
                                    </p:anim>
                                    <p:anim calcmode="lin" valueType="num">
                                      <p:cBhvr additive="base">
                                        <p:cTn id="16" dur="500" fill="hold"/>
                                        <p:tgtEl>
                                          <p:spTgt spid="1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1"/>
                                        </p:tgtEl>
                                        <p:attrNameLst>
                                          <p:attrName>style.visibility</p:attrName>
                                        </p:attrNameLst>
                                      </p:cBhvr>
                                      <p:to>
                                        <p:strVal val="visible"/>
                                      </p:to>
                                    </p:set>
                                    <p:anim calcmode="lin" valueType="num">
                                      <p:cBhvr additive="base">
                                        <p:cTn id="19" dur="500" fill="hold"/>
                                        <p:tgtEl>
                                          <p:spTgt spid="171"/>
                                        </p:tgtEl>
                                        <p:attrNameLst>
                                          <p:attrName>ppt_x</p:attrName>
                                        </p:attrNameLst>
                                      </p:cBhvr>
                                      <p:tavLst>
                                        <p:tav tm="0">
                                          <p:val>
                                            <p:strVal val="#ppt_x"/>
                                          </p:val>
                                        </p:tav>
                                        <p:tav tm="100000">
                                          <p:val>
                                            <p:strVal val="#ppt_x"/>
                                          </p:val>
                                        </p:tav>
                                      </p:tavLst>
                                    </p:anim>
                                    <p:anim calcmode="lin" valueType="num">
                                      <p:cBhvr additive="base">
                                        <p:cTn id="20" dur="500" fill="hold"/>
                                        <p:tgtEl>
                                          <p:spTgt spid="17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anim calcmode="lin" valueType="num">
                                      <p:cBhvr additive="base">
                                        <p:cTn id="23" dur="500" fill="hold"/>
                                        <p:tgtEl>
                                          <p:spTgt spid="174"/>
                                        </p:tgtEl>
                                        <p:attrNameLst>
                                          <p:attrName>ppt_x</p:attrName>
                                        </p:attrNameLst>
                                      </p:cBhvr>
                                      <p:tavLst>
                                        <p:tav tm="0">
                                          <p:val>
                                            <p:strVal val="#ppt_x"/>
                                          </p:val>
                                        </p:tav>
                                        <p:tav tm="100000">
                                          <p:val>
                                            <p:strVal val="#ppt_x"/>
                                          </p:val>
                                        </p:tav>
                                      </p:tavLst>
                                    </p:anim>
                                    <p:anim calcmode="lin" valueType="num">
                                      <p:cBhvr additive="base">
                                        <p:cTn id="24" dur="500" fill="hold"/>
                                        <p:tgtEl>
                                          <p:spTgt spid="1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anim calcmode="lin" valueType="num">
                                      <p:cBhvr additive="base">
                                        <p:cTn id="27" dur="500" fill="hold"/>
                                        <p:tgtEl>
                                          <p:spTgt spid="177"/>
                                        </p:tgtEl>
                                        <p:attrNameLst>
                                          <p:attrName>ppt_x</p:attrName>
                                        </p:attrNameLst>
                                      </p:cBhvr>
                                      <p:tavLst>
                                        <p:tav tm="0">
                                          <p:val>
                                            <p:strVal val="#ppt_x"/>
                                          </p:val>
                                        </p:tav>
                                        <p:tav tm="100000">
                                          <p:val>
                                            <p:strVal val="#ppt_x"/>
                                          </p:val>
                                        </p:tav>
                                      </p:tavLst>
                                    </p:anim>
                                    <p:anim calcmode="lin" valueType="num">
                                      <p:cBhvr additive="base">
                                        <p:cTn id="28" dur="500" fill="hold"/>
                                        <p:tgtEl>
                                          <p:spTgt spid="17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8"/>
                                        </p:tgtEl>
                                        <p:attrNameLst>
                                          <p:attrName>style.visibility</p:attrName>
                                        </p:attrNameLst>
                                      </p:cBhvr>
                                      <p:to>
                                        <p:strVal val="visible"/>
                                      </p:to>
                                    </p:set>
                                    <p:anim calcmode="lin" valueType="num">
                                      <p:cBhvr additive="base">
                                        <p:cTn id="31" dur="500" fill="hold"/>
                                        <p:tgtEl>
                                          <p:spTgt spid="178"/>
                                        </p:tgtEl>
                                        <p:attrNameLst>
                                          <p:attrName>ppt_x</p:attrName>
                                        </p:attrNameLst>
                                      </p:cBhvr>
                                      <p:tavLst>
                                        <p:tav tm="0">
                                          <p:val>
                                            <p:strVal val="#ppt_x"/>
                                          </p:val>
                                        </p:tav>
                                        <p:tav tm="100000">
                                          <p:val>
                                            <p:strVal val="#ppt_x"/>
                                          </p:val>
                                        </p:tav>
                                      </p:tavLst>
                                    </p:anim>
                                    <p:anim calcmode="lin" valueType="num">
                                      <p:cBhvr additive="base">
                                        <p:cTn id="32" dur="500" fill="hold"/>
                                        <p:tgtEl>
                                          <p:spTgt spid="17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9"/>
                                        </p:tgtEl>
                                        <p:attrNameLst>
                                          <p:attrName>style.visibility</p:attrName>
                                        </p:attrNameLst>
                                      </p:cBhvr>
                                      <p:to>
                                        <p:strVal val="visible"/>
                                      </p:to>
                                    </p:set>
                                    <p:anim calcmode="lin" valueType="num">
                                      <p:cBhvr additive="base">
                                        <p:cTn id="35" dur="500" fill="hold"/>
                                        <p:tgtEl>
                                          <p:spTgt spid="179"/>
                                        </p:tgtEl>
                                        <p:attrNameLst>
                                          <p:attrName>ppt_x</p:attrName>
                                        </p:attrNameLst>
                                      </p:cBhvr>
                                      <p:tavLst>
                                        <p:tav tm="0">
                                          <p:val>
                                            <p:strVal val="#ppt_x"/>
                                          </p:val>
                                        </p:tav>
                                        <p:tav tm="100000">
                                          <p:val>
                                            <p:strVal val="#ppt_x"/>
                                          </p:val>
                                        </p:tav>
                                      </p:tavLst>
                                    </p:anim>
                                    <p:anim calcmode="lin" valueType="num">
                                      <p:cBhvr additive="base">
                                        <p:cTn id="36" dur="500" fill="hold"/>
                                        <p:tgtEl>
                                          <p:spTgt spid="17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5"/>
                                        </p:tgtEl>
                                        <p:attrNameLst>
                                          <p:attrName>style.visibility</p:attrName>
                                        </p:attrNameLst>
                                      </p:cBhvr>
                                      <p:to>
                                        <p:strVal val="visible"/>
                                      </p:to>
                                    </p:set>
                                    <p:anim calcmode="lin" valueType="num">
                                      <p:cBhvr additive="base">
                                        <p:cTn id="39" dur="500" fill="hold"/>
                                        <p:tgtEl>
                                          <p:spTgt spid="185"/>
                                        </p:tgtEl>
                                        <p:attrNameLst>
                                          <p:attrName>ppt_x</p:attrName>
                                        </p:attrNameLst>
                                      </p:cBhvr>
                                      <p:tavLst>
                                        <p:tav tm="0">
                                          <p:val>
                                            <p:strVal val="#ppt_x"/>
                                          </p:val>
                                        </p:tav>
                                        <p:tav tm="100000">
                                          <p:val>
                                            <p:strVal val="#ppt_x"/>
                                          </p:val>
                                        </p:tav>
                                      </p:tavLst>
                                    </p:anim>
                                    <p:anim calcmode="lin" valueType="num">
                                      <p:cBhvr additive="base">
                                        <p:cTn id="40" dur="500" fill="hold"/>
                                        <p:tgtEl>
                                          <p:spTgt spid="18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0"/>
                                        </p:tgtEl>
                                        <p:attrNameLst>
                                          <p:attrName>style.visibility</p:attrName>
                                        </p:attrNameLst>
                                      </p:cBhvr>
                                      <p:to>
                                        <p:strVal val="visible"/>
                                      </p:to>
                                    </p:set>
                                    <p:anim calcmode="lin" valueType="num">
                                      <p:cBhvr additive="base">
                                        <p:cTn id="43" dur="500" fill="hold"/>
                                        <p:tgtEl>
                                          <p:spTgt spid="190"/>
                                        </p:tgtEl>
                                        <p:attrNameLst>
                                          <p:attrName>ppt_x</p:attrName>
                                        </p:attrNameLst>
                                      </p:cBhvr>
                                      <p:tavLst>
                                        <p:tav tm="0">
                                          <p:val>
                                            <p:strVal val="#ppt_x"/>
                                          </p:val>
                                        </p:tav>
                                        <p:tav tm="100000">
                                          <p:val>
                                            <p:strVal val="#ppt_x"/>
                                          </p:val>
                                        </p:tav>
                                      </p:tavLst>
                                    </p:anim>
                                    <p:anim calcmode="lin" valueType="num">
                                      <p:cBhvr additive="base">
                                        <p:cTn id="44" dur="500" fill="hold"/>
                                        <p:tgtEl>
                                          <p:spTgt spid="19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anim calcmode="lin" valueType="num">
                                      <p:cBhvr additive="base">
                                        <p:cTn id="47" dur="500" fill="hold"/>
                                        <p:tgtEl>
                                          <p:spTgt spid="191"/>
                                        </p:tgtEl>
                                        <p:attrNameLst>
                                          <p:attrName>ppt_x</p:attrName>
                                        </p:attrNameLst>
                                      </p:cBhvr>
                                      <p:tavLst>
                                        <p:tav tm="0">
                                          <p:val>
                                            <p:strVal val="#ppt_x"/>
                                          </p:val>
                                        </p:tav>
                                        <p:tav tm="100000">
                                          <p:val>
                                            <p:strVal val="#ppt_x"/>
                                          </p:val>
                                        </p:tav>
                                      </p:tavLst>
                                    </p:anim>
                                    <p:anim calcmode="lin" valueType="num">
                                      <p:cBhvr additive="base">
                                        <p:cTn id="48" dur="500" fill="hold"/>
                                        <p:tgtEl>
                                          <p:spTgt spid="19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2"/>
                                        </p:tgtEl>
                                        <p:attrNameLst>
                                          <p:attrName>style.visibility</p:attrName>
                                        </p:attrNameLst>
                                      </p:cBhvr>
                                      <p:to>
                                        <p:strVal val="visible"/>
                                      </p:to>
                                    </p:set>
                                    <p:anim calcmode="lin" valueType="num">
                                      <p:cBhvr additive="base">
                                        <p:cTn id="51" dur="500" fill="hold"/>
                                        <p:tgtEl>
                                          <p:spTgt spid="192"/>
                                        </p:tgtEl>
                                        <p:attrNameLst>
                                          <p:attrName>ppt_x</p:attrName>
                                        </p:attrNameLst>
                                      </p:cBhvr>
                                      <p:tavLst>
                                        <p:tav tm="0">
                                          <p:val>
                                            <p:strVal val="#ppt_x"/>
                                          </p:val>
                                        </p:tav>
                                        <p:tav tm="100000">
                                          <p:val>
                                            <p:strVal val="#ppt_x"/>
                                          </p:val>
                                        </p:tav>
                                      </p:tavLst>
                                    </p:anim>
                                    <p:anim calcmode="lin" valueType="num">
                                      <p:cBhvr additive="base">
                                        <p:cTn id="52" dur="500" fill="hold"/>
                                        <p:tgtEl>
                                          <p:spTgt spid="19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0-#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0-#ppt_w/2"/>
                                          </p:val>
                                        </p:tav>
                                        <p:tav tm="100000">
                                          <p:val>
                                            <p:strVal val="#ppt_x"/>
                                          </p:val>
                                        </p:tav>
                                      </p:tavLst>
                                    </p:anim>
                                    <p:anim calcmode="lin" valueType="num">
                                      <p:cBhvr additive="base">
                                        <p:cTn id="66"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0-#ppt_w/2"/>
                                          </p:val>
                                        </p:tav>
                                        <p:tav tm="100000">
                                          <p:val>
                                            <p:strVal val="#ppt_x"/>
                                          </p:val>
                                        </p:tav>
                                      </p:tavLst>
                                    </p:anim>
                                    <p:anim calcmode="lin" valueType="num">
                                      <p:cBhvr additive="base">
                                        <p:cTn id="72" dur="500" fill="hold"/>
                                        <p:tgtEl>
                                          <p:spTgt spid="6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0-#ppt_w/2"/>
                                          </p:val>
                                        </p:tav>
                                        <p:tav tm="100000">
                                          <p:val>
                                            <p:strVal val="#ppt_x"/>
                                          </p:val>
                                        </p:tav>
                                      </p:tavLst>
                                    </p:anim>
                                    <p:anim calcmode="lin" valueType="num">
                                      <p:cBhvr additive="base">
                                        <p:cTn id="76" dur="500" fill="hold"/>
                                        <p:tgtEl>
                                          <p:spTgt spid="105"/>
                                        </p:tgtEl>
                                        <p:attrNameLst>
                                          <p:attrName>ppt_y</p:attrName>
                                        </p:attrNameLst>
                                      </p:cBhvr>
                                      <p:tavLst>
                                        <p:tav tm="0">
                                          <p:val>
                                            <p:strVal val="#ppt_y"/>
                                          </p:val>
                                        </p:tav>
                                        <p:tav tm="100000">
                                          <p:val>
                                            <p:strVal val="#ppt_y"/>
                                          </p:val>
                                        </p:tav>
                                      </p:tavLst>
                                    </p:anim>
                                  </p:childTnLst>
                                </p:cTn>
                              </p:par>
                              <p:par>
                                <p:cTn id="77" presetID="1" presetClass="exit" presetSubtype="0" fill="hold" grpId="1" nodeType="withEffect">
                                  <p:stCondLst>
                                    <p:cond delay="0"/>
                                  </p:stCondLst>
                                  <p:childTnLst>
                                    <p:set>
                                      <p:cBhvr>
                                        <p:cTn id="78" dur="1" fill="hold">
                                          <p:stCondLst>
                                            <p:cond delay="0"/>
                                          </p:stCondLst>
                                        </p:cTn>
                                        <p:tgtEl>
                                          <p:spTgt spid="71"/>
                                        </p:tgtEl>
                                        <p:attrNameLst>
                                          <p:attrName>style.visibility</p:attrName>
                                        </p:attrNameLst>
                                      </p:cBhvr>
                                      <p:to>
                                        <p:strVal val="hidden"/>
                                      </p:to>
                                    </p:set>
                                  </p:childTnLst>
                                </p:cTn>
                              </p:par>
                              <p:par>
                                <p:cTn id="79" presetID="2" presetClass="entr" presetSubtype="8" fill="hold" nodeType="withEffect">
                                  <p:stCondLst>
                                    <p:cond delay="0"/>
                                  </p:stCondLst>
                                  <p:childTnLst>
                                    <p:set>
                                      <p:cBhvr>
                                        <p:cTn id="80" dur="1" fill="hold">
                                          <p:stCondLst>
                                            <p:cond delay="0"/>
                                          </p:stCondLst>
                                        </p:cTn>
                                        <p:tgtEl>
                                          <p:spTgt spid="60">
                                            <p:txEl>
                                              <p:pRg st="2" end="2"/>
                                            </p:txEl>
                                          </p:spTgt>
                                        </p:tgtEl>
                                        <p:attrNameLst>
                                          <p:attrName>style.visibility</p:attrName>
                                        </p:attrNameLst>
                                      </p:cBhvr>
                                      <p:to>
                                        <p:strVal val="visible"/>
                                      </p:to>
                                    </p:set>
                                    <p:anim calcmode="lin" valueType="num">
                                      <p:cBhvr additive="base">
                                        <p:cTn id="81"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72">
                                            <p:txEl>
                                              <p:pRg st="0" end="0"/>
                                            </p:txEl>
                                          </p:spTgt>
                                        </p:tgtEl>
                                        <p:attrNameLst>
                                          <p:attrName>style.visibility</p:attrName>
                                        </p:attrNameLst>
                                      </p:cBhvr>
                                      <p:to>
                                        <p:strVal val="visible"/>
                                      </p:to>
                                    </p:set>
                                    <p:anim calcmode="lin" valueType="num">
                                      <p:cBhvr additive="base">
                                        <p:cTn id="87" dur="500" fill="hold"/>
                                        <p:tgtEl>
                                          <p:spTgt spid="72">
                                            <p:txEl>
                                              <p:pRg st="0" end="0"/>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additive="base">
                                        <p:cTn id="93" dur="500" fill="hold"/>
                                        <p:tgtEl>
                                          <p:spTgt spid="74"/>
                                        </p:tgtEl>
                                        <p:attrNameLst>
                                          <p:attrName>ppt_x</p:attrName>
                                        </p:attrNameLst>
                                      </p:cBhvr>
                                      <p:tavLst>
                                        <p:tav tm="0">
                                          <p:val>
                                            <p:strVal val="0-#ppt_w/2"/>
                                          </p:val>
                                        </p:tav>
                                        <p:tav tm="100000">
                                          <p:val>
                                            <p:strVal val="#ppt_x"/>
                                          </p:val>
                                        </p:tav>
                                      </p:tavLst>
                                    </p:anim>
                                    <p:anim calcmode="lin" valueType="num">
                                      <p:cBhvr additive="base">
                                        <p:cTn id="94" dur="500" fill="hold"/>
                                        <p:tgtEl>
                                          <p:spTgt spid="7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 calcmode="lin" valueType="num">
                                      <p:cBhvr additive="base">
                                        <p:cTn id="97" dur="500" fill="hold"/>
                                        <p:tgtEl>
                                          <p:spTgt spid="106"/>
                                        </p:tgtEl>
                                        <p:attrNameLst>
                                          <p:attrName>ppt_x</p:attrName>
                                        </p:attrNameLst>
                                      </p:cBhvr>
                                      <p:tavLst>
                                        <p:tav tm="0">
                                          <p:val>
                                            <p:strVal val="0-#ppt_w/2"/>
                                          </p:val>
                                        </p:tav>
                                        <p:tav tm="100000">
                                          <p:val>
                                            <p:strVal val="#ppt_x"/>
                                          </p:val>
                                        </p:tav>
                                      </p:tavLst>
                                    </p:anim>
                                    <p:anim calcmode="lin" valueType="num">
                                      <p:cBhvr additive="base">
                                        <p:cTn id="98" dur="500" fill="hold"/>
                                        <p:tgtEl>
                                          <p:spTgt spid="106"/>
                                        </p:tgtEl>
                                        <p:attrNameLst>
                                          <p:attrName>ppt_y</p:attrName>
                                        </p:attrNameLst>
                                      </p:cBhvr>
                                      <p:tavLst>
                                        <p:tav tm="0">
                                          <p:val>
                                            <p:strVal val="#ppt_y"/>
                                          </p:val>
                                        </p:tav>
                                        <p:tav tm="100000">
                                          <p:val>
                                            <p:strVal val="#ppt_y"/>
                                          </p:val>
                                        </p:tav>
                                      </p:tavLst>
                                    </p:anim>
                                  </p:childTnLst>
                                </p:cTn>
                              </p:par>
                              <p:par>
                                <p:cTn id="99" presetID="1" presetClass="exit" presetSubtype="0" fill="hold" grpId="1" nodeType="withEffect">
                                  <p:stCondLst>
                                    <p:cond delay="0"/>
                                  </p:stCondLst>
                                  <p:childTnLst>
                                    <p:set>
                                      <p:cBhvr>
                                        <p:cTn id="100" dur="1" fill="hold">
                                          <p:stCondLst>
                                            <p:cond delay="0"/>
                                          </p:stCondLst>
                                        </p:cTn>
                                        <p:tgtEl>
                                          <p:spTgt spid="10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90"/>
                                        </p:tgtEl>
                                        <p:attrNameLst>
                                          <p:attrName>style.visibility</p:attrName>
                                        </p:attrNameLst>
                                      </p:cBhvr>
                                      <p:to>
                                        <p:strVal val="visible"/>
                                      </p:to>
                                    </p:set>
                                    <p:anim calcmode="lin" valueType="num">
                                      <p:cBhvr additive="base">
                                        <p:cTn id="105" dur="500" fill="hold"/>
                                        <p:tgtEl>
                                          <p:spTgt spid="90"/>
                                        </p:tgtEl>
                                        <p:attrNameLst>
                                          <p:attrName>ppt_x</p:attrName>
                                        </p:attrNameLst>
                                      </p:cBhvr>
                                      <p:tavLst>
                                        <p:tav tm="0">
                                          <p:val>
                                            <p:strVal val="0-#ppt_w/2"/>
                                          </p:val>
                                        </p:tav>
                                        <p:tav tm="100000">
                                          <p:val>
                                            <p:strVal val="#ppt_x"/>
                                          </p:val>
                                        </p:tav>
                                      </p:tavLst>
                                    </p:anim>
                                    <p:anim calcmode="lin" valueType="num">
                                      <p:cBhvr additive="base">
                                        <p:cTn id="106" dur="500" fill="hold"/>
                                        <p:tgtEl>
                                          <p:spTgt spid="90"/>
                                        </p:tgtEl>
                                        <p:attrNameLst>
                                          <p:attrName>ppt_y</p:attrName>
                                        </p:attrNameLst>
                                      </p:cBhvr>
                                      <p:tavLst>
                                        <p:tav tm="0">
                                          <p:val>
                                            <p:strVal val="#ppt_y"/>
                                          </p:val>
                                        </p:tav>
                                        <p:tav tm="100000">
                                          <p:val>
                                            <p:strVal val="#ppt_y"/>
                                          </p:val>
                                        </p:tav>
                                      </p:tavLst>
                                    </p:anim>
                                  </p:childTnLst>
                                </p:cTn>
                              </p:par>
                              <p:par>
                                <p:cTn id="107" presetID="1" presetClass="exit" presetSubtype="0" fill="hold" grpId="1" nodeType="withEffect">
                                  <p:stCondLst>
                                    <p:cond delay="0"/>
                                  </p:stCondLst>
                                  <p:childTnLst>
                                    <p:set>
                                      <p:cBhvr>
                                        <p:cTn id="108" dur="1" fill="hold">
                                          <p:stCondLst>
                                            <p:cond delay="0"/>
                                          </p:stCondLst>
                                        </p:cTn>
                                        <p:tgtEl>
                                          <p:spTgt spid="106"/>
                                        </p:tgtEl>
                                        <p:attrNameLst>
                                          <p:attrName>style.visibility</p:attrName>
                                        </p:attrNameLst>
                                      </p:cBhvr>
                                      <p:to>
                                        <p:strVal val="hidden"/>
                                      </p:to>
                                    </p:set>
                                  </p:childTnLst>
                                </p:cTn>
                              </p:par>
                              <p:par>
                                <p:cTn id="109" presetID="2" presetClass="entr" presetSubtype="8"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additive="base">
                                        <p:cTn id="111" dur="500" fill="hold"/>
                                        <p:tgtEl>
                                          <p:spTgt spid="107"/>
                                        </p:tgtEl>
                                        <p:attrNameLst>
                                          <p:attrName>ppt_x</p:attrName>
                                        </p:attrNameLst>
                                      </p:cBhvr>
                                      <p:tavLst>
                                        <p:tav tm="0">
                                          <p:val>
                                            <p:strVal val="0-#ppt_w/2"/>
                                          </p:val>
                                        </p:tav>
                                        <p:tav tm="100000">
                                          <p:val>
                                            <p:strVal val="#ppt_x"/>
                                          </p:val>
                                        </p:tav>
                                      </p:tavLst>
                                    </p:anim>
                                    <p:anim calcmode="lin" valueType="num">
                                      <p:cBhvr additive="base">
                                        <p:cTn id="112"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fill="hold"/>
                                        <p:tgtEl>
                                          <p:spTgt spid="95"/>
                                        </p:tgtEl>
                                        <p:attrNameLst>
                                          <p:attrName>ppt_x</p:attrName>
                                        </p:attrNameLst>
                                      </p:cBhvr>
                                      <p:tavLst>
                                        <p:tav tm="0">
                                          <p:val>
                                            <p:strVal val="0-#ppt_w/2"/>
                                          </p:val>
                                        </p:tav>
                                        <p:tav tm="100000">
                                          <p:val>
                                            <p:strVal val="#ppt_x"/>
                                          </p:val>
                                        </p:tav>
                                      </p:tavLst>
                                    </p:anim>
                                    <p:anim calcmode="lin" valueType="num">
                                      <p:cBhvr additive="base">
                                        <p:cTn id="118" dur="500" fill="hold"/>
                                        <p:tgtEl>
                                          <p:spTgt spid="95"/>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108"/>
                                        </p:tgtEl>
                                        <p:attrNameLst>
                                          <p:attrName>style.visibility</p:attrName>
                                        </p:attrNameLst>
                                      </p:cBhvr>
                                      <p:to>
                                        <p:strVal val="visible"/>
                                      </p:to>
                                    </p:set>
                                    <p:anim calcmode="lin" valueType="num">
                                      <p:cBhvr additive="base">
                                        <p:cTn id="121" dur="500" fill="hold"/>
                                        <p:tgtEl>
                                          <p:spTgt spid="108"/>
                                        </p:tgtEl>
                                        <p:attrNameLst>
                                          <p:attrName>ppt_x</p:attrName>
                                        </p:attrNameLst>
                                      </p:cBhvr>
                                      <p:tavLst>
                                        <p:tav tm="0">
                                          <p:val>
                                            <p:strVal val="0-#ppt_w/2"/>
                                          </p:val>
                                        </p:tav>
                                        <p:tav tm="100000">
                                          <p:val>
                                            <p:strVal val="#ppt_x"/>
                                          </p:val>
                                        </p:tav>
                                      </p:tavLst>
                                    </p:anim>
                                    <p:anim calcmode="lin" valueType="num">
                                      <p:cBhvr additive="base">
                                        <p:cTn id="122" dur="500" fill="hold"/>
                                        <p:tgtEl>
                                          <p:spTgt spid="108"/>
                                        </p:tgtEl>
                                        <p:attrNameLst>
                                          <p:attrName>ppt_y</p:attrName>
                                        </p:attrNameLst>
                                      </p:cBhvr>
                                      <p:tavLst>
                                        <p:tav tm="0">
                                          <p:val>
                                            <p:strVal val="#ppt_y"/>
                                          </p:val>
                                        </p:tav>
                                        <p:tav tm="100000">
                                          <p:val>
                                            <p:strVal val="#ppt_y"/>
                                          </p:val>
                                        </p:tav>
                                      </p:tavLst>
                                    </p:anim>
                                  </p:childTnLst>
                                </p:cTn>
                              </p:par>
                              <p:par>
                                <p:cTn id="123" presetID="1" presetClass="exit" presetSubtype="0" fill="hold" grpId="1" nodeType="withEffect">
                                  <p:stCondLst>
                                    <p:cond delay="0"/>
                                  </p:stCondLst>
                                  <p:childTnLst>
                                    <p:set>
                                      <p:cBhvr>
                                        <p:cTn id="124" dur="1" fill="hold">
                                          <p:stCondLst>
                                            <p:cond delay="0"/>
                                          </p:stCondLst>
                                        </p:cTn>
                                        <p:tgtEl>
                                          <p:spTgt spid="10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100"/>
                                        </p:tgtEl>
                                        <p:attrNameLst>
                                          <p:attrName>style.visibility</p:attrName>
                                        </p:attrNameLst>
                                      </p:cBhvr>
                                      <p:to>
                                        <p:strVal val="visible"/>
                                      </p:to>
                                    </p:set>
                                    <p:anim calcmode="lin" valueType="num">
                                      <p:cBhvr additive="base">
                                        <p:cTn id="129" dur="500" fill="hold"/>
                                        <p:tgtEl>
                                          <p:spTgt spid="100"/>
                                        </p:tgtEl>
                                        <p:attrNameLst>
                                          <p:attrName>ppt_x</p:attrName>
                                        </p:attrNameLst>
                                      </p:cBhvr>
                                      <p:tavLst>
                                        <p:tav tm="0">
                                          <p:val>
                                            <p:strVal val="0-#ppt_w/2"/>
                                          </p:val>
                                        </p:tav>
                                        <p:tav tm="100000">
                                          <p:val>
                                            <p:strVal val="#ppt_x"/>
                                          </p:val>
                                        </p:tav>
                                      </p:tavLst>
                                    </p:anim>
                                    <p:anim calcmode="lin" valueType="num">
                                      <p:cBhvr additive="base">
                                        <p:cTn id="130" dur="500" fill="hold"/>
                                        <p:tgtEl>
                                          <p:spTgt spid="100"/>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anim calcmode="lin" valueType="num">
                                      <p:cBhvr additive="base">
                                        <p:cTn id="133" dur="500" fill="hold"/>
                                        <p:tgtEl>
                                          <p:spTgt spid="109"/>
                                        </p:tgtEl>
                                        <p:attrNameLst>
                                          <p:attrName>ppt_x</p:attrName>
                                        </p:attrNameLst>
                                      </p:cBhvr>
                                      <p:tavLst>
                                        <p:tav tm="0">
                                          <p:val>
                                            <p:strVal val="0-#ppt_w/2"/>
                                          </p:val>
                                        </p:tav>
                                        <p:tav tm="100000">
                                          <p:val>
                                            <p:strVal val="#ppt_x"/>
                                          </p:val>
                                        </p:tav>
                                      </p:tavLst>
                                    </p:anim>
                                    <p:anim calcmode="lin" valueType="num">
                                      <p:cBhvr additive="base">
                                        <p:cTn id="134" dur="500" fill="hold"/>
                                        <p:tgtEl>
                                          <p:spTgt spid="109"/>
                                        </p:tgtEl>
                                        <p:attrNameLst>
                                          <p:attrName>ppt_y</p:attrName>
                                        </p:attrNameLst>
                                      </p:cBhvr>
                                      <p:tavLst>
                                        <p:tav tm="0">
                                          <p:val>
                                            <p:strVal val="#ppt_y"/>
                                          </p:val>
                                        </p:tav>
                                        <p:tav tm="100000">
                                          <p:val>
                                            <p:strVal val="#ppt_y"/>
                                          </p:val>
                                        </p:tav>
                                      </p:tavLst>
                                    </p:anim>
                                  </p:childTnLst>
                                </p:cTn>
                              </p:par>
                              <p:par>
                                <p:cTn id="135" presetID="1" presetClass="exit" presetSubtype="0" fill="hold" grpId="1" nodeType="withEffect">
                                  <p:stCondLst>
                                    <p:cond delay="0"/>
                                  </p:stCondLst>
                                  <p:childTnLst>
                                    <p:set>
                                      <p:cBhvr>
                                        <p:cTn id="136" dur="1" fill="hold">
                                          <p:stCondLst>
                                            <p:cond delay="0"/>
                                          </p:stCondLst>
                                        </p:cTn>
                                        <p:tgtEl>
                                          <p:spTgt spid="108"/>
                                        </p:tgtEl>
                                        <p:attrNameLst>
                                          <p:attrName>style.visibility</p:attrName>
                                        </p:attrNameLst>
                                      </p:cBhvr>
                                      <p:to>
                                        <p:strVal val="hidden"/>
                                      </p:to>
                                    </p:set>
                                  </p:childTnLst>
                                </p:cTn>
                              </p:par>
                              <p:par>
                                <p:cTn id="137" presetID="2" presetClass="entr" presetSubtype="8" fill="hold" nodeType="withEffect">
                                  <p:stCondLst>
                                    <p:cond delay="0"/>
                                  </p:stCondLst>
                                  <p:childTnLst>
                                    <p:set>
                                      <p:cBhvr>
                                        <p:cTn id="138" dur="1" fill="hold">
                                          <p:stCondLst>
                                            <p:cond delay="0"/>
                                          </p:stCondLst>
                                        </p:cTn>
                                        <p:tgtEl>
                                          <p:spTgt spid="60">
                                            <p:txEl>
                                              <p:pRg st="3" end="3"/>
                                            </p:txEl>
                                          </p:spTgt>
                                        </p:tgtEl>
                                        <p:attrNameLst>
                                          <p:attrName>style.visibility</p:attrName>
                                        </p:attrNameLst>
                                      </p:cBhvr>
                                      <p:to>
                                        <p:strVal val="visible"/>
                                      </p:to>
                                    </p:set>
                                    <p:anim calcmode="lin" valueType="num">
                                      <p:cBhvr additive="base">
                                        <p:cTn id="139" dur="500" fill="hold"/>
                                        <p:tgtEl>
                                          <p:spTgt spid="60">
                                            <p:txEl>
                                              <p:pRg st="3" end="3"/>
                                            </p:txEl>
                                          </p:spTgt>
                                        </p:tgtEl>
                                        <p:attrNameLst>
                                          <p:attrName>ppt_x</p:attrName>
                                        </p:attrNameLst>
                                      </p:cBhvr>
                                      <p:tavLst>
                                        <p:tav tm="0">
                                          <p:val>
                                            <p:strVal val="0-#ppt_w/2"/>
                                          </p:val>
                                        </p:tav>
                                        <p:tav tm="100000">
                                          <p:val>
                                            <p:strVal val="#ppt_x"/>
                                          </p:val>
                                        </p:tav>
                                      </p:tavLst>
                                    </p:anim>
                                    <p:anim calcmode="lin" valueType="num">
                                      <p:cBhvr additive="base">
                                        <p:cTn id="140" dur="500" fill="hold"/>
                                        <p:tgtEl>
                                          <p:spTgt spid="60">
                                            <p:txEl>
                                              <p:pRg st="3" end="3"/>
                                            </p:txEl>
                                          </p:spTgt>
                                        </p:tgtEl>
                                        <p:attrNameLst>
                                          <p:attrName>ppt_y</p:attrName>
                                        </p:attrNameLst>
                                      </p:cBhvr>
                                      <p:tavLst>
                                        <p:tav tm="0">
                                          <p:val>
                                            <p:strVal val="#ppt_y"/>
                                          </p:val>
                                        </p:tav>
                                        <p:tav tm="100000">
                                          <p:val>
                                            <p:strVal val="#ppt_y"/>
                                          </p:val>
                                        </p:tav>
                                      </p:tavLst>
                                    </p:anim>
                                  </p:childTnLst>
                                </p:cTn>
                              </p:par>
                              <p:par>
                                <p:cTn id="141" presetID="2" presetClass="entr" presetSubtype="8" fill="hold" nodeType="withEffect">
                                  <p:stCondLst>
                                    <p:cond delay="0"/>
                                  </p:stCondLst>
                                  <p:childTnLst>
                                    <p:set>
                                      <p:cBhvr>
                                        <p:cTn id="142" dur="1" fill="hold">
                                          <p:stCondLst>
                                            <p:cond delay="0"/>
                                          </p:stCondLst>
                                        </p:cTn>
                                        <p:tgtEl>
                                          <p:spTgt spid="124"/>
                                        </p:tgtEl>
                                        <p:attrNameLst>
                                          <p:attrName>style.visibility</p:attrName>
                                        </p:attrNameLst>
                                      </p:cBhvr>
                                      <p:to>
                                        <p:strVal val="visible"/>
                                      </p:to>
                                    </p:set>
                                    <p:anim calcmode="lin" valueType="num">
                                      <p:cBhvr additive="base">
                                        <p:cTn id="143" dur="500" fill="hold"/>
                                        <p:tgtEl>
                                          <p:spTgt spid="124"/>
                                        </p:tgtEl>
                                        <p:attrNameLst>
                                          <p:attrName>ppt_x</p:attrName>
                                        </p:attrNameLst>
                                      </p:cBhvr>
                                      <p:tavLst>
                                        <p:tav tm="0">
                                          <p:val>
                                            <p:strVal val="0-#ppt_w/2"/>
                                          </p:val>
                                        </p:tav>
                                        <p:tav tm="100000">
                                          <p:val>
                                            <p:strVal val="#ppt_x"/>
                                          </p:val>
                                        </p:tav>
                                      </p:tavLst>
                                    </p:anim>
                                    <p:anim calcmode="lin" valueType="num">
                                      <p:cBhvr additive="base">
                                        <p:cTn id="144" dur="500" fill="hold"/>
                                        <p:tgtEl>
                                          <p:spTgt spid="124"/>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10"/>
                                        </p:tgtEl>
                                        <p:attrNameLst>
                                          <p:attrName>style.visibility</p:attrName>
                                        </p:attrNameLst>
                                      </p:cBhvr>
                                      <p:to>
                                        <p:strVal val="visible"/>
                                      </p:to>
                                    </p:set>
                                    <p:anim calcmode="lin" valueType="num">
                                      <p:cBhvr additive="base">
                                        <p:cTn id="147" dur="500" fill="hold"/>
                                        <p:tgtEl>
                                          <p:spTgt spid="110"/>
                                        </p:tgtEl>
                                        <p:attrNameLst>
                                          <p:attrName>ppt_x</p:attrName>
                                        </p:attrNameLst>
                                      </p:cBhvr>
                                      <p:tavLst>
                                        <p:tav tm="0">
                                          <p:val>
                                            <p:strVal val="0-#ppt_w/2"/>
                                          </p:val>
                                        </p:tav>
                                        <p:tav tm="100000">
                                          <p:val>
                                            <p:strVal val="#ppt_x"/>
                                          </p:val>
                                        </p:tav>
                                      </p:tavLst>
                                    </p:anim>
                                    <p:anim calcmode="lin" valueType="num">
                                      <p:cBhvr additive="base">
                                        <p:cTn id="148" dur="500" fill="hold"/>
                                        <p:tgtEl>
                                          <p:spTgt spid="110"/>
                                        </p:tgtEl>
                                        <p:attrNameLst>
                                          <p:attrName>ppt_y</p:attrName>
                                        </p:attrNameLst>
                                      </p:cBhvr>
                                      <p:tavLst>
                                        <p:tav tm="0">
                                          <p:val>
                                            <p:strVal val="#ppt_y"/>
                                          </p:val>
                                        </p:tav>
                                        <p:tav tm="100000">
                                          <p:val>
                                            <p:strVal val="#ppt_y"/>
                                          </p:val>
                                        </p:tav>
                                      </p:tavLst>
                                    </p:anim>
                                  </p:childTnLst>
                                </p:cTn>
                              </p:par>
                              <p:par>
                                <p:cTn id="149" presetID="1" presetClass="exit" presetSubtype="0" fill="hold" grpId="1" nodeType="withEffect">
                                  <p:stCondLst>
                                    <p:cond delay="0"/>
                                  </p:stCondLst>
                                  <p:childTnLst>
                                    <p:set>
                                      <p:cBhvr>
                                        <p:cTn id="150" dur="1" fill="hold">
                                          <p:stCondLst>
                                            <p:cond delay="0"/>
                                          </p:stCondLst>
                                        </p:cTn>
                                        <p:tgtEl>
                                          <p:spTgt spid="109"/>
                                        </p:tgtEl>
                                        <p:attrNameLst>
                                          <p:attrName>style.visibility</p:attrName>
                                        </p:attrNameLst>
                                      </p:cBhvr>
                                      <p:to>
                                        <p:strVal val="hidden"/>
                                      </p:to>
                                    </p:set>
                                  </p:childTnLst>
                                </p:cTn>
                              </p:par>
                              <p:par>
                                <p:cTn id="151" presetID="2" presetClass="entr" presetSubtype="8" fill="hold" nodeType="withEffect">
                                  <p:stCondLst>
                                    <p:cond delay="0"/>
                                  </p:stCondLst>
                                  <p:childTnLst>
                                    <p:set>
                                      <p:cBhvr>
                                        <p:cTn id="152" dur="1" fill="hold">
                                          <p:stCondLst>
                                            <p:cond delay="0"/>
                                          </p:stCondLst>
                                        </p:cTn>
                                        <p:tgtEl>
                                          <p:spTgt spid="60">
                                            <p:txEl>
                                              <p:pRg st="4" end="4"/>
                                            </p:txEl>
                                          </p:spTgt>
                                        </p:tgtEl>
                                        <p:attrNameLst>
                                          <p:attrName>style.visibility</p:attrName>
                                        </p:attrNameLst>
                                      </p:cBhvr>
                                      <p:to>
                                        <p:strVal val="visible"/>
                                      </p:to>
                                    </p:set>
                                    <p:anim calcmode="lin" valueType="num">
                                      <p:cBhvr additive="base">
                                        <p:cTn id="153"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105" grpId="0"/>
      <p:bldP spid="105" grpId="1"/>
      <p:bldP spid="106" grpId="0"/>
      <p:bldP spid="106" grpId="1"/>
      <p:bldP spid="107" grpId="0"/>
      <p:bldP spid="107" grpId="1"/>
      <p:bldP spid="108" grpId="0"/>
      <p:bldP spid="108" grpId="1"/>
      <p:bldP spid="109" grpId="0"/>
      <p:bldP spid="109" grpId="1"/>
      <p:bldP spid="110" grpId="0"/>
      <p:bldP spid="177" grpId="0" animBg="1"/>
      <p:bldP spid="190" grpId="0" animBg="1"/>
      <p:bldP spid="191" grpId="0" animBg="1"/>
      <p:bldP spid="1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8F5237-A486-4748-8202-959BA2BA7D3D}"/>
              </a:ext>
            </a:extLst>
          </p:cNvPr>
          <p:cNvSpPr/>
          <p:nvPr/>
        </p:nvSpPr>
        <p:spPr>
          <a:xfrm>
            <a:off x="-304800" y="725031"/>
            <a:ext cx="9829800" cy="830997"/>
          </a:xfrm>
          <a:prstGeom prst="rect">
            <a:avLst/>
          </a:prstGeom>
        </p:spPr>
        <p:txBody>
          <a:bodyPr wrap="square">
            <a:spAutoFit/>
          </a:bodyPr>
          <a:lstStyle/>
          <a:p>
            <a:pPr marL="914400" lvl="1" indent="-457200">
              <a:spcAft>
                <a:spcPts val="0"/>
              </a:spcAft>
              <a:buFont typeface="Arial" panose="020B0604020202020204" pitchFamily="34" charset="0"/>
              <a:buChar char="•"/>
            </a:pPr>
            <a:r>
              <a:rPr lang="en-CA" sz="2400" dirty="0">
                <a:sym typeface="Symbol" panose="05050102010706020507" pitchFamily="18" charset="2"/>
              </a:rPr>
              <a:t>The direction of steepest assent is computed as </a:t>
            </a:r>
          </a:p>
          <a:p>
            <a:pPr marL="914400" lvl="1" indent="-457200">
              <a:spcAft>
                <a:spcPts val="0"/>
              </a:spcAft>
              <a:buFont typeface="Arial" panose="020B0604020202020204" pitchFamily="34" charset="0"/>
              <a:buChar char="•"/>
            </a:pPr>
            <a:endParaRPr lang="en-CA" sz="2400" dirty="0">
              <a:sym typeface="Symbol" panose="05050102010706020507" pitchFamily="18" charset="2"/>
            </a:endParaRPr>
          </a:p>
        </p:txBody>
      </p:sp>
      <p:sp>
        <p:nvSpPr>
          <p:cNvPr id="18" name="Rectangle 17">
            <a:extLst>
              <a:ext uri="{FF2B5EF4-FFF2-40B4-BE49-F238E27FC236}">
                <a16:creationId xmlns:a16="http://schemas.microsoft.com/office/drawing/2014/main" id="{37F00C11-56A6-4CB0-8FB4-1337B713D238}"/>
              </a:ext>
            </a:extLst>
          </p:cNvPr>
          <p:cNvSpPr/>
          <p:nvPr/>
        </p:nvSpPr>
        <p:spPr>
          <a:xfrm>
            <a:off x="914400" y="1153180"/>
            <a:ext cx="5105400" cy="461665"/>
          </a:xfrm>
          <a:prstGeom prst="rect">
            <a:avLst/>
          </a:prstGeom>
        </p:spPr>
        <p:txBody>
          <a:bodyPr wrap="square">
            <a:spAutoFit/>
          </a:bodyPr>
          <a:lstStyle/>
          <a:p>
            <a:r>
              <a:rPr lang="en-US" sz="2400" i="1" dirty="0">
                <a:solidFill>
                  <a:srgbClr val="FFC000"/>
                </a:solidFill>
                <a:sym typeface="Symbol" panose="05050102010706020507" pitchFamily="18" charset="2"/>
              </a:rPr>
              <a:t>E(</a:t>
            </a:r>
            <a:r>
              <a:rPr lang="en-US" altLang="en-US" sz="2400" dirty="0">
                <a:solidFill>
                  <a:srgbClr val="66FF33"/>
                </a:solidFill>
                <a:sym typeface="Symbol" panose="05050102010706020507" pitchFamily="18" charset="2"/>
              </a:rPr>
              <a:t></a:t>
            </a:r>
            <a:r>
              <a:rPr lang="en-US" altLang="en-US" sz="2400" i="1" dirty="0">
                <a:solidFill>
                  <a:srgbClr val="66FF33"/>
                </a:solidFill>
              </a:rPr>
              <a:t>w</a:t>
            </a:r>
            <a:r>
              <a:rPr lang="en-US" altLang="en-US" sz="2400" i="1" baseline="-25000" dirty="0">
                <a:solidFill>
                  <a:srgbClr val="66FF33"/>
                </a:solidFill>
              </a:rPr>
              <a:t>1</a:t>
            </a:r>
            <a:r>
              <a:rPr lang="en-US" altLang="en-US" sz="2400" i="1" dirty="0">
                <a:solidFill>
                  <a:srgbClr val="66FF33"/>
                </a:solidFill>
              </a:rPr>
              <a:t>,..,w</a:t>
            </a:r>
            <a:r>
              <a:rPr lang="en-US" altLang="en-US" sz="2400" i="1" baseline="-25000" dirty="0">
                <a:solidFill>
                  <a:srgbClr val="66FF33"/>
                </a:solidFill>
              </a:rPr>
              <a:t>m</a:t>
            </a:r>
            <a:r>
              <a:rPr lang="en-US" altLang="en-US" sz="2400" dirty="0">
                <a:solidFill>
                  <a:srgbClr val="66FF33"/>
                </a:solidFill>
                <a:sym typeface="Symbol" panose="05050102010706020507" pitchFamily="18" charset="2"/>
              </a:rPr>
              <a:t></a:t>
            </a:r>
            <a:r>
              <a:rPr lang="en-US" sz="2400" i="1" dirty="0">
                <a:solidFill>
                  <a:srgbClr val="FFC000"/>
                </a:solidFill>
                <a:sym typeface="Symbol" panose="05050102010706020507" pitchFamily="18" charset="2"/>
              </a:rPr>
              <a:t>)</a:t>
            </a:r>
            <a:r>
              <a:rPr lang="en-US" altLang="en-US" sz="2400" dirty="0">
                <a:solidFill>
                  <a:srgbClr val="FFC000"/>
                </a:solidFill>
              </a:rPr>
              <a:t>=</a:t>
            </a:r>
            <a:r>
              <a:rPr lang="en-US" altLang="en-US" sz="2400" dirty="0">
                <a:solidFill>
                  <a:srgbClr val="FFC000"/>
                </a:solidFill>
                <a:sym typeface="Symbol" panose="05050102010706020507" pitchFamily="18" charset="2"/>
              </a:rPr>
              <a:t> </a:t>
            </a:r>
            <a:r>
              <a:rPr lang="en-US" altLang="en-US" sz="2400" dirty="0">
                <a:sym typeface="Symbol" panose="05050102010706020507" pitchFamily="18" charset="2"/>
              </a:rPr>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w1 </a:t>
            </a:r>
            <a:r>
              <a:rPr lang="en-US" sz="2400" i="1" dirty="0"/>
              <a:t>,…,</a:t>
            </a:r>
            <a:r>
              <a:rPr lang="az-Cyrl-AZ" sz="2400" i="1" baseline="30000" dirty="0">
                <a:solidFill>
                  <a:srgbClr val="FFC000"/>
                </a:solidFill>
                <a:sym typeface="Symbol" panose="05050102010706020507" pitchFamily="18" charset="2"/>
              </a:rPr>
              <a:t> </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wm</a:t>
            </a:r>
            <a:r>
              <a:rPr lang="en-CA" sz="2400" i="1" baseline="-25000" dirty="0">
                <a:solidFill>
                  <a:srgbClr val="66FF33"/>
                </a:solidFill>
              </a:rPr>
              <a:t> </a:t>
            </a:r>
            <a:r>
              <a:rPr lang="en-US" altLang="en-US" sz="2400" dirty="0">
                <a:sym typeface="Symbol" panose="05050102010706020507" pitchFamily="18" charset="2"/>
              </a:rPr>
              <a:t></a:t>
            </a:r>
            <a:r>
              <a:rPr lang="en-CA" sz="2400" i="1" dirty="0"/>
              <a:t> </a:t>
            </a:r>
            <a:endParaRPr lang="en-US" sz="2400" i="1" dirty="0"/>
          </a:p>
        </p:txBody>
      </p:sp>
      <p:grpSp>
        <p:nvGrpSpPr>
          <p:cNvPr id="2" name="Group 1">
            <a:extLst>
              <a:ext uri="{FF2B5EF4-FFF2-40B4-BE49-F238E27FC236}">
                <a16:creationId xmlns:a16="http://schemas.microsoft.com/office/drawing/2014/main" id="{EECD7DBC-BAC9-B774-37B1-7CF98B4ABB57}"/>
              </a:ext>
            </a:extLst>
          </p:cNvPr>
          <p:cNvGrpSpPr/>
          <p:nvPr/>
        </p:nvGrpSpPr>
        <p:grpSpPr>
          <a:xfrm>
            <a:off x="1002965" y="1598305"/>
            <a:ext cx="3521399" cy="478494"/>
            <a:chOff x="1260145" y="2812751"/>
            <a:chExt cx="3521399" cy="478494"/>
          </a:xfrm>
        </p:grpSpPr>
        <p:sp>
          <p:nvSpPr>
            <p:cNvPr id="23" name="Rectangle 22">
              <a:extLst>
                <a:ext uri="{FF2B5EF4-FFF2-40B4-BE49-F238E27FC236}">
                  <a16:creationId xmlns:a16="http://schemas.microsoft.com/office/drawing/2014/main" id="{589B045E-EEB1-4002-8230-EAD4D0541B44}"/>
                </a:ext>
              </a:extLst>
            </p:cNvPr>
            <p:cNvSpPr/>
            <p:nvPr/>
          </p:nvSpPr>
          <p:spPr>
            <a:xfrm>
              <a:off x="2901398" y="2823431"/>
              <a:ext cx="321732" cy="461665"/>
            </a:xfrm>
            <a:prstGeom prst="rect">
              <a:avLst/>
            </a:prstGeom>
          </p:spPr>
          <p:txBody>
            <a:bodyPr wrap="square">
              <a:spAutoFit/>
            </a:bodyPr>
            <a:lstStyle/>
            <a:p>
              <a:r>
                <a:rPr lang="en-US" sz="2400" i="1" dirty="0">
                  <a:solidFill>
                    <a:srgbClr val="FFC000"/>
                  </a:solidFill>
                  <a:sym typeface="Symbol" panose="05050102010706020507" pitchFamily="18" charset="2"/>
                </a:rPr>
                <a:t>-</a:t>
              </a:r>
              <a:endParaRPr lang="en-US" sz="2400" i="1" dirty="0">
                <a:solidFill>
                  <a:srgbClr val="FFC000"/>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ABE8062-0C65-4782-8310-C781D6899DCC}"/>
                    </a:ext>
                  </a:extLst>
                </p:cNvPr>
                <p:cNvSpPr/>
                <p:nvPr/>
              </p:nvSpPr>
              <p:spPr>
                <a:xfrm>
                  <a:off x="3469212" y="2829580"/>
                  <a:ext cx="1312332" cy="461665"/>
                </a:xfrm>
                <a:prstGeom prst="rect">
                  <a:avLst/>
                </a:prstGeom>
              </p:spPr>
              <p:txBody>
                <a:bodyPr wrap="square">
                  <a:spAutoFit/>
                </a:bodyPr>
                <a:lstStyle/>
                <a:p>
                  <a:r>
                    <a:rPr lang="en-US" sz="2400" i="1" dirty="0">
                      <a:solidFill>
                        <a:srgbClr val="FFC000"/>
                      </a:solidFill>
                      <a:sym typeface="Symbol" panose="05050102010706020507" pitchFamily="18" charset="2"/>
                    </a:rPr>
                    <a:t>E(</a:t>
                  </a:r>
                  <a14:m>
                    <m:oMath xmlns:m="http://schemas.openxmlformats.org/officeDocument/2006/math">
                      <m:acc>
                        <m:accPr>
                          <m:chr m:val="⃗"/>
                          <m:ctrlPr>
                            <a:rPr lang="en-US" sz="2400" b="1" i="1" dirty="0" smtClean="0">
                              <a:solidFill>
                                <a:srgbClr val="66FF33"/>
                              </a:solidFill>
                              <a:latin typeface="Cambria Math" panose="02040503050406030204" pitchFamily="18" charset="0"/>
                              <a:sym typeface="Symbol" panose="05050102010706020507" pitchFamily="18" charset="2"/>
                            </a:rPr>
                          </m:ctrlPr>
                        </m:accPr>
                        <m:e>
                          <m:r>
                            <a:rPr lang="en-CA" sz="2400" b="1" i="1" dirty="0" smtClean="0">
                              <a:solidFill>
                                <a:srgbClr val="66FF33"/>
                              </a:solidFill>
                              <a:latin typeface="Cambria Math" panose="02040503050406030204" pitchFamily="18" charset="0"/>
                              <a:sym typeface="Symbol" panose="05050102010706020507" pitchFamily="18" charset="2"/>
                            </a:rPr>
                            <m:t>𝒘</m:t>
                          </m:r>
                        </m:e>
                      </m:acc>
                    </m:oMath>
                  </a14:m>
                  <a:r>
                    <a:rPr lang="en-US" sz="2400" i="1" dirty="0">
                      <a:solidFill>
                        <a:srgbClr val="FFC000"/>
                      </a:solidFill>
                      <a:sym typeface="Symbol" panose="05050102010706020507" pitchFamily="18" charset="2"/>
                    </a:rPr>
                    <a:t>)</a:t>
                  </a:r>
                  <a:endParaRPr lang="en-US" sz="2400" i="1" dirty="0">
                    <a:solidFill>
                      <a:srgbClr val="FFC000"/>
                    </a:solidFill>
                  </a:endParaRPr>
                </a:p>
              </p:txBody>
            </p:sp>
          </mc:Choice>
          <mc:Fallback xmlns="">
            <p:sp>
              <p:nvSpPr>
                <p:cNvPr id="24" name="Rectangle 23">
                  <a:extLst>
                    <a:ext uri="{FF2B5EF4-FFF2-40B4-BE49-F238E27FC236}">
                      <a16:creationId xmlns:a16="http://schemas.microsoft.com/office/drawing/2014/main" id="{6ABE8062-0C65-4782-8310-C781D6899DCC}"/>
                    </a:ext>
                  </a:extLst>
                </p:cNvPr>
                <p:cNvSpPr>
                  <a:spLocks noRot="1" noChangeAspect="1" noMove="1" noResize="1" noEditPoints="1" noAdjustHandles="1" noChangeArrowheads="1" noChangeShapeType="1" noTextEdit="1"/>
                </p:cNvSpPr>
                <p:nvPr/>
              </p:nvSpPr>
              <p:spPr>
                <a:xfrm>
                  <a:off x="3469212" y="2829580"/>
                  <a:ext cx="1312332" cy="461665"/>
                </a:xfrm>
                <a:prstGeom prst="rect">
                  <a:avLst/>
                </a:prstGeom>
                <a:blipFill>
                  <a:blip r:embed="rId3"/>
                  <a:stretch>
                    <a:fillRect l="-7442" t="-11842" b="-28947"/>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657616DB-C5F0-434A-98A0-4CD0E0E7A509}"/>
                </a:ext>
              </a:extLst>
            </p:cNvPr>
            <p:cNvSpPr/>
            <p:nvPr/>
          </p:nvSpPr>
          <p:spPr>
            <a:xfrm>
              <a:off x="3089515" y="2812751"/>
              <a:ext cx="626532" cy="461665"/>
            </a:xfrm>
            <a:prstGeom prst="rect">
              <a:avLst/>
            </a:prstGeom>
          </p:spPr>
          <p:txBody>
            <a:bodyPr wrap="square">
              <a:spAutoFit/>
            </a:bodyPr>
            <a:lstStyle/>
            <a:p>
              <a:r>
                <a:rPr lang="en-US" sz="2400" i="1" dirty="0">
                  <a:solidFill>
                    <a:srgbClr val="FFC000"/>
                  </a:solidFill>
                  <a:sym typeface="Symbol" panose="05050102010706020507" pitchFamily="18" charset="2"/>
                </a:rPr>
                <a:t> </a:t>
              </a:r>
              <a:r>
                <a:rPr lang="en-US" sz="1600" i="1" dirty="0">
                  <a:solidFill>
                    <a:srgbClr val="FFC000"/>
                  </a:solidFill>
                  <a:sym typeface="Symbol" panose="05050102010706020507" pitchFamily="18" charset="2"/>
                </a:rPr>
                <a:t></a:t>
              </a:r>
              <a:endParaRPr lang="en-US" sz="2400" i="1" dirty="0">
                <a:solidFill>
                  <a:srgbClr val="FFC000"/>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BF0F0AD-B457-4C70-9D2B-7B5C03E387CC}"/>
                    </a:ext>
                  </a:extLst>
                </p:cNvPr>
                <p:cNvSpPr/>
                <p:nvPr/>
              </p:nvSpPr>
              <p:spPr>
                <a:xfrm>
                  <a:off x="1260145" y="2819400"/>
                  <a:ext cx="2034426" cy="461665"/>
                </a:xfrm>
                <a:prstGeom prst="rect">
                  <a:avLst/>
                </a:prstGeom>
              </p:spPr>
              <p:txBody>
                <a:bodyPr wrap="square">
                  <a:spAutoFit/>
                </a:bodyPr>
                <a:lstStyle/>
                <a:p>
                  <a:r>
                    <a:rPr lang="en-US" sz="2400" i="1" dirty="0">
                      <a:solidFill>
                        <a:srgbClr val="FFC000"/>
                      </a:solidFill>
                      <a:sym typeface="Symbol" panose="05050102010706020507" pitchFamily="18" charset="2"/>
                    </a:rPr>
                    <a:t>new </a:t>
                  </a:r>
                  <a14:m>
                    <m:oMath xmlns:m="http://schemas.openxmlformats.org/officeDocument/2006/math">
                      <m:acc>
                        <m:accPr>
                          <m:chr m:val="⃗"/>
                          <m:ctrlPr>
                            <a:rPr lang="en-US" sz="2400" b="1" i="1" dirty="0" smtClean="0">
                              <a:solidFill>
                                <a:srgbClr val="00B050"/>
                              </a:solidFill>
                              <a:latin typeface="Cambria Math" panose="02040503050406030204" pitchFamily="18" charset="0"/>
                              <a:sym typeface="Symbol" panose="05050102010706020507" pitchFamily="18" charset="2"/>
                            </a:rPr>
                          </m:ctrlPr>
                        </m:accPr>
                        <m:e>
                          <m:r>
                            <a:rPr lang="en-CA" sz="2400" b="1" i="1" dirty="0">
                              <a:solidFill>
                                <a:srgbClr val="00B050"/>
                              </a:solidFill>
                              <a:latin typeface="Cambria Math" panose="02040503050406030204" pitchFamily="18" charset="0"/>
                              <a:sym typeface="Symbol" panose="05050102010706020507" pitchFamily="18" charset="2"/>
                            </a:rPr>
                            <m:t>𝒘</m:t>
                          </m:r>
                        </m:e>
                      </m:acc>
                      <m:r>
                        <a:rPr lang="en-US" sz="2400" b="0" i="1" dirty="0" smtClean="0">
                          <a:solidFill>
                            <a:srgbClr val="66FF33"/>
                          </a:solidFill>
                          <a:latin typeface="Cambria Math" panose="02040503050406030204" pitchFamily="18" charset="0"/>
                          <a:sym typeface="Symbol" panose="05050102010706020507" pitchFamily="18" charset="2"/>
                        </a:rPr>
                        <m:t> </m:t>
                      </m:r>
                    </m:oMath>
                  </a14:m>
                  <a:r>
                    <a:rPr lang="en-US" sz="2400" i="1" dirty="0">
                      <a:solidFill>
                        <a:srgbClr val="FFC000"/>
                      </a:solidFill>
                      <a:sym typeface="Symbol" panose="05050102010706020507" pitchFamily="18" charset="2"/>
                    </a:rPr>
                    <a:t>=</a:t>
                  </a:r>
                  <a:r>
                    <a:rPr lang="en-US" sz="2400" i="1" dirty="0">
                      <a:sym typeface="Symbol" panose="05050102010706020507" pitchFamily="18" charset="2"/>
                    </a:rPr>
                    <a:t> </a:t>
                  </a:r>
                  <a14:m>
                    <m:oMath xmlns:m="http://schemas.openxmlformats.org/officeDocument/2006/math">
                      <m:acc>
                        <m:accPr>
                          <m:chr m:val="⃗"/>
                          <m:ctrlPr>
                            <a:rPr lang="en-US" sz="2400" b="1" i="1" dirty="0" smtClean="0">
                              <a:solidFill>
                                <a:srgbClr val="66FF33"/>
                              </a:solidFill>
                              <a:latin typeface="Cambria Math" panose="02040503050406030204" pitchFamily="18" charset="0"/>
                              <a:sym typeface="Symbol" panose="05050102010706020507" pitchFamily="18" charset="2"/>
                            </a:rPr>
                          </m:ctrlPr>
                        </m:accPr>
                        <m:e>
                          <m:r>
                            <a:rPr lang="en-CA" sz="2400" b="1" i="1" dirty="0" smtClean="0">
                              <a:solidFill>
                                <a:srgbClr val="66FF33"/>
                              </a:solidFill>
                              <a:latin typeface="Cambria Math" panose="02040503050406030204" pitchFamily="18" charset="0"/>
                              <a:sym typeface="Symbol" panose="05050102010706020507" pitchFamily="18" charset="2"/>
                            </a:rPr>
                            <m:t>𝒘</m:t>
                          </m:r>
                        </m:e>
                      </m:acc>
                    </m:oMath>
                  </a14:m>
                  <a:endParaRPr lang="en-US" sz="2400" i="1" dirty="0"/>
                </a:p>
              </p:txBody>
            </p:sp>
          </mc:Choice>
          <mc:Fallback xmlns="">
            <p:sp>
              <p:nvSpPr>
                <p:cNvPr id="49" name="Rectangle 48">
                  <a:extLst>
                    <a:ext uri="{FF2B5EF4-FFF2-40B4-BE49-F238E27FC236}">
                      <a16:creationId xmlns:a16="http://schemas.microsoft.com/office/drawing/2014/main" id="{CBF0F0AD-B457-4C70-9D2B-7B5C03E387CC}"/>
                    </a:ext>
                  </a:extLst>
                </p:cNvPr>
                <p:cNvSpPr>
                  <a:spLocks noRot="1" noChangeAspect="1" noMove="1" noResize="1" noEditPoints="1" noAdjustHandles="1" noChangeArrowheads="1" noChangeShapeType="1" noTextEdit="1"/>
                </p:cNvSpPr>
                <p:nvPr/>
              </p:nvSpPr>
              <p:spPr>
                <a:xfrm>
                  <a:off x="1260145" y="2819400"/>
                  <a:ext cx="2034426" cy="461665"/>
                </a:xfrm>
                <a:prstGeom prst="rect">
                  <a:avLst/>
                </a:prstGeom>
                <a:blipFill>
                  <a:blip r:embed="rId4"/>
                  <a:stretch>
                    <a:fillRect l="-4805" t="-10526" b="-28947"/>
                  </a:stretch>
                </a:blipFill>
              </p:spPr>
              <p:txBody>
                <a:bodyPr/>
                <a:lstStyle/>
                <a:p>
                  <a:r>
                    <a:rPr lang="en-GB">
                      <a:noFill/>
                    </a:rPr>
                    <a:t> </a:t>
                  </a:r>
                </a:p>
              </p:txBody>
            </p:sp>
          </mc:Fallback>
        </mc:AlternateContent>
      </p:grpSp>
      <p:sp>
        <p:nvSpPr>
          <p:cNvPr id="27" name="Title 1">
            <a:extLst>
              <a:ext uri="{FF2B5EF4-FFF2-40B4-BE49-F238E27FC236}">
                <a16:creationId xmlns:a16="http://schemas.microsoft.com/office/drawing/2014/main" id="{37D0825C-A661-4406-AEDB-F4ACC0171344}"/>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28" name="Title 1">
            <a:extLst>
              <a:ext uri="{FF2B5EF4-FFF2-40B4-BE49-F238E27FC236}">
                <a16:creationId xmlns:a16="http://schemas.microsoft.com/office/drawing/2014/main" id="{9B78C9BD-F5A0-4162-9AEC-5737070E6C8B}"/>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5" name="Group 64">
            <a:extLst>
              <a:ext uri="{FF2B5EF4-FFF2-40B4-BE49-F238E27FC236}">
                <a16:creationId xmlns:a16="http://schemas.microsoft.com/office/drawing/2014/main" id="{75066D74-0EE1-419E-AE63-9124921D130B}"/>
              </a:ext>
            </a:extLst>
          </p:cNvPr>
          <p:cNvGrpSpPr/>
          <p:nvPr/>
        </p:nvGrpSpPr>
        <p:grpSpPr>
          <a:xfrm>
            <a:off x="961818" y="3623036"/>
            <a:ext cx="454232" cy="2382250"/>
            <a:chOff x="961818" y="3623036"/>
            <a:chExt cx="454232" cy="2382250"/>
          </a:xfrm>
        </p:grpSpPr>
        <p:cxnSp>
          <p:nvCxnSpPr>
            <p:cNvPr id="66" name="Straight Connector 65">
              <a:extLst>
                <a:ext uri="{FF2B5EF4-FFF2-40B4-BE49-F238E27FC236}">
                  <a16:creationId xmlns:a16="http://schemas.microsoft.com/office/drawing/2014/main" id="{84D0D95F-32A3-4CD6-912B-3AE2D4DD7B7C}"/>
                </a:ext>
              </a:extLst>
            </p:cNvPr>
            <p:cNvCxnSpPr>
              <a:cxnSpLocks/>
            </p:cNvCxnSpPr>
            <p:nvPr/>
          </p:nvCxnSpPr>
          <p:spPr bwMode="auto">
            <a:xfrm flipH="1" flipV="1">
              <a:off x="961818" y="3823589"/>
              <a:ext cx="454232" cy="1"/>
            </a:xfrm>
            <a:prstGeom prst="line">
              <a:avLst/>
            </a:prstGeom>
            <a:noFill/>
            <a:ln w="12700" cap="sq" cmpd="sng" algn="ctr">
              <a:solidFill>
                <a:schemeClr val="accent2"/>
              </a:solidFill>
              <a:prstDash val="solid"/>
              <a:round/>
              <a:headEnd type="none" w="med" len="med"/>
              <a:tailEnd type="none" w="med" len="med"/>
            </a:ln>
            <a:effectLst/>
          </p:spPr>
        </p:cxnSp>
        <p:grpSp>
          <p:nvGrpSpPr>
            <p:cNvPr id="67" name="Group 66">
              <a:extLst>
                <a:ext uri="{FF2B5EF4-FFF2-40B4-BE49-F238E27FC236}">
                  <a16:creationId xmlns:a16="http://schemas.microsoft.com/office/drawing/2014/main" id="{CD94F285-7CD6-4B13-9811-3D0FDBFB09C7}"/>
                </a:ext>
              </a:extLst>
            </p:cNvPr>
            <p:cNvGrpSpPr/>
            <p:nvPr/>
          </p:nvGrpSpPr>
          <p:grpSpPr>
            <a:xfrm>
              <a:off x="1147536" y="3623036"/>
              <a:ext cx="72000" cy="2382250"/>
              <a:chOff x="1147536" y="3851636"/>
              <a:chExt cx="72000" cy="2382250"/>
            </a:xfrm>
          </p:grpSpPr>
          <p:cxnSp>
            <p:nvCxnSpPr>
              <p:cNvPr id="68" name="Straight Connector 67">
                <a:extLst>
                  <a:ext uri="{FF2B5EF4-FFF2-40B4-BE49-F238E27FC236}">
                    <a16:creationId xmlns:a16="http://schemas.microsoft.com/office/drawing/2014/main" id="{D57AA74D-71BF-4249-90E9-F098A6E754A0}"/>
                  </a:ext>
                </a:extLst>
              </p:cNvPr>
              <p:cNvCxnSpPr>
                <a:cxnSpLocks/>
              </p:cNvCxnSpPr>
              <p:nvPr/>
            </p:nvCxnSpPr>
            <p:spPr bwMode="auto">
              <a:xfrm flipV="1">
                <a:off x="1181100" y="3851636"/>
                <a:ext cx="0" cy="2382250"/>
              </a:xfrm>
              <a:prstGeom prst="line">
                <a:avLst/>
              </a:prstGeom>
              <a:noFill/>
              <a:ln w="12700" cap="sq" cmpd="sng" algn="ctr">
                <a:solidFill>
                  <a:srgbClr val="66FF33"/>
                </a:solidFill>
                <a:prstDash val="solid"/>
                <a:round/>
                <a:headEnd type="none" w="med" len="med"/>
                <a:tailEnd type="none" w="med" len="med"/>
              </a:ln>
              <a:effectLst/>
            </p:spPr>
          </p:cxnSp>
          <p:sp>
            <p:nvSpPr>
              <p:cNvPr id="69" name="Oval 68">
                <a:extLst>
                  <a:ext uri="{FF2B5EF4-FFF2-40B4-BE49-F238E27FC236}">
                    <a16:creationId xmlns:a16="http://schemas.microsoft.com/office/drawing/2014/main" id="{0AA448D8-F906-4AD4-A5E7-A430A893AEA0}"/>
                  </a:ext>
                </a:extLst>
              </p:cNvPr>
              <p:cNvSpPr/>
              <p:nvPr/>
            </p:nvSpPr>
            <p:spPr>
              <a:xfrm>
                <a:off x="1147536" y="4008630"/>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70" name="Text Box 33">
                <a:extLst>
                  <a:ext uri="{FF2B5EF4-FFF2-40B4-BE49-F238E27FC236}">
                    <a16:creationId xmlns:a16="http://schemas.microsoft.com/office/drawing/2014/main" id="{3A68F509-6540-41E7-9BB1-B206CB275387}"/>
                  </a:ext>
                </a:extLst>
              </p:cNvPr>
              <p:cNvSpPr txBox="1">
                <a:spLocks noChangeArrowheads="1"/>
              </p:cNvSpPr>
              <p:nvPr/>
            </p:nvSpPr>
            <p:spPr bwMode="auto">
              <a:xfrm>
                <a:off x="82434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70" name="Text Box 33">
                <a:extLst>
                  <a:ext uri="{FF2B5EF4-FFF2-40B4-BE49-F238E27FC236}">
                    <a16:creationId xmlns:a16="http://schemas.microsoft.com/office/drawing/2014/main" id="{3A68F509-6540-41E7-9BB1-B206CB275387}"/>
                  </a:ext>
                </a:extLst>
              </p:cNvPr>
              <p:cNvSpPr txBox="1">
                <a:spLocks noRot="1" noChangeAspect="1" noMove="1" noResize="1" noEditPoints="1" noAdjustHandles="1" noChangeArrowheads="1" noChangeShapeType="1" noTextEdit="1"/>
              </p:cNvSpPr>
              <p:nvPr/>
            </p:nvSpPr>
            <p:spPr bwMode="auto">
              <a:xfrm>
                <a:off x="824345" y="5929110"/>
                <a:ext cx="432685" cy="523220"/>
              </a:xfrm>
              <a:prstGeom prst="rect">
                <a:avLst/>
              </a:prstGeom>
              <a:blipFill>
                <a:blip r:embed="rId5"/>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71" name="Group 70">
            <a:extLst>
              <a:ext uri="{FF2B5EF4-FFF2-40B4-BE49-F238E27FC236}">
                <a16:creationId xmlns:a16="http://schemas.microsoft.com/office/drawing/2014/main" id="{FF8AA473-4052-4CDB-91A2-329D5CFFDAF8}"/>
              </a:ext>
            </a:extLst>
          </p:cNvPr>
          <p:cNvGrpSpPr/>
          <p:nvPr/>
        </p:nvGrpSpPr>
        <p:grpSpPr>
          <a:xfrm>
            <a:off x="320011" y="3200400"/>
            <a:ext cx="3870989" cy="3190220"/>
            <a:chOff x="320011" y="3200400"/>
            <a:chExt cx="3870989" cy="3190220"/>
          </a:xfrm>
        </p:grpSpPr>
        <p:cxnSp>
          <p:nvCxnSpPr>
            <p:cNvPr id="72" name="Straight Connector 71">
              <a:extLst>
                <a:ext uri="{FF2B5EF4-FFF2-40B4-BE49-F238E27FC236}">
                  <a16:creationId xmlns:a16="http://schemas.microsoft.com/office/drawing/2014/main" id="{B9A29759-5A75-4544-92DE-85A2C7892521}"/>
                </a:ext>
              </a:extLst>
            </p:cNvPr>
            <p:cNvCxnSpPr>
              <a:cxnSpLocks/>
            </p:cNvCxnSpPr>
            <p:nvPr/>
          </p:nvCxnSpPr>
          <p:spPr bwMode="auto">
            <a:xfrm>
              <a:off x="784409" y="3200400"/>
              <a:ext cx="0" cy="2804886"/>
            </a:xfrm>
            <a:prstGeom prst="line">
              <a:avLst/>
            </a:prstGeom>
            <a:noFill/>
            <a:ln w="12700" cap="sq"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CBCAED01-DC01-4B10-A05D-8257F8DD0838}"/>
                </a:ext>
              </a:extLst>
            </p:cNvPr>
            <p:cNvCxnSpPr/>
            <p:nvPr/>
          </p:nvCxnSpPr>
          <p:spPr bwMode="auto">
            <a:xfrm flipH="1">
              <a:off x="632009" y="5848350"/>
              <a:ext cx="3429000" cy="0"/>
            </a:xfrm>
            <a:prstGeom prst="line">
              <a:avLst/>
            </a:prstGeom>
            <a:noFill/>
            <a:ln w="12700" cap="sq" cmpd="sng" algn="ctr">
              <a:solidFill>
                <a:schemeClr val="tx1"/>
              </a:solidFill>
              <a:prstDash val="solid"/>
              <a:round/>
              <a:headEnd type="none" w="med" len="med"/>
              <a:tailEnd type="none" w="med" len="med"/>
            </a:ln>
            <a:effectLst/>
          </p:spPr>
        </p:cxnSp>
        <p:sp>
          <p:nvSpPr>
            <p:cNvPr id="74" name="Text Box 33">
              <a:extLst>
                <a:ext uri="{FF2B5EF4-FFF2-40B4-BE49-F238E27FC236}">
                  <a16:creationId xmlns:a16="http://schemas.microsoft.com/office/drawing/2014/main" id="{5B4D4DC9-DABF-4E9A-8396-94314E6D5719}"/>
                </a:ext>
              </a:extLst>
            </p:cNvPr>
            <p:cNvSpPr txBox="1">
              <a:spLocks noChangeArrowheads="1"/>
            </p:cNvSpPr>
            <p:nvPr/>
          </p:nvSpPr>
          <p:spPr bwMode="auto">
            <a:xfrm rot="16200000">
              <a:off x="-268085" y="4451283"/>
              <a:ext cx="1699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anose="02020603050405020304" pitchFamily="18" charset="0"/>
                </a:rPr>
                <a:t>Error </a:t>
              </a:r>
              <a:r>
                <a:rPr lang="en-CA" altLang="en-US" sz="2800" i="1" dirty="0">
                  <a:solidFill>
                    <a:schemeClr val="accent2"/>
                  </a:solidFill>
                  <a:latin typeface="Times New Roman" panose="02020603050405020304" pitchFamily="18" charset="0"/>
                </a:rPr>
                <a:t>E</a:t>
              </a:r>
            </a:p>
          </p:txBody>
        </p:sp>
        <p:sp>
          <p:nvSpPr>
            <p:cNvPr id="75" name="Freeform 102">
              <a:extLst>
                <a:ext uri="{FF2B5EF4-FFF2-40B4-BE49-F238E27FC236}">
                  <a16:creationId xmlns:a16="http://schemas.microsoft.com/office/drawing/2014/main" id="{39D83B00-0DC2-420A-A5FB-8EF926998643}"/>
                </a:ext>
              </a:extLst>
            </p:cNvPr>
            <p:cNvSpPr/>
            <p:nvPr/>
          </p:nvSpPr>
          <p:spPr>
            <a:xfrm flipV="1">
              <a:off x="1128589" y="3276600"/>
              <a:ext cx="2594610" cy="256032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76" name="Text Box 33">
                  <a:extLst>
                    <a:ext uri="{FF2B5EF4-FFF2-40B4-BE49-F238E27FC236}">
                      <a16:creationId xmlns:a16="http://schemas.microsoft.com/office/drawing/2014/main" id="{4BD7DD22-9321-4221-B4FC-912C89C80465}"/>
                    </a:ext>
                  </a:extLst>
                </p:cNvPr>
                <p:cNvSpPr txBox="1">
                  <a:spLocks noChangeArrowheads="1"/>
                </p:cNvSpPr>
                <p:nvPr/>
              </p:nvSpPr>
              <p:spPr bwMode="auto">
                <a:xfrm>
                  <a:off x="1600200" y="58674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itchFamily="18" charset="0"/>
                    </a:rPr>
                    <a:t>Weights</a:t>
                  </a:r>
                  <a:r>
                    <a:rPr lang="en-CA" altLang="en-US" sz="2800" dirty="0">
                      <a:solidFill>
                        <a:srgbClr val="66FF33"/>
                      </a:solidFill>
                      <a:latin typeface="Times New Roman" pitchFamily="18" charset="0"/>
                    </a:rPr>
                    <a:t> </a:t>
                  </a:r>
                  <a14:m>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a14:m>
                  <a:endParaRPr lang="en-CA" altLang="en-US" sz="2800" dirty="0">
                    <a:solidFill>
                      <a:srgbClr val="66FF33"/>
                    </a:solidFill>
                    <a:latin typeface="Times New Roman" pitchFamily="18" charset="0"/>
                  </a:endParaRPr>
                </a:p>
              </p:txBody>
            </p:sp>
          </mc:Choice>
          <mc:Fallback xmlns="">
            <p:sp>
              <p:nvSpPr>
                <p:cNvPr id="76" name="Text Box 33">
                  <a:extLst>
                    <a:ext uri="{FF2B5EF4-FFF2-40B4-BE49-F238E27FC236}">
                      <a16:creationId xmlns:a16="http://schemas.microsoft.com/office/drawing/2014/main" id="{4BD7DD22-9321-4221-B4FC-912C89C80465}"/>
                    </a:ext>
                  </a:extLst>
                </p:cNvPr>
                <p:cNvSpPr txBox="1">
                  <a:spLocks noRot="1" noChangeAspect="1" noMove="1" noResize="1" noEditPoints="1" noAdjustHandles="1" noChangeArrowheads="1" noChangeShapeType="1" noTextEdit="1"/>
                </p:cNvSpPr>
                <p:nvPr/>
              </p:nvSpPr>
              <p:spPr bwMode="auto">
                <a:xfrm>
                  <a:off x="1600200" y="5867400"/>
                  <a:ext cx="2590800" cy="523220"/>
                </a:xfrm>
                <a:prstGeom prst="rect">
                  <a:avLst/>
                </a:prstGeom>
                <a:blipFill>
                  <a:blip r:embed="rId6"/>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78" name="Group 77">
            <a:extLst>
              <a:ext uri="{FF2B5EF4-FFF2-40B4-BE49-F238E27FC236}">
                <a16:creationId xmlns:a16="http://schemas.microsoft.com/office/drawing/2014/main" id="{86EA2DA1-F345-4379-9DFC-27D909F6452E}"/>
              </a:ext>
            </a:extLst>
          </p:cNvPr>
          <p:cNvGrpSpPr/>
          <p:nvPr/>
        </p:nvGrpSpPr>
        <p:grpSpPr>
          <a:xfrm>
            <a:off x="1248064" y="4363771"/>
            <a:ext cx="418811" cy="1643421"/>
            <a:chOff x="982919" y="4361865"/>
            <a:chExt cx="418811" cy="1643421"/>
          </a:xfrm>
        </p:grpSpPr>
        <p:cxnSp>
          <p:nvCxnSpPr>
            <p:cNvPr id="79" name="Straight Connector 78">
              <a:extLst>
                <a:ext uri="{FF2B5EF4-FFF2-40B4-BE49-F238E27FC236}">
                  <a16:creationId xmlns:a16="http://schemas.microsoft.com/office/drawing/2014/main" id="{479E3A8B-9392-481E-9BE4-28EBC9187E36}"/>
                </a:ext>
              </a:extLst>
            </p:cNvPr>
            <p:cNvCxnSpPr>
              <a:cxnSpLocks/>
            </p:cNvCxnSpPr>
            <p:nvPr/>
          </p:nvCxnSpPr>
          <p:spPr bwMode="auto">
            <a:xfrm flipH="1" flipV="1">
              <a:off x="982919" y="4671360"/>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5A7D1B92-CFA2-4CA1-8DC8-8D797B68DAB5}"/>
                </a:ext>
              </a:extLst>
            </p:cNvPr>
            <p:cNvGrpSpPr/>
            <p:nvPr/>
          </p:nvGrpSpPr>
          <p:grpSpPr>
            <a:xfrm>
              <a:off x="1152525" y="4361865"/>
              <a:ext cx="72000" cy="1643421"/>
              <a:chOff x="1152525" y="4590465"/>
              <a:chExt cx="72000" cy="1643421"/>
            </a:xfrm>
          </p:grpSpPr>
          <p:cxnSp>
            <p:nvCxnSpPr>
              <p:cNvPr id="81" name="Straight Connector 80">
                <a:extLst>
                  <a:ext uri="{FF2B5EF4-FFF2-40B4-BE49-F238E27FC236}">
                    <a16:creationId xmlns:a16="http://schemas.microsoft.com/office/drawing/2014/main" id="{04796ADB-C50D-47FA-AF57-9435BD573094}"/>
                  </a:ext>
                </a:extLst>
              </p:cNvPr>
              <p:cNvCxnSpPr>
                <a:cxnSpLocks/>
              </p:cNvCxnSpPr>
              <p:nvPr/>
            </p:nvCxnSpPr>
            <p:spPr bwMode="auto">
              <a:xfrm flipV="1">
                <a:off x="1181100" y="4590465"/>
                <a:ext cx="0" cy="1643421"/>
              </a:xfrm>
              <a:prstGeom prst="line">
                <a:avLst/>
              </a:prstGeom>
              <a:noFill/>
              <a:ln w="12700" cap="sq" cmpd="sng" algn="ctr">
                <a:solidFill>
                  <a:srgbClr val="66FF33"/>
                </a:solidFill>
                <a:prstDash val="solid"/>
                <a:round/>
                <a:headEnd type="none" w="med" len="med"/>
                <a:tailEnd type="none" w="med" len="med"/>
              </a:ln>
              <a:effectLst/>
            </p:spPr>
          </p:cxnSp>
          <p:sp>
            <p:nvSpPr>
              <p:cNvPr id="82" name="Oval 81">
                <a:extLst>
                  <a:ext uri="{FF2B5EF4-FFF2-40B4-BE49-F238E27FC236}">
                    <a16:creationId xmlns:a16="http://schemas.microsoft.com/office/drawing/2014/main" id="{C983ED02-9592-4E70-83E8-5FDC64F9D795}"/>
                  </a:ext>
                </a:extLst>
              </p:cNvPr>
              <p:cNvSpPr/>
              <p:nvPr/>
            </p:nvSpPr>
            <p:spPr>
              <a:xfrm>
                <a:off x="1152525" y="4863974"/>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grpSp>
        <p:nvGrpSpPr>
          <p:cNvPr id="5" name="Group 4">
            <a:extLst>
              <a:ext uri="{FF2B5EF4-FFF2-40B4-BE49-F238E27FC236}">
                <a16:creationId xmlns:a16="http://schemas.microsoft.com/office/drawing/2014/main" id="{0E25245A-0CDA-C26C-3EE4-6A7623258BD7}"/>
              </a:ext>
            </a:extLst>
          </p:cNvPr>
          <p:cNvGrpSpPr/>
          <p:nvPr/>
        </p:nvGrpSpPr>
        <p:grpSpPr>
          <a:xfrm>
            <a:off x="999918" y="6351318"/>
            <a:ext cx="4724400" cy="525077"/>
            <a:chOff x="999918" y="6351318"/>
            <a:chExt cx="4724400" cy="525077"/>
          </a:xfrm>
        </p:grpSpPr>
        <p:sp>
          <p:nvSpPr>
            <p:cNvPr id="45" name="Rectangle 44">
              <a:extLst>
                <a:ext uri="{FF2B5EF4-FFF2-40B4-BE49-F238E27FC236}">
                  <a16:creationId xmlns:a16="http://schemas.microsoft.com/office/drawing/2014/main" id="{FC9EFC82-2EE1-472B-8148-AC168FFE7F6D}"/>
                </a:ext>
              </a:extLst>
            </p:cNvPr>
            <p:cNvSpPr/>
            <p:nvPr/>
          </p:nvSpPr>
          <p:spPr>
            <a:xfrm>
              <a:off x="999918" y="6414730"/>
              <a:ext cx="4724400" cy="461665"/>
            </a:xfrm>
            <a:prstGeom prst="rect">
              <a:avLst/>
            </a:prstGeom>
          </p:spPr>
          <p:txBody>
            <a:bodyPr wrap="square">
              <a:spAutoFit/>
            </a:bodyPr>
            <a:lstStyle/>
            <a:p>
              <a:r>
                <a:rPr lang="en-CA" sz="2400" i="1" dirty="0">
                  <a:solidFill>
                    <a:srgbClr val="66FF33"/>
                  </a:solidFill>
                  <a:sym typeface="Symbol" panose="05050102010706020507" pitchFamily="18" charset="2"/>
                </a:rPr>
                <a:t></a:t>
              </a:r>
              <a:r>
                <a:rPr lang="en-US" sz="2400" i="1" dirty="0">
                  <a:solidFill>
                    <a:srgbClr val="66FF33"/>
                  </a:solidFill>
                </a:rPr>
                <a:t>w </a:t>
              </a:r>
              <a:r>
                <a:rPr lang="en-US" sz="2400" i="1" dirty="0">
                  <a:solidFill>
                    <a:srgbClr val="66FF33"/>
                  </a:solidFill>
                  <a:sym typeface="Symbol" panose="05050102010706020507" pitchFamily="18" charset="2"/>
                </a:rPr>
                <a:t>= </a:t>
              </a:r>
              <a:r>
                <a:rPr lang="en-US" sz="2400" i="1" dirty="0">
                  <a:solidFill>
                    <a:srgbClr val="FFC000"/>
                  </a:solidFill>
                  <a:sym typeface="Symbol" panose="05050102010706020507" pitchFamily="18" charset="2"/>
                </a:rPr>
                <a:t>- 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i="1" dirty="0"/>
                <a:t>  </a:t>
              </a:r>
              <a:endParaRPr lang="en-US" sz="2400" i="1" dirty="0"/>
            </a:p>
          </p:txBody>
        </p:sp>
        <p:sp>
          <p:nvSpPr>
            <p:cNvPr id="3" name="Left Brace 2">
              <a:extLst>
                <a:ext uri="{FF2B5EF4-FFF2-40B4-BE49-F238E27FC236}">
                  <a16:creationId xmlns:a16="http://schemas.microsoft.com/office/drawing/2014/main" id="{DBEEB863-56BB-466D-8914-31E2BA8D48D8}"/>
                </a:ext>
              </a:extLst>
            </p:cNvPr>
            <p:cNvSpPr/>
            <p:nvPr/>
          </p:nvSpPr>
          <p:spPr bwMode="auto">
            <a:xfrm rot="16200000">
              <a:off x="1221120" y="6281685"/>
              <a:ext cx="126917" cy="266183"/>
            </a:xfrm>
            <a:prstGeom prst="leftBrace">
              <a:avLst/>
            </a:prstGeom>
            <a:noFill/>
            <a:ln w="3175" cap="sq" cmpd="sng" algn="ctr">
              <a:solidFill>
                <a:srgbClr val="66FF33"/>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46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9" name="Group 8">
            <a:extLst>
              <a:ext uri="{FF2B5EF4-FFF2-40B4-BE49-F238E27FC236}">
                <a16:creationId xmlns:a16="http://schemas.microsoft.com/office/drawing/2014/main" id="{BC8397EF-6E73-46E7-B5C6-6F44D2DBC2DE}"/>
              </a:ext>
            </a:extLst>
          </p:cNvPr>
          <p:cNvGrpSpPr/>
          <p:nvPr/>
        </p:nvGrpSpPr>
        <p:grpSpPr>
          <a:xfrm>
            <a:off x="961818" y="3623036"/>
            <a:ext cx="454232" cy="2382250"/>
            <a:chOff x="961818" y="3623036"/>
            <a:chExt cx="454232" cy="2382250"/>
          </a:xfrm>
        </p:grpSpPr>
        <p:cxnSp>
          <p:nvCxnSpPr>
            <p:cNvPr id="34" name="Straight Connector 33">
              <a:extLst>
                <a:ext uri="{FF2B5EF4-FFF2-40B4-BE49-F238E27FC236}">
                  <a16:creationId xmlns:a16="http://schemas.microsoft.com/office/drawing/2014/main" id="{6ADE80AC-4729-4BBA-A97B-29B3FFBEF19C}"/>
                </a:ext>
              </a:extLst>
            </p:cNvPr>
            <p:cNvCxnSpPr>
              <a:cxnSpLocks/>
            </p:cNvCxnSpPr>
            <p:nvPr/>
          </p:nvCxnSpPr>
          <p:spPr bwMode="auto">
            <a:xfrm flipH="1" flipV="1">
              <a:off x="961818" y="3823589"/>
              <a:ext cx="454232" cy="1"/>
            </a:xfrm>
            <a:prstGeom prst="line">
              <a:avLst/>
            </a:prstGeom>
            <a:noFill/>
            <a:ln w="12700" cap="sq" cmpd="sng" algn="ctr">
              <a:solidFill>
                <a:schemeClr val="accent2"/>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58FE358A-667E-4A65-84F5-F2626D7B6DD2}"/>
                </a:ext>
              </a:extLst>
            </p:cNvPr>
            <p:cNvGrpSpPr/>
            <p:nvPr/>
          </p:nvGrpSpPr>
          <p:grpSpPr>
            <a:xfrm>
              <a:off x="1147536" y="3623036"/>
              <a:ext cx="72000" cy="2382250"/>
              <a:chOff x="1147536" y="3851636"/>
              <a:chExt cx="72000" cy="2382250"/>
            </a:xfrm>
          </p:grpSpPr>
          <p:cxnSp>
            <p:nvCxnSpPr>
              <p:cNvPr id="37" name="Straight Connector 36">
                <a:extLst>
                  <a:ext uri="{FF2B5EF4-FFF2-40B4-BE49-F238E27FC236}">
                    <a16:creationId xmlns:a16="http://schemas.microsoft.com/office/drawing/2014/main" id="{8A1E4499-7E42-411C-8683-7F08F1302DF2}"/>
                  </a:ext>
                </a:extLst>
              </p:cNvPr>
              <p:cNvCxnSpPr>
                <a:cxnSpLocks/>
              </p:cNvCxnSpPr>
              <p:nvPr/>
            </p:nvCxnSpPr>
            <p:spPr bwMode="auto">
              <a:xfrm flipV="1">
                <a:off x="1181100" y="3851636"/>
                <a:ext cx="0" cy="2382250"/>
              </a:xfrm>
              <a:prstGeom prst="line">
                <a:avLst/>
              </a:prstGeom>
              <a:noFill/>
              <a:ln w="12700" cap="sq" cmpd="sng" algn="ctr">
                <a:solidFill>
                  <a:srgbClr val="66FF33"/>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507C5D1B-CBC5-445B-8B19-610110CD09C8}"/>
                  </a:ext>
                </a:extLst>
              </p:cNvPr>
              <p:cNvSpPr/>
              <p:nvPr/>
            </p:nvSpPr>
            <p:spPr>
              <a:xfrm>
                <a:off x="1147536" y="4008630"/>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71" name="Text Box 33">
                <a:extLst>
                  <a:ext uri="{FF2B5EF4-FFF2-40B4-BE49-F238E27FC236}">
                    <a16:creationId xmlns:a16="http://schemas.microsoft.com/office/drawing/2014/main" id="{7F60AB0A-144D-4F5C-A7E7-AFF6F9F00B0D}"/>
                  </a:ext>
                </a:extLst>
              </p:cNvPr>
              <p:cNvSpPr txBox="1">
                <a:spLocks noChangeArrowheads="1"/>
              </p:cNvSpPr>
              <p:nvPr/>
            </p:nvSpPr>
            <p:spPr bwMode="auto">
              <a:xfrm>
                <a:off x="82434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71" name="Text Box 33">
                <a:extLst>
                  <a:ext uri="{FF2B5EF4-FFF2-40B4-BE49-F238E27FC236}">
                    <a16:creationId xmlns:a16="http://schemas.microsoft.com/office/drawing/2014/main" id="{7F60AB0A-144D-4F5C-A7E7-AFF6F9F00B0D}"/>
                  </a:ext>
                </a:extLst>
              </p:cNvPr>
              <p:cNvSpPr txBox="1">
                <a:spLocks noRot="1" noChangeAspect="1" noMove="1" noResize="1" noEditPoints="1" noAdjustHandles="1" noChangeArrowheads="1" noChangeShapeType="1" noTextEdit="1"/>
              </p:cNvSpPr>
              <p:nvPr/>
            </p:nvSpPr>
            <p:spPr bwMode="auto">
              <a:xfrm>
                <a:off x="824345" y="5929110"/>
                <a:ext cx="432685" cy="523220"/>
              </a:xfrm>
              <a:prstGeom prst="rect">
                <a:avLst/>
              </a:prstGeom>
              <a:blipFill>
                <a:blip r:embed="rId3"/>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742C79E5-73DC-43C3-A6D9-68AB0196E239}"/>
              </a:ext>
            </a:extLst>
          </p:cNvPr>
          <p:cNvGrpSpPr/>
          <p:nvPr/>
        </p:nvGrpSpPr>
        <p:grpSpPr>
          <a:xfrm>
            <a:off x="320011" y="3200400"/>
            <a:ext cx="3740998" cy="2804886"/>
            <a:chOff x="320011" y="3200400"/>
            <a:chExt cx="3740998" cy="2804886"/>
          </a:xfrm>
        </p:grpSpPr>
        <p:cxnSp>
          <p:nvCxnSpPr>
            <p:cNvPr id="27" name="Straight Connector 26">
              <a:extLst>
                <a:ext uri="{FF2B5EF4-FFF2-40B4-BE49-F238E27FC236}">
                  <a16:creationId xmlns:a16="http://schemas.microsoft.com/office/drawing/2014/main" id="{556C49F1-78AC-428C-B648-EA13ED4C80D2}"/>
                </a:ext>
              </a:extLst>
            </p:cNvPr>
            <p:cNvCxnSpPr>
              <a:cxnSpLocks/>
            </p:cNvCxnSpPr>
            <p:nvPr/>
          </p:nvCxnSpPr>
          <p:spPr bwMode="auto">
            <a:xfrm>
              <a:off x="784409" y="3200400"/>
              <a:ext cx="0" cy="2804886"/>
            </a:xfrm>
            <a:prstGeom prst="line">
              <a:avLst/>
            </a:prstGeom>
            <a:noFill/>
            <a:ln w="12700" cap="sq"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86DFEB-3452-44CA-93FD-3B25D43BBCDF}"/>
                </a:ext>
              </a:extLst>
            </p:cNvPr>
            <p:cNvCxnSpPr/>
            <p:nvPr/>
          </p:nvCxnSpPr>
          <p:spPr bwMode="auto">
            <a:xfrm flipH="1">
              <a:off x="632009" y="584835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1" name="Text Box 33">
              <a:extLst>
                <a:ext uri="{FF2B5EF4-FFF2-40B4-BE49-F238E27FC236}">
                  <a16:creationId xmlns:a16="http://schemas.microsoft.com/office/drawing/2014/main" id="{AAF914DB-96AE-483A-B721-A4C7E5991D63}"/>
                </a:ext>
              </a:extLst>
            </p:cNvPr>
            <p:cNvSpPr txBox="1">
              <a:spLocks noChangeArrowheads="1"/>
            </p:cNvSpPr>
            <p:nvPr/>
          </p:nvSpPr>
          <p:spPr bwMode="auto">
            <a:xfrm rot="16200000">
              <a:off x="-268085" y="4451283"/>
              <a:ext cx="1699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anose="02020603050405020304" pitchFamily="18" charset="0"/>
                </a:rPr>
                <a:t>Error </a:t>
              </a:r>
              <a:r>
                <a:rPr lang="en-CA" altLang="en-US" sz="2800" i="1" dirty="0">
                  <a:solidFill>
                    <a:schemeClr val="accent2"/>
                  </a:solidFill>
                  <a:latin typeface="Times New Roman" panose="02020603050405020304" pitchFamily="18" charset="0"/>
                </a:rPr>
                <a:t>E</a:t>
              </a:r>
            </a:p>
          </p:txBody>
        </p:sp>
        <p:sp>
          <p:nvSpPr>
            <p:cNvPr id="41" name="Freeform 102">
              <a:extLst>
                <a:ext uri="{FF2B5EF4-FFF2-40B4-BE49-F238E27FC236}">
                  <a16:creationId xmlns:a16="http://schemas.microsoft.com/office/drawing/2014/main" id="{036F4499-4788-4127-9141-57A95454D8DA}"/>
                </a:ext>
              </a:extLst>
            </p:cNvPr>
            <p:cNvSpPr/>
            <p:nvPr/>
          </p:nvSpPr>
          <p:spPr>
            <a:xfrm flipV="1">
              <a:off x="1128589" y="3276600"/>
              <a:ext cx="2594610" cy="256032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19" name="TextBox 118">
            <a:extLst>
              <a:ext uri="{FF2B5EF4-FFF2-40B4-BE49-F238E27FC236}">
                <a16:creationId xmlns:a16="http://schemas.microsoft.com/office/drawing/2014/main" id="{C6B2EFB2-B137-4A92-AC5C-2DC2AED375CA}"/>
              </a:ext>
            </a:extLst>
          </p:cNvPr>
          <p:cNvSpPr txBox="1"/>
          <p:nvPr/>
        </p:nvSpPr>
        <p:spPr bwMode="auto">
          <a:xfrm>
            <a:off x="119400" y="838200"/>
            <a:ext cx="90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p:txBody>
      </p:sp>
      <p:sp>
        <p:nvSpPr>
          <p:cNvPr id="129" name="TextBox 128">
            <a:extLst>
              <a:ext uri="{FF2B5EF4-FFF2-40B4-BE49-F238E27FC236}">
                <a16:creationId xmlns:a16="http://schemas.microsoft.com/office/drawing/2014/main" id="{126548E7-CC49-4754-BD8B-4B15E3243E6E}"/>
              </a:ext>
            </a:extLst>
          </p:cNvPr>
          <p:cNvSpPr txBox="1"/>
          <p:nvPr/>
        </p:nvSpPr>
        <p:spPr bwMode="auto">
          <a:xfrm>
            <a:off x="4419600" y="848539"/>
            <a:ext cx="3494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 curvature </a:t>
            </a:r>
            <a:r>
              <a:rPr lang="en-US" sz="2400" dirty="0">
                <a:solidFill>
                  <a:schemeClr val="accent2"/>
                </a:solidFill>
              </a:rPr>
              <a:t>O(</a:t>
            </a:r>
            <a:r>
              <a:rPr lang="en-CA" sz="2400" i="1" dirty="0">
                <a:solidFill>
                  <a:srgbClr val="66FF33"/>
                </a:solidFill>
                <a:sym typeface="Symbol" panose="05050102010706020507" pitchFamily="18" charset="2"/>
              </a:rPr>
              <a:t></a:t>
            </a:r>
            <a:r>
              <a:rPr lang="en-US" sz="2400" i="1" dirty="0">
                <a:solidFill>
                  <a:srgbClr val="66FF33"/>
                </a:solidFill>
              </a:rPr>
              <a:t>w</a:t>
            </a:r>
            <a:r>
              <a:rPr lang="en-CA" sz="2400" baseline="30000" dirty="0">
                <a:solidFill>
                  <a:schemeClr val="accent2"/>
                </a:solidFill>
                <a:sym typeface="Symbol" panose="05050102010706020507" pitchFamily="18" charset="2"/>
              </a:rPr>
              <a:t>2</a:t>
            </a:r>
            <a:r>
              <a:rPr lang="en-US" sz="2400" dirty="0">
                <a:solidFill>
                  <a:schemeClr val="accent2"/>
                </a:solidFill>
              </a:rPr>
              <a:t>) </a:t>
            </a:r>
            <a:r>
              <a:rPr lang="en-US" sz="2400" dirty="0"/>
              <a:t>terms </a:t>
            </a:r>
            <a:endParaRPr lang="en-US" sz="2400" dirty="0">
              <a:solidFill>
                <a:schemeClr val="accent2"/>
              </a:solidFill>
            </a:endParaRPr>
          </a:p>
        </p:txBody>
      </p:sp>
      <p:sp>
        <p:nvSpPr>
          <p:cNvPr id="55" name="TextBox 54">
            <a:extLst>
              <a:ext uri="{FF2B5EF4-FFF2-40B4-BE49-F238E27FC236}">
                <a16:creationId xmlns:a16="http://schemas.microsoft.com/office/drawing/2014/main" id="{43CE5A9F-E523-4C5F-88C2-7FA9CFB9AC22}"/>
              </a:ext>
            </a:extLst>
          </p:cNvPr>
          <p:cNvSpPr txBox="1"/>
          <p:nvPr/>
        </p:nvSpPr>
        <p:spPr bwMode="auto">
          <a:xfrm>
            <a:off x="4416996" y="1203087"/>
            <a:ext cx="5049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 ugly terms </a:t>
            </a:r>
          </a:p>
          <a:p>
            <a:r>
              <a:rPr lang="en-US" sz="2400" dirty="0"/>
              <a:t>   when the activation function </a:t>
            </a:r>
            <a:br>
              <a:rPr lang="en-US" sz="2400" dirty="0"/>
            </a:br>
            <a:r>
              <a:rPr lang="en-US" sz="2400" dirty="0"/>
              <a:t>   is not smooth.</a:t>
            </a:r>
            <a:endParaRPr lang="en-US" sz="2400" dirty="0">
              <a:solidFill>
                <a:schemeClr val="accent2"/>
              </a:solidFill>
            </a:endParaRPr>
          </a:p>
        </p:txBody>
      </p:sp>
      <p:grpSp>
        <p:nvGrpSpPr>
          <p:cNvPr id="2" name="Group 1">
            <a:extLst>
              <a:ext uri="{FF2B5EF4-FFF2-40B4-BE49-F238E27FC236}">
                <a16:creationId xmlns:a16="http://schemas.microsoft.com/office/drawing/2014/main" id="{49877355-156F-4177-803E-1B88EEC0EE18}"/>
              </a:ext>
            </a:extLst>
          </p:cNvPr>
          <p:cNvGrpSpPr/>
          <p:nvPr/>
        </p:nvGrpSpPr>
        <p:grpSpPr>
          <a:xfrm>
            <a:off x="4876060" y="2494635"/>
            <a:ext cx="2622577" cy="1516712"/>
            <a:chOff x="4934116" y="4199170"/>
            <a:chExt cx="2622577" cy="1516712"/>
          </a:xfrm>
        </p:grpSpPr>
        <p:grpSp>
          <p:nvGrpSpPr>
            <p:cNvPr id="44" name="Group 43">
              <a:extLst>
                <a:ext uri="{FF2B5EF4-FFF2-40B4-BE49-F238E27FC236}">
                  <a16:creationId xmlns:a16="http://schemas.microsoft.com/office/drawing/2014/main" id="{0EBA3BAB-012D-49E7-9295-62F4F2DBF283}"/>
                </a:ext>
              </a:extLst>
            </p:cNvPr>
            <p:cNvGrpSpPr/>
            <p:nvPr/>
          </p:nvGrpSpPr>
          <p:grpSpPr>
            <a:xfrm>
              <a:off x="4934116" y="4199170"/>
              <a:ext cx="2622577" cy="1516712"/>
              <a:chOff x="3447749" y="5442229"/>
              <a:chExt cx="2622577" cy="1516712"/>
            </a:xfrm>
          </p:grpSpPr>
          <p:grpSp>
            <p:nvGrpSpPr>
              <p:cNvPr id="45" name="Group 44">
                <a:extLst>
                  <a:ext uri="{FF2B5EF4-FFF2-40B4-BE49-F238E27FC236}">
                    <a16:creationId xmlns:a16="http://schemas.microsoft.com/office/drawing/2014/main" id="{DCCCDF52-09CB-4520-BC10-027246095C3F}"/>
                  </a:ext>
                </a:extLst>
              </p:cNvPr>
              <p:cNvGrpSpPr/>
              <p:nvPr/>
            </p:nvGrpSpPr>
            <p:grpSpPr>
              <a:xfrm>
                <a:off x="3447749" y="5442229"/>
                <a:ext cx="2425366" cy="1154376"/>
                <a:chOff x="6389370" y="4612005"/>
                <a:chExt cx="2723085" cy="1269565"/>
              </a:xfrm>
            </p:grpSpPr>
            <p:grpSp>
              <p:nvGrpSpPr>
                <p:cNvPr id="48" name="Group 47">
                  <a:extLst>
                    <a:ext uri="{FF2B5EF4-FFF2-40B4-BE49-F238E27FC236}">
                      <a16:creationId xmlns:a16="http://schemas.microsoft.com/office/drawing/2014/main" id="{EFBAA77E-F858-47B0-96D0-CA80B22F2790}"/>
                    </a:ext>
                  </a:extLst>
                </p:cNvPr>
                <p:cNvGrpSpPr/>
                <p:nvPr/>
              </p:nvGrpSpPr>
              <p:grpSpPr>
                <a:xfrm>
                  <a:off x="6389370" y="4612005"/>
                  <a:ext cx="2723085" cy="1269565"/>
                  <a:chOff x="457200" y="990600"/>
                  <a:chExt cx="4619625" cy="3076575"/>
                </a:xfrm>
              </p:grpSpPr>
              <p:pic>
                <p:nvPicPr>
                  <p:cNvPr id="50" name="Picture 49" descr="Image result for sigmoid function">
                    <a:extLst>
                      <a:ext uri="{FF2B5EF4-FFF2-40B4-BE49-F238E27FC236}">
                        <a16:creationId xmlns:a16="http://schemas.microsoft.com/office/drawing/2014/main" id="{43244148-6DDF-4C26-8CB8-0199D59EC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80A9987F-C496-48C6-A9AB-16568A8BF871}"/>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52" name="Straight Connector 51">
                    <a:extLst>
                      <a:ext uri="{FF2B5EF4-FFF2-40B4-BE49-F238E27FC236}">
                        <a16:creationId xmlns:a16="http://schemas.microsoft.com/office/drawing/2014/main" id="{9B8683E3-71B3-47E0-8D44-E842B9541DD1}"/>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49" name="Straight Connector 48">
                  <a:extLst>
                    <a:ext uri="{FF2B5EF4-FFF2-40B4-BE49-F238E27FC236}">
                      <a16:creationId xmlns:a16="http://schemas.microsoft.com/office/drawing/2014/main" id="{F320FAF4-71B0-46CC-86BE-D890A8D17DCF}"/>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47" name="Rectangle 46">
                <a:extLst>
                  <a:ext uri="{FF2B5EF4-FFF2-40B4-BE49-F238E27FC236}">
                    <a16:creationId xmlns:a16="http://schemas.microsoft.com/office/drawing/2014/main" id="{EA058B46-A38D-47FF-95AC-A95E980F74AF}"/>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64" name="Straight Connector 63">
              <a:extLst>
                <a:ext uri="{FF2B5EF4-FFF2-40B4-BE49-F238E27FC236}">
                  <a16:creationId xmlns:a16="http://schemas.microsoft.com/office/drawing/2014/main" id="{4EB4D400-2458-4DED-A2C1-CE3CEEB22464}"/>
                </a:ext>
              </a:extLst>
            </p:cNvPr>
            <p:cNvCxnSpPr/>
            <p:nvPr/>
          </p:nvCxnSpPr>
          <p:spPr bwMode="auto">
            <a:xfrm flipV="1">
              <a:off x="5243913" y="5109030"/>
              <a:ext cx="1004487" cy="0"/>
            </a:xfrm>
            <a:prstGeom prst="line">
              <a:avLst/>
            </a:prstGeom>
            <a:noFill/>
            <a:ln w="15875" cap="sq" cmpd="sng" algn="ctr">
              <a:solidFill>
                <a:srgbClr val="0070C0"/>
              </a:solidFill>
              <a:prstDash val="solid"/>
              <a:round/>
              <a:headEnd type="none" w="med" len="med"/>
              <a:tailEnd type="none" w="med" len="med"/>
            </a:ln>
            <a:effectLst/>
          </p:spPr>
        </p:cxnSp>
      </p:grpSp>
      <p:sp>
        <p:nvSpPr>
          <p:cNvPr id="65" name="TextBox 64">
            <a:extLst>
              <a:ext uri="{FF2B5EF4-FFF2-40B4-BE49-F238E27FC236}">
                <a16:creationId xmlns:a16="http://schemas.microsoft.com/office/drawing/2014/main" id="{48B9ED46-1FA4-4D1E-A252-82F8C747CA2F}"/>
              </a:ext>
            </a:extLst>
          </p:cNvPr>
          <p:cNvSpPr txBox="1"/>
          <p:nvPr/>
        </p:nvSpPr>
        <p:spPr bwMode="auto">
          <a:xfrm>
            <a:off x="5083284" y="4044044"/>
            <a:ext cx="34943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which will be small</a:t>
            </a:r>
          </a:p>
          <a:p>
            <a:r>
              <a:rPr lang="en-US" sz="2400" dirty="0"/>
              <a:t>   for small changes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t>.   </a:t>
            </a:r>
            <a:endParaRPr lang="en-US" sz="2400" dirty="0">
              <a:solidFill>
                <a:schemeClr val="accent2"/>
              </a:solidFill>
            </a:endParaRPr>
          </a:p>
        </p:txBody>
      </p:sp>
      <mc:AlternateContent xmlns:mc="http://schemas.openxmlformats.org/markup-compatibility/2006" xmlns:a14="http://schemas.microsoft.com/office/drawing/2010/main">
        <mc:Choice Requires="a14">
          <p:sp>
            <p:nvSpPr>
              <p:cNvPr id="73" name="Text Box 33">
                <a:extLst>
                  <a:ext uri="{FF2B5EF4-FFF2-40B4-BE49-F238E27FC236}">
                    <a16:creationId xmlns:a16="http://schemas.microsoft.com/office/drawing/2014/main" id="{E341EC8C-A307-4F28-8DF4-8427B9EBC452}"/>
                  </a:ext>
                </a:extLst>
              </p:cNvPr>
              <p:cNvSpPr txBox="1">
                <a:spLocks noChangeArrowheads="1"/>
              </p:cNvSpPr>
              <p:nvPr/>
            </p:nvSpPr>
            <p:spPr bwMode="auto">
              <a:xfrm>
                <a:off x="1600200" y="58674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itchFamily="18" charset="0"/>
                  </a:rPr>
                  <a:t>Weights</a:t>
                </a:r>
                <a:r>
                  <a:rPr lang="en-CA" altLang="en-US" sz="2800" dirty="0">
                    <a:solidFill>
                      <a:srgbClr val="66FF33"/>
                    </a:solidFill>
                    <a:latin typeface="Times New Roman" pitchFamily="18" charset="0"/>
                  </a:rPr>
                  <a:t> </a:t>
                </a:r>
                <a14:m>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a14:m>
                <a:endParaRPr lang="en-CA" altLang="en-US" sz="2800" dirty="0">
                  <a:solidFill>
                    <a:srgbClr val="66FF33"/>
                  </a:solidFill>
                  <a:latin typeface="Times New Roman" pitchFamily="18" charset="0"/>
                </a:endParaRPr>
              </a:p>
            </p:txBody>
          </p:sp>
        </mc:Choice>
        <mc:Fallback xmlns="">
          <p:sp>
            <p:nvSpPr>
              <p:cNvPr id="73" name="Text Box 33">
                <a:extLst>
                  <a:ext uri="{FF2B5EF4-FFF2-40B4-BE49-F238E27FC236}">
                    <a16:creationId xmlns:a16="http://schemas.microsoft.com/office/drawing/2014/main" id="{E341EC8C-A307-4F28-8DF4-8427B9EBC452}"/>
                  </a:ext>
                </a:extLst>
              </p:cNvPr>
              <p:cNvSpPr txBox="1">
                <a:spLocks noRot="1" noChangeAspect="1" noMove="1" noResize="1" noEditPoints="1" noAdjustHandles="1" noChangeArrowheads="1" noChangeShapeType="1" noTextEdit="1"/>
              </p:cNvSpPr>
              <p:nvPr/>
            </p:nvSpPr>
            <p:spPr bwMode="auto">
              <a:xfrm>
                <a:off x="1600200" y="5867400"/>
                <a:ext cx="2590800" cy="523220"/>
              </a:xfrm>
              <a:prstGeom prst="rect">
                <a:avLst/>
              </a:prstGeom>
              <a:blipFill>
                <a:blip r:embed="rId5"/>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74" name="Group 73">
            <a:extLst>
              <a:ext uri="{FF2B5EF4-FFF2-40B4-BE49-F238E27FC236}">
                <a16:creationId xmlns:a16="http://schemas.microsoft.com/office/drawing/2014/main" id="{A814741C-DB61-49E6-88EA-DA5184D2782F}"/>
              </a:ext>
            </a:extLst>
          </p:cNvPr>
          <p:cNvGrpSpPr/>
          <p:nvPr/>
        </p:nvGrpSpPr>
        <p:grpSpPr>
          <a:xfrm>
            <a:off x="999918" y="4363771"/>
            <a:ext cx="4724400" cy="2512624"/>
            <a:chOff x="999918" y="4363771"/>
            <a:chExt cx="4724400" cy="2512624"/>
          </a:xfrm>
        </p:grpSpPr>
        <p:sp>
          <p:nvSpPr>
            <p:cNvPr id="75" name="Rectangle 74">
              <a:extLst>
                <a:ext uri="{FF2B5EF4-FFF2-40B4-BE49-F238E27FC236}">
                  <a16:creationId xmlns:a16="http://schemas.microsoft.com/office/drawing/2014/main" id="{B3D225BA-F72F-4C52-8272-D6CDE443AC12}"/>
                </a:ext>
              </a:extLst>
            </p:cNvPr>
            <p:cNvSpPr/>
            <p:nvPr/>
          </p:nvSpPr>
          <p:spPr>
            <a:xfrm>
              <a:off x="999918" y="6414730"/>
              <a:ext cx="4724400" cy="461665"/>
            </a:xfrm>
            <a:prstGeom prst="rect">
              <a:avLst/>
            </a:prstGeom>
          </p:spPr>
          <p:txBody>
            <a:bodyPr wrap="square">
              <a:spAutoFit/>
            </a:bodyPr>
            <a:lstStyle/>
            <a:p>
              <a:r>
                <a:rPr lang="en-CA" sz="2400" i="1" dirty="0">
                  <a:solidFill>
                    <a:srgbClr val="66FF33"/>
                  </a:solidFill>
                  <a:sym typeface="Symbol" panose="05050102010706020507" pitchFamily="18" charset="2"/>
                </a:rPr>
                <a:t></a:t>
              </a:r>
              <a:r>
                <a:rPr lang="en-US" sz="2400" i="1" dirty="0">
                  <a:solidFill>
                    <a:srgbClr val="66FF33"/>
                  </a:solidFill>
                </a:rPr>
                <a:t>w </a:t>
              </a:r>
              <a:r>
                <a:rPr lang="en-US" sz="2400" i="1" dirty="0">
                  <a:solidFill>
                    <a:srgbClr val="66FF33"/>
                  </a:solidFill>
                  <a:sym typeface="Symbol" panose="05050102010706020507" pitchFamily="18" charset="2"/>
                </a:rPr>
                <a:t>= </a:t>
              </a:r>
              <a:r>
                <a:rPr lang="en-US" sz="2400" i="1" dirty="0">
                  <a:solidFill>
                    <a:srgbClr val="FFC000"/>
                  </a:solidFill>
                  <a:sym typeface="Symbol" panose="05050102010706020507" pitchFamily="18" charset="2"/>
                </a:rPr>
                <a:t>- 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i="1" dirty="0"/>
                <a:t>  </a:t>
              </a:r>
              <a:endParaRPr lang="en-US" sz="2400" i="1" dirty="0"/>
            </a:p>
          </p:txBody>
        </p:sp>
        <p:grpSp>
          <p:nvGrpSpPr>
            <p:cNvPr id="76" name="Group 75">
              <a:extLst>
                <a:ext uri="{FF2B5EF4-FFF2-40B4-BE49-F238E27FC236}">
                  <a16:creationId xmlns:a16="http://schemas.microsoft.com/office/drawing/2014/main" id="{22145BCE-6A93-4255-BFBD-0A4347C52FCC}"/>
                </a:ext>
              </a:extLst>
            </p:cNvPr>
            <p:cNvGrpSpPr/>
            <p:nvPr/>
          </p:nvGrpSpPr>
          <p:grpSpPr>
            <a:xfrm>
              <a:off x="1248064" y="4363771"/>
              <a:ext cx="418811" cy="1643421"/>
              <a:chOff x="982919" y="4361865"/>
              <a:chExt cx="418811" cy="1643421"/>
            </a:xfrm>
          </p:grpSpPr>
          <p:cxnSp>
            <p:nvCxnSpPr>
              <p:cNvPr id="78" name="Straight Connector 77">
                <a:extLst>
                  <a:ext uri="{FF2B5EF4-FFF2-40B4-BE49-F238E27FC236}">
                    <a16:creationId xmlns:a16="http://schemas.microsoft.com/office/drawing/2014/main" id="{EC0EE43A-7C63-47F5-B371-43F0CE36CCD0}"/>
                  </a:ext>
                </a:extLst>
              </p:cNvPr>
              <p:cNvCxnSpPr>
                <a:cxnSpLocks/>
              </p:cNvCxnSpPr>
              <p:nvPr/>
            </p:nvCxnSpPr>
            <p:spPr bwMode="auto">
              <a:xfrm flipH="1" flipV="1">
                <a:off x="982919" y="4671360"/>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79" name="Group 78">
                <a:extLst>
                  <a:ext uri="{FF2B5EF4-FFF2-40B4-BE49-F238E27FC236}">
                    <a16:creationId xmlns:a16="http://schemas.microsoft.com/office/drawing/2014/main" id="{2B1EE82B-F219-47EE-B91A-6804F8131F35}"/>
                  </a:ext>
                </a:extLst>
              </p:cNvPr>
              <p:cNvGrpSpPr/>
              <p:nvPr/>
            </p:nvGrpSpPr>
            <p:grpSpPr>
              <a:xfrm>
                <a:off x="1152525" y="4361865"/>
                <a:ext cx="72000" cy="1643421"/>
                <a:chOff x="1152525" y="4590465"/>
                <a:chExt cx="72000" cy="1643421"/>
              </a:xfrm>
            </p:grpSpPr>
            <p:cxnSp>
              <p:nvCxnSpPr>
                <p:cNvPr id="80" name="Straight Connector 79">
                  <a:extLst>
                    <a:ext uri="{FF2B5EF4-FFF2-40B4-BE49-F238E27FC236}">
                      <a16:creationId xmlns:a16="http://schemas.microsoft.com/office/drawing/2014/main" id="{D3F26750-71B5-4464-B85B-C285A3ACF9E7}"/>
                    </a:ext>
                  </a:extLst>
                </p:cNvPr>
                <p:cNvCxnSpPr>
                  <a:cxnSpLocks/>
                </p:cNvCxnSpPr>
                <p:nvPr/>
              </p:nvCxnSpPr>
              <p:spPr bwMode="auto">
                <a:xfrm flipV="1">
                  <a:off x="1181100" y="4590465"/>
                  <a:ext cx="0" cy="1643421"/>
                </a:xfrm>
                <a:prstGeom prst="line">
                  <a:avLst/>
                </a:prstGeom>
                <a:noFill/>
                <a:ln w="12700" cap="sq" cmpd="sng" algn="ctr">
                  <a:solidFill>
                    <a:srgbClr val="66FF33"/>
                  </a:solidFill>
                  <a:prstDash val="solid"/>
                  <a:round/>
                  <a:headEnd type="none" w="med" len="med"/>
                  <a:tailEnd type="none" w="med" len="med"/>
                </a:ln>
                <a:effectLst/>
              </p:spPr>
            </p:cxnSp>
            <p:sp>
              <p:nvSpPr>
                <p:cNvPr id="81" name="Oval 80">
                  <a:extLst>
                    <a:ext uri="{FF2B5EF4-FFF2-40B4-BE49-F238E27FC236}">
                      <a16:creationId xmlns:a16="http://schemas.microsoft.com/office/drawing/2014/main" id="{7027E824-8826-4C45-A451-851F2A176561}"/>
                    </a:ext>
                  </a:extLst>
                </p:cNvPr>
                <p:cNvSpPr/>
                <p:nvPr/>
              </p:nvSpPr>
              <p:spPr>
                <a:xfrm>
                  <a:off x="1152525" y="4863974"/>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sp>
          <p:nvSpPr>
            <p:cNvPr id="77" name="Left Brace 76">
              <a:extLst>
                <a:ext uri="{FF2B5EF4-FFF2-40B4-BE49-F238E27FC236}">
                  <a16:creationId xmlns:a16="http://schemas.microsoft.com/office/drawing/2014/main" id="{20082499-F094-480E-8011-8FDB38A4CAB4}"/>
                </a:ext>
              </a:extLst>
            </p:cNvPr>
            <p:cNvSpPr/>
            <p:nvPr/>
          </p:nvSpPr>
          <p:spPr bwMode="auto">
            <a:xfrm rot="16200000">
              <a:off x="1221120" y="6281685"/>
              <a:ext cx="126917" cy="266183"/>
            </a:xfrm>
            <a:prstGeom prst="leftBrace">
              <a:avLst/>
            </a:prstGeom>
            <a:noFill/>
            <a:ln w="3175" cap="sq" cmpd="sng" algn="ctr">
              <a:solidFill>
                <a:srgbClr val="66FF33"/>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82" name="TextBox 81">
            <a:extLst>
              <a:ext uri="{FF2B5EF4-FFF2-40B4-BE49-F238E27FC236}">
                <a16:creationId xmlns:a16="http://schemas.microsoft.com/office/drawing/2014/main" id="{9FB874AF-AB20-40A6-BBE3-1589296ABA4F}"/>
              </a:ext>
            </a:extLst>
          </p:cNvPr>
          <p:cNvSpPr txBox="1"/>
          <p:nvPr/>
        </p:nvSpPr>
        <p:spPr bwMode="auto">
          <a:xfrm>
            <a:off x="4061009" y="5070198"/>
            <a:ext cx="50829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sz="2400" dirty="0"/>
              <a:t>This is why: </a:t>
            </a:r>
            <a:br>
              <a:rPr lang="en-US" sz="2400" dirty="0"/>
            </a:br>
            <a:r>
              <a:rPr lang="en-US" sz="2400" dirty="0"/>
              <a:t>Step size </a:t>
            </a:r>
            <a:r>
              <a:rPr lang="en-US" sz="2400" i="1" dirty="0">
                <a:solidFill>
                  <a:srgbClr val="FFC000"/>
                </a:solidFill>
                <a:sym typeface="Symbol" panose="05050102010706020507" pitchFamily="18" charset="2"/>
              </a:rPr>
              <a:t> </a:t>
            </a:r>
            <a:r>
              <a:rPr lang="en-US" sz="2400" i="1" dirty="0">
                <a:solidFill>
                  <a:srgbClr val="FFFFFF"/>
                </a:solidFill>
                <a:sym typeface="Symbol" panose="05050102010706020507" pitchFamily="18" charset="2"/>
              </a:rPr>
              <a:t>= small = </a:t>
            </a:r>
            <a:r>
              <a:rPr lang="en-US" altLang="en-US" sz="2400" dirty="0"/>
              <a:t>(# training data)</a:t>
            </a:r>
            <a:r>
              <a:rPr lang="en-US" altLang="en-US" sz="2400" baseline="30000" dirty="0"/>
              <a:t>-5</a:t>
            </a:r>
            <a:endParaRPr lang="en-US" sz="2400" dirty="0"/>
          </a:p>
          <a:p>
            <a:pPr algn="ctr"/>
            <a:r>
              <a:rPr lang="en-US" altLang="en-US" sz="2400" dirty="0">
                <a:solidFill>
                  <a:srgbClr val="FFFFFF"/>
                </a:solidFill>
              </a:rPr>
              <a:t>Time  = </a:t>
            </a:r>
            <a:r>
              <a:rPr lang="en-US" altLang="en-US" sz="2400" dirty="0"/>
              <a:t>(# training data)</a:t>
            </a:r>
            <a:r>
              <a:rPr lang="en-US" altLang="en-US" sz="2400" baseline="30000" dirty="0"/>
              <a:t>7 </a:t>
            </a:r>
            <a:endParaRPr lang="en-US" altLang="en-US" sz="2400" dirty="0">
              <a:solidFill>
                <a:srgbClr val="FFFFFF"/>
              </a:solidFill>
            </a:endParaRPr>
          </a:p>
          <a:p>
            <a:pPr algn="ctr"/>
            <a:endParaRPr lang="en-US" altLang="en-US" sz="2400" dirty="0">
              <a:latin typeface="Times New Roman"/>
              <a:cs typeface="Times New Roman" panose="02020603050405020304" pitchFamily="18" charset="0"/>
              <a:sym typeface="Symbol" panose="05050102010706020507" pitchFamily="18" charset="2"/>
            </a:endParaRPr>
          </a:p>
        </p:txBody>
      </p:sp>
      <p:sp>
        <p:nvSpPr>
          <p:cNvPr id="83" name="Oval 82">
            <a:extLst>
              <a:ext uri="{FF2B5EF4-FFF2-40B4-BE49-F238E27FC236}">
                <a16:creationId xmlns:a16="http://schemas.microsoft.com/office/drawing/2014/main" id="{017E58AE-0831-49D8-829C-87E431C5DE52}"/>
              </a:ext>
            </a:extLst>
          </p:cNvPr>
          <p:cNvSpPr/>
          <p:nvPr/>
        </p:nvSpPr>
        <p:spPr>
          <a:xfrm>
            <a:off x="1855304" y="6478234"/>
            <a:ext cx="401202" cy="379765"/>
          </a:xfrm>
          <a:prstGeom prst="ellipse">
            <a:avLst/>
          </a:prstGeom>
          <a:ln w="25400">
            <a:solidFill>
              <a:schemeClr val="accent2"/>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5" name="Straight Connector 4">
            <a:extLst>
              <a:ext uri="{FF2B5EF4-FFF2-40B4-BE49-F238E27FC236}">
                <a16:creationId xmlns:a16="http://schemas.microsoft.com/office/drawing/2014/main" id="{E4FD6D1B-E39C-D9C9-2722-0A736100AECE}"/>
              </a:ext>
            </a:extLst>
          </p:cNvPr>
          <p:cNvCxnSpPr>
            <a:cxnSpLocks/>
          </p:cNvCxnSpPr>
          <p:nvPr/>
        </p:nvCxnSpPr>
        <p:spPr bwMode="auto">
          <a:xfrm flipH="1" flipV="1">
            <a:off x="1069768" y="3195841"/>
            <a:ext cx="346282" cy="2055245"/>
          </a:xfrm>
          <a:prstGeom prst="line">
            <a:avLst/>
          </a:prstGeom>
          <a:noFill/>
          <a:ln w="12700" cap="sq" cmpd="sng" algn="ctr">
            <a:solidFill>
              <a:schemeClr val="accent2"/>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D60C6043-C674-7067-1BEA-67FBBE6D36EE}"/>
              </a:ext>
            </a:extLst>
          </p:cNvPr>
          <p:cNvGrpSpPr/>
          <p:nvPr/>
        </p:nvGrpSpPr>
        <p:grpSpPr>
          <a:xfrm>
            <a:off x="2256506" y="2511409"/>
            <a:ext cx="2425366" cy="1483486"/>
            <a:chOff x="3447749" y="3982020"/>
            <a:chExt cx="2425366" cy="1483486"/>
          </a:xfrm>
        </p:grpSpPr>
        <p:pic>
          <p:nvPicPr>
            <p:cNvPr id="4" name="Picture 3" descr="Image result for sigmoid function">
              <a:extLst>
                <a:ext uri="{FF2B5EF4-FFF2-40B4-BE49-F238E27FC236}">
                  <a16:creationId xmlns:a16="http://schemas.microsoft.com/office/drawing/2014/main" id="{8896AB01-0F81-7930-5A1B-A484E8321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749" y="3982020"/>
              <a:ext cx="2425366" cy="11543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B5A0FEC-6969-87B3-C464-04D6EFC3A8ED}"/>
                </a:ext>
              </a:extLst>
            </p:cNvPr>
            <p:cNvSpPr/>
            <p:nvPr/>
          </p:nvSpPr>
          <p:spPr>
            <a:xfrm>
              <a:off x="4095897" y="5045728"/>
              <a:ext cx="1092510" cy="419778"/>
            </a:xfrm>
            <a:prstGeom prst="rect">
              <a:avLst/>
            </a:prstGeom>
          </p:spPr>
          <p:txBody>
            <a:bodyPr wrap="none">
              <a:spAutoFit/>
            </a:bodyPr>
            <a:lstStyle/>
            <a:p>
              <a:r>
                <a:rPr lang="en-US" altLang="en-US" sz="2400" dirty="0"/>
                <a:t>Sigmoid</a:t>
              </a:r>
              <a:endParaRPr lang="en-CA" sz="2400" dirty="0"/>
            </a:p>
          </p:txBody>
        </p:sp>
      </p:grpSp>
      <p:grpSp>
        <p:nvGrpSpPr>
          <p:cNvPr id="16" name="Group 15">
            <a:extLst>
              <a:ext uri="{FF2B5EF4-FFF2-40B4-BE49-F238E27FC236}">
                <a16:creationId xmlns:a16="http://schemas.microsoft.com/office/drawing/2014/main" id="{8DB8C199-F95E-31DC-5CB5-5FE388063C60}"/>
              </a:ext>
            </a:extLst>
          </p:cNvPr>
          <p:cNvGrpSpPr/>
          <p:nvPr/>
        </p:nvGrpSpPr>
        <p:grpSpPr>
          <a:xfrm>
            <a:off x="7983191" y="5788308"/>
            <a:ext cx="1483751" cy="461665"/>
            <a:chOff x="7983191" y="5788308"/>
            <a:chExt cx="1483751" cy="461665"/>
          </a:xfrm>
        </p:grpSpPr>
        <p:cxnSp>
          <p:nvCxnSpPr>
            <p:cNvPr id="10" name="Straight Connector 9">
              <a:extLst>
                <a:ext uri="{FF2B5EF4-FFF2-40B4-BE49-F238E27FC236}">
                  <a16:creationId xmlns:a16="http://schemas.microsoft.com/office/drawing/2014/main" id="{C72AFCA9-9629-E452-79A4-D3F9656E3056}"/>
                </a:ext>
              </a:extLst>
            </p:cNvPr>
            <p:cNvCxnSpPr/>
            <p:nvPr/>
          </p:nvCxnSpPr>
          <p:spPr bwMode="auto">
            <a:xfrm flipV="1">
              <a:off x="7983191" y="5876060"/>
              <a:ext cx="204848" cy="158842"/>
            </a:xfrm>
            <a:prstGeom prst="line">
              <a:avLst/>
            </a:prstGeom>
            <a:noFill/>
            <a:ln w="38100" cap="sq" cmpd="sng" algn="ctr">
              <a:solidFill>
                <a:schemeClr val="hlink"/>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BBF81624-C203-25BB-59F5-172972DB4470}"/>
                </a:ext>
              </a:extLst>
            </p:cNvPr>
            <p:cNvSpPr txBox="1"/>
            <p:nvPr/>
          </p:nvSpPr>
          <p:spPr bwMode="auto">
            <a:xfrm>
              <a:off x="8177511" y="5788308"/>
              <a:ext cx="1289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baseline="30000" dirty="0"/>
                <a:t>smaller </a:t>
              </a:r>
              <a:endParaRPr lang="en-GB" sz="2400" dirty="0"/>
            </a:p>
          </p:txBody>
        </p:sp>
      </p:grpSp>
      <p:sp>
        <p:nvSpPr>
          <p:cNvPr id="8" name="Oval 7">
            <a:extLst>
              <a:ext uri="{FF2B5EF4-FFF2-40B4-BE49-F238E27FC236}">
                <a16:creationId xmlns:a16="http://schemas.microsoft.com/office/drawing/2014/main" id="{A17FDAD4-269D-7B3E-FD54-1AAD38173E99}"/>
              </a:ext>
            </a:extLst>
          </p:cNvPr>
          <p:cNvSpPr/>
          <p:nvPr/>
        </p:nvSpPr>
        <p:spPr>
          <a:xfrm flipH="1">
            <a:off x="4134543" y="-101937"/>
            <a:ext cx="4351033" cy="4400062"/>
          </a:xfrm>
          <a:prstGeom prst="ellipse">
            <a:avLst/>
          </a:prstGeom>
          <a:ln w="25400">
            <a:solidFill>
              <a:srgbClr val="FF0000"/>
            </a:solidFill>
          </a:ln>
        </p:spPr>
        <p:txBody>
          <a:bodyPr wrap="square" rtlCol="0" anchor="ctr">
            <a:spAutoFit/>
          </a:bodyPr>
          <a:lstStyle/>
          <a:p>
            <a:pPr algn="ctr"/>
            <a:endParaRPr lang="en-CA" sz="2400" dirty="0">
              <a:cs typeface="Times New Roman" panose="02020603050405020304" pitchFamily="18" charset="0"/>
              <a:sym typeface="Symbol" panose="05050102010706020507" pitchFamily="18" charset="2"/>
            </a:endParaRPr>
          </a:p>
        </p:txBody>
      </p:sp>
      <p:cxnSp>
        <p:nvCxnSpPr>
          <p:cNvPr id="11" name="Straight Connector 10">
            <a:extLst>
              <a:ext uri="{FF2B5EF4-FFF2-40B4-BE49-F238E27FC236}">
                <a16:creationId xmlns:a16="http://schemas.microsoft.com/office/drawing/2014/main" id="{58C16F7A-3E3E-69AD-261C-2B51F0B9361E}"/>
              </a:ext>
            </a:extLst>
          </p:cNvPr>
          <p:cNvCxnSpPr>
            <a:cxnSpLocks/>
          </p:cNvCxnSpPr>
          <p:nvPr/>
        </p:nvCxnSpPr>
        <p:spPr bwMode="auto">
          <a:xfrm flipV="1">
            <a:off x="4588976" y="1455721"/>
            <a:ext cx="3496639" cy="860629"/>
          </a:xfrm>
          <a:prstGeom prst="line">
            <a:avLst/>
          </a:prstGeom>
          <a:noFill/>
          <a:ln w="38100" cap="sq" cmpd="sng" algn="ctr">
            <a:solidFill>
              <a:schemeClr val="hlink"/>
            </a:solidFill>
            <a:prstDash val="solid"/>
            <a:round/>
            <a:headEnd type="none" w="med" len="med"/>
            <a:tailEnd type="none" w="med" len="med"/>
          </a:ln>
          <a:effectLst/>
        </p:spPr>
      </p:cxnSp>
    </p:spTree>
    <p:extLst>
      <p:ext uri="{BB962C8B-B14F-4D97-AF65-F5344CB8AC3E}">
        <p14:creationId xmlns:p14="http://schemas.microsoft.com/office/powerpoint/2010/main" val="8320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500" fill="hold"/>
                                        <p:tgtEl>
                                          <p:spTgt spid="129"/>
                                        </p:tgtEl>
                                        <p:attrNameLst>
                                          <p:attrName>ppt_x</p:attrName>
                                        </p:attrNameLst>
                                      </p:cBhvr>
                                      <p:tavLst>
                                        <p:tav tm="0">
                                          <p:val>
                                            <p:strVal val="1+#ppt_w/2"/>
                                          </p:val>
                                        </p:tav>
                                        <p:tav tm="100000">
                                          <p:val>
                                            <p:strVal val="#ppt_x"/>
                                          </p:val>
                                        </p:tav>
                                      </p:tavLst>
                                    </p:anim>
                                    <p:anim calcmode="lin" valueType="num">
                                      <p:cBhvr additive="base">
                                        <p:cTn id="1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5">
                                            <p:txEl>
                                              <p:pRg st="0" end="0"/>
                                            </p:txEl>
                                          </p:spTgt>
                                        </p:tgtEl>
                                        <p:attrNameLst>
                                          <p:attrName>style.visibility</p:attrName>
                                        </p:attrNameLst>
                                      </p:cBhvr>
                                      <p:to>
                                        <p:strVal val="visible"/>
                                      </p:to>
                                    </p:set>
                                    <p:anim calcmode="lin" valueType="num">
                                      <p:cBhvr additive="base">
                                        <p:cTn id="23"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5">
                                            <p:txEl>
                                              <p:pRg st="1" end="1"/>
                                            </p:txEl>
                                          </p:spTgt>
                                        </p:tgtEl>
                                        <p:attrNameLst>
                                          <p:attrName>style.visibility</p:attrName>
                                        </p:attrNameLst>
                                      </p:cBhvr>
                                      <p:to>
                                        <p:strVal val="visible"/>
                                      </p:to>
                                    </p:set>
                                    <p:anim calcmode="lin" valueType="num">
                                      <p:cBhvr additive="base">
                                        <p:cTn id="27"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5">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82">
                                            <p:txEl>
                                              <p:pRg st="0" end="0"/>
                                            </p:txEl>
                                          </p:spTgt>
                                        </p:tgtEl>
                                        <p:attrNameLst>
                                          <p:attrName>style.visibility</p:attrName>
                                        </p:attrNameLst>
                                      </p:cBhvr>
                                      <p:to>
                                        <p:strVal val="visible"/>
                                      </p:to>
                                    </p:set>
                                    <p:anim calcmode="lin" valueType="num">
                                      <p:cBhvr additive="base">
                                        <p:cTn id="47" dur="500" fill="hold"/>
                                        <p:tgtEl>
                                          <p:spTgt spid="82">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1+#ppt_w/2"/>
                                          </p:val>
                                        </p:tav>
                                        <p:tav tm="100000">
                                          <p:val>
                                            <p:strVal val="#ppt_x"/>
                                          </p:val>
                                        </p:tav>
                                      </p:tavLst>
                                    </p:anim>
                                    <p:anim calcmode="lin" valueType="num">
                                      <p:cBhvr additive="base">
                                        <p:cTn id="52" dur="500" fill="hold"/>
                                        <p:tgtEl>
                                          <p:spTgt spid="83"/>
                                        </p:tgtEl>
                                        <p:attrNameLst>
                                          <p:attrName>ppt_y</p:attrName>
                                        </p:attrNameLst>
                                      </p:cBhvr>
                                      <p:tavLst>
                                        <p:tav tm="0">
                                          <p:val>
                                            <p:strVal val="#ppt_y"/>
                                          </p:val>
                                        </p:tav>
                                        <p:tav tm="100000">
                                          <p:val>
                                            <p:strVal val="#ppt_y"/>
                                          </p:val>
                                        </p:tav>
                                      </p:tavLst>
                                    </p:anim>
                                  </p:childTnLst>
                                </p:cTn>
                              </p:par>
                              <p:par>
                                <p:cTn id="53" presetID="1" presetClass="exit" presetSubtype="0" fill="hold" grpId="2"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82">
                                            <p:txEl>
                                              <p:pRg st="1" end="1"/>
                                            </p:txEl>
                                          </p:spTgt>
                                        </p:tgtEl>
                                        <p:attrNameLst>
                                          <p:attrName>style.visibility</p:attrName>
                                        </p:attrNameLst>
                                      </p:cBhvr>
                                      <p:to>
                                        <p:strVal val="visible"/>
                                      </p:to>
                                    </p:set>
                                    <p:anim calcmode="lin" valueType="num">
                                      <p:cBhvr additive="base">
                                        <p:cTn id="59" dur="500" fill="hold"/>
                                        <p:tgtEl>
                                          <p:spTgt spid="82">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1+#ppt_w/2"/>
                                          </p:val>
                                        </p:tav>
                                        <p:tav tm="100000">
                                          <p:val>
                                            <p:strVal val="#ppt_x"/>
                                          </p:val>
                                        </p:tav>
                                      </p:tavLst>
                                    </p:anim>
                                    <p:anim calcmode="lin" valueType="num">
                                      <p:cBhvr additive="base">
                                        <p:cTn id="66" dur="500" fill="hold"/>
                                        <p:tgtEl>
                                          <p:spTgt spid="3"/>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1+#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65" grpId="0"/>
      <p:bldP spid="83" grpId="0" animBg="1"/>
      <p:bldP spid="8" grpId="0" animBg="1"/>
      <p:bldP spid="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709491-1C7B-9933-782B-2B1AEFC37932}"/>
              </a:ext>
            </a:extLst>
          </p:cNvPr>
          <p:cNvSpPr txBox="1"/>
          <p:nvPr/>
        </p:nvSpPr>
        <p:spPr bwMode="auto">
          <a:xfrm>
            <a:off x="83457" y="92498"/>
            <a:ext cx="12192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600" dirty="0"/>
              <a:t>Abstract of talk </a:t>
            </a:r>
            <a:br>
              <a:rPr lang="en-US" sz="1600" dirty="0"/>
            </a:br>
            <a:r>
              <a:rPr lang="en-US" sz="1600" dirty="0"/>
              <a:t>When over parameterized, gradient decent converges quickly. </a:t>
            </a:r>
            <a:br>
              <a:rPr lang="en-US" sz="1600" dirty="0"/>
            </a:br>
            <a:r>
              <a:rPr lang="en-US" sz="1600" dirty="0"/>
              <a:t>Some have argued that it is not interesting because it requires so many parameters. </a:t>
            </a:r>
            <a:br>
              <a:rPr lang="en-US" sz="1600" dirty="0"/>
            </a:br>
            <a:r>
              <a:rPr lang="en-US" sz="1600" dirty="0"/>
              <a:t>But Jeff was shocked that there was any theory about it. </a:t>
            </a:r>
            <a:br>
              <a:rPr lang="en-US" sz="1600" dirty="0"/>
            </a:br>
            <a:br>
              <a:rPr lang="en-US" sz="1600" dirty="0"/>
            </a:br>
            <a:r>
              <a:rPr lang="en-US" sz="1600" dirty="0"/>
              <a:t>Let the number of parameters of your neural  net &gt; (# training data)^{O(1)} </a:t>
            </a:r>
            <a:br>
              <a:rPr lang="en-US" sz="1600" dirty="0"/>
            </a:br>
            <a:r>
              <a:rPr lang="en-US" sz="1600" dirty="0"/>
              <a:t>ie table lookup over fits the data just fine. </a:t>
            </a:r>
            <a:br>
              <a:rPr lang="en-US" sz="1600" dirty="0"/>
            </a:br>
            <a:r>
              <a:rPr lang="en-US" sz="1600" dirty="0"/>
              <a:t>Starting with random setting of the weights. </a:t>
            </a:r>
            <a:br>
              <a:rPr lang="en-US" sz="1600" dirty="0"/>
            </a:br>
            <a:r>
              <a:rPr lang="en-US" sz="1600" dirty="0"/>
              <a:t>Do gradient decent. </a:t>
            </a:r>
            <a:br>
              <a:rPr lang="en-US" sz="1600" dirty="0"/>
            </a:br>
            <a:r>
              <a:rPr lang="en-US" sz="1600" dirty="0"/>
              <a:t>Jeff assumed that there was no theory about how quickly it will converge </a:t>
            </a:r>
            <a:br>
              <a:rPr lang="en-US" sz="1600" dirty="0"/>
            </a:br>
            <a:r>
              <a:rPr lang="en-US" sz="1600" dirty="0"/>
              <a:t>and whether it will get stuck in a local minimum. </a:t>
            </a:r>
            <a:br>
              <a:rPr lang="en-US" sz="1600" dirty="0"/>
            </a:br>
            <a:r>
              <a:rPr lang="en-US" sz="1600" dirty="0"/>
              <a:t>However, this paper proves that </a:t>
            </a:r>
            <a:r>
              <a:rPr lang="en-US" sz="1600" dirty="0" err="1"/>
              <a:t>whp</a:t>
            </a:r>
            <a:r>
              <a:rPr lang="en-US" sz="1600" dirty="0"/>
              <a:t> it will converge in time (# training data)^{O(1)} </a:t>
            </a:r>
            <a:br>
              <a:rPr lang="en-US" sz="1600" dirty="0"/>
            </a:br>
            <a:r>
              <a:rPr lang="en-US" sz="1600" dirty="0"/>
              <a:t>to epsilon error on the training data. </a:t>
            </a:r>
            <a:br>
              <a:rPr lang="en-US" sz="1600" dirty="0"/>
            </a:br>
            <a:r>
              <a:rPr lang="en-US" sz="1600" dirty="0"/>
              <a:t>The weights change very little from their initial weights. </a:t>
            </a:r>
            <a:br>
              <a:rPr lang="en-US" sz="1600" dirty="0"/>
            </a:br>
            <a:r>
              <a:rPr lang="en-US" sz="1600" dirty="0"/>
              <a:t>Hence, such optimal neural networks look random and are as abundant as the stars. </a:t>
            </a:r>
            <a:br>
              <a:rPr lang="en-US" sz="1600" dirty="0"/>
            </a:br>
            <a:r>
              <a:rPr lang="en-US" sz="1600" dirty="0"/>
              <a:t>This is why the weight space needs to be so much bigger than the space of train data. </a:t>
            </a:r>
            <a:br>
              <a:rPr lang="en-US" sz="1600" dirty="0"/>
            </a:br>
            <a:br>
              <a:rPr lang="en-US" sz="1600" dirty="0"/>
            </a:br>
            <a:r>
              <a:rPr lang="en-US" sz="1600" dirty="0"/>
              <a:t>Jeff will also sketch the proof of PAC-Learnable (Probably Approximately Correct) </a:t>
            </a:r>
            <a:br>
              <a:rPr lang="en-US" sz="1600" dirty="0"/>
            </a:br>
            <a:r>
              <a:rPr lang="en-US" sz="1600" dirty="0"/>
              <a:t>Let the number of parameters of your neural  net  &lt;  ԑ^2 (# training data) </a:t>
            </a:r>
            <a:br>
              <a:rPr lang="en-US" sz="1600" dirty="0"/>
            </a:br>
            <a:r>
              <a:rPr lang="en-US" sz="1600" dirty="0"/>
              <a:t>If on the randomly chosen training data, a machine is found that gives good answers, </a:t>
            </a:r>
            <a:br>
              <a:rPr lang="en-US" sz="1600" dirty="0"/>
            </a:br>
            <a:r>
              <a:rPr lang="en-US" sz="1600" dirty="0"/>
              <a:t>then </a:t>
            </a:r>
            <a:r>
              <a:rPr lang="en-US" sz="1600" dirty="0" err="1"/>
              <a:t>whp</a:t>
            </a:r>
            <a:r>
              <a:rPr lang="en-US" sz="1600" dirty="0"/>
              <a:t> this same machine will also work (1-ԑ) well on never seen </a:t>
            </a:r>
            <a:br>
              <a:rPr lang="en-US" sz="1600" dirty="0"/>
            </a:br>
            <a:r>
              <a:rPr lang="en-US" sz="1600" dirty="0"/>
              <a:t>before instances. </a:t>
            </a:r>
            <a:br>
              <a:rPr lang="en-US" sz="1600" dirty="0"/>
            </a:br>
            <a:br>
              <a:rPr lang="en-US" sz="1600" dirty="0"/>
            </a:br>
            <a:r>
              <a:rPr lang="en-US" sz="1600" dirty="0"/>
              <a:t>This gap is necessary because if the labels are random then </a:t>
            </a:r>
            <a:br>
              <a:rPr lang="en-US" sz="1600" dirty="0"/>
            </a:br>
            <a:r>
              <a:rPr lang="en-US" sz="1600" dirty="0"/>
              <a:t>the number of weights needed is more than # training data </a:t>
            </a:r>
            <a:br>
              <a:rPr lang="en-US" sz="1600" dirty="0"/>
            </a:br>
            <a:r>
              <a:rPr lang="en-US" sz="1600" dirty="0"/>
              <a:t>and the machine cannot generalize to unseen data. </a:t>
            </a:r>
            <a:br>
              <a:rPr lang="en-US" sz="1600" dirty="0"/>
            </a:br>
            <a:br>
              <a:rPr lang="en-US" sz="1600" dirty="0"/>
            </a:br>
            <a:endParaRPr lang="en-GB" sz="1600" dirty="0"/>
          </a:p>
        </p:txBody>
      </p:sp>
    </p:spTree>
    <p:extLst>
      <p:ext uri="{BB962C8B-B14F-4D97-AF65-F5344CB8AC3E}">
        <p14:creationId xmlns:p14="http://schemas.microsoft.com/office/powerpoint/2010/main" val="240566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9" name="Group 8">
            <a:extLst>
              <a:ext uri="{FF2B5EF4-FFF2-40B4-BE49-F238E27FC236}">
                <a16:creationId xmlns:a16="http://schemas.microsoft.com/office/drawing/2014/main" id="{BC8397EF-6E73-46E7-B5C6-6F44D2DBC2DE}"/>
              </a:ext>
            </a:extLst>
          </p:cNvPr>
          <p:cNvGrpSpPr/>
          <p:nvPr/>
        </p:nvGrpSpPr>
        <p:grpSpPr>
          <a:xfrm>
            <a:off x="961818" y="3623036"/>
            <a:ext cx="454232" cy="2382250"/>
            <a:chOff x="961818" y="3623036"/>
            <a:chExt cx="454232" cy="2382250"/>
          </a:xfrm>
        </p:grpSpPr>
        <p:cxnSp>
          <p:nvCxnSpPr>
            <p:cNvPr id="34" name="Straight Connector 33">
              <a:extLst>
                <a:ext uri="{FF2B5EF4-FFF2-40B4-BE49-F238E27FC236}">
                  <a16:creationId xmlns:a16="http://schemas.microsoft.com/office/drawing/2014/main" id="{6ADE80AC-4729-4BBA-A97B-29B3FFBEF19C}"/>
                </a:ext>
              </a:extLst>
            </p:cNvPr>
            <p:cNvCxnSpPr>
              <a:cxnSpLocks/>
            </p:cNvCxnSpPr>
            <p:nvPr/>
          </p:nvCxnSpPr>
          <p:spPr bwMode="auto">
            <a:xfrm flipH="1" flipV="1">
              <a:off x="961818" y="3823589"/>
              <a:ext cx="454232" cy="1"/>
            </a:xfrm>
            <a:prstGeom prst="line">
              <a:avLst/>
            </a:prstGeom>
            <a:noFill/>
            <a:ln w="12700" cap="sq" cmpd="sng" algn="ctr">
              <a:solidFill>
                <a:schemeClr val="accent2"/>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58FE358A-667E-4A65-84F5-F2626D7B6DD2}"/>
                </a:ext>
              </a:extLst>
            </p:cNvPr>
            <p:cNvGrpSpPr/>
            <p:nvPr/>
          </p:nvGrpSpPr>
          <p:grpSpPr>
            <a:xfrm>
              <a:off x="1147536" y="3623036"/>
              <a:ext cx="72000" cy="2382250"/>
              <a:chOff x="1147536" y="3851636"/>
              <a:chExt cx="72000" cy="2382250"/>
            </a:xfrm>
          </p:grpSpPr>
          <p:cxnSp>
            <p:nvCxnSpPr>
              <p:cNvPr id="37" name="Straight Connector 36">
                <a:extLst>
                  <a:ext uri="{FF2B5EF4-FFF2-40B4-BE49-F238E27FC236}">
                    <a16:creationId xmlns:a16="http://schemas.microsoft.com/office/drawing/2014/main" id="{8A1E4499-7E42-411C-8683-7F08F1302DF2}"/>
                  </a:ext>
                </a:extLst>
              </p:cNvPr>
              <p:cNvCxnSpPr>
                <a:cxnSpLocks/>
              </p:cNvCxnSpPr>
              <p:nvPr/>
            </p:nvCxnSpPr>
            <p:spPr bwMode="auto">
              <a:xfrm flipV="1">
                <a:off x="1181100" y="3851636"/>
                <a:ext cx="0" cy="2382250"/>
              </a:xfrm>
              <a:prstGeom prst="line">
                <a:avLst/>
              </a:prstGeom>
              <a:noFill/>
              <a:ln w="12700" cap="sq" cmpd="sng" algn="ctr">
                <a:solidFill>
                  <a:srgbClr val="66FF33"/>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507C5D1B-CBC5-445B-8B19-610110CD09C8}"/>
                  </a:ext>
                </a:extLst>
              </p:cNvPr>
              <p:cNvSpPr/>
              <p:nvPr/>
            </p:nvSpPr>
            <p:spPr>
              <a:xfrm>
                <a:off x="1147536" y="4008630"/>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71" name="Text Box 33">
                <a:extLst>
                  <a:ext uri="{FF2B5EF4-FFF2-40B4-BE49-F238E27FC236}">
                    <a16:creationId xmlns:a16="http://schemas.microsoft.com/office/drawing/2014/main" id="{7F60AB0A-144D-4F5C-A7E7-AFF6F9F00B0D}"/>
                  </a:ext>
                </a:extLst>
              </p:cNvPr>
              <p:cNvSpPr txBox="1">
                <a:spLocks noChangeArrowheads="1"/>
              </p:cNvSpPr>
              <p:nvPr/>
            </p:nvSpPr>
            <p:spPr bwMode="auto">
              <a:xfrm>
                <a:off x="82434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71" name="Text Box 33">
                <a:extLst>
                  <a:ext uri="{FF2B5EF4-FFF2-40B4-BE49-F238E27FC236}">
                    <a16:creationId xmlns:a16="http://schemas.microsoft.com/office/drawing/2014/main" id="{7F60AB0A-144D-4F5C-A7E7-AFF6F9F00B0D}"/>
                  </a:ext>
                </a:extLst>
              </p:cNvPr>
              <p:cNvSpPr txBox="1">
                <a:spLocks noRot="1" noChangeAspect="1" noMove="1" noResize="1" noEditPoints="1" noAdjustHandles="1" noChangeArrowheads="1" noChangeShapeType="1" noTextEdit="1"/>
              </p:cNvSpPr>
              <p:nvPr/>
            </p:nvSpPr>
            <p:spPr bwMode="auto">
              <a:xfrm>
                <a:off x="824345" y="5929110"/>
                <a:ext cx="432685" cy="523220"/>
              </a:xfrm>
              <a:prstGeom prst="rect">
                <a:avLst/>
              </a:prstGeom>
              <a:blipFill>
                <a:blip r:embed="rId2"/>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742C79E5-73DC-43C3-A6D9-68AB0196E239}"/>
              </a:ext>
            </a:extLst>
          </p:cNvPr>
          <p:cNvGrpSpPr/>
          <p:nvPr/>
        </p:nvGrpSpPr>
        <p:grpSpPr>
          <a:xfrm>
            <a:off x="320011" y="3200400"/>
            <a:ext cx="3740998" cy="2804886"/>
            <a:chOff x="320011" y="3200400"/>
            <a:chExt cx="3740998" cy="2804886"/>
          </a:xfrm>
        </p:grpSpPr>
        <p:cxnSp>
          <p:nvCxnSpPr>
            <p:cNvPr id="27" name="Straight Connector 26">
              <a:extLst>
                <a:ext uri="{FF2B5EF4-FFF2-40B4-BE49-F238E27FC236}">
                  <a16:creationId xmlns:a16="http://schemas.microsoft.com/office/drawing/2014/main" id="{556C49F1-78AC-428C-B648-EA13ED4C80D2}"/>
                </a:ext>
              </a:extLst>
            </p:cNvPr>
            <p:cNvCxnSpPr>
              <a:cxnSpLocks/>
            </p:cNvCxnSpPr>
            <p:nvPr/>
          </p:nvCxnSpPr>
          <p:spPr bwMode="auto">
            <a:xfrm>
              <a:off x="784409" y="3200400"/>
              <a:ext cx="0" cy="2804886"/>
            </a:xfrm>
            <a:prstGeom prst="line">
              <a:avLst/>
            </a:prstGeom>
            <a:noFill/>
            <a:ln w="12700" cap="sq"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86DFEB-3452-44CA-93FD-3B25D43BBCDF}"/>
                </a:ext>
              </a:extLst>
            </p:cNvPr>
            <p:cNvCxnSpPr/>
            <p:nvPr/>
          </p:nvCxnSpPr>
          <p:spPr bwMode="auto">
            <a:xfrm flipH="1">
              <a:off x="632009" y="584835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1" name="Text Box 33">
              <a:extLst>
                <a:ext uri="{FF2B5EF4-FFF2-40B4-BE49-F238E27FC236}">
                  <a16:creationId xmlns:a16="http://schemas.microsoft.com/office/drawing/2014/main" id="{AAF914DB-96AE-483A-B721-A4C7E5991D63}"/>
                </a:ext>
              </a:extLst>
            </p:cNvPr>
            <p:cNvSpPr txBox="1">
              <a:spLocks noChangeArrowheads="1"/>
            </p:cNvSpPr>
            <p:nvPr/>
          </p:nvSpPr>
          <p:spPr bwMode="auto">
            <a:xfrm rot="16200000">
              <a:off x="-268085" y="4451283"/>
              <a:ext cx="1699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anose="02020603050405020304" pitchFamily="18" charset="0"/>
                </a:rPr>
                <a:t>Error </a:t>
              </a:r>
              <a:r>
                <a:rPr lang="en-CA" altLang="en-US" sz="2800" i="1" dirty="0">
                  <a:solidFill>
                    <a:schemeClr val="accent2"/>
                  </a:solidFill>
                  <a:latin typeface="Times New Roman" panose="02020603050405020304" pitchFamily="18" charset="0"/>
                </a:rPr>
                <a:t>E</a:t>
              </a:r>
            </a:p>
          </p:txBody>
        </p:sp>
        <p:sp>
          <p:nvSpPr>
            <p:cNvPr id="41" name="Freeform 102">
              <a:extLst>
                <a:ext uri="{FF2B5EF4-FFF2-40B4-BE49-F238E27FC236}">
                  <a16:creationId xmlns:a16="http://schemas.microsoft.com/office/drawing/2014/main" id="{036F4499-4788-4127-9141-57A95454D8DA}"/>
                </a:ext>
              </a:extLst>
            </p:cNvPr>
            <p:cNvSpPr/>
            <p:nvPr/>
          </p:nvSpPr>
          <p:spPr>
            <a:xfrm flipV="1">
              <a:off x="1128589" y="3276600"/>
              <a:ext cx="2594610" cy="256032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19" name="TextBox 118">
            <a:extLst>
              <a:ext uri="{FF2B5EF4-FFF2-40B4-BE49-F238E27FC236}">
                <a16:creationId xmlns:a16="http://schemas.microsoft.com/office/drawing/2014/main" id="{C6B2EFB2-B137-4A92-AC5C-2DC2AED375CA}"/>
              </a:ext>
            </a:extLst>
          </p:cNvPr>
          <p:cNvSpPr txBox="1"/>
          <p:nvPr/>
        </p:nvSpPr>
        <p:spPr bwMode="auto">
          <a:xfrm>
            <a:off x="119400" y="83820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dirty="0">
                <a:solidFill>
                  <a:schemeClr val="accent2"/>
                </a:solidFill>
                <a:sym typeface="Symbol" panose="05050102010706020507" pitchFamily="18" charset="2"/>
              </a:rPr>
              <a:t>(</a:t>
            </a:r>
            <a:r>
              <a:rPr lang="en-US" sz="2400" i="1" dirty="0">
                <a:solidFill>
                  <a:srgbClr val="FFC000"/>
                </a:solidFill>
                <a:sym typeface="Symbol" panose="05050102010706020507" pitchFamily="18" charset="2"/>
              </a:rPr>
              <a:t>-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rgbClr val="FFC000"/>
                </a:solidFill>
                <a:sym typeface="Symbol" panose="05050102010706020507" pitchFamily="18" charset="2"/>
              </a:rPr>
              <a:t>-</a:t>
            </a:r>
            <a:r>
              <a:rPr lang="en-US" sz="2400" i="1" dirty="0">
                <a:solidFill>
                  <a:schemeClr val="accent2"/>
                </a:solidFill>
              </a:rPr>
              <a:t>           </a:t>
            </a:r>
            <a:r>
              <a:rPr lang="en-CA" sz="2400" dirty="0">
                <a:solidFill>
                  <a:schemeClr val="accent2"/>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cxnSp>
        <p:nvCxnSpPr>
          <p:cNvPr id="193" name="Straight Connector 192">
            <a:extLst>
              <a:ext uri="{FF2B5EF4-FFF2-40B4-BE49-F238E27FC236}">
                <a16:creationId xmlns:a16="http://schemas.microsoft.com/office/drawing/2014/main" id="{FE0FD12C-D3BE-4A2E-97BE-49FFAF1F0DAA}"/>
              </a:ext>
            </a:extLst>
          </p:cNvPr>
          <p:cNvCxnSpPr>
            <a:cxnSpLocks/>
          </p:cNvCxnSpPr>
          <p:nvPr/>
        </p:nvCxnSpPr>
        <p:spPr bwMode="auto">
          <a:xfrm flipH="1" flipV="1">
            <a:off x="1069768" y="3195841"/>
            <a:ext cx="346282" cy="2055245"/>
          </a:xfrm>
          <a:prstGeom prst="line">
            <a:avLst/>
          </a:prstGeom>
          <a:noFill/>
          <a:ln w="12700" cap="sq"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 Box 33">
                <a:extLst>
                  <a:ext uri="{FF2B5EF4-FFF2-40B4-BE49-F238E27FC236}">
                    <a16:creationId xmlns:a16="http://schemas.microsoft.com/office/drawing/2014/main" id="{75FA57AB-8013-4781-8759-03E56C884EA8}"/>
                  </a:ext>
                </a:extLst>
              </p:cNvPr>
              <p:cNvSpPr txBox="1">
                <a:spLocks noChangeArrowheads="1"/>
              </p:cNvSpPr>
              <p:nvPr/>
            </p:nvSpPr>
            <p:spPr bwMode="auto">
              <a:xfrm>
                <a:off x="1600200" y="58674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itchFamily="18" charset="0"/>
                  </a:rPr>
                  <a:t>Weights</a:t>
                </a:r>
                <a:r>
                  <a:rPr lang="en-CA" altLang="en-US" sz="2800" dirty="0">
                    <a:solidFill>
                      <a:srgbClr val="66FF33"/>
                    </a:solidFill>
                    <a:latin typeface="Times New Roman" pitchFamily="18" charset="0"/>
                  </a:rPr>
                  <a:t> </a:t>
                </a:r>
                <a14:m>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a14:m>
                <a:endParaRPr lang="en-CA" altLang="en-US" sz="2800" dirty="0">
                  <a:solidFill>
                    <a:srgbClr val="66FF33"/>
                  </a:solidFill>
                  <a:latin typeface="Times New Roman" pitchFamily="18" charset="0"/>
                </a:endParaRPr>
              </a:p>
            </p:txBody>
          </p:sp>
        </mc:Choice>
        <mc:Fallback xmlns="">
          <p:sp>
            <p:nvSpPr>
              <p:cNvPr id="216" name="Text Box 33">
                <a:extLst>
                  <a:ext uri="{FF2B5EF4-FFF2-40B4-BE49-F238E27FC236}">
                    <a16:creationId xmlns:a16="http://schemas.microsoft.com/office/drawing/2014/main" id="{75FA57AB-8013-4781-8759-03E56C884EA8}"/>
                  </a:ext>
                </a:extLst>
              </p:cNvPr>
              <p:cNvSpPr txBox="1">
                <a:spLocks noRot="1" noChangeAspect="1" noMove="1" noResize="1" noEditPoints="1" noAdjustHandles="1" noChangeArrowheads="1" noChangeShapeType="1" noTextEdit="1"/>
              </p:cNvSpPr>
              <p:nvPr/>
            </p:nvSpPr>
            <p:spPr bwMode="auto">
              <a:xfrm>
                <a:off x="1600200" y="5867400"/>
                <a:ext cx="2590800" cy="523220"/>
              </a:xfrm>
              <a:prstGeom prst="rect">
                <a:avLst/>
              </a:prstGeom>
              <a:blipFill>
                <a:blip r:embed="rId3"/>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17" name="Group 216">
            <a:extLst>
              <a:ext uri="{FF2B5EF4-FFF2-40B4-BE49-F238E27FC236}">
                <a16:creationId xmlns:a16="http://schemas.microsoft.com/office/drawing/2014/main" id="{D4562ED2-EE4C-4D80-B595-0ED7D3114EB5}"/>
              </a:ext>
            </a:extLst>
          </p:cNvPr>
          <p:cNvGrpSpPr/>
          <p:nvPr/>
        </p:nvGrpSpPr>
        <p:grpSpPr>
          <a:xfrm>
            <a:off x="1151487" y="4363771"/>
            <a:ext cx="515388" cy="2114464"/>
            <a:chOff x="1151487" y="4363771"/>
            <a:chExt cx="515388" cy="2114464"/>
          </a:xfrm>
        </p:grpSpPr>
        <p:grpSp>
          <p:nvGrpSpPr>
            <p:cNvPr id="219" name="Group 218">
              <a:extLst>
                <a:ext uri="{FF2B5EF4-FFF2-40B4-BE49-F238E27FC236}">
                  <a16:creationId xmlns:a16="http://schemas.microsoft.com/office/drawing/2014/main" id="{AC7595AB-D9C5-4678-B03D-73C320AF0BE4}"/>
                </a:ext>
              </a:extLst>
            </p:cNvPr>
            <p:cNvGrpSpPr/>
            <p:nvPr/>
          </p:nvGrpSpPr>
          <p:grpSpPr>
            <a:xfrm>
              <a:off x="1248064" y="4363771"/>
              <a:ext cx="418811" cy="1643421"/>
              <a:chOff x="982919" y="4361865"/>
              <a:chExt cx="418811" cy="1643421"/>
            </a:xfrm>
          </p:grpSpPr>
          <p:cxnSp>
            <p:nvCxnSpPr>
              <p:cNvPr id="221" name="Straight Connector 220">
                <a:extLst>
                  <a:ext uri="{FF2B5EF4-FFF2-40B4-BE49-F238E27FC236}">
                    <a16:creationId xmlns:a16="http://schemas.microsoft.com/office/drawing/2014/main" id="{556F8F05-AF2A-4495-B877-B82F661AEC8C}"/>
                  </a:ext>
                </a:extLst>
              </p:cNvPr>
              <p:cNvCxnSpPr>
                <a:cxnSpLocks/>
              </p:cNvCxnSpPr>
              <p:nvPr/>
            </p:nvCxnSpPr>
            <p:spPr bwMode="auto">
              <a:xfrm flipH="1" flipV="1">
                <a:off x="982919" y="4671360"/>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222" name="Group 221">
                <a:extLst>
                  <a:ext uri="{FF2B5EF4-FFF2-40B4-BE49-F238E27FC236}">
                    <a16:creationId xmlns:a16="http://schemas.microsoft.com/office/drawing/2014/main" id="{A8CA6965-E949-432F-BF72-AB051C8B98BD}"/>
                  </a:ext>
                </a:extLst>
              </p:cNvPr>
              <p:cNvGrpSpPr/>
              <p:nvPr/>
            </p:nvGrpSpPr>
            <p:grpSpPr>
              <a:xfrm>
                <a:off x="1152525" y="4361865"/>
                <a:ext cx="72000" cy="1643421"/>
                <a:chOff x="1152525" y="4590465"/>
                <a:chExt cx="72000" cy="1643421"/>
              </a:xfrm>
            </p:grpSpPr>
            <p:cxnSp>
              <p:nvCxnSpPr>
                <p:cNvPr id="223" name="Straight Connector 222">
                  <a:extLst>
                    <a:ext uri="{FF2B5EF4-FFF2-40B4-BE49-F238E27FC236}">
                      <a16:creationId xmlns:a16="http://schemas.microsoft.com/office/drawing/2014/main" id="{01F7DF95-5872-435E-826B-2601EB47CA5C}"/>
                    </a:ext>
                  </a:extLst>
                </p:cNvPr>
                <p:cNvCxnSpPr>
                  <a:cxnSpLocks/>
                </p:cNvCxnSpPr>
                <p:nvPr/>
              </p:nvCxnSpPr>
              <p:spPr bwMode="auto">
                <a:xfrm flipV="1">
                  <a:off x="1181100" y="4590465"/>
                  <a:ext cx="0" cy="1643421"/>
                </a:xfrm>
                <a:prstGeom prst="line">
                  <a:avLst/>
                </a:prstGeom>
                <a:noFill/>
                <a:ln w="12700" cap="sq" cmpd="sng" algn="ctr">
                  <a:solidFill>
                    <a:srgbClr val="66FF33"/>
                  </a:solidFill>
                  <a:prstDash val="solid"/>
                  <a:round/>
                  <a:headEnd type="none" w="med" len="med"/>
                  <a:tailEnd type="none" w="med" len="med"/>
                </a:ln>
                <a:effectLst/>
              </p:spPr>
            </p:cxnSp>
            <p:sp>
              <p:nvSpPr>
                <p:cNvPr id="224" name="Oval 223">
                  <a:extLst>
                    <a:ext uri="{FF2B5EF4-FFF2-40B4-BE49-F238E27FC236}">
                      <a16:creationId xmlns:a16="http://schemas.microsoft.com/office/drawing/2014/main" id="{F25324C2-2EEC-4378-B77A-ABFFCA67B543}"/>
                    </a:ext>
                  </a:extLst>
                </p:cNvPr>
                <p:cNvSpPr/>
                <p:nvPr/>
              </p:nvSpPr>
              <p:spPr>
                <a:xfrm>
                  <a:off x="1152525" y="4863974"/>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sp>
          <p:nvSpPr>
            <p:cNvPr id="220" name="Left Brace 219">
              <a:extLst>
                <a:ext uri="{FF2B5EF4-FFF2-40B4-BE49-F238E27FC236}">
                  <a16:creationId xmlns:a16="http://schemas.microsoft.com/office/drawing/2014/main" id="{CA21F249-F720-41A7-848C-9D019565F8DE}"/>
                </a:ext>
              </a:extLst>
            </p:cNvPr>
            <p:cNvSpPr/>
            <p:nvPr/>
          </p:nvSpPr>
          <p:spPr bwMode="auto">
            <a:xfrm rot="16200000">
              <a:off x="1221120" y="6281685"/>
              <a:ext cx="126917" cy="266183"/>
            </a:xfrm>
            <a:prstGeom prst="leftBrace">
              <a:avLst/>
            </a:prstGeom>
            <a:noFill/>
            <a:ln w="3175" cap="sq" cmpd="sng" algn="ctr">
              <a:solidFill>
                <a:srgbClr val="66FF33"/>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225" name="Rectangle 224">
            <a:extLst>
              <a:ext uri="{FF2B5EF4-FFF2-40B4-BE49-F238E27FC236}">
                <a16:creationId xmlns:a16="http://schemas.microsoft.com/office/drawing/2014/main" id="{52877B71-8140-4ED6-8857-5BAC93CD2260}"/>
              </a:ext>
            </a:extLst>
          </p:cNvPr>
          <p:cNvSpPr/>
          <p:nvPr/>
        </p:nvSpPr>
        <p:spPr>
          <a:xfrm>
            <a:off x="999918" y="6414730"/>
            <a:ext cx="2177409" cy="461665"/>
          </a:xfrm>
          <a:prstGeom prst="rect">
            <a:avLst/>
          </a:prstGeom>
        </p:spPr>
        <p:txBody>
          <a:bodyPr wrap="square">
            <a:spAutoFit/>
          </a:bodyPr>
          <a:lstStyle/>
          <a:p>
            <a:r>
              <a:rPr lang="en-CA" sz="2400" i="1" dirty="0">
                <a:solidFill>
                  <a:srgbClr val="66FF33"/>
                </a:solidFill>
                <a:sym typeface="Symbol" panose="05050102010706020507" pitchFamily="18" charset="2"/>
              </a:rPr>
              <a:t></a:t>
            </a:r>
            <a:r>
              <a:rPr lang="en-US" sz="2400" i="1" dirty="0">
                <a:solidFill>
                  <a:srgbClr val="66FF33"/>
                </a:solidFill>
              </a:rPr>
              <a:t>w </a:t>
            </a:r>
            <a:r>
              <a:rPr lang="en-US" sz="2400" i="1" dirty="0">
                <a:solidFill>
                  <a:srgbClr val="66FF33"/>
                </a:solidFill>
                <a:sym typeface="Symbol" panose="05050102010706020507" pitchFamily="18" charset="2"/>
              </a:rPr>
              <a:t>= </a:t>
            </a:r>
            <a:r>
              <a:rPr lang="en-US" sz="2400" i="1" dirty="0">
                <a:solidFill>
                  <a:srgbClr val="FFC000"/>
                </a:solidFill>
                <a:sym typeface="Symbol" panose="05050102010706020507" pitchFamily="18" charset="2"/>
              </a:rPr>
              <a:t>- 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i="1" dirty="0"/>
              <a:t>  </a:t>
            </a:r>
            <a:endParaRPr lang="en-US" sz="2400" i="1" dirty="0"/>
          </a:p>
        </p:txBody>
      </p:sp>
      <p:sp>
        <p:nvSpPr>
          <p:cNvPr id="232" name="Rectangle 231">
            <a:extLst>
              <a:ext uri="{FF2B5EF4-FFF2-40B4-BE49-F238E27FC236}">
                <a16:creationId xmlns:a16="http://schemas.microsoft.com/office/drawing/2014/main" id="{D0F90992-7E15-44C8-AF65-8BE55B795CBC}"/>
              </a:ext>
            </a:extLst>
          </p:cNvPr>
          <p:cNvSpPr/>
          <p:nvPr/>
        </p:nvSpPr>
        <p:spPr>
          <a:xfrm>
            <a:off x="2925422"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57B7EF7F-B130-4E06-99B5-37429D8C65E8}"/>
                  </a:ext>
                </a:extLst>
              </p:cNvPr>
              <p:cNvSpPr txBox="1"/>
              <p:nvPr/>
            </p:nvSpPr>
            <p:spPr bwMode="auto">
              <a:xfrm>
                <a:off x="5533080" y="1592171"/>
                <a:ext cx="4075315"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Each</a:t>
                </a:r>
                <a:r>
                  <a:rPr lang="en-US" altLang="en-US" sz="2400" dirty="0">
                    <a:latin typeface="Times New Roman"/>
                    <a:cs typeface="Times New Roman" panose="02020603050405020304" pitchFamily="18" charset="0"/>
                    <a:sym typeface="Symbol" panose="05050102010706020507" pitchFamily="18" charset="2"/>
                  </a:rPr>
                  <a:t> weight</a:t>
                </a:r>
                <a:r>
                  <a:rPr lang="en-US"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a:t>
                </a:r>
                <a:r>
                  <a:rPr lang="en-US"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changes. </a:t>
                </a:r>
              </a:p>
              <a:p>
                <a:r>
                  <a:rPr lang="en-US" sz="2400" dirty="0"/>
                  <a:t>Each</a:t>
                </a:r>
                <a:r>
                  <a:rPr lang="en-US" altLang="en-US" sz="2400" dirty="0">
                    <a:latin typeface="Times New Roman"/>
                    <a:cs typeface="Times New Roman" panose="02020603050405020304" pitchFamily="18" charset="0"/>
                    <a:sym typeface="Symbol" panose="05050102010706020507" pitchFamily="18" charset="2"/>
                  </a:rPr>
                  <a:t> training data </a:t>
                </a:r>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𝑑</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smtClean="0">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US" altLang="en-US" sz="2400" b="0" i="1" smtClean="0">
                            <a:solidFill>
                              <a:srgbClr val="FF00FF"/>
                            </a:solidFill>
                            <a:latin typeface="Cambria Math" panose="02040503050406030204" pitchFamily="18" charset="0"/>
                            <a:sym typeface="Symbol" panose="05050102010706020507" pitchFamily="18" charset="2"/>
                          </a:rPr>
                          <m:t>𝑑</m:t>
                        </m:r>
                      </m:sub>
                    </m:sSub>
                  </m:oMath>
                </a14:m>
                <a:r>
                  <a:rPr lang="en-US" altLang="en-US" sz="2400" dirty="0">
                    <a:solidFill>
                      <a:srgbClr val="FF00FF"/>
                    </a:solidFill>
                    <a:cs typeface="Times New Roman" panose="02020603050405020304" pitchFamily="18" charset="0"/>
                    <a:sym typeface="Symbol" panose="05050102010706020507" pitchFamily="18" charset="2"/>
                  </a:rPr>
                  <a:t></a:t>
                </a:r>
                <a:r>
                  <a:rPr lang="en-US" sz="2400" dirty="0"/>
                  <a:t>.</a:t>
                </a:r>
                <a:endParaRPr lang="en-US" altLang="en-US" sz="2400" dirty="0">
                  <a:solidFill>
                    <a:srgbClr val="FF00FF"/>
                  </a:solidFill>
                  <a:cs typeface="Times New Roman" panose="02020603050405020304" pitchFamily="18" charset="0"/>
                  <a:sym typeface="Symbol" panose="05050102010706020507" pitchFamily="18" charset="2"/>
                </a:endParaRPr>
              </a:p>
            </p:txBody>
          </p:sp>
        </mc:Choice>
        <mc:Fallback xmlns="">
          <p:sp>
            <p:nvSpPr>
              <p:cNvPr id="233" name="TextBox 232">
                <a:extLst>
                  <a:ext uri="{FF2B5EF4-FFF2-40B4-BE49-F238E27FC236}">
                    <a16:creationId xmlns:a16="http://schemas.microsoft.com/office/drawing/2014/main" id="{57B7EF7F-B130-4E06-99B5-37429D8C65E8}"/>
                  </a:ext>
                </a:extLst>
              </p:cNvPr>
              <p:cNvSpPr txBox="1">
                <a:spLocks noRot="1" noChangeAspect="1" noMove="1" noResize="1" noEditPoints="1" noAdjustHandles="1" noChangeArrowheads="1" noChangeShapeType="1" noTextEdit="1"/>
              </p:cNvSpPr>
              <p:nvPr/>
            </p:nvSpPr>
            <p:spPr bwMode="auto">
              <a:xfrm>
                <a:off x="5533080" y="1592171"/>
                <a:ext cx="4075315" cy="830997"/>
              </a:xfrm>
              <a:prstGeom prst="rect">
                <a:avLst/>
              </a:prstGeom>
              <a:blipFill>
                <a:blip r:embed="rId4"/>
                <a:stretch>
                  <a:fillRect l="-2395" t="-5839" b="-15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 name="Rectangle 1">
            <a:extLst>
              <a:ext uri="{FF2B5EF4-FFF2-40B4-BE49-F238E27FC236}">
                <a16:creationId xmlns:a16="http://schemas.microsoft.com/office/drawing/2014/main" id="{771DCC55-9C78-F438-059B-81364FBB41A2}"/>
              </a:ext>
            </a:extLst>
          </p:cNvPr>
          <p:cNvSpPr/>
          <p:nvPr/>
        </p:nvSpPr>
        <p:spPr>
          <a:xfrm>
            <a:off x="3875334" y="1560448"/>
            <a:ext cx="1075958" cy="461665"/>
          </a:xfrm>
          <a:prstGeom prst="rect">
            <a:avLst/>
          </a:prstGeom>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i="1" baseline="-25000" dirty="0">
                <a:solidFill>
                  <a:srgbClr val="FF00FF"/>
                </a:solidFill>
              </a:rPr>
              <a:t>x</a:t>
            </a:r>
            <a:r>
              <a:rPr lang="en-CA" sz="2400" i="1" dirty="0">
                <a:solidFill>
                  <a:srgbClr val="FF00FF"/>
                </a:solidFill>
              </a:rPr>
              <a:t>  </a:t>
            </a:r>
            <a:endParaRPr lang="en-US" sz="2400" i="1" dirty="0">
              <a:solidFill>
                <a:srgbClr val="FF00FF"/>
              </a:solidFill>
            </a:endParaRPr>
          </a:p>
        </p:txBody>
      </p:sp>
    </p:spTree>
    <p:extLst>
      <p:ext uri="{BB962C8B-B14F-4D97-AF65-F5344CB8AC3E}">
        <p14:creationId xmlns:p14="http://schemas.microsoft.com/office/powerpoint/2010/main" val="31387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25"/>
                                        </p:tgtEl>
                                        <p:attrNameLst>
                                          <p:attrName>r</p:attrName>
                                        </p:attrNameLst>
                                      </p:cBhvr>
                                    </p:animRot>
                                    <p:animRot by="-240000">
                                      <p:cBhvr>
                                        <p:cTn id="7" dur="200" fill="hold">
                                          <p:stCondLst>
                                            <p:cond delay="200"/>
                                          </p:stCondLst>
                                        </p:cTn>
                                        <p:tgtEl>
                                          <p:spTgt spid="225"/>
                                        </p:tgtEl>
                                        <p:attrNameLst>
                                          <p:attrName>r</p:attrName>
                                        </p:attrNameLst>
                                      </p:cBhvr>
                                    </p:animRot>
                                    <p:animRot by="240000">
                                      <p:cBhvr>
                                        <p:cTn id="8" dur="200" fill="hold">
                                          <p:stCondLst>
                                            <p:cond delay="400"/>
                                          </p:stCondLst>
                                        </p:cTn>
                                        <p:tgtEl>
                                          <p:spTgt spid="225"/>
                                        </p:tgtEl>
                                        <p:attrNameLst>
                                          <p:attrName>r</p:attrName>
                                        </p:attrNameLst>
                                      </p:cBhvr>
                                    </p:animRot>
                                    <p:animRot by="-240000">
                                      <p:cBhvr>
                                        <p:cTn id="9" dur="200" fill="hold">
                                          <p:stCondLst>
                                            <p:cond delay="600"/>
                                          </p:stCondLst>
                                        </p:cTn>
                                        <p:tgtEl>
                                          <p:spTgt spid="225"/>
                                        </p:tgtEl>
                                        <p:attrNameLst>
                                          <p:attrName>r</p:attrName>
                                        </p:attrNameLst>
                                      </p:cBhvr>
                                    </p:animRot>
                                    <p:animRot by="120000">
                                      <p:cBhvr>
                                        <p:cTn id="10" dur="200" fill="hold">
                                          <p:stCondLst>
                                            <p:cond delay="800"/>
                                          </p:stCondLst>
                                        </p:cTn>
                                        <p:tgtEl>
                                          <p:spTgt spid="22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3">
                                            <p:txEl>
                                              <p:pRg st="0" end="0"/>
                                            </p:txEl>
                                          </p:spTgt>
                                        </p:tgtEl>
                                        <p:attrNameLst>
                                          <p:attrName>style.visibility</p:attrName>
                                        </p:attrNameLst>
                                      </p:cBhvr>
                                      <p:to>
                                        <p:strVal val="visible"/>
                                      </p:to>
                                    </p:set>
                                    <p:anim calcmode="lin" valueType="num">
                                      <p:cBhvr additive="base">
                                        <p:cTn id="25" dur="500" fill="hold"/>
                                        <p:tgtEl>
                                          <p:spTgt spid="23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3">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32"/>
                                        </p:tgtEl>
                                        <p:attrNameLst>
                                          <p:attrName>style.visibility</p:attrName>
                                        </p:attrNameLst>
                                      </p:cBhvr>
                                      <p:to>
                                        <p:strVal val="visible"/>
                                      </p:to>
                                    </p:set>
                                    <p:anim calcmode="lin" valueType="num">
                                      <p:cBhvr additive="base">
                                        <p:cTn id="29" dur="500" fill="hold"/>
                                        <p:tgtEl>
                                          <p:spTgt spid="232"/>
                                        </p:tgtEl>
                                        <p:attrNameLst>
                                          <p:attrName>ppt_x</p:attrName>
                                        </p:attrNameLst>
                                      </p:cBhvr>
                                      <p:tavLst>
                                        <p:tav tm="0">
                                          <p:val>
                                            <p:strVal val="1+#ppt_w/2"/>
                                          </p:val>
                                        </p:tav>
                                        <p:tav tm="100000">
                                          <p:val>
                                            <p:strVal val="#ppt_x"/>
                                          </p:val>
                                        </p:tav>
                                      </p:tavLst>
                                    </p:anim>
                                    <p:anim calcmode="lin" valueType="num">
                                      <p:cBhvr additive="base">
                                        <p:cTn id="30" dur="500" fill="hold"/>
                                        <p:tgtEl>
                                          <p:spTgt spid="2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33">
                                            <p:txEl>
                                              <p:pRg st="1" end="1"/>
                                            </p:txEl>
                                          </p:spTgt>
                                        </p:tgtEl>
                                        <p:attrNameLst>
                                          <p:attrName>style.visibility</p:attrName>
                                        </p:attrNameLst>
                                      </p:cBhvr>
                                      <p:to>
                                        <p:strVal val="visible"/>
                                      </p:to>
                                    </p:set>
                                    <p:anim calcmode="lin" valueType="num">
                                      <p:cBhvr additive="base">
                                        <p:cTn id="35" dur="500" fill="hold"/>
                                        <p:tgtEl>
                                          <p:spTgt spid="233">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3">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3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9" name="Group 8">
            <a:extLst>
              <a:ext uri="{FF2B5EF4-FFF2-40B4-BE49-F238E27FC236}">
                <a16:creationId xmlns:a16="http://schemas.microsoft.com/office/drawing/2014/main" id="{BC8397EF-6E73-46E7-B5C6-6F44D2DBC2DE}"/>
              </a:ext>
            </a:extLst>
          </p:cNvPr>
          <p:cNvGrpSpPr/>
          <p:nvPr/>
        </p:nvGrpSpPr>
        <p:grpSpPr>
          <a:xfrm>
            <a:off x="961818" y="3623036"/>
            <a:ext cx="454232" cy="2382250"/>
            <a:chOff x="961818" y="3623036"/>
            <a:chExt cx="454232" cy="2382250"/>
          </a:xfrm>
        </p:grpSpPr>
        <p:cxnSp>
          <p:nvCxnSpPr>
            <p:cNvPr id="34" name="Straight Connector 33">
              <a:extLst>
                <a:ext uri="{FF2B5EF4-FFF2-40B4-BE49-F238E27FC236}">
                  <a16:creationId xmlns:a16="http://schemas.microsoft.com/office/drawing/2014/main" id="{6ADE80AC-4729-4BBA-A97B-29B3FFBEF19C}"/>
                </a:ext>
              </a:extLst>
            </p:cNvPr>
            <p:cNvCxnSpPr>
              <a:cxnSpLocks/>
            </p:cNvCxnSpPr>
            <p:nvPr/>
          </p:nvCxnSpPr>
          <p:spPr bwMode="auto">
            <a:xfrm flipH="1" flipV="1">
              <a:off x="961818" y="3823589"/>
              <a:ext cx="454232" cy="1"/>
            </a:xfrm>
            <a:prstGeom prst="line">
              <a:avLst/>
            </a:prstGeom>
            <a:noFill/>
            <a:ln w="12700" cap="sq" cmpd="sng" algn="ctr">
              <a:solidFill>
                <a:schemeClr val="accent2"/>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58FE358A-667E-4A65-84F5-F2626D7B6DD2}"/>
                </a:ext>
              </a:extLst>
            </p:cNvPr>
            <p:cNvGrpSpPr/>
            <p:nvPr/>
          </p:nvGrpSpPr>
          <p:grpSpPr>
            <a:xfrm>
              <a:off x="1147536" y="3623036"/>
              <a:ext cx="72000" cy="2382250"/>
              <a:chOff x="1147536" y="3851636"/>
              <a:chExt cx="72000" cy="2382250"/>
            </a:xfrm>
          </p:grpSpPr>
          <p:cxnSp>
            <p:nvCxnSpPr>
              <p:cNvPr id="37" name="Straight Connector 36">
                <a:extLst>
                  <a:ext uri="{FF2B5EF4-FFF2-40B4-BE49-F238E27FC236}">
                    <a16:creationId xmlns:a16="http://schemas.microsoft.com/office/drawing/2014/main" id="{8A1E4499-7E42-411C-8683-7F08F1302DF2}"/>
                  </a:ext>
                </a:extLst>
              </p:cNvPr>
              <p:cNvCxnSpPr>
                <a:cxnSpLocks/>
              </p:cNvCxnSpPr>
              <p:nvPr/>
            </p:nvCxnSpPr>
            <p:spPr bwMode="auto">
              <a:xfrm flipV="1">
                <a:off x="1181100" y="3851636"/>
                <a:ext cx="0" cy="2382250"/>
              </a:xfrm>
              <a:prstGeom prst="line">
                <a:avLst/>
              </a:prstGeom>
              <a:noFill/>
              <a:ln w="12700" cap="sq" cmpd="sng" algn="ctr">
                <a:solidFill>
                  <a:srgbClr val="66FF33"/>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507C5D1B-CBC5-445B-8B19-610110CD09C8}"/>
                  </a:ext>
                </a:extLst>
              </p:cNvPr>
              <p:cNvSpPr/>
              <p:nvPr/>
            </p:nvSpPr>
            <p:spPr>
              <a:xfrm>
                <a:off x="1147536" y="4008630"/>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mc:AlternateContent xmlns:mc="http://schemas.openxmlformats.org/markup-compatibility/2006" xmlns:a14="http://schemas.microsoft.com/office/drawing/2010/main">
        <mc:Choice Requires="a14">
          <p:sp>
            <p:nvSpPr>
              <p:cNvPr id="71" name="Text Box 33">
                <a:extLst>
                  <a:ext uri="{FF2B5EF4-FFF2-40B4-BE49-F238E27FC236}">
                    <a16:creationId xmlns:a16="http://schemas.microsoft.com/office/drawing/2014/main" id="{7F60AB0A-144D-4F5C-A7E7-AFF6F9F00B0D}"/>
                  </a:ext>
                </a:extLst>
              </p:cNvPr>
              <p:cNvSpPr txBox="1">
                <a:spLocks noChangeArrowheads="1"/>
              </p:cNvSpPr>
              <p:nvPr/>
            </p:nvSpPr>
            <p:spPr bwMode="auto">
              <a:xfrm>
                <a:off x="824345" y="5929110"/>
                <a:ext cx="432685"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m:oMathPara>
                </a14:m>
                <a:endParaRPr lang="en-CA" altLang="en-US" sz="2800" dirty="0">
                  <a:solidFill>
                    <a:srgbClr val="66FF33"/>
                  </a:solidFill>
                  <a:latin typeface="Times New Roman" pitchFamily="18" charset="0"/>
                </a:endParaRPr>
              </a:p>
            </p:txBody>
          </p:sp>
        </mc:Choice>
        <mc:Fallback xmlns="">
          <p:sp>
            <p:nvSpPr>
              <p:cNvPr id="71" name="Text Box 33">
                <a:extLst>
                  <a:ext uri="{FF2B5EF4-FFF2-40B4-BE49-F238E27FC236}">
                    <a16:creationId xmlns:a16="http://schemas.microsoft.com/office/drawing/2014/main" id="{7F60AB0A-144D-4F5C-A7E7-AFF6F9F00B0D}"/>
                  </a:ext>
                </a:extLst>
              </p:cNvPr>
              <p:cNvSpPr txBox="1">
                <a:spLocks noRot="1" noChangeAspect="1" noMove="1" noResize="1" noEditPoints="1" noAdjustHandles="1" noChangeArrowheads="1" noChangeShapeType="1" noTextEdit="1"/>
              </p:cNvSpPr>
              <p:nvPr/>
            </p:nvSpPr>
            <p:spPr bwMode="auto">
              <a:xfrm>
                <a:off x="824345" y="5929110"/>
                <a:ext cx="432685" cy="523220"/>
              </a:xfrm>
              <a:prstGeom prst="rect">
                <a:avLst/>
              </a:prstGeom>
              <a:blipFill>
                <a:blip r:embed="rId2"/>
                <a:stretch>
                  <a:fillRect r="-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742C79E5-73DC-43C3-A6D9-68AB0196E239}"/>
              </a:ext>
            </a:extLst>
          </p:cNvPr>
          <p:cNvGrpSpPr/>
          <p:nvPr/>
        </p:nvGrpSpPr>
        <p:grpSpPr>
          <a:xfrm>
            <a:off x="320011" y="3200400"/>
            <a:ext cx="3740998" cy="2804886"/>
            <a:chOff x="320011" y="3200400"/>
            <a:chExt cx="3740998" cy="2804886"/>
          </a:xfrm>
        </p:grpSpPr>
        <p:cxnSp>
          <p:nvCxnSpPr>
            <p:cNvPr id="27" name="Straight Connector 26">
              <a:extLst>
                <a:ext uri="{FF2B5EF4-FFF2-40B4-BE49-F238E27FC236}">
                  <a16:creationId xmlns:a16="http://schemas.microsoft.com/office/drawing/2014/main" id="{556C49F1-78AC-428C-B648-EA13ED4C80D2}"/>
                </a:ext>
              </a:extLst>
            </p:cNvPr>
            <p:cNvCxnSpPr>
              <a:cxnSpLocks/>
            </p:cNvCxnSpPr>
            <p:nvPr/>
          </p:nvCxnSpPr>
          <p:spPr bwMode="auto">
            <a:xfrm>
              <a:off x="784409" y="3200400"/>
              <a:ext cx="0" cy="2804886"/>
            </a:xfrm>
            <a:prstGeom prst="line">
              <a:avLst/>
            </a:prstGeom>
            <a:noFill/>
            <a:ln w="12700" cap="sq"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86DFEB-3452-44CA-93FD-3B25D43BBCDF}"/>
                </a:ext>
              </a:extLst>
            </p:cNvPr>
            <p:cNvCxnSpPr/>
            <p:nvPr/>
          </p:nvCxnSpPr>
          <p:spPr bwMode="auto">
            <a:xfrm flipH="1">
              <a:off x="632009" y="584835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1" name="Text Box 33">
              <a:extLst>
                <a:ext uri="{FF2B5EF4-FFF2-40B4-BE49-F238E27FC236}">
                  <a16:creationId xmlns:a16="http://schemas.microsoft.com/office/drawing/2014/main" id="{AAF914DB-96AE-483A-B721-A4C7E5991D63}"/>
                </a:ext>
              </a:extLst>
            </p:cNvPr>
            <p:cNvSpPr txBox="1">
              <a:spLocks noChangeArrowheads="1"/>
            </p:cNvSpPr>
            <p:nvPr/>
          </p:nvSpPr>
          <p:spPr bwMode="auto">
            <a:xfrm rot="16200000">
              <a:off x="-268085" y="4451283"/>
              <a:ext cx="1699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anose="02020603050405020304" pitchFamily="18" charset="0"/>
                </a:rPr>
                <a:t>Error </a:t>
              </a:r>
              <a:r>
                <a:rPr lang="en-CA" altLang="en-US" sz="2800" i="1" dirty="0">
                  <a:solidFill>
                    <a:schemeClr val="accent2"/>
                  </a:solidFill>
                  <a:latin typeface="Times New Roman" panose="02020603050405020304" pitchFamily="18" charset="0"/>
                </a:rPr>
                <a:t>E</a:t>
              </a:r>
            </a:p>
          </p:txBody>
        </p:sp>
        <p:sp>
          <p:nvSpPr>
            <p:cNvPr id="41" name="Freeform 102">
              <a:extLst>
                <a:ext uri="{FF2B5EF4-FFF2-40B4-BE49-F238E27FC236}">
                  <a16:creationId xmlns:a16="http://schemas.microsoft.com/office/drawing/2014/main" id="{036F4499-4788-4127-9141-57A95454D8DA}"/>
                </a:ext>
              </a:extLst>
            </p:cNvPr>
            <p:cNvSpPr/>
            <p:nvPr/>
          </p:nvSpPr>
          <p:spPr>
            <a:xfrm flipV="1">
              <a:off x="1128589" y="3276600"/>
              <a:ext cx="2594610" cy="2560320"/>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cxnSp>
        <p:nvCxnSpPr>
          <p:cNvPr id="193" name="Straight Connector 192">
            <a:extLst>
              <a:ext uri="{FF2B5EF4-FFF2-40B4-BE49-F238E27FC236}">
                <a16:creationId xmlns:a16="http://schemas.microsoft.com/office/drawing/2014/main" id="{FE0FD12C-D3BE-4A2E-97BE-49FFAF1F0DAA}"/>
              </a:ext>
            </a:extLst>
          </p:cNvPr>
          <p:cNvCxnSpPr>
            <a:cxnSpLocks/>
          </p:cNvCxnSpPr>
          <p:nvPr/>
        </p:nvCxnSpPr>
        <p:spPr bwMode="auto">
          <a:xfrm flipH="1" flipV="1">
            <a:off x="1069768" y="3195841"/>
            <a:ext cx="346282" cy="2055245"/>
          </a:xfrm>
          <a:prstGeom prst="line">
            <a:avLst/>
          </a:prstGeom>
          <a:noFill/>
          <a:ln w="12700" cap="sq" cmpd="sng" algn="ctr">
            <a:solidFill>
              <a:schemeClr val="accent2"/>
            </a:solidFill>
            <a:prstDash val="solid"/>
            <a:round/>
            <a:headEnd type="none" w="med" len="med"/>
            <a:tailEnd type="none" w="med" len="med"/>
          </a:ln>
          <a:effectLst/>
        </p:spPr>
      </p:cxnSp>
      <p:sp>
        <p:nvSpPr>
          <p:cNvPr id="198" name="Text Box 33">
            <a:extLst>
              <a:ext uri="{FF2B5EF4-FFF2-40B4-BE49-F238E27FC236}">
                <a16:creationId xmlns:a16="http://schemas.microsoft.com/office/drawing/2014/main" id="{9FD8F8AB-95C7-46E1-A600-8EF5169F62EA}"/>
              </a:ext>
            </a:extLst>
          </p:cNvPr>
          <p:cNvSpPr txBox="1">
            <a:spLocks noChangeArrowheads="1"/>
          </p:cNvSpPr>
          <p:nvPr/>
        </p:nvSpPr>
        <p:spPr bwMode="auto">
          <a:xfrm>
            <a:off x="1245072" y="3972580"/>
            <a:ext cx="3252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rgbClr val="FFC000"/>
                </a:solidFill>
                <a:latin typeface="Times New Roman" pitchFamily="18" charset="0"/>
              </a:rPr>
              <a:t>E</a:t>
            </a:r>
            <a:r>
              <a:rPr lang="en-US" altLang="en-US" sz="2800" dirty="0">
                <a:latin typeface="Times New Roman" pitchFamily="18" charset="0"/>
              </a:rPr>
              <a:t> decreases .4%</a:t>
            </a:r>
            <a:endParaRPr lang="en-CA" altLang="en-US" sz="2800" dirty="0">
              <a:solidFill>
                <a:srgbClr val="66FF33"/>
              </a:solidFill>
              <a:latin typeface="Times New Roman" pitchFamily="18" charset="0"/>
            </a:endParaRPr>
          </a:p>
        </p:txBody>
      </p:sp>
      <mc:AlternateContent xmlns:mc="http://schemas.openxmlformats.org/markup-compatibility/2006" xmlns:a14="http://schemas.microsoft.com/office/drawing/2010/main">
        <mc:Choice Requires="a14">
          <p:sp>
            <p:nvSpPr>
              <p:cNvPr id="216" name="Text Box 33">
                <a:extLst>
                  <a:ext uri="{FF2B5EF4-FFF2-40B4-BE49-F238E27FC236}">
                    <a16:creationId xmlns:a16="http://schemas.microsoft.com/office/drawing/2014/main" id="{75FA57AB-8013-4781-8759-03E56C884EA8}"/>
                  </a:ext>
                </a:extLst>
              </p:cNvPr>
              <p:cNvSpPr txBox="1">
                <a:spLocks noChangeArrowheads="1"/>
              </p:cNvSpPr>
              <p:nvPr/>
            </p:nvSpPr>
            <p:spPr bwMode="auto">
              <a:xfrm>
                <a:off x="1600200" y="58674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dirty="0">
                    <a:latin typeface="Times New Roman" pitchFamily="18" charset="0"/>
                  </a:rPr>
                  <a:t>Weights</a:t>
                </a:r>
                <a:r>
                  <a:rPr lang="en-CA" altLang="en-US" sz="2800" dirty="0">
                    <a:solidFill>
                      <a:srgbClr val="66FF33"/>
                    </a:solidFill>
                    <a:latin typeface="Times New Roman" pitchFamily="18" charset="0"/>
                  </a:rPr>
                  <a:t> </a:t>
                </a:r>
                <a14:m>
                  <m:oMath xmlns:m="http://schemas.openxmlformats.org/officeDocument/2006/math">
                    <m:acc>
                      <m:accPr>
                        <m:chr m:val="⃗"/>
                        <m:ctrlPr>
                          <a:rPr lang="en-US" altLang="en-US" sz="2800" i="1" smtClean="0">
                            <a:solidFill>
                              <a:srgbClr val="66FF33"/>
                            </a:solidFill>
                            <a:latin typeface="Cambria Math" panose="02040503050406030204" pitchFamily="18" charset="0"/>
                            <a:sym typeface="Symbol" panose="05050102010706020507" pitchFamily="18" charset="2"/>
                          </a:rPr>
                        </m:ctrlPr>
                      </m:accPr>
                      <m:e>
                        <m:r>
                          <a:rPr lang="en-CA" altLang="en-US" sz="2800" b="0" i="1" smtClean="0">
                            <a:solidFill>
                              <a:srgbClr val="66FF33"/>
                            </a:solidFill>
                            <a:latin typeface="Cambria Math" panose="02040503050406030204" pitchFamily="18" charset="0"/>
                            <a:sym typeface="Symbol" panose="05050102010706020507" pitchFamily="18" charset="2"/>
                          </a:rPr>
                          <m:t>𝑤</m:t>
                        </m:r>
                      </m:e>
                    </m:acc>
                  </m:oMath>
                </a14:m>
                <a:endParaRPr lang="en-CA" altLang="en-US" sz="2800" dirty="0">
                  <a:solidFill>
                    <a:srgbClr val="66FF33"/>
                  </a:solidFill>
                  <a:latin typeface="Times New Roman" pitchFamily="18" charset="0"/>
                </a:endParaRPr>
              </a:p>
            </p:txBody>
          </p:sp>
        </mc:Choice>
        <mc:Fallback xmlns="">
          <p:sp>
            <p:nvSpPr>
              <p:cNvPr id="216" name="Text Box 33">
                <a:extLst>
                  <a:ext uri="{FF2B5EF4-FFF2-40B4-BE49-F238E27FC236}">
                    <a16:creationId xmlns:a16="http://schemas.microsoft.com/office/drawing/2014/main" id="{75FA57AB-8013-4781-8759-03E56C884EA8}"/>
                  </a:ext>
                </a:extLst>
              </p:cNvPr>
              <p:cNvSpPr txBox="1">
                <a:spLocks noRot="1" noChangeAspect="1" noMove="1" noResize="1" noEditPoints="1" noAdjustHandles="1" noChangeArrowheads="1" noChangeShapeType="1" noTextEdit="1"/>
              </p:cNvSpPr>
              <p:nvPr/>
            </p:nvSpPr>
            <p:spPr bwMode="auto">
              <a:xfrm>
                <a:off x="1600200" y="5867400"/>
                <a:ext cx="2590800" cy="523220"/>
              </a:xfrm>
              <a:prstGeom prst="rect">
                <a:avLst/>
              </a:prstGeom>
              <a:blipFill>
                <a:blip r:embed="rId3"/>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17" name="Group 216">
            <a:extLst>
              <a:ext uri="{FF2B5EF4-FFF2-40B4-BE49-F238E27FC236}">
                <a16:creationId xmlns:a16="http://schemas.microsoft.com/office/drawing/2014/main" id="{D4562ED2-EE4C-4D80-B595-0ED7D3114EB5}"/>
              </a:ext>
            </a:extLst>
          </p:cNvPr>
          <p:cNvGrpSpPr/>
          <p:nvPr/>
        </p:nvGrpSpPr>
        <p:grpSpPr>
          <a:xfrm>
            <a:off x="1151487" y="4363771"/>
            <a:ext cx="515388" cy="2114464"/>
            <a:chOff x="1151487" y="4363771"/>
            <a:chExt cx="515388" cy="2114464"/>
          </a:xfrm>
        </p:grpSpPr>
        <p:grpSp>
          <p:nvGrpSpPr>
            <p:cNvPr id="219" name="Group 218">
              <a:extLst>
                <a:ext uri="{FF2B5EF4-FFF2-40B4-BE49-F238E27FC236}">
                  <a16:creationId xmlns:a16="http://schemas.microsoft.com/office/drawing/2014/main" id="{AC7595AB-D9C5-4678-B03D-73C320AF0BE4}"/>
                </a:ext>
              </a:extLst>
            </p:cNvPr>
            <p:cNvGrpSpPr/>
            <p:nvPr/>
          </p:nvGrpSpPr>
          <p:grpSpPr>
            <a:xfrm>
              <a:off x="1248064" y="4363771"/>
              <a:ext cx="418811" cy="1643421"/>
              <a:chOff x="982919" y="4361865"/>
              <a:chExt cx="418811" cy="1643421"/>
            </a:xfrm>
          </p:grpSpPr>
          <p:cxnSp>
            <p:nvCxnSpPr>
              <p:cNvPr id="221" name="Straight Connector 220">
                <a:extLst>
                  <a:ext uri="{FF2B5EF4-FFF2-40B4-BE49-F238E27FC236}">
                    <a16:creationId xmlns:a16="http://schemas.microsoft.com/office/drawing/2014/main" id="{556F8F05-AF2A-4495-B877-B82F661AEC8C}"/>
                  </a:ext>
                </a:extLst>
              </p:cNvPr>
              <p:cNvCxnSpPr>
                <a:cxnSpLocks/>
              </p:cNvCxnSpPr>
              <p:nvPr/>
            </p:nvCxnSpPr>
            <p:spPr bwMode="auto">
              <a:xfrm flipH="1" flipV="1">
                <a:off x="982919" y="4671360"/>
                <a:ext cx="418811" cy="3962"/>
              </a:xfrm>
              <a:prstGeom prst="line">
                <a:avLst/>
              </a:prstGeom>
              <a:noFill/>
              <a:ln w="12700" cap="sq" cmpd="sng" algn="ctr">
                <a:solidFill>
                  <a:schemeClr val="accent2"/>
                </a:solidFill>
                <a:prstDash val="solid"/>
                <a:round/>
                <a:headEnd type="none" w="med" len="med"/>
                <a:tailEnd type="none" w="med" len="med"/>
              </a:ln>
              <a:effectLst/>
            </p:spPr>
          </p:cxnSp>
          <p:grpSp>
            <p:nvGrpSpPr>
              <p:cNvPr id="222" name="Group 221">
                <a:extLst>
                  <a:ext uri="{FF2B5EF4-FFF2-40B4-BE49-F238E27FC236}">
                    <a16:creationId xmlns:a16="http://schemas.microsoft.com/office/drawing/2014/main" id="{A8CA6965-E949-432F-BF72-AB051C8B98BD}"/>
                  </a:ext>
                </a:extLst>
              </p:cNvPr>
              <p:cNvGrpSpPr/>
              <p:nvPr/>
            </p:nvGrpSpPr>
            <p:grpSpPr>
              <a:xfrm>
                <a:off x="1152525" y="4361865"/>
                <a:ext cx="72000" cy="1643421"/>
                <a:chOff x="1152525" y="4590465"/>
                <a:chExt cx="72000" cy="1643421"/>
              </a:xfrm>
            </p:grpSpPr>
            <p:cxnSp>
              <p:nvCxnSpPr>
                <p:cNvPr id="223" name="Straight Connector 222">
                  <a:extLst>
                    <a:ext uri="{FF2B5EF4-FFF2-40B4-BE49-F238E27FC236}">
                      <a16:creationId xmlns:a16="http://schemas.microsoft.com/office/drawing/2014/main" id="{01F7DF95-5872-435E-826B-2601EB47CA5C}"/>
                    </a:ext>
                  </a:extLst>
                </p:cNvPr>
                <p:cNvCxnSpPr>
                  <a:cxnSpLocks/>
                </p:cNvCxnSpPr>
                <p:nvPr/>
              </p:nvCxnSpPr>
              <p:spPr bwMode="auto">
                <a:xfrm flipV="1">
                  <a:off x="1181100" y="4590465"/>
                  <a:ext cx="0" cy="1643421"/>
                </a:xfrm>
                <a:prstGeom prst="line">
                  <a:avLst/>
                </a:prstGeom>
                <a:noFill/>
                <a:ln w="12700" cap="sq" cmpd="sng" algn="ctr">
                  <a:solidFill>
                    <a:srgbClr val="66FF33"/>
                  </a:solidFill>
                  <a:prstDash val="solid"/>
                  <a:round/>
                  <a:headEnd type="none" w="med" len="med"/>
                  <a:tailEnd type="none" w="med" len="med"/>
                </a:ln>
                <a:effectLst/>
              </p:spPr>
            </p:cxnSp>
            <p:sp>
              <p:nvSpPr>
                <p:cNvPr id="224" name="Oval 223">
                  <a:extLst>
                    <a:ext uri="{FF2B5EF4-FFF2-40B4-BE49-F238E27FC236}">
                      <a16:creationId xmlns:a16="http://schemas.microsoft.com/office/drawing/2014/main" id="{F25324C2-2EEC-4378-B77A-ABFFCA67B543}"/>
                    </a:ext>
                  </a:extLst>
                </p:cNvPr>
                <p:cNvSpPr/>
                <p:nvPr/>
              </p:nvSpPr>
              <p:spPr>
                <a:xfrm>
                  <a:off x="1152525" y="4863974"/>
                  <a:ext cx="72000" cy="87120"/>
                </a:xfrm>
                <a:prstGeom prst="ellipse">
                  <a:avLst/>
                </a:prstGeom>
                <a:solidFill>
                  <a:srgbClr val="66FF33"/>
                </a:solidFill>
                <a:ln>
                  <a:noFill/>
                </a:ln>
              </p:spPr>
              <p:txBody>
                <a:bodyPr wrap="square" rtlCol="0" anchor="ctr">
                  <a:spAutoFit/>
                </a:bodyPr>
                <a:lstStyle/>
                <a:p>
                  <a:pPr algn="l"/>
                  <a:endParaRPr lang="en-CA" sz="2400" dirty="0"/>
                </a:p>
              </p:txBody>
            </p:sp>
          </p:grpSp>
        </p:grpSp>
        <p:sp>
          <p:nvSpPr>
            <p:cNvPr id="220" name="Left Brace 219">
              <a:extLst>
                <a:ext uri="{FF2B5EF4-FFF2-40B4-BE49-F238E27FC236}">
                  <a16:creationId xmlns:a16="http://schemas.microsoft.com/office/drawing/2014/main" id="{CA21F249-F720-41A7-848C-9D019565F8DE}"/>
                </a:ext>
              </a:extLst>
            </p:cNvPr>
            <p:cNvSpPr/>
            <p:nvPr/>
          </p:nvSpPr>
          <p:spPr bwMode="auto">
            <a:xfrm rot="16200000">
              <a:off x="1221120" y="6281685"/>
              <a:ext cx="126917" cy="266183"/>
            </a:xfrm>
            <a:prstGeom prst="leftBrace">
              <a:avLst/>
            </a:prstGeom>
            <a:noFill/>
            <a:ln w="3175" cap="sq" cmpd="sng" algn="ctr">
              <a:solidFill>
                <a:srgbClr val="66FF33"/>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225" name="Rectangle 224">
            <a:extLst>
              <a:ext uri="{FF2B5EF4-FFF2-40B4-BE49-F238E27FC236}">
                <a16:creationId xmlns:a16="http://schemas.microsoft.com/office/drawing/2014/main" id="{52877B71-8140-4ED6-8857-5BAC93CD2260}"/>
              </a:ext>
            </a:extLst>
          </p:cNvPr>
          <p:cNvSpPr/>
          <p:nvPr/>
        </p:nvSpPr>
        <p:spPr>
          <a:xfrm>
            <a:off x="999918" y="6414730"/>
            <a:ext cx="2177409" cy="461665"/>
          </a:xfrm>
          <a:prstGeom prst="rect">
            <a:avLst/>
          </a:prstGeom>
        </p:spPr>
        <p:txBody>
          <a:bodyPr wrap="square">
            <a:spAutoFit/>
          </a:bodyPr>
          <a:lstStyle/>
          <a:p>
            <a:r>
              <a:rPr lang="en-CA" sz="2400" i="1" dirty="0">
                <a:solidFill>
                  <a:srgbClr val="66FF33"/>
                </a:solidFill>
                <a:sym typeface="Symbol" panose="05050102010706020507" pitchFamily="18" charset="2"/>
              </a:rPr>
              <a:t></a:t>
            </a:r>
            <a:r>
              <a:rPr lang="en-US" sz="2400" i="1" dirty="0">
                <a:solidFill>
                  <a:srgbClr val="66FF33"/>
                </a:solidFill>
              </a:rPr>
              <a:t>w </a:t>
            </a:r>
            <a:r>
              <a:rPr lang="en-US" sz="2400" i="1" dirty="0">
                <a:solidFill>
                  <a:srgbClr val="66FF33"/>
                </a:solidFill>
                <a:sym typeface="Symbol" panose="05050102010706020507" pitchFamily="18" charset="2"/>
              </a:rPr>
              <a:t>= </a:t>
            </a:r>
            <a:r>
              <a:rPr lang="en-US" sz="2400" i="1" dirty="0">
                <a:solidFill>
                  <a:srgbClr val="FFC000"/>
                </a:solidFill>
                <a:sym typeface="Symbol" panose="05050102010706020507" pitchFamily="18" charset="2"/>
              </a:rPr>
              <a:t>- 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i="1" dirty="0"/>
              <a:t>  </a:t>
            </a:r>
            <a:endParaRPr lang="en-US" sz="2400" i="1" dirty="0"/>
          </a:p>
        </p:txBody>
      </p:sp>
      <p:grpSp>
        <p:nvGrpSpPr>
          <p:cNvPr id="4" name="Group 3">
            <a:extLst>
              <a:ext uri="{FF2B5EF4-FFF2-40B4-BE49-F238E27FC236}">
                <a16:creationId xmlns:a16="http://schemas.microsoft.com/office/drawing/2014/main" id="{F81B1002-3C68-4DAB-A001-C30B9CB75933}"/>
              </a:ext>
            </a:extLst>
          </p:cNvPr>
          <p:cNvGrpSpPr/>
          <p:nvPr/>
        </p:nvGrpSpPr>
        <p:grpSpPr>
          <a:xfrm>
            <a:off x="2743200" y="2011121"/>
            <a:ext cx="4724400" cy="595001"/>
            <a:chOff x="2743200" y="2382180"/>
            <a:chExt cx="4724400" cy="595001"/>
          </a:xfrm>
        </p:grpSpPr>
        <p:sp>
          <p:nvSpPr>
            <p:cNvPr id="197" name="Rectangle 196">
              <a:extLst>
                <a:ext uri="{FF2B5EF4-FFF2-40B4-BE49-F238E27FC236}">
                  <a16:creationId xmlns:a16="http://schemas.microsoft.com/office/drawing/2014/main" id="{09C57B23-6618-4CD9-962C-4601D4D4F940}"/>
                </a:ext>
              </a:extLst>
            </p:cNvPr>
            <p:cNvSpPr/>
            <p:nvPr/>
          </p:nvSpPr>
          <p:spPr>
            <a:xfrm>
              <a:off x="2743200" y="2515516"/>
              <a:ext cx="4724400" cy="461665"/>
            </a:xfrm>
            <a:prstGeom prst="rect">
              <a:avLst/>
            </a:prstGeom>
          </p:spPr>
          <p:txBody>
            <a:bodyPr wrap="square">
              <a:spAutoFit/>
            </a:bodyPr>
            <a:lstStyle/>
            <a:p>
              <a:r>
                <a:rPr lang="en-CA" sz="2400" dirty="0">
                  <a:solidFill>
                    <a:schemeClr val="accent2"/>
                  </a:solidFill>
                  <a:sym typeface="Symbol" panose="05050102010706020507" pitchFamily="18" charset="2"/>
                </a:rPr>
                <a:t> Lemma: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Ω</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3" name="Left Brace 2">
              <a:extLst>
                <a:ext uri="{FF2B5EF4-FFF2-40B4-BE49-F238E27FC236}">
                  <a16:creationId xmlns:a16="http://schemas.microsoft.com/office/drawing/2014/main" id="{8838047B-3412-402F-85C0-07E760DFBF42}"/>
                </a:ext>
              </a:extLst>
            </p:cNvPr>
            <p:cNvSpPr/>
            <p:nvPr/>
          </p:nvSpPr>
          <p:spPr bwMode="auto">
            <a:xfrm rot="16200000">
              <a:off x="4001458" y="1416464"/>
              <a:ext cx="174670" cy="2106101"/>
            </a:xfrm>
            <a:prstGeom prst="leftBrace">
              <a:avLst/>
            </a:prstGeom>
            <a:noFill/>
            <a:ln w="6350" cap="sq" cmpd="sng" algn="ctr">
              <a:solidFill>
                <a:schemeClr val="accent2"/>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39" name="Rectangle 38">
            <a:extLst>
              <a:ext uri="{FF2B5EF4-FFF2-40B4-BE49-F238E27FC236}">
                <a16:creationId xmlns:a16="http://schemas.microsoft.com/office/drawing/2014/main" id="{0FD09167-66B1-4BC6-AAA9-9421EBD650FB}"/>
              </a:ext>
            </a:extLst>
          </p:cNvPr>
          <p:cNvSpPr/>
          <p:nvPr/>
        </p:nvSpPr>
        <p:spPr>
          <a:xfrm>
            <a:off x="1836158" y="2508384"/>
            <a:ext cx="1833661"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(1-</a:t>
            </a:r>
            <a:r>
              <a:rPr lang="el-GR" altLang="en-US" sz="2400" dirty="0">
                <a:solidFill>
                  <a:srgbClr val="FFC000"/>
                </a:solidFill>
                <a:latin typeface="Times New Roman"/>
                <a:cs typeface="Times New Roman" panose="02020603050405020304" pitchFamily="18" charset="0"/>
                <a:sym typeface="Symbol" panose="05050102010706020507" pitchFamily="18" charset="2"/>
              </a:rPr>
              <a:t>σ</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endParaRPr lang="en-CA" sz="2400" dirty="0">
              <a:solidFill>
                <a:schemeClr val="accent2"/>
              </a:solidFill>
              <a:sym typeface="Symbol" panose="05050102010706020507" pitchFamily="18" charset="2"/>
            </a:endParaRPr>
          </a:p>
        </p:txBody>
      </p:sp>
      <p:sp>
        <p:nvSpPr>
          <p:cNvPr id="40" name="Rectangle 39">
            <a:extLst>
              <a:ext uri="{FF2B5EF4-FFF2-40B4-BE49-F238E27FC236}">
                <a16:creationId xmlns:a16="http://schemas.microsoft.com/office/drawing/2014/main" id="{0E409481-0585-45DF-B1F9-B8923ECB81C5}"/>
              </a:ext>
            </a:extLst>
          </p:cNvPr>
          <p:cNvSpPr/>
          <p:nvPr/>
        </p:nvSpPr>
        <p:spPr>
          <a:xfrm>
            <a:off x="1040687" y="2968782"/>
            <a:ext cx="4325060" cy="461665"/>
          </a:xfrm>
          <a:prstGeom prst="rect">
            <a:avLst/>
          </a:prstGeom>
        </p:spPr>
        <p:txBody>
          <a:bodyPr wrap="square">
            <a:spAutoFit/>
          </a:bodyPr>
          <a:lstStyle/>
          <a:p>
            <a:r>
              <a:rPr lang="en-CA" sz="2400" dirty="0">
                <a:solidFill>
                  <a:schemeClr val="accent2"/>
                </a:solidFill>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err="1">
                <a:solidFill>
                  <a:srgbClr val="66FF33"/>
                </a:solidFill>
              </a:rPr>
              <a:t>w</a:t>
            </a:r>
            <a:r>
              <a:rPr lang="en-US" sz="2400" i="1" baseline="30000" dirty="0" err="1">
                <a:solidFill>
                  <a:srgbClr val="66FF33"/>
                </a:solidFill>
                <a:latin typeface="Times New Roman"/>
                <a:cs typeface="Times New Roman" panose="02020603050405020304" pitchFamily="18" charset="0"/>
                <a:sym typeface="Symbol" panose="05050102010706020507" pitchFamily="18" charset="2"/>
              </a:rPr>
              <a:t>t</a:t>
            </a:r>
            <a:r>
              <a:rPr lang="en-US" sz="2400" dirty="0">
                <a:solidFill>
                  <a:schemeClr val="accent2"/>
                </a:solidFill>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(1-</a:t>
            </a:r>
            <a:r>
              <a:rPr lang="el-GR" altLang="en-US" sz="2400" dirty="0">
                <a:solidFill>
                  <a:srgbClr val="FFC000"/>
                </a:solidFill>
                <a:latin typeface="Times New Roman"/>
                <a:cs typeface="Times New Roman" panose="02020603050405020304" pitchFamily="18" charset="0"/>
                <a:sym typeface="Symbol" panose="05050102010706020507" pitchFamily="18" charset="2"/>
              </a:rPr>
              <a:t>σ</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baseline="30000" dirty="0">
                <a:solidFill>
                  <a:srgbClr val="FFC000"/>
                </a:solidFill>
                <a:latin typeface="Times New Roman"/>
                <a:cs typeface="Times New Roman" panose="02020603050405020304" pitchFamily="18" charset="0"/>
                <a:sym typeface="Symbol" panose="05050102010706020507" pitchFamily="18" charset="2"/>
              </a:rPr>
              <a:t>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altLang="en-US" sz="2400" baseline="30000" dirty="0">
                <a:solidFill>
                  <a:srgbClr val="66FF33"/>
                </a:solidFill>
                <a:latin typeface="Times New Roman"/>
                <a:cs typeface="Times New Roman" panose="02020603050405020304" pitchFamily="18" charset="0"/>
                <a:sym typeface="Symbol" panose="05050102010706020507" pitchFamily="18" charset="2"/>
              </a:rPr>
              <a:t>0</a:t>
            </a:r>
            <a:r>
              <a:rPr lang="en-US" sz="2400" dirty="0">
                <a:solidFill>
                  <a:schemeClr val="accent2"/>
                </a:solidFill>
              </a:rPr>
              <a:t>)</a:t>
            </a:r>
          </a:p>
        </p:txBody>
      </p:sp>
      <p:grpSp>
        <p:nvGrpSpPr>
          <p:cNvPr id="10" name="Group 9">
            <a:extLst>
              <a:ext uri="{FF2B5EF4-FFF2-40B4-BE49-F238E27FC236}">
                <a16:creationId xmlns:a16="http://schemas.microsoft.com/office/drawing/2014/main" id="{E73CFEDC-5158-714A-F7C4-0D7C3D791D39}"/>
              </a:ext>
            </a:extLst>
          </p:cNvPr>
          <p:cNvGrpSpPr/>
          <p:nvPr/>
        </p:nvGrpSpPr>
        <p:grpSpPr>
          <a:xfrm>
            <a:off x="119400" y="838200"/>
            <a:ext cx="9024600" cy="1200329"/>
            <a:chOff x="119400" y="838200"/>
            <a:chExt cx="9024600" cy="1200329"/>
          </a:xfrm>
        </p:grpSpPr>
        <p:sp>
          <p:nvSpPr>
            <p:cNvPr id="2" name="TextBox 1">
              <a:extLst>
                <a:ext uri="{FF2B5EF4-FFF2-40B4-BE49-F238E27FC236}">
                  <a16:creationId xmlns:a16="http://schemas.microsoft.com/office/drawing/2014/main" id="{3D905933-3E84-E016-4AC3-1DC02AF00DF4}"/>
                </a:ext>
              </a:extLst>
            </p:cNvPr>
            <p:cNvSpPr txBox="1"/>
            <p:nvPr/>
          </p:nvSpPr>
          <p:spPr bwMode="auto">
            <a:xfrm>
              <a:off x="119400" y="83820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dirty="0">
                  <a:solidFill>
                    <a:schemeClr val="accent2"/>
                  </a:solidFill>
                  <a:sym typeface="Symbol" panose="05050102010706020507" pitchFamily="18" charset="2"/>
                </a:rPr>
                <a:t>(</a:t>
              </a:r>
              <a:r>
                <a:rPr lang="en-US" sz="2400" i="1" dirty="0">
                  <a:solidFill>
                    <a:srgbClr val="FFC000"/>
                  </a:solidFill>
                  <a:sym typeface="Symbol" panose="05050102010706020507" pitchFamily="18" charset="2"/>
                </a:rPr>
                <a:t>-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rgbClr val="FFC000"/>
                  </a:solidFill>
                  <a:sym typeface="Symbol" panose="05050102010706020507" pitchFamily="18" charset="2"/>
                </a:rPr>
                <a:t>-</a:t>
              </a:r>
              <a:r>
                <a:rPr lang="en-US" sz="2400" i="1" dirty="0">
                  <a:solidFill>
                    <a:schemeClr val="accent2"/>
                  </a:solidFill>
                </a:rPr>
                <a:t>           </a:t>
              </a:r>
              <a:r>
                <a:rPr lang="en-CA" sz="2400" dirty="0">
                  <a:solidFill>
                    <a:schemeClr val="accent2"/>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
          <p:nvSpPr>
            <p:cNvPr id="7" name="Rectangle 6">
              <a:extLst>
                <a:ext uri="{FF2B5EF4-FFF2-40B4-BE49-F238E27FC236}">
                  <a16:creationId xmlns:a16="http://schemas.microsoft.com/office/drawing/2014/main" id="{EA827385-C6F0-55A7-36BC-A2DC37564238}"/>
                </a:ext>
              </a:extLst>
            </p:cNvPr>
            <p:cNvSpPr/>
            <p:nvPr/>
          </p:nvSpPr>
          <p:spPr>
            <a:xfrm>
              <a:off x="2925422"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p:sp>
          <p:nvSpPr>
            <p:cNvPr id="8" name="Rectangle 7">
              <a:extLst>
                <a:ext uri="{FF2B5EF4-FFF2-40B4-BE49-F238E27FC236}">
                  <a16:creationId xmlns:a16="http://schemas.microsoft.com/office/drawing/2014/main" id="{C4C29636-14AD-B726-5CCD-0C31751214EE}"/>
                </a:ext>
              </a:extLst>
            </p:cNvPr>
            <p:cNvSpPr/>
            <p:nvPr/>
          </p:nvSpPr>
          <p:spPr>
            <a:xfrm>
              <a:off x="3875334" y="1560448"/>
              <a:ext cx="1075958" cy="461665"/>
            </a:xfrm>
            <a:prstGeom prst="rect">
              <a:avLst/>
            </a:prstGeom>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i="1" baseline="-25000" dirty="0">
                  <a:solidFill>
                    <a:srgbClr val="FF00FF"/>
                  </a:solidFill>
                </a:rPr>
                <a:t>x</a:t>
              </a:r>
              <a:r>
                <a:rPr lang="en-CA" sz="2400" i="1" dirty="0">
                  <a:solidFill>
                    <a:srgbClr val="FF00FF"/>
                  </a:solidFill>
                </a:rPr>
                <a:t>  </a:t>
              </a:r>
              <a:endParaRPr lang="en-US" sz="2400" i="1" dirty="0">
                <a:solidFill>
                  <a:srgbClr val="FF00FF"/>
                </a:solidFill>
              </a:endParaRPr>
            </a:p>
          </p:txBody>
        </p:sp>
      </p:grpSp>
    </p:spTree>
    <p:extLst>
      <p:ext uri="{BB962C8B-B14F-4D97-AF65-F5344CB8AC3E}">
        <p14:creationId xmlns:p14="http://schemas.microsoft.com/office/powerpoint/2010/main" val="20025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500" fill="hold"/>
                                        <p:tgtEl>
                                          <p:spTgt spid="198"/>
                                        </p:tgtEl>
                                        <p:attrNameLst>
                                          <p:attrName>ppt_x</p:attrName>
                                        </p:attrNameLst>
                                      </p:cBhvr>
                                      <p:tavLst>
                                        <p:tav tm="0">
                                          <p:val>
                                            <p:strVal val="0-#ppt_w/2"/>
                                          </p:val>
                                        </p:tav>
                                        <p:tav tm="100000">
                                          <p:val>
                                            <p:strVal val="#ppt_x"/>
                                          </p:val>
                                        </p:tav>
                                      </p:tavLst>
                                    </p:anim>
                                    <p:anim calcmode="lin" valueType="num">
                                      <p:cBhvr additive="base">
                                        <p:cTn id="18" dur="5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
                                            <p:txEl>
                                              <p:pRg st="0" end="0"/>
                                            </p:txEl>
                                          </p:spTgt>
                                        </p:tgtEl>
                                        <p:attrNameLst>
                                          <p:attrName>style.visibility</p:attrName>
                                        </p:attrNameLst>
                                      </p:cBhvr>
                                      <p:to>
                                        <p:strVal val="visible"/>
                                      </p:to>
                                    </p:set>
                                    <p:anim calcmode="lin" valueType="num">
                                      <p:cBhvr additive="base">
                                        <p:cTn id="2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35" name="Rectangle 34">
            <a:extLst>
              <a:ext uri="{FF2B5EF4-FFF2-40B4-BE49-F238E27FC236}">
                <a16:creationId xmlns:a16="http://schemas.microsoft.com/office/drawing/2014/main" id="{6DF5416E-B01D-42B6-A2CB-BF652797742C}"/>
              </a:ext>
            </a:extLst>
          </p:cNvPr>
          <p:cNvSpPr/>
          <p:nvPr/>
        </p:nvSpPr>
        <p:spPr>
          <a:xfrm>
            <a:off x="3995532" y="2524540"/>
            <a:ext cx="1757689"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O(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64" name="Rectangle 63">
            <a:extLst>
              <a:ext uri="{FF2B5EF4-FFF2-40B4-BE49-F238E27FC236}">
                <a16:creationId xmlns:a16="http://schemas.microsoft.com/office/drawing/2014/main" id="{A5A12867-D820-46E2-90DD-077FE29139AB}"/>
              </a:ext>
            </a:extLst>
          </p:cNvPr>
          <p:cNvSpPr/>
          <p:nvPr/>
        </p:nvSpPr>
        <p:spPr>
          <a:xfrm>
            <a:off x="999918" y="6414730"/>
            <a:ext cx="2177409" cy="461665"/>
          </a:xfrm>
          <a:prstGeom prst="rect">
            <a:avLst/>
          </a:prstGeom>
        </p:spPr>
        <p:txBody>
          <a:bodyPr wrap="square">
            <a:spAutoFit/>
          </a:bodyPr>
          <a:lstStyle/>
          <a:p>
            <a:r>
              <a:rPr lang="en-CA" sz="2400" i="1" dirty="0">
                <a:solidFill>
                  <a:srgbClr val="66FF33"/>
                </a:solidFill>
                <a:sym typeface="Symbol" panose="05050102010706020507" pitchFamily="18" charset="2"/>
              </a:rPr>
              <a:t></a:t>
            </a:r>
            <a:r>
              <a:rPr lang="en-US" sz="2400" i="1" dirty="0">
                <a:solidFill>
                  <a:srgbClr val="66FF33"/>
                </a:solidFill>
              </a:rPr>
              <a:t>w </a:t>
            </a:r>
            <a:r>
              <a:rPr lang="en-US" sz="2400" i="1" dirty="0">
                <a:solidFill>
                  <a:srgbClr val="66FF33"/>
                </a:solidFill>
                <a:sym typeface="Symbol" panose="05050102010706020507" pitchFamily="18" charset="2"/>
              </a:rPr>
              <a:t>= </a:t>
            </a:r>
            <a:r>
              <a:rPr lang="en-US" sz="2400" i="1" dirty="0">
                <a:solidFill>
                  <a:srgbClr val="FFC000"/>
                </a:solidFill>
                <a:sym typeface="Symbol" panose="05050102010706020507" pitchFamily="18" charset="2"/>
              </a:rPr>
              <a:t>- 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i="1" dirty="0"/>
              <a:t>  </a:t>
            </a:r>
            <a:endParaRPr lang="en-US" sz="2400" i="1" dirty="0"/>
          </a:p>
        </p:txBody>
      </p:sp>
      <p:pic>
        <p:nvPicPr>
          <p:cNvPr id="65" name="Picture 4" descr="Contour plot">
            <a:extLst>
              <a:ext uri="{FF2B5EF4-FFF2-40B4-BE49-F238E27FC236}">
                <a16:creationId xmlns:a16="http://schemas.microsoft.com/office/drawing/2014/main" id="{7CAEB387-B72B-4DC7-BEDF-CDDCCF730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73" y="3393389"/>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a:extLst>
              <a:ext uri="{FF2B5EF4-FFF2-40B4-BE49-F238E27FC236}">
                <a16:creationId xmlns:a16="http://schemas.microsoft.com/office/drawing/2014/main" id="{C3B5745B-3D5F-4458-A59C-274C2FF6D850}"/>
              </a:ext>
            </a:extLst>
          </p:cNvPr>
          <p:cNvSpPr/>
          <p:nvPr/>
        </p:nvSpPr>
        <p:spPr>
          <a:xfrm>
            <a:off x="6815137" y="6608969"/>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67" name="Rectangle 66">
            <a:extLst>
              <a:ext uri="{FF2B5EF4-FFF2-40B4-BE49-F238E27FC236}">
                <a16:creationId xmlns:a16="http://schemas.microsoft.com/office/drawing/2014/main" id="{BBCE183E-E17C-4831-BA96-81F7A84C2EFE}"/>
              </a:ext>
            </a:extLst>
          </p:cNvPr>
          <p:cNvSpPr/>
          <p:nvPr/>
        </p:nvSpPr>
        <p:spPr>
          <a:xfrm>
            <a:off x="5072742" y="4886849"/>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68" name="Text Box 33">
            <a:extLst>
              <a:ext uri="{FF2B5EF4-FFF2-40B4-BE49-F238E27FC236}">
                <a16:creationId xmlns:a16="http://schemas.microsoft.com/office/drawing/2014/main" id="{27637807-F843-4F34-9F7C-5865F1CAA349}"/>
              </a:ext>
            </a:extLst>
          </p:cNvPr>
          <p:cNvSpPr txBox="1">
            <a:spLocks noChangeArrowheads="1"/>
          </p:cNvSpPr>
          <p:nvPr/>
        </p:nvSpPr>
        <p:spPr bwMode="auto">
          <a:xfrm>
            <a:off x="6444342" y="639633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69" name="Text Box 33">
            <a:extLst>
              <a:ext uri="{FF2B5EF4-FFF2-40B4-BE49-F238E27FC236}">
                <a16:creationId xmlns:a16="http://schemas.microsoft.com/office/drawing/2014/main" id="{011A7263-4F82-4454-BC85-66B8C6800B46}"/>
              </a:ext>
            </a:extLst>
          </p:cNvPr>
          <p:cNvSpPr txBox="1">
            <a:spLocks noChangeArrowheads="1"/>
          </p:cNvSpPr>
          <p:nvPr/>
        </p:nvSpPr>
        <p:spPr bwMode="auto">
          <a:xfrm>
            <a:off x="4815114" y="4745333"/>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70" name="Rectangle 69">
            <a:extLst>
              <a:ext uri="{FF2B5EF4-FFF2-40B4-BE49-F238E27FC236}">
                <a16:creationId xmlns:a16="http://schemas.microsoft.com/office/drawing/2014/main" id="{4A52D975-0617-457E-BDBE-182384FE64B1}"/>
              </a:ext>
            </a:extLst>
          </p:cNvPr>
          <p:cNvSpPr/>
          <p:nvPr/>
        </p:nvSpPr>
        <p:spPr>
          <a:xfrm>
            <a:off x="5381172" y="3405556"/>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72" name="TextBox 71">
            <a:extLst>
              <a:ext uri="{FF2B5EF4-FFF2-40B4-BE49-F238E27FC236}">
                <a16:creationId xmlns:a16="http://schemas.microsoft.com/office/drawing/2014/main" id="{C75AE67F-4295-4BF6-B704-799DF677A8C0}"/>
              </a:ext>
            </a:extLst>
          </p:cNvPr>
          <p:cNvSpPr txBox="1"/>
          <p:nvPr/>
        </p:nvSpPr>
        <p:spPr bwMode="auto">
          <a:xfrm>
            <a:off x="369548" y="3473939"/>
            <a:ext cx="4627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Weights can’t leave the ball.</a:t>
            </a:r>
            <a:endParaRPr lang="en-GB" sz="3600" dirty="0"/>
          </a:p>
        </p:txBody>
      </p:sp>
      <p:grpSp>
        <p:nvGrpSpPr>
          <p:cNvPr id="73" name="Group 45">
            <a:extLst>
              <a:ext uri="{FF2B5EF4-FFF2-40B4-BE49-F238E27FC236}">
                <a16:creationId xmlns:a16="http://schemas.microsoft.com/office/drawing/2014/main" id="{09351303-8D26-423C-8126-33854CBCEEDE}"/>
              </a:ext>
            </a:extLst>
          </p:cNvPr>
          <p:cNvGrpSpPr>
            <a:grpSpLocks/>
          </p:cNvGrpSpPr>
          <p:nvPr/>
        </p:nvGrpSpPr>
        <p:grpSpPr bwMode="auto">
          <a:xfrm>
            <a:off x="6755982" y="3809424"/>
            <a:ext cx="474663" cy="952500"/>
            <a:chOff x="2593" y="768"/>
            <a:chExt cx="849" cy="1475"/>
          </a:xfrm>
        </p:grpSpPr>
        <p:sp>
          <p:nvSpPr>
            <p:cNvPr id="74" name="Freeform 46">
              <a:extLst>
                <a:ext uri="{FF2B5EF4-FFF2-40B4-BE49-F238E27FC236}">
                  <a16:creationId xmlns:a16="http://schemas.microsoft.com/office/drawing/2014/main" id="{5E2D91AC-0CDB-4F43-AA9D-1F21042DD30A}"/>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5" name="Freeform 47">
              <a:extLst>
                <a:ext uri="{FF2B5EF4-FFF2-40B4-BE49-F238E27FC236}">
                  <a16:creationId xmlns:a16="http://schemas.microsoft.com/office/drawing/2014/main" id="{35285D12-6036-461F-805F-7ACAEBF0BCCE}"/>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6" name="Freeform 48">
              <a:extLst>
                <a:ext uri="{FF2B5EF4-FFF2-40B4-BE49-F238E27FC236}">
                  <a16:creationId xmlns:a16="http://schemas.microsoft.com/office/drawing/2014/main" id="{132A1A1B-5B5B-4BF3-9170-15C03DA0F6BE}"/>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7" name="Freeform 49">
              <a:extLst>
                <a:ext uri="{FF2B5EF4-FFF2-40B4-BE49-F238E27FC236}">
                  <a16:creationId xmlns:a16="http://schemas.microsoft.com/office/drawing/2014/main" id="{9B72F0A9-C4DC-4244-A8C7-F42D56226F00}"/>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8" name="Freeform 50">
              <a:extLst>
                <a:ext uri="{FF2B5EF4-FFF2-40B4-BE49-F238E27FC236}">
                  <a16:creationId xmlns:a16="http://schemas.microsoft.com/office/drawing/2014/main" id="{BDB50EF3-BF50-404E-8224-D92A5C17D071}"/>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9" name="Freeform 51">
              <a:extLst>
                <a:ext uri="{FF2B5EF4-FFF2-40B4-BE49-F238E27FC236}">
                  <a16:creationId xmlns:a16="http://schemas.microsoft.com/office/drawing/2014/main" id="{EE127B4E-E402-41CE-8B80-0082104F8747}"/>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0" name="Freeform 52">
              <a:extLst>
                <a:ext uri="{FF2B5EF4-FFF2-40B4-BE49-F238E27FC236}">
                  <a16:creationId xmlns:a16="http://schemas.microsoft.com/office/drawing/2014/main" id="{47D3BF96-9610-4807-A35D-F4765688D277}"/>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nvGrpSpPr>
            <p:cNvPr id="81" name="Group 53">
              <a:extLst>
                <a:ext uri="{FF2B5EF4-FFF2-40B4-BE49-F238E27FC236}">
                  <a16:creationId xmlns:a16="http://schemas.microsoft.com/office/drawing/2014/main" id="{6451BDC5-7FB7-4A23-AD74-A8B7EA0FE5CF}"/>
                </a:ext>
              </a:extLst>
            </p:cNvPr>
            <p:cNvGrpSpPr>
              <a:grpSpLocks/>
            </p:cNvGrpSpPr>
            <p:nvPr/>
          </p:nvGrpSpPr>
          <p:grpSpPr bwMode="auto">
            <a:xfrm>
              <a:off x="2720" y="768"/>
              <a:ext cx="230" cy="1456"/>
              <a:chOff x="2720" y="768"/>
              <a:chExt cx="230" cy="1456"/>
            </a:xfrm>
          </p:grpSpPr>
          <p:sp>
            <p:nvSpPr>
              <p:cNvPr id="82" name="Freeform 54">
                <a:extLst>
                  <a:ext uri="{FF2B5EF4-FFF2-40B4-BE49-F238E27FC236}">
                    <a16:creationId xmlns:a16="http://schemas.microsoft.com/office/drawing/2014/main" id="{C14656F8-9D67-4AA2-8E69-BAB075066EF9}"/>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3" name="Freeform 55">
                <a:extLst>
                  <a:ext uri="{FF2B5EF4-FFF2-40B4-BE49-F238E27FC236}">
                    <a16:creationId xmlns:a16="http://schemas.microsoft.com/office/drawing/2014/main" id="{C61A5529-DF92-4DA8-B6D9-32262B7FD4DC}"/>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grpSp>
      <p:pic>
        <p:nvPicPr>
          <p:cNvPr id="84" name="Picture 83">
            <a:extLst>
              <a:ext uri="{FF2B5EF4-FFF2-40B4-BE49-F238E27FC236}">
                <a16:creationId xmlns:a16="http://schemas.microsoft.com/office/drawing/2014/main" id="{FFE8B84D-650E-41C2-A424-EC5A1C9E6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09" y="3843266"/>
            <a:ext cx="486724" cy="615529"/>
          </a:xfrm>
          <a:prstGeom prst="rect">
            <a:avLst/>
          </a:prstGeom>
        </p:spPr>
      </p:pic>
      <p:sp>
        <p:nvSpPr>
          <p:cNvPr id="85" name="Oval 84">
            <a:extLst>
              <a:ext uri="{FF2B5EF4-FFF2-40B4-BE49-F238E27FC236}">
                <a16:creationId xmlns:a16="http://schemas.microsoft.com/office/drawing/2014/main" id="{D88D02EA-41A8-47DA-9028-D4AF5F1D35D9}"/>
              </a:ext>
            </a:extLst>
          </p:cNvPr>
          <p:cNvSpPr/>
          <p:nvPr/>
        </p:nvSpPr>
        <p:spPr>
          <a:xfrm>
            <a:off x="7211209" y="3983074"/>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86" name="Rectangle 85">
            <a:extLst>
              <a:ext uri="{FF2B5EF4-FFF2-40B4-BE49-F238E27FC236}">
                <a16:creationId xmlns:a16="http://schemas.microsoft.com/office/drawing/2014/main" id="{09413BD8-A091-470F-A4B4-6612C5A81001}"/>
              </a:ext>
            </a:extLst>
          </p:cNvPr>
          <p:cNvSpPr/>
          <p:nvPr/>
        </p:nvSpPr>
        <p:spPr>
          <a:xfrm>
            <a:off x="3124200" y="6422839"/>
            <a:ext cx="1757689"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  </a:t>
            </a:r>
            <a:r>
              <a:rPr lang="en-CA" sz="2400" dirty="0">
                <a:solidFill>
                  <a:schemeClr val="accent2"/>
                </a:solidFill>
                <a:sym typeface="Symbol" panose="05050102010706020507" pitchFamily="18" charset="2"/>
              </a:rPr>
              <a:t>  </a:t>
            </a:r>
            <a:endParaRPr lang="en-US" sz="2400" i="1" dirty="0"/>
          </a:p>
        </p:txBody>
      </p:sp>
      <p:grpSp>
        <p:nvGrpSpPr>
          <p:cNvPr id="34" name="Group 33">
            <a:extLst>
              <a:ext uri="{FF2B5EF4-FFF2-40B4-BE49-F238E27FC236}">
                <a16:creationId xmlns:a16="http://schemas.microsoft.com/office/drawing/2014/main" id="{F63E6ABD-0333-4A7C-BC40-E0E92AAACEE5}"/>
              </a:ext>
            </a:extLst>
          </p:cNvPr>
          <p:cNvGrpSpPr/>
          <p:nvPr/>
        </p:nvGrpSpPr>
        <p:grpSpPr>
          <a:xfrm>
            <a:off x="2743200" y="2011121"/>
            <a:ext cx="4724400" cy="595001"/>
            <a:chOff x="2743200" y="2382180"/>
            <a:chExt cx="4724400" cy="595001"/>
          </a:xfrm>
        </p:grpSpPr>
        <p:sp>
          <p:nvSpPr>
            <p:cNvPr id="36" name="Rectangle 35">
              <a:extLst>
                <a:ext uri="{FF2B5EF4-FFF2-40B4-BE49-F238E27FC236}">
                  <a16:creationId xmlns:a16="http://schemas.microsoft.com/office/drawing/2014/main" id="{A5423641-A333-4D29-8346-E903487D3B27}"/>
                </a:ext>
              </a:extLst>
            </p:cNvPr>
            <p:cNvSpPr/>
            <p:nvPr/>
          </p:nvSpPr>
          <p:spPr>
            <a:xfrm>
              <a:off x="2743200" y="2515516"/>
              <a:ext cx="4724400" cy="461665"/>
            </a:xfrm>
            <a:prstGeom prst="rect">
              <a:avLst/>
            </a:prstGeom>
          </p:spPr>
          <p:txBody>
            <a:bodyPr wrap="square">
              <a:spAutoFit/>
            </a:bodyPr>
            <a:lstStyle/>
            <a:p>
              <a:r>
                <a:rPr lang="en-CA" sz="2400" dirty="0">
                  <a:solidFill>
                    <a:schemeClr val="accent2"/>
                  </a:solidFill>
                  <a:sym typeface="Symbol" panose="05050102010706020507" pitchFamily="18" charset="2"/>
                </a:rPr>
                <a:t> Lemma: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Ω</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37" name="Left Brace 36">
              <a:extLst>
                <a:ext uri="{FF2B5EF4-FFF2-40B4-BE49-F238E27FC236}">
                  <a16:creationId xmlns:a16="http://schemas.microsoft.com/office/drawing/2014/main" id="{838A45BA-1BE1-46C8-B1D8-10953865AE95}"/>
                </a:ext>
              </a:extLst>
            </p:cNvPr>
            <p:cNvSpPr/>
            <p:nvPr/>
          </p:nvSpPr>
          <p:spPr bwMode="auto">
            <a:xfrm rot="16200000">
              <a:off x="4001458" y="1416464"/>
              <a:ext cx="174670" cy="2106101"/>
            </a:xfrm>
            <a:prstGeom prst="leftBrace">
              <a:avLst/>
            </a:prstGeom>
            <a:noFill/>
            <a:ln w="6350" cap="sq" cmpd="sng" algn="ctr">
              <a:solidFill>
                <a:schemeClr val="accent2"/>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3" name="Group 2">
            <a:extLst>
              <a:ext uri="{FF2B5EF4-FFF2-40B4-BE49-F238E27FC236}">
                <a16:creationId xmlns:a16="http://schemas.microsoft.com/office/drawing/2014/main" id="{7C97EB93-43B9-93E9-262C-D2876DBF7065}"/>
              </a:ext>
            </a:extLst>
          </p:cNvPr>
          <p:cNvGrpSpPr/>
          <p:nvPr/>
        </p:nvGrpSpPr>
        <p:grpSpPr>
          <a:xfrm>
            <a:off x="119400" y="838200"/>
            <a:ext cx="9024600" cy="1200329"/>
            <a:chOff x="119400" y="838200"/>
            <a:chExt cx="9024600" cy="1200329"/>
          </a:xfrm>
        </p:grpSpPr>
        <p:sp>
          <p:nvSpPr>
            <p:cNvPr id="4" name="TextBox 3">
              <a:extLst>
                <a:ext uri="{FF2B5EF4-FFF2-40B4-BE49-F238E27FC236}">
                  <a16:creationId xmlns:a16="http://schemas.microsoft.com/office/drawing/2014/main" id="{7A9B55EA-7266-1477-BBD3-6AFF478A1F8C}"/>
                </a:ext>
              </a:extLst>
            </p:cNvPr>
            <p:cNvSpPr txBox="1"/>
            <p:nvPr/>
          </p:nvSpPr>
          <p:spPr bwMode="auto">
            <a:xfrm>
              <a:off x="119400" y="83820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dirty="0">
                  <a:solidFill>
                    <a:schemeClr val="accent2"/>
                  </a:solidFill>
                  <a:sym typeface="Symbol" panose="05050102010706020507" pitchFamily="18" charset="2"/>
                </a:rPr>
                <a:t>(</a:t>
              </a:r>
              <a:r>
                <a:rPr lang="en-US" sz="2400" i="1" dirty="0">
                  <a:solidFill>
                    <a:srgbClr val="FFC000"/>
                  </a:solidFill>
                  <a:sym typeface="Symbol" panose="05050102010706020507" pitchFamily="18" charset="2"/>
                </a:rPr>
                <a:t>-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rgbClr val="FFC000"/>
                  </a:solidFill>
                  <a:sym typeface="Symbol" panose="05050102010706020507" pitchFamily="18" charset="2"/>
                </a:rPr>
                <a:t>-</a:t>
              </a:r>
              <a:r>
                <a:rPr lang="en-US" sz="2400" i="1" dirty="0">
                  <a:solidFill>
                    <a:schemeClr val="accent2"/>
                  </a:solidFill>
                </a:rPr>
                <a:t>           </a:t>
              </a:r>
              <a:r>
                <a:rPr lang="en-CA" sz="2400" dirty="0">
                  <a:solidFill>
                    <a:schemeClr val="accent2"/>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
          <p:nvSpPr>
            <p:cNvPr id="5" name="Rectangle 4">
              <a:extLst>
                <a:ext uri="{FF2B5EF4-FFF2-40B4-BE49-F238E27FC236}">
                  <a16:creationId xmlns:a16="http://schemas.microsoft.com/office/drawing/2014/main" id="{47DE3BAE-1EBA-E883-3C9B-0252D7B6E97F}"/>
                </a:ext>
              </a:extLst>
            </p:cNvPr>
            <p:cNvSpPr/>
            <p:nvPr/>
          </p:nvSpPr>
          <p:spPr>
            <a:xfrm>
              <a:off x="2925422"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p:sp>
          <p:nvSpPr>
            <p:cNvPr id="6" name="Rectangle 5">
              <a:extLst>
                <a:ext uri="{FF2B5EF4-FFF2-40B4-BE49-F238E27FC236}">
                  <a16:creationId xmlns:a16="http://schemas.microsoft.com/office/drawing/2014/main" id="{FB60A63D-09FC-C534-137A-D3B4CCA201C0}"/>
                </a:ext>
              </a:extLst>
            </p:cNvPr>
            <p:cNvSpPr/>
            <p:nvPr/>
          </p:nvSpPr>
          <p:spPr>
            <a:xfrm>
              <a:off x="3875334" y="1560448"/>
              <a:ext cx="1075958" cy="461665"/>
            </a:xfrm>
            <a:prstGeom prst="rect">
              <a:avLst/>
            </a:prstGeom>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i="1" baseline="-25000" dirty="0">
                  <a:solidFill>
                    <a:srgbClr val="FF00FF"/>
                  </a:solidFill>
                </a:rPr>
                <a:t>x</a:t>
              </a:r>
              <a:r>
                <a:rPr lang="en-CA" sz="2400" i="1" dirty="0">
                  <a:solidFill>
                    <a:srgbClr val="FF00FF"/>
                  </a:solidFill>
                </a:rPr>
                <a:t>  </a:t>
              </a:r>
              <a:endParaRPr lang="en-US" sz="2400" i="1" dirty="0">
                <a:solidFill>
                  <a:srgbClr val="FF00FF"/>
                </a:solidFill>
              </a:endParaRPr>
            </a:p>
          </p:txBody>
        </p:sp>
      </p:grpSp>
    </p:spTree>
    <p:extLst>
      <p:ext uri="{BB962C8B-B14F-4D97-AF65-F5344CB8AC3E}">
        <p14:creationId xmlns:p14="http://schemas.microsoft.com/office/powerpoint/2010/main" val="24557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ppt_x"/>
                                          </p:val>
                                        </p:tav>
                                        <p:tav tm="100000">
                                          <p:val>
                                            <p:strVal val="#ppt_x"/>
                                          </p:val>
                                        </p:tav>
                                      </p:tavLst>
                                    </p:anim>
                                    <p:anim calcmode="lin" valueType="num">
                                      <p:cBhvr additive="base">
                                        <p:cTn id="36" dur="500" fill="hold"/>
                                        <p:tgtEl>
                                          <p:spTgt spid="7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ppt_x"/>
                                          </p:val>
                                        </p:tav>
                                        <p:tav tm="100000">
                                          <p:val>
                                            <p:strVal val="#ppt_x"/>
                                          </p:val>
                                        </p:tav>
                                      </p:tavLst>
                                    </p:anim>
                                    <p:anim calcmode="lin" valueType="num">
                                      <p:cBhvr additive="base">
                                        <p:cTn id="40" dur="500" fill="hold"/>
                                        <p:tgtEl>
                                          <p:spTgt spid="8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2">
                                            <p:txEl>
                                              <p:pRg st="0" end="0"/>
                                            </p:txEl>
                                          </p:spTgt>
                                        </p:tgtEl>
                                        <p:attrNameLst>
                                          <p:attrName>style.visibility</p:attrName>
                                        </p:attrNameLst>
                                      </p:cBhvr>
                                      <p:to>
                                        <p:strVal val="visible"/>
                                      </p:to>
                                    </p:set>
                                    <p:anim calcmode="lin" valueType="num">
                                      <p:cBhvr additive="base">
                                        <p:cTn id="4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2">
                                            <p:txEl>
                                              <p:pRg st="0" end="0"/>
                                            </p:txEl>
                                          </p:spTgt>
                                        </p:tgtEl>
                                        <p:attrNameLst>
                                          <p:attrName>ppt_y</p:attrName>
                                        </p:attrNameLst>
                                      </p:cBhvr>
                                      <p:tavLst>
                                        <p:tav tm="0">
                                          <p:val>
                                            <p:strVal val="1+#ppt_h/2"/>
                                          </p:val>
                                        </p:tav>
                                        <p:tav tm="100000">
                                          <p:val>
                                            <p:strVal val="#ppt_y"/>
                                          </p:val>
                                        </p:tav>
                                      </p:tavLst>
                                    </p:anim>
                                  </p:childTnLst>
                                </p:cTn>
                              </p:par>
                              <p:par>
                                <p:cTn id="45" presetID="0" presetClass="path" presetSubtype="0" accel="50000" decel="50000" fill="hold" nodeType="withEffect">
                                  <p:stCondLst>
                                    <p:cond delay="0"/>
                                  </p:stCondLst>
                                  <p:childTnLst>
                                    <p:animMotion origin="layout" path="M 0.00226 -0.00347 L 0.00226 -0.00324 C -0.00173 -0.00162 -0.00034 -0.00254 -0.00208 -0.00092 C -0.00173 -0.00046 -0.00156 0.00024 -0.00104 0.0007 C -0.00069 0.00116 -0.00017 0.00093 0.00018 0.00116 C 0.0007 0.00139 0.00122 0.00186 0.00174 0.00209 C 0.00157 0.00301 0.00122 0.00371 0.00105 0.00463 C 0.00087 0.00487 0.0007 0.00533 0.00053 0.00556 C -0.00121 0.00695 -0.00173 0.00672 -0.00312 0.00741 C -0.00347 0.00741 -0.00364 0.00764 -0.00399 0.00764 C -0.00347 0.00834 -0.00329 0.00903 -0.0026 0.00949 C -0.00208 0.00973 -0.00138 0.00949 -0.00086 0.00903 C 0.00053 0.00764 0.00087 0.00579 0.00157 0.00394 C 0.00278 -4.07407E-6 0.00226 0.00209 0.00278 -0.00069 C 0.00243 -0.00231 0.00226 -0.00416 0.00174 -0.00578 C 0.00157 -0.00625 0.00105 -0.00648 0.0007 -0.00648 L -0.00503 -0.00625 C -0.00538 -0.00277 -0.00555 -0.00439 -0.00312 -0.00069 C -0.00277 -4.07407E-6 -0.00225 0.00116 -0.00156 0.00139 C 0.00035 0.00209 0.00243 0.00186 0.00434 0.00209 C 0.00469 0.00209 0.00487 0.00162 0.00521 0.00186 C 0.00521 0.00209 0.00573 0.00463 0.00521 0.00487 C 0.00365 0.00556 0.00209 0.00533 0.00053 0.00556 C -0.00312 0.00602 -0.00104 0.00579 -0.00572 0.00625 C -0.00572 0.00718 -0.00607 0.00834 -0.00555 0.00903 C -0.00243 0.01297 0.00174 0.01274 0.00573 0.01366 C 0.0066 0.01227 0.00764 0.01088 0.00851 0.00949 C 0.00886 0.00857 0.00903 0.00764 0.00938 0.00672 C 0.01077 0.0007 0.00921 0.00556 0.01112 -4.07407E-6 C 0.01129 -0.00138 0.01146 -0.00277 0.01146 -0.00416 C 0.01146 -0.00532 0.01146 -0.00671 0.01112 -0.00787 C 0.01094 -0.00879 0.01059 -0.00949 0.01007 -0.00995 C 0.00712 -0.01388 0.00122 -0.01134 -0.00156 -0.01134 L -0.00156 -0.01111 " pathEditMode="relative" rAng="0" ptsTypes="AAAAAAAAAAAAAAAAAAAAAAAAAAAAAAAAAA">
                                      <p:cBhvr>
                                        <p:cTn id="46" dur="2000" fill="hold"/>
                                        <p:tgtEl>
                                          <p:spTgt spid="84"/>
                                        </p:tgtEl>
                                        <p:attrNameLst>
                                          <p:attrName>ppt_x</p:attrName>
                                          <p:attrName>ppt_y</p:attrName>
                                        </p:attrNameLst>
                                      </p:cBhvr>
                                      <p:rCtr x="5200" y="41700"/>
                                    </p:animMotion>
                                  </p:childTnLst>
                                </p:cTn>
                              </p:par>
                              <p:par>
                                <p:cTn id="47" presetID="2" presetClass="entr" presetSubtype="4"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ppt_x"/>
                                          </p:val>
                                        </p:tav>
                                        <p:tav tm="100000">
                                          <p:val>
                                            <p:strVal val="#ppt_x"/>
                                          </p:val>
                                        </p:tav>
                                      </p:tavLst>
                                    </p:anim>
                                    <p:anim calcmode="lin" valueType="num">
                                      <p:cBhvr additive="base">
                                        <p:cTn id="5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6" grpId="0" animBg="1"/>
      <p:bldP spid="67" grpId="0" animBg="1"/>
      <p:bldP spid="68" grpId="0"/>
      <p:bldP spid="69" grpId="0"/>
      <p:bldP spid="70" grpId="0" animBg="1"/>
      <p:bldP spid="85" grpId="0" animBg="1"/>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19" name="Rectangle 18">
            <a:extLst>
              <a:ext uri="{FF2B5EF4-FFF2-40B4-BE49-F238E27FC236}">
                <a16:creationId xmlns:a16="http://schemas.microsoft.com/office/drawing/2014/main" id="{683E7E2B-F121-48DD-A8F0-810BF98EFEA2}"/>
              </a:ext>
            </a:extLst>
          </p:cNvPr>
          <p:cNvSpPr/>
          <p:nvPr/>
        </p:nvSpPr>
        <p:spPr>
          <a:xfrm>
            <a:off x="3995532" y="2524540"/>
            <a:ext cx="1757689"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O(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grpSp>
        <p:nvGrpSpPr>
          <p:cNvPr id="2" name="Group 29">
            <a:extLst>
              <a:ext uri="{FF2B5EF4-FFF2-40B4-BE49-F238E27FC236}">
                <a16:creationId xmlns:a16="http://schemas.microsoft.com/office/drawing/2014/main" id="{85792FAC-9DE5-731A-C4FD-DE12469CC0D6}"/>
              </a:ext>
            </a:extLst>
          </p:cNvPr>
          <p:cNvGrpSpPr>
            <a:grpSpLocks/>
          </p:cNvGrpSpPr>
          <p:nvPr/>
        </p:nvGrpSpPr>
        <p:grpSpPr bwMode="auto">
          <a:xfrm>
            <a:off x="2212219" y="3784413"/>
            <a:ext cx="917591" cy="929993"/>
            <a:chOff x="2065" y="1551"/>
            <a:chExt cx="1628" cy="1988"/>
          </a:xfrm>
        </p:grpSpPr>
        <p:sp>
          <p:nvSpPr>
            <p:cNvPr id="3" name="Freeform 30">
              <a:extLst>
                <a:ext uri="{FF2B5EF4-FFF2-40B4-BE49-F238E27FC236}">
                  <a16:creationId xmlns:a16="http://schemas.microsoft.com/office/drawing/2014/main" id="{66C275C6-9242-A33E-834C-FF9EF62A0F2E}"/>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 name="Freeform 31">
              <a:extLst>
                <a:ext uri="{FF2B5EF4-FFF2-40B4-BE49-F238E27FC236}">
                  <a16:creationId xmlns:a16="http://schemas.microsoft.com/office/drawing/2014/main" id="{13304DA4-F881-7123-A037-FB8B967FC702}"/>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5" name="Freeform 32">
              <a:extLst>
                <a:ext uri="{FF2B5EF4-FFF2-40B4-BE49-F238E27FC236}">
                  <a16:creationId xmlns:a16="http://schemas.microsoft.com/office/drawing/2014/main" id="{D38AE534-6ADB-2DC5-7FA6-2125F68176E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 name="Freeform 33">
              <a:extLst>
                <a:ext uri="{FF2B5EF4-FFF2-40B4-BE49-F238E27FC236}">
                  <a16:creationId xmlns:a16="http://schemas.microsoft.com/office/drawing/2014/main" id="{3ACECD9A-9B5D-4E14-7C4B-CA7EE216C725}"/>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 name="Freeform 34">
              <a:extLst>
                <a:ext uri="{FF2B5EF4-FFF2-40B4-BE49-F238E27FC236}">
                  <a16:creationId xmlns:a16="http://schemas.microsoft.com/office/drawing/2014/main" id="{25427988-AB5B-EEFC-3FB7-4C51C24D672A}"/>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 name="Freeform 35">
              <a:extLst>
                <a:ext uri="{FF2B5EF4-FFF2-40B4-BE49-F238E27FC236}">
                  <a16:creationId xmlns:a16="http://schemas.microsoft.com/office/drawing/2014/main" id="{84C775BC-3335-69B3-310A-5B9E83046FE5}"/>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6">
              <a:extLst>
                <a:ext uri="{FF2B5EF4-FFF2-40B4-BE49-F238E27FC236}">
                  <a16:creationId xmlns:a16="http://schemas.microsoft.com/office/drawing/2014/main" id="{8596ABD7-3DB8-0D9A-EEEB-FD9E5319C05D}"/>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7">
              <a:extLst>
                <a:ext uri="{FF2B5EF4-FFF2-40B4-BE49-F238E27FC236}">
                  <a16:creationId xmlns:a16="http://schemas.microsoft.com/office/drawing/2014/main" id="{487232DE-FC45-8565-9B6D-58C75EB5D3B9}"/>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8">
              <a:extLst>
                <a:ext uri="{FF2B5EF4-FFF2-40B4-BE49-F238E27FC236}">
                  <a16:creationId xmlns:a16="http://schemas.microsoft.com/office/drawing/2014/main" id="{B8A62E41-3C4D-9AB7-F7F1-2E9FD7807BA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9">
              <a:extLst>
                <a:ext uri="{FF2B5EF4-FFF2-40B4-BE49-F238E27FC236}">
                  <a16:creationId xmlns:a16="http://schemas.microsoft.com/office/drawing/2014/main" id="{87FCF82D-4868-5685-ABBA-586B17688B25}"/>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40">
              <a:extLst>
                <a:ext uri="{FF2B5EF4-FFF2-40B4-BE49-F238E27FC236}">
                  <a16:creationId xmlns:a16="http://schemas.microsoft.com/office/drawing/2014/main" id="{FC21A088-A4D7-97CF-0ED8-473CB6CD0390}"/>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41">
              <a:extLst>
                <a:ext uri="{FF2B5EF4-FFF2-40B4-BE49-F238E27FC236}">
                  <a16:creationId xmlns:a16="http://schemas.microsoft.com/office/drawing/2014/main" id="{2A31F48C-B4A3-2373-297B-9A326E3ED2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42">
              <a:extLst>
                <a:ext uri="{FF2B5EF4-FFF2-40B4-BE49-F238E27FC236}">
                  <a16:creationId xmlns:a16="http://schemas.microsoft.com/office/drawing/2014/main" id="{E83FED1B-ED95-1A85-6CD4-D0FD96DF895D}"/>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43">
              <a:extLst>
                <a:ext uri="{FF2B5EF4-FFF2-40B4-BE49-F238E27FC236}">
                  <a16:creationId xmlns:a16="http://schemas.microsoft.com/office/drawing/2014/main" id="{48DA2085-8122-C12D-4F02-748EA1974C7A}"/>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44">
              <a:extLst>
                <a:ext uri="{FF2B5EF4-FFF2-40B4-BE49-F238E27FC236}">
                  <a16:creationId xmlns:a16="http://schemas.microsoft.com/office/drawing/2014/main" id="{C88D9BEE-41F7-6811-678A-2EC907ED7DA9}"/>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5">
              <a:extLst>
                <a:ext uri="{FF2B5EF4-FFF2-40B4-BE49-F238E27FC236}">
                  <a16:creationId xmlns:a16="http://schemas.microsoft.com/office/drawing/2014/main" id="{40F6585B-83B8-457D-4F7F-22A97F2CBD1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6">
              <a:extLst>
                <a:ext uri="{FF2B5EF4-FFF2-40B4-BE49-F238E27FC236}">
                  <a16:creationId xmlns:a16="http://schemas.microsoft.com/office/drawing/2014/main" id="{97381CCC-6634-6B90-FAAF-84050C1E71D3}"/>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3" name="AutoShape 35">
            <a:extLst>
              <a:ext uri="{FF2B5EF4-FFF2-40B4-BE49-F238E27FC236}">
                <a16:creationId xmlns:a16="http://schemas.microsoft.com/office/drawing/2014/main" id="{2435A2D5-E606-CAF9-9C46-5A8732912ED0}"/>
              </a:ext>
            </a:extLst>
          </p:cNvPr>
          <p:cNvSpPr>
            <a:spLocks noChangeArrowheads="1"/>
          </p:cNvSpPr>
          <p:nvPr/>
        </p:nvSpPr>
        <p:spPr bwMode="auto">
          <a:xfrm>
            <a:off x="3035857" y="3259294"/>
            <a:ext cx="4159265" cy="529797"/>
          </a:xfrm>
          <a:prstGeom prst="wedgeRoundRectCallout">
            <a:avLst>
              <a:gd name="adj1" fmla="val -52869"/>
              <a:gd name="adj2" fmla="val 38700"/>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Not hard to bound for a fixed </a:t>
            </a:r>
            <a:r>
              <a:rPr lang="en-US" altLang="en-US" sz="2400" i="1" dirty="0">
                <a:solidFill>
                  <a:srgbClr val="FF00FF"/>
                </a:solidFill>
              </a:rPr>
              <a:t>x</a:t>
            </a:r>
            <a:r>
              <a:rPr lang="en-US" altLang="en-US" sz="2400" dirty="0">
                <a:solidFill>
                  <a:srgbClr val="FFFFFF"/>
                </a:solidFill>
              </a:rPr>
              <a:t>. </a:t>
            </a:r>
          </a:p>
        </p:txBody>
      </p:sp>
      <p:sp>
        <p:nvSpPr>
          <p:cNvPr id="26" name="Rectangle 25">
            <a:extLst>
              <a:ext uri="{FF2B5EF4-FFF2-40B4-BE49-F238E27FC236}">
                <a16:creationId xmlns:a16="http://schemas.microsoft.com/office/drawing/2014/main" id="{FD101B2D-3438-9230-5678-E8343B003168}"/>
              </a:ext>
            </a:extLst>
          </p:cNvPr>
          <p:cNvSpPr/>
          <p:nvPr/>
        </p:nvSpPr>
        <p:spPr>
          <a:xfrm>
            <a:off x="5484279" y="2512491"/>
            <a:ext cx="2897721" cy="461665"/>
          </a:xfrm>
          <a:prstGeom prst="rect">
            <a:avLst/>
          </a:prstGeom>
        </p:spPr>
        <p:txBody>
          <a:bodyPr wrap="square">
            <a:spAutoFit/>
          </a:bodyPr>
          <a:lstStyle/>
          <a:p>
            <a:r>
              <a:rPr lang="en-US" altLang="en-US" sz="2400" dirty="0">
                <a:solidFill>
                  <a:srgbClr val="FFC000"/>
                </a:solidFill>
                <a:sym typeface="Symbol" pitchFamily="18" charset="2"/>
              </a:rPr>
              <a:t> </a:t>
            </a:r>
            <a:r>
              <a:rPr lang="en-US" altLang="en-US" sz="2400" dirty="0">
                <a:solidFill>
                  <a:srgbClr val="FF00FF"/>
                </a:solidFill>
                <a:latin typeface="Times New Roman"/>
                <a:cs typeface="Times New Roman" panose="02020603050405020304" pitchFamily="18" charset="0"/>
                <a:sym typeface="Symbol" panose="05050102010706020507" pitchFamily="18" charset="2"/>
              </a:rPr>
              <a:t># of training data</a:t>
            </a:r>
            <a:endParaRPr lang="en-US" sz="2400" i="1" dirty="0"/>
          </a:p>
        </p:txBody>
      </p:sp>
      <p:sp>
        <p:nvSpPr>
          <p:cNvPr id="27" name="Oval 26">
            <a:extLst>
              <a:ext uri="{FF2B5EF4-FFF2-40B4-BE49-F238E27FC236}">
                <a16:creationId xmlns:a16="http://schemas.microsoft.com/office/drawing/2014/main" id="{2E0C898D-9DF8-232B-16AE-20819A29B68F}"/>
              </a:ext>
            </a:extLst>
          </p:cNvPr>
          <p:cNvSpPr/>
          <p:nvPr/>
        </p:nvSpPr>
        <p:spPr>
          <a:xfrm>
            <a:off x="3875334" y="1547196"/>
            <a:ext cx="496956" cy="562078"/>
          </a:xfrm>
          <a:prstGeom prst="ellipse">
            <a:avLst/>
          </a:prstGeom>
          <a:ln w="25400">
            <a:solidFill>
              <a:srgbClr val="FF00FF"/>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30" name="Rectangle 29">
            <a:extLst>
              <a:ext uri="{FF2B5EF4-FFF2-40B4-BE49-F238E27FC236}">
                <a16:creationId xmlns:a16="http://schemas.microsoft.com/office/drawing/2014/main" id="{97DC3FE8-4EED-D500-EFD9-7D22F333CF02}"/>
              </a:ext>
            </a:extLst>
          </p:cNvPr>
          <p:cNvSpPr/>
          <p:nvPr/>
        </p:nvSpPr>
        <p:spPr>
          <a:xfrm>
            <a:off x="2743200" y="2144457"/>
            <a:ext cx="4724400" cy="461665"/>
          </a:xfrm>
          <a:prstGeom prst="rect">
            <a:avLst/>
          </a:prstGeom>
        </p:spPr>
        <p:txBody>
          <a:bodyPr wrap="square">
            <a:spAutoFit/>
          </a:bodyPr>
          <a:lstStyle/>
          <a:p>
            <a:r>
              <a:rPr lang="en-CA" sz="2400" dirty="0">
                <a:solidFill>
                  <a:schemeClr val="accent2"/>
                </a:solidFill>
                <a:sym typeface="Symbol" panose="05050102010706020507" pitchFamily="18" charset="2"/>
              </a:rPr>
              <a:t> Lemma: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Ω</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grpSp>
        <p:nvGrpSpPr>
          <p:cNvPr id="28" name="Group 27">
            <a:extLst>
              <a:ext uri="{FF2B5EF4-FFF2-40B4-BE49-F238E27FC236}">
                <a16:creationId xmlns:a16="http://schemas.microsoft.com/office/drawing/2014/main" id="{E8267EFD-71CA-C912-8F73-902C87DBB461}"/>
              </a:ext>
            </a:extLst>
          </p:cNvPr>
          <p:cNvGrpSpPr/>
          <p:nvPr/>
        </p:nvGrpSpPr>
        <p:grpSpPr>
          <a:xfrm>
            <a:off x="119400" y="838200"/>
            <a:ext cx="9024600" cy="1200329"/>
            <a:chOff x="119400" y="838200"/>
            <a:chExt cx="9024600" cy="1200329"/>
          </a:xfrm>
        </p:grpSpPr>
        <p:sp>
          <p:nvSpPr>
            <p:cNvPr id="29" name="TextBox 28">
              <a:extLst>
                <a:ext uri="{FF2B5EF4-FFF2-40B4-BE49-F238E27FC236}">
                  <a16:creationId xmlns:a16="http://schemas.microsoft.com/office/drawing/2014/main" id="{123712C0-E6B8-E08E-7E8D-8DB4BC3F41C1}"/>
                </a:ext>
              </a:extLst>
            </p:cNvPr>
            <p:cNvSpPr txBox="1"/>
            <p:nvPr/>
          </p:nvSpPr>
          <p:spPr bwMode="auto">
            <a:xfrm>
              <a:off x="119400" y="83820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dirty="0">
                  <a:solidFill>
                    <a:schemeClr val="accent2"/>
                  </a:solidFill>
                  <a:sym typeface="Symbol" panose="05050102010706020507" pitchFamily="18" charset="2"/>
                </a:rPr>
                <a:t>(</a:t>
              </a:r>
              <a:r>
                <a:rPr lang="en-US" sz="2400" i="1" dirty="0">
                  <a:solidFill>
                    <a:srgbClr val="FFC000"/>
                  </a:solidFill>
                  <a:sym typeface="Symbol" panose="05050102010706020507" pitchFamily="18" charset="2"/>
                </a:rPr>
                <a:t>-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rgbClr val="FFC000"/>
                  </a:solidFill>
                  <a:sym typeface="Symbol" panose="05050102010706020507" pitchFamily="18" charset="2"/>
                </a:rPr>
                <a:t>-</a:t>
              </a:r>
              <a:r>
                <a:rPr lang="en-US" sz="2400" i="1" dirty="0">
                  <a:solidFill>
                    <a:schemeClr val="accent2"/>
                  </a:solidFill>
                </a:rPr>
                <a:t>           </a:t>
              </a:r>
              <a:r>
                <a:rPr lang="en-CA" sz="2400" dirty="0">
                  <a:solidFill>
                    <a:schemeClr val="accent2"/>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
          <p:nvSpPr>
            <p:cNvPr id="31" name="Rectangle 30">
              <a:extLst>
                <a:ext uri="{FF2B5EF4-FFF2-40B4-BE49-F238E27FC236}">
                  <a16:creationId xmlns:a16="http://schemas.microsoft.com/office/drawing/2014/main" id="{02518AF7-2A86-1946-CC33-95511C505A62}"/>
                </a:ext>
              </a:extLst>
            </p:cNvPr>
            <p:cNvSpPr/>
            <p:nvPr/>
          </p:nvSpPr>
          <p:spPr>
            <a:xfrm>
              <a:off x="2925422"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p:sp>
          <p:nvSpPr>
            <p:cNvPr id="32" name="Rectangle 31">
              <a:extLst>
                <a:ext uri="{FF2B5EF4-FFF2-40B4-BE49-F238E27FC236}">
                  <a16:creationId xmlns:a16="http://schemas.microsoft.com/office/drawing/2014/main" id="{8711C913-1ACF-DA62-8BEC-594F6B4CE831}"/>
                </a:ext>
              </a:extLst>
            </p:cNvPr>
            <p:cNvSpPr/>
            <p:nvPr/>
          </p:nvSpPr>
          <p:spPr>
            <a:xfrm>
              <a:off x="3875334" y="1560448"/>
              <a:ext cx="1075958" cy="461665"/>
            </a:xfrm>
            <a:prstGeom prst="rect">
              <a:avLst/>
            </a:prstGeom>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i="1" baseline="-25000" dirty="0">
                  <a:solidFill>
                    <a:srgbClr val="FF00FF"/>
                  </a:solidFill>
                </a:rPr>
                <a:t>x</a:t>
              </a:r>
              <a:r>
                <a:rPr lang="en-CA" sz="2400" i="1" dirty="0">
                  <a:solidFill>
                    <a:srgbClr val="FF00FF"/>
                  </a:solidFill>
                </a:rPr>
                <a:t>  </a:t>
              </a:r>
              <a:endParaRPr lang="en-US" sz="2400" i="1" dirty="0">
                <a:solidFill>
                  <a:srgbClr val="FF00FF"/>
                </a:solidFill>
              </a:endParaRPr>
            </a:p>
          </p:txBody>
        </p:sp>
      </p:grpSp>
      <p:sp>
        <p:nvSpPr>
          <p:cNvPr id="34" name="Oval 33">
            <a:extLst>
              <a:ext uri="{FF2B5EF4-FFF2-40B4-BE49-F238E27FC236}">
                <a16:creationId xmlns:a16="http://schemas.microsoft.com/office/drawing/2014/main" id="{95715323-67CE-4C9E-DD37-01C603347973}"/>
              </a:ext>
            </a:extLst>
          </p:cNvPr>
          <p:cNvSpPr/>
          <p:nvPr/>
        </p:nvSpPr>
        <p:spPr>
          <a:xfrm>
            <a:off x="3955776" y="2564864"/>
            <a:ext cx="407504" cy="438633"/>
          </a:xfrm>
          <a:prstGeom prst="ellipse">
            <a:avLst/>
          </a:prstGeom>
          <a:ln w="25400">
            <a:solidFill>
              <a:srgbClr val="FF00FF"/>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2839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13" name="TextBox 12">
            <a:extLst>
              <a:ext uri="{FF2B5EF4-FFF2-40B4-BE49-F238E27FC236}">
                <a16:creationId xmlns:a16="http://schemas.microsoft.com/office/drawing/2014/main" id="{0BCDECE3-8797-4D42-8C1E-3C9273CC25C1}"/>
              </a:ext>
            </a:extLst>
          </p:cNvPr>
          <p:cNvSpPr txBox="1"/>
          <p:nvPr/>
        </p:nvSpPr>
        <p:spPr bwMode="auto">
          <a:xfrm>
            <a:off x="239924" y="3290455"/>
            <a:ext cx="8689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sz="2400" dirty="0"/>
              <a:t>Challenge is proving these don’t cancel for different training data </a:t>
            </a:r>
            <a:r>
              <a:rPr lang="en-US" sz="2400" i="1" dirty="0" err="1">
                <a:solidFill>
                  <a:srgbClr val="FF00FF"/>
                </a:solidFill>
              </a:rPr>
              <a:t>x</a:t>
            </a:r>
            <a:r>
              <a:rPr lang="en-US" sz="2400" i="1" baseline="-25000" dirty="0" err="1">
                <a:solidFill>
                  <a:srgbClr val="FF00FF"/>
                </a:solidFill>
              </a:rPr>
              <a:t>d</a:t>
            </a:r>
            <a:r>
              <a:rPr lang="en-US" sz="2400" dirty="0"/>
              <a:t>.</a:t>
            </a:r>
          </a:p>
        </p:txBody>
      </p:sp>
      <p:sp>
        <p:nvSpPr>
          <p:cNvPr id="14" name="TextBox 13">
            <a:extLst>
              <a:ext uri="{FF2B5EF4-FFF2-40B4-BE49-F238E27FC236}">
                <a16:creationId xmlns:a16="http://schemas.microsoft.com/office/drawing/2014/main" id="{EB518380-27E1-499F-AFC2-FAAC80621A31}"/>
              </a:ext>
            </a:extLst>
          </p:cNvPr>
          <p:cNvSpPr txBox="1"/>
          <p:nvPr/>
        </p:nvSpPr>
        <p:spPr bwMode="auto">
          <a:xfrm>
            <a:off x="-263236" y="3778231"/>
            <a:ext cx="937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sz="2400" dirty="0"/>
              <a:t>If two "different" training data have same </a:t>
            </a:r>
            <a:r>
              <a:rPr lang="en-US" sz="2400" i="1" dirty="0" err="1">
                <a:solidFill>
                  <a:srgbClr val="FF00FF"/>
                </a:solidFill>
              </a:rPr>
              <a:t>x</a:t>
            </a:r>
            <a:r>
              <a:rPr lang="en-US" sz="2400" i="1" baseline="-25000" dirty="0" err="1">
                <a:solidFill>
                  <a:srgbClr val="FF00FF"/>
                </a:solidFill>
              </a:rPr>
              <a:t>d</a:t>
            </a:r>
            <a:r>
              <a:rPr lang="en-US" sz="2400" dirty="0"/>
              <a:t> and different </a:t>
            </a:r>
            <a:r>
              <a:rPr lang="en-US" sz="2400" i="1" dirty="0">
                <a:solidFill>
                  <a:srgbClr val="FF00FF"/>
                </a:solidFill>
              </a:rPr>
              <a:t>y</a:t>
            </a:r>
            <a:r>
              <a:rPr lang="en-US" sz="2400" i="1" baseline="-25000" dirty="0">
                <a:solidFill>
                  <a:srgbClr val="FF00FF"/>
                </a:solidFill>
              </a:rPr>
              <a:t>d</a:t>
            </a:r>
            <a:r>
              <a:rPr lang="en-US" sz="2400" dirty="0"/>
              <a:t>,</a:t>
            </a:r>
          </a:p>
          <a:p>
            <a:pPr algn="ctr"/>
            <a:r>
              <a:rPr lang="en-US" sz="2400" dirty="0"/>
              <a:t>then learning is impossible.</a:t>
            </a:r>
          </a:p>
        </p:txBody>
      </p:sp>
      <p:sp>
        <p:nvSpPr>
          <p:cNvPr id="15" name="TextBox 14">
            <a:extLst>
              <a:ext uri="{FF2B5EF4-FFF2-40B4-BE49-F238E27FC236}">
                <a16:creationId xmlns:a16="http://schemas.microsoft.com/office/drawing/2014/main" id="{15C5B420-B6B7-46FE-9FCD-6A7EB26AA0AD}"/>
              </a:ext>
            </a:extLst>
          </p:cNvPr>
          <p:cNvSpPr txBox="1"/>
          <p:nvPr/>
        </p:nvSpPr>
        <p:spPr bwMode="auto">
          <a:xfrm>
            <a:off x="5850901" y="6411520"/>
            <a:ext cx="315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sz="2400" dirty="0"/>
              <a:t>Require</a:t>
            </a:r>
            <a:r>
              <a:rPr lang="en-US" sz="2400" dirty="0">
                <a:solidFill>
                  <a:srgbClr val="FF00FF"/>
                </a:solidFill>
              </a:rPr>
              <a:t> |</a:t>
            </a:r>
            <a:r>
              <a:rPr lang="en-US" sz="2400" i="1" dirty="0" err="1">
                <a:solidFill>
                  <a:srgbClr val="FF00FF"/>
                </a:solidFill>
              </a:rPr>
              <a:t>x</a:t>
            </a:r>
            <a:r>
              <a:rPr lang="en-US" sz="2400" i="1" baseline="-25000" dirty="0" err="1">
                <a:solidFill>
                  <a:srgbClr val="FF00FF"/>
                </a:solidFill>
              </a:rPr>
              <a:t>d</a:t>
            </a:r>
            <a:r>
              <a:rPr lang="en-US" sz="2400" dirty="0" err="1">
                <a:solidFill>
                  <a:srgbClr val="FF00FF"/>
                </a:solidFill>
              </a:rPr>
              <a:t>-</a:t>
            </a:r>
            <a:r>
              <a:rPr lang="en-US" sz="2400" i="1" dirty="0" err="1">
                <a:solidFill>
                  <a:srgbClr val="FF00FF"/>
                </a:solidFill>
              </a:rPr>
              <a:t>x</a:t>
            </a:r>
            <a:r>
              <a:rPr lang="en-US" sz="2400" i="1" baseline="-25000" dirty="0" err="1">
                <a:solidFill>
                  <a:srgbClr val="FF00FF"/>
                </a:solidFill>
              </a:rPr>
              <a:t>d</a:t>
            </a:r>
            <a:r>
              <a:rPr lang="en-US" sz="2400" i="1" baseline="-25000" dirty="0">
                <a:solidFill>
                  <a:srgbClr val="FF00FF"/>
                </a:solidFill>
              </a:rPr>
              <a:t>'</a:t>
            </a:r>
            <a:r>
              <a:rPr lang="en-US" sz="2400" dirty="0">
                <a:solidFill>
                  <a:srgbClr val="FF00FF"/>
                </a:solidFill>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 ≥ </a:t>
            </a:r>
            <a:r>
              <a:rPr lang="az-Cyrl-AZ" sz="2400" i="1" dirty="0">
                <a:solidFill>
                  <a:srgbClr val="FF00FF"/>
                </a:solidFill>
                <a:sym typeface="Symbol" panose="05050102010706020507" pitchFamily="18" charset="2"/>
              </a:rPr>
              <a:t></a:t>
            </a:r>
            <a:r>
              <a:rPr lang="en-US" altLang="en-US" sz="2400" i="1" dirty="0">
                <a:solidFill>
                  <a:srgbClr val="FFFFFF"/>
                </a:solidFill>
                <a:latin typeface="Times New Roman"/>
                <a:cs typeface="Times New Roman" panose="02020603050405020304" pitchFamily="18" charset="0"/>
                <a:sym typeface="Symbol" panose="05050102010706020507" pitchFamily="18" charset="2"/>
              </a:rPr>
              <a:t>.</a:t>
            </a:r>
            <a:endParaRPr lang="en-US" sz="2400" i="1" dirty="0">
              <a:solidFill>
                <a:srgbClr val="FFFFFF"/>
              </a:solidFill>
            </a:endParaRPr>
          </a:p>
        </p:txBody>
      </p:sp>
      <p:sp>
        <p:nvSpPr>
          <p:cNvPr id="16" name="Rectangle 15">
            <a:extLst>
              <a:ext uri="{FF2B5EF4-FFF2-40B4-BE49-F238E27FC236}">
                <a16:creationId xmlns:a16="http://schemas.microsoft.com/office/drawing/2014/main" id="{56B1A360-E51E-45B5-BBAE-C80730EEDD99}"/>
              </a:ext>
            </a:extLst>
          </p:cNvPr>
          <p:cNvSpPr/>
          <p:nvPr/>
        </p:nvSpPr>
        <p:spPr>
          <a:xfrm>
            <a:off x="5473148" y="2156793"/>
            <a:ext cx="844525" cy="461665"/>
          </a:xfrm>
          <a:prstGeom prst="rect">
            <a:avLst/>
          </a:prstGeom>
        </p:spPr>
        <p:txBody>
          <a:bodyPr wrap="square">
            <a:spAutoFit/>
          </a:bodyPr>
          <a:lstStyle/>
          <a:p>
            <a:r>
              <a:rPr lang="en-US" altLang="en-US" sz="2400" dirty="0">
                <a:solidFill>
                  <a:srgbClr val="FFC000"/>
                </a:solidFill>
                <a:sym typeface="Symbol" pitchFamily="18" charset="2"/>
              </a:rPr>
              <a:t> </a:t>
            </a:r>
            <a:r>
              <a:rPr lang="az-Cyrl-AZ" sz="2400" i="1" dirty="0">
                <a:solidFill>
                  <a:srgbClr val="FF00FF"/>
                </a:solidFill>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endParaRPr lang="en-US" sz="2400" i="1" dirty="0"/>
          </a:p>
        </p:txBody>
      </p:sp>
      <p:sp>
        <p:nvSpPr>
          <p:cNvPr id="18" name="Oval 17">
            <a:extLst>
              <a:ext uri="{FF2B5EF4-FFF2-40B4-BE49-F238E27FC236}">
                <a16:creationId xmlns:a16="http://schemas.microsoft.com/office/drawing/2014/main" id="{107F8678-A327-4229-9993-D285C2DF1EEC}"/>
              </a:ext>
            </a:extLst>
          </p:cNvPr>
          <p:cNvSpPr/>
          <p:nvPr/>
        </p:nvSpPr>
        <p:spPr>
          <a:xfrm>
            <a:off x="3955776" y="2190785"/>
            <a:ext cx="407504" cy="438633"/>
          </a:xfrm>
          <a:prstGeom prst="ellipse">
            <a:avLst/>
          </a:prstGeom>
          <a:ln w="25400">
            <a:solidFill>
              <a:srgbClr val="FF00FF"/>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9" name="Group 18">
            <a:extLst>
              <a:ext uri="{FF2B5EF4-FFF2-40B4-BE49-F238E27FC236}">
                <a16:creationId xmlns:a16="http://schemas.microsoft.com/office/drawing/2014/main" id="{5BCAB446-BA20-416C-93D4-F76C231CF325}"/>
              </a:ext>
            </a:extLst>
          </p:cNvPr>
          <p:cNvGrpSpPr/>
          <p:nvPr/>
        </p:nvGrpSpPr>
        <p:grpSpPr>
          <a:xfrm>
            <a:off x="2920652" y="5142156"/>
            <a:ext cx="2893806" cy="1653214"/>
            <a:chOff x="2920652" y="5142156"/>
            <a:chExt cx="2893806" cy="1653214"/>
          </a:xfrm>
        </p:grpSpPr>
        <p:cxnSp>
          <p:nvCxnSpPr>
            <p:cNvPr id="20" name="Straight Connector 19">
              <a:extLst>
                <a:ext uri="{FF2B5EF4-FFF2-40B4-BE49-F238E27FC236}">
                  <a16:creationId xmlns:a16="http://schemas.microsoft.com/office/drawing/2014/main" id="{592F8F38-EB96-4FD6-BA8E-83E34143FE13}"/>
                </a:ext>
              </a:extLst>
            </p:cNvPr>
            <p:cNvCxnSpPr>
              <a:cxnSpLocks/>
            </p:cNvCxnSpPr>
            <p:nvPr/>
          </p:nvCxnSpPr>
          <p:spPr bwMode="auto">
            <a:xfrm flipV="1">
              <a:off x="3039214" y="5142156"/>
              <a:ext cx="0" cy="1269364"/>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76F905-BB9F-4C75-886B-C2D5A6A4EB43}"/>
                    </a:ext>
                  </a:extLst>
                </p:cNvPr>
                <p:cNvSpPr txBox="1"/>
                <p:nvPr/>
              </p:nvSpPr>
              <p:spPr>
                <a:xfrm>
                  <a:off x="2920652" y="6374421"/>
                  <a:ext cx="2893806" cy="420949"/>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𝑑</m:t>
                          </m:r>
                        </m:sub>
                      </m:sSub>
                    </m:oMath>
                  </a14:m>
                  <a:r>
                    <a:rPr lang="en-CA" sz="2000" dirty="0"/>
                    <a:t> is the </a:t>
                  </a:r>
                  <a:r>
                    <a:rPr lang="en-CA" sz="2000" dirty="0" err="1"/>
                    <a:t>d</a:t>
                  </a:r>
                  <a:r>
                    <a:rPr lang="en-CA" sz="2000" baseline="30000" dirty="0" err="1"/>
                    <a:t>th</a:t>
                  </a:r>
                  <a:r>
                    <a:rPr lang="en-CA" sz="2000" dirty="0"/>
                    <a:t> training input.</a:t>
                  </a:r>
                </a:p>
              </p:txBody>
            </p:sp>
          </mc:Choice>
          <mc:Fallback xmlns="">
            <p:sp>
              <p:nvSpPr>
                <p:cNvPr id="69" name="TextBox 68">
                  <a:extLst>
                    <a:ext uri="{FF2B5EF4-FFF2-40B4-BE49-F238E27FC236}">
                      <a16:creationId xmlns:a16="http://schemas.microsoft.com/office/drawing/2014/main" id="{7F8F09D7-F427-4373-8D54-37DCFC7F406C}"/>
                    </a:ext>
                  </a:extLst>
                </p:cNvPr>
                <p:cNvSpPr txBox="1">
                  <a:spLocks noRot="1" noChangeAspect="1" noMove="1" noResize="1" noEditPoints="1" noAdjustHandles="1" noChangeArrowheads="1" noChangeShapeType="1" noTextEdit="1"/>
                </p:cNvSpPr>
                <p:nvPr/>
              </p:nvSpPr>
              <p:spPr>
                <a:xfrm>
                  <a:off x="2920652" y="6374421"/>
                  <a:ext cx="2893806" cy="420949"/>
                </a:xfrm>
                <a:prstGeom prst="rect">
                  <a:avLst/>
                </a:prstGeom>
                <a:blipFill>
                  <a:blip r:embed="rId3"/>
                  <a:stretch>
                    <a:fillRect r="-2947" b="-30435"/>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06978B5E-85BB-498D-A938-7018A64BC125}"/>
              </a:ext>
            </a:extLst>
          </p:cNvPr>
          <p:cNvGrpSpPr/>
          <p:nvPr/>
        </p:nvGrpSpPr>
        <p:grpSpPr>
          <a:xfrm>
            <a:off x="3086241" y="4876800"/>
            <a:ext cx="5181512" cy="482252"/>
            <a:chOff x="3105291" y="4876800"/>
            <a:chExt cx="5181512" cy="482252"/>
          </a:xfrm>
        </p:grpSpPr>
        <p:cxnSp>
          <p:nvCxnSpPr>
            <p:cNvPr id="23" name="Straight Connector 22">
              <a:extLst>
                <a:ext uri="{FF2B5EF4-FFF2-40B4-BE49-F238E27FC236}">
                  <a16:creationId xmlns:a16="http://schemas.microsoft.com/office/drawing/2014/main" id="{7A62120B-78FA-4EA3-9565-5178AAF7E125}"/>
                </a:ext>
              </a:extLst>
            </p:cNvPr>
            <p:cNvCxnSpPr/>
            <p:nvPr/>
          </p:nvCxnSpPr>
          <p:spPr bwMode="auto">
            <a:xfrm>
              <a:off x="3105291" y="5157534"/>
              <a:ext cx="640762"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3B95E5D-A4B5-4A18-8F50-50215F9AA417}"/>
                    </a:ext>
                  </a:extLst>
                </p:cNvPr>
                <p:cNvSpPr txBox="1"/>
                <p:nvPr/>
              </p:nvSpPr>
              <p:spPr>
                <a:xfrm>
                  <a:off x="3884987" y="4876800"/>
                  <a:ext cx="3686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tLang="en-US" i="1">
                            <a:solidFill>
                              <a:srgbClr val="FF00FF"/>
                            </a:solidFill>
                            <a:sym typeface="Symbol" panose="05050102010706020507" pitchFamily="18" charset="2"/>
                          </a:rPr>
                          <m:t>y</m:t>
                        </m:r>
                        <m:r>
                          <m:rPr>
                            <m:nor/>
                          </m:rPr>
                          <a:rPr lang="en-CA" altLang="en-US" i="1" baseline="-25000">
                            <a:solidFill>
                              <a:srgbClr val="FF00FF"/>
                            </a:solidFill>
                            <a:sym typeface="Symbol" panose="05050102010706020507" pitchFamily="18" charset="2"/>
                          </a:rPr>
                          <m:t>d</m:t>
                        </m:r>
                      </m:oMath>
                    </m:oMathPara>
                  </a14:m>
                  <a:endParaRPr lang="en-CA" sz="2000"/>
                </a:p>
              </p:txBody>
            </p:sp>
          </mc:Choice>
          <mc:Fallback xmlns="">
            <p:sp>
              <p:nvSpPr>
                <p:cNvPr id="64" name="TextBox 63">
                  <a:extLst>
                    <a:ext uri="{FF2B5EF4-FFF2-40B4-BE49-F238E27FC236}">
                      <a16:creationId xmlns:a16="http://schemas.microsoft.com/office/drawing/2014/main" id="{0885753D-2B91-4A9F-963D-3DBE4F40D40D}"/>
                    </a:ext>
                  </a:extLst>
                </p:cNvPr>
                <p:cNvSpPr txBox="1">
                  <a:spLocks noRot="1" noChangeAspect="1" noMove="1" noResize="1" noEditPoints="1" noAdjustHandles="1" noChangeArrowheads="1" noChangeShapeType="1" noTextEdit="1"/>
                </p:cNvSpPr>
                <p:nvPr/>
              </p:nvSpPr>
              <p:spPr>
                <a:xfrm>
                  <a:off x="3884987" y="4876800"/>
                  <a:ext cx="368691" cy="430887"/>
                </a:xfrm>
                <a:prstGeom prst="rect">
                  <a:avLst/>
                </a:prstGeom>
                <a:blipFill>
                  <a:blip r:embed="rId4"/>
                  <a:stretch>
                    <a:fillRect/>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4C1D1606-28FA-49DD-A495-310A34631007}"/>
                </a:ext>
              </a:extLst>
            </p:cNvPr>
            <p:cNvSpPr/>
            <p:nvPr/>
          </p:nvSpPr>
          <p:spPr>
            <a:xfrm>
              <a:off x="4254674" y="4958942"/>
              <a:ext cx="4032129" cy="400110"/>
            </a:xfrm>
            <a:prstGeom prst="rect">
              <a:avLst/>
            </a:prstGeom>
          </p:spPr>
          <p:txBody>
            <a:bodyPr wrap="none">
              <a:spAutoFit/>
            </a:bodyPr>
            <a:lstStyle/>
            <a:p>
              <a:r>
                <a:rPr lang="en-CA" sz="2000"/>
                <a:t>is the answer given by the supervisor.</a:t>
              </a:r>
              <a:endParaRPr lang="en-US" sz="2000"/>
            </a:p>
          </p:txBody>
        </p:sp>
      </p:grpSp>
      <p:grpSp>
        <p:nvGrpSpPr>
          <p:cNvPr id="42" name="Group 41">
            <a:extLst>
              <a:ext uri="{FF2B5EF4-FFF2-40B4-BE49-F238E27FC236}">
                <a16:creationId xmlns:a16="http://schemas.microsoft.com/office/drawing/2014/main" id="{9E87B474-1C45-4011-B5A9-738AB2190812}"/>
              </a:ext>
            </a:extLst>
          </p:cNvPr>
          <p:cNvGrpSpPr/>
          <p:nvPr/>
        </p:nvGrpSpPr>
        <p:grpSpPr>
          <a:xfrm>
            <a:off x="76200" y="3962400"/>
            <a:ext cx="3810000" cy="2885420"/>
            <a:chOff x="76200" y="3962400"/>
            <a:chExt cx="3810000" cy="2885420"/>
          </a:xfrm>
        </p:grpSpPr>
        <p:cxnSp>
          <p:nvCxnSpPr>
            <p:cNvPr id="43" name="Straight Connector 42">
              <a:extLst>
                <a:ext uri="{FF2B5EF4-FFF2-40B4-BE49-F238E27FC236}">
                  <a16:creationId xmlns:a16="http://schemas.microsoft.com/office/drawing/2014/main" id="{67797ACC-640D-484F-B9B6-C614EF9CCEFF}"/>
                </a:ext>
              </a:extLst>
            </p:cNvPr>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815C55B2-24FE-411B-A297-E1DC875BC856}"/>
                </a:ext>
              </a:extLst>
            </p:cNvPr>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5" name="Text Box 33">
                  <a:extLst>
                    <a:ext uri="{FF2B5EF4-FFF2-40B4-BE49-F238E27FC236}">
                      <a16:creationId xmlns:a16="http://schemas.microsoft.com/office/drawing/2014/main" id="{CB33D041-F2D8-4537-A47E-5A124733218E}"/>
                    </a:ext>
                  </a:extLst>
                </p:cNvPr>
                <p:cNvSpPr txBox="1">
                  <a:spLocks noChangeArrowheads="1"/>
                </p:cNvSpPr>
                <p:nvPr/>
              </p:nvSpPr>
              <p:spPr bwMode="auto">
                <a:xfrm>
                  <a:off x="1295400" y="63246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Input </a:t>
                  </a:r>
                  <a14:m>
                    <m:oMath xmlns:m="http://schemas.openxmlformats.org/officeDocument/2006/math">
                      <m:acc>
                        <m:accPr>
                          <m:chr m:val="⃗"/>
                          <m:ctrlPr>
                            <a:rPr lang="en-US" altLang="en-US" sz="2800" i="1" smtClean="0">
                              <a:solidFill>
                                <a:srgbClr val="FF00FF"/>
                              </a:solidFill>
                              <a:latin typeface="Cambria Math" panose="02040503050406030204" pitchFamily="18" charset="0"/>
                              <a:sym typeface="Symbol" panose="05050102010706020507" pitchFamily="18" charset="2"/>
                            </a:rPr>
                          </m:ctrlPr>
                        </m:accPr>
                        <m:e>
                          <m:r>
                            <a:rPr lang="en-CA" altLang="en-US" sz="2800" b="0" i="1" smtClean="0">
                              <a:solidFill>
                                <a:srgbClr val="FF00FF"/>
                              </a:solidFill>
                              <a:latin typeface="Cambria Math" panose="02040503050406030204" pitchFamily="18" charset="0"/>
                              <a:sym typeface="Symbol" panose="05050102010706020507" pitchFamily="18" charset="2"/>
                            </a:rPr>
                            <m:t>𝑥</m:t>
                          </m:r>
                        </m:e>
                      </m:acc>
                    </m:oMath>
                  </a14:m>
                  <a:endParaRPr lang="en-CA" altLang="en-US" sz="2800">
                    <a:latin typeface="Times New Roman" pitchFamily="18" charset="0"/>
                  </a:endParaRPr>
                </a:p>
              </p:txBody>
            </p:sp>
          </mc:Choice>
          <mc:Fallback xmlns="">
            <p:sp>
              <p:nvSpPr>
                <p:cNvPr id="10" name="Text Box 33"/>
                <p:cNvSpPr txBox="1">
                  <a:spLocks noRot="1" noChangeAspect="1" noMove="1" noResize="1" noEditPoints="1" noAdjustHandles="1" noChangeArrowheads="1" noChangeShapeType="1" noTextEdit="1"/>
                </p:cNvSpPr>
                <p:nvPr/>
              </p:nvSpPr>
              <p:spPr bwMode="auto">
                <a:xfrm>
                  <a:off x="1295400" y="6324600"/>
                  <a:ext cx="2590800" cy="523220"/>
                </a:xfrm>
                <a:prstGeom prst="rect">
                  <a:avLst/>
                </a:prstGeom>
                <a:blipFill>
                  <a:blip r:embed="rId5"/>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46" name="Text Box 33">
              <a:extLst>
                <a:ext uri="{FF2B5EF4-FFF2-40B4-BE49-F238E27FC236}">
                  <a16:creationId xmlns:a16="http://schemas.microsoft.com/office/drawing/2014/main" id="{60AF72BD-B74E-4F77-BCB0-F41E6EC8E1C7}"/>
                </a:ext>
              </a:extLst>
            </p:cNvPr>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Output </a:t>
              </a:r>
              <a:r>
                <a:rPr lang="en-US" altLang="en-US" sz="2800" i="1">
                  <a:solidFill>
                    <a:srgbClr val="FF00FF"/>
                  </a:solidFill>
                  <a:latin typeface="Times New Roman" pitchFamily="18" charset="0"/>
                </a:rPr>
                <a:t>y</a:t>
              </a:r>
              <a:endParaRPr lang="en-CA" altLang="en-US" sz="2800">
                <a:latin typeface="Times New Roman" pitchFamily="18" charset="0"/>
              </a:endParaRPr>
            </a:p>
          </p:txBody>
        </p:sp>
      </p:grpSp>
      <p:sp>
        <p:nvSpPr>
          <p:cNvPr id="47" name="Freeform 41">
            <a:extLst>
              <a:ext uri="{FF2B5EF4-FFF2-40B4-BE49-F238E27FC236}">
                <a16:creationId xmlns:a16="http://schemas.microsoft.com/office/drawing/2014/main" id="{65A47AA1-C913-4A61-ABCC-0BC42B97C455}"/>
              </a:ext>
            </a:extLst>
          </p:cNvPr>
          <p:cNvSpPr/>
          <p:nvPr/>
        </p:nvSpPr>
        <p:spPr>
          <a:xfrm>
            <a:off x="760955" y="5078352"/>
            <a:ext cx="2633493" cy="81670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 name="connsiteX0" fmla="*/ 0 w 2527578"/>
              <a:gd name="connsiteY0" fmla="*/ 1283386 h 1283386"/>
              <a:gd name="connsiteX1" fmla="*/ 1235988 w 2527578"/>
              <a:gd name="connsiteY1" fmla="*/ 56 h 1283386"/>
              <a:gd name="connsiteX2" fmla="*/ 2527578 w 2527578"/>
              <a:gd name="connsiteY2" fmla="*/ 823016 h 1283386"/>
              <a:gd name="connsiteX0" fmla="*/ 0 w 2527578"/>
              <a:gd name="connsiteY0" fmla="*/ 1112744 h 1112744"/>
              <a:gd name="connsiteX1" fmla="*/ 1101923 w 2527578"/>
              <a:gd name="connsiteY1" fmla="*/ 68 h 1112744"/>
              <a:gd name="connsiteX2" fmla="*/ 2527578 w 2527578"/>
              <a:gd name="connsiteY2" fmla="*/ 652374 h 1112744"/>
              <a:gd name="connsiteX0" fmla="*/ 0 w 2527578"/>
              <a:gd name="connsiteY0" fmla="*/ 1112676 h 1112676"/>
              <a:gd name="connsiteX1" fmla="*/ 1101923 w 2527578"/>
              <a:gd name="connsiteY1" fmla="*/ 0 h 1112676"/>
              <a:gd name="connsiteX2" fmla="*/ 2527578 w 2527578"/>
              <a:gd name="connsiteY2" fmla="*/ 652306 h 1112676"/>
              <a:gd name="connsiteX0" fmla="*/ 0 w 2348825"/>
              <a:gd name="connsiteY0" fmla="*/ 1112676 h 1112676"/>
              <a:gd name="connsiteX1" fmla="*/ 1101923 w 2348825"/>
              <a:gd name="connsiteY1" fmla="*/ 0 h 1112676"/>
              <a:gd name="connsiteX2" fmla="*/ 2348825 w 2348825"/>
              <a:gd name="connsiteY2" fmla="*/ 891223 h 1112676"/>
              <a:gd name="connsiteX0" fmla="*/ 0 w 2348825"/>
              <a:gd name="connsiteY0" fmla="*/ 1112676 h 1112676"/>
              <a:gd name="connsiteX1" fmla="*/ 1101923 w 2348825"/>
              <a:gd name="connsiteY1" fmla="*/ 0 h 1112676"/>
              <a:gd name="connsiteX2" fmla="*/ 2348825 w 2348825"/>
              <a:gd name="connsiteY2" fmla="*/ 891223 h 1112676"/>
            </a:gdLst>
            <a:ahLst/>
            <a:cxnLst>
              <a:cxn ang="0">
                <a:pos x="connsiteX0" y="connsiteY0"/>
              </a:cxn>
              <a:cxn ang="0">
                <a:pos x="connsiteX1" y="connsiteY1"/>
              </a:cxn>
              <a:cxn ang="0">
                <a:pos x="connsiteX2" y="connsiteY2"/>
              </a:cxn>
            </a:cxnLst>
            <a:rect l="l" t="t" r="r" b="b"/>
            <a:pathLst>
              <a:path w="2348825" h="1112676">
                <a:moveTo>
                  <a:pt x="0" y="1112676"/>
                </a:moveTo>
                <a:cubicBezTo>
                  <a:pt x="122396" y="806447"/>
                  <a:pt x="611822" y="93821"/>
                  <a:pt x="1101923" y="0"/>
                </a:cubicBezTo>
                <a:cubicBezTo>
                  <a:pt x="1614368" y="8572"/>
                  <a:pt x="1997253" y="249558"/>
                  <a:pt x="2348825" y="891223"/>
                </a:cubicBezTo>
              </a:path>
            </a:pathLst>
          </a:custGeom>
          <a:noFill/>
          <a:ln w="15875">
            <a:solidFill>
              <a:srgbClr val="FFFF00"/>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Oval 47">
            <a:extLst>
              <a:ext uri="{FF2B5EF4-FFF2-40B4-BE49-F238E27FC236}">
                <a16:creationId xmlns:a16="http://schemas.microsoft.com/office/drawing/2014/main" id="{5F5C38DE-4953-4C14-B9A2-F56B7CAD99CA}"/>
              </a:ext>
            </a:extLst>
          </p:cNvPr>
          <p:cNvSpPr/>
          <p:nvPr/>
        </p:nvSpPr>
        <p:spPr>
          <a:xfrm>
            <a:off x="3005528"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49" name="Rectangle 48">
            <a:extLst>
              <a:ext uri="{FF2B5EF4-FFF2-40B4-BE49-F238E27FC236}">
                <a16:creationId xmlns:a16="http://schemas.microsoft.com/office/drawing/2014/main" id="{E0864CE2-DEE6-4E91-B64C-6CF4980AA47B}"/>
              </a:ext>
            </a:extLst>
          </p:cNvPr>
          <p:cNvSpPr/>
          <p:nvPr/>
        </p:nvSpPr>
        <p:spPr>
          <a:xfrm>
            <a:off x="685800" y="4705290"/>
            <a:ext cx="3320140" cy="400110"/>
          </a:xfrm>
          <a:prstGeom prst="rect">
            <a:avLst/>
          </a:prstGeom>
        </p:spPr>
        <p:txBody>
          <a:bodyPr wrap="none">
            <a:spAutoFit/>
          </a:bodyPr>
          <a:lstStyle/>
          <a:p>
            <a:r>
              <a:rPr lang="en-CA" sz="2000" dirty="0"/>
              <a:t>Our goal is to learn a function.</a:t>
            </a:r>
            <a:endParaRPr lang="en-US" sz="2000" dirty="0"/>
          </a:p>
        </p:txBody>
      </p:sp>
      <p:sp>
        <p:nvSpPr>
          <p:cNvPr id="64" name="Oval 63">
            <a:extLst>
              <a:ext uri="{FF2B5EF4-FFF2-40B4-BE49-F238E27FC236}">
                <a16:creationId xmlns:a16="http://schemas.microsoft.com/office/drawing/2014/main" id="{EFFBFD7D-9037-4D01-BC0D-FBC9F0BFFE46}"/>
              </a:ext>
            </a:extLst>
          </p:cNvPr>
          <p:cNvSpPr/>
          <p:nvPr/>
        </p:nvSpPr>
        <p:spPr>
          <a:xfrm>
            <a:off x="3009036" y="5704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nvGrpSpPr>
          <p:cNvPr id="65" name="Group 64">
            <a:extLst>
              <a:ext uri="{FF2B5EF4-FFF2-40B4-BE49-F238E27FC236}">
                <a16:creationId xmlns:a16="http://schemas.microsoft.com/office/drawing/2014/main" id="{2592D27D-0D3B-4379-8A35-6A8A0F14CE54}"/>
              </a:ext>
            </a:extLst>
          </p:cNvPr>
          <p:cNvGrpSpPr/>
          <p:nvPr/>
        </p:nvGrpSpPr>
        <p:grpSpPr>
          <a:xfrm>
            <a:off x="3070823" y="5458498"/>
            <a:ext cx="3693926" cy="482252"/>
            <a:chOff x="3105291" y="4876800"/>
            <a:chExt cx="3693926" cy="482252"/>
          </a:xfrm>
        </p:grpSpPr>
        <p:cxnSp>
          <p:nvCxnSpPr>
            <p:cNvPr id="66" name="Straight Connector 65">
              <a:extLst>
                <a:ext uri="{FF2B5EF4-FFF2-40B4-BE49-F238E27FC236}">
                  <a16:creationId xmlns:a16="http://schemas.microsoft.com/office/drawing/2014/main" id="{308C176F-2D8F-42F1-BDDE-9BC098F94462}"/>
                </a:ext>
              </a:extLst>
            </p:cNvPr>
            <p:cNvCxnSpPr/>
            <p:nvPr/>
          </p:nvCxnSpPr>
          <p:spPr bwMode="auto">
            <a:xfrm>
              <a:off x="3105291" y="5157534"/>
              <a:ext cx="640762"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3AA9B06-2D14-4E46-AA29-FC2946587B0D}"/>
                    </a:ext>
                  </a:extLst>
                </p:cNvPr>
                <p:cNvSpPr txBox="1"/>
                <p:nvPr/>
              </p:nvSpPr>
              <p:spPr>
                <a:xfrm>
                  <a:off x="3884987" y="4876800"/>
                  <a:ext cx="4199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tLang="en-US" i="1">
                            <a:solidFill>
                              <a:srgbClr val="FF00FF"/>
                            </a:solidFill>
                            <a:sym typeface="Symbol" panose="05050102010706020507" pitchFamily="18" charset="2"/>
                          </a:rPr>
                          <m:t>y</m:t>
                        </m:r>
                        <m:r>
                          <m:rPr>
                            <m:nor/>
                          </m:rPr>
                          <a:rPr lang="en-CA" altLang="en-US" i="1" baseline="-25000">
                            <a:solidFill>
                              <a:srgbClr val="FF00FF"/>
                            </a:solidFill>
                            <a:sym typeface="Symbol" panose="05050102010706020507" pitchFamily="18" charset="2"/>
                          </a:rPr>
                          <m:t>d</m:t>
                        </m:r>
                        <m:r>
                          <m:rPr>
                            <m:nor/>
                          </m:rPr>
                          <a:rPr lang="en-US" altLang="en-US" b="0" i="1" baseline="-25000" smtClean="0">
                            <a:solidFill>
                              <a:srgbClr val="FF00FF"/>
                            </a:solidFill>
                            <a:sym typeface="Symbol" panose="05050102010706020507" pitchFamily="18" charset="2"/>
                          </a:rPr>
                          <m:t>′</m:t>
                        </m:r>
                      </m:oMath>
                    </m:oMathPara>
                  </a14:m>
                  <a:endParaRPr lang="en-CA" sz="2000" dirty="0"/>
                </a:p>
              </p:txBody>
            </p:sp>
          </mc:Choice>
          <mc:Fallback xmlns="">
            <p:sp>
              <p:nvSpPr>
                <p:cNvPr id="67" name="TextBox 66">
                  <a:extLst>
                    <a:ext uri="{FF2B5EF4-FFF2-40B4-BE49-F238E27FC236}">
                      <a16:creationId xmlns:a16="http://schemas.microsoft.com/office/drawing/2014/main" id="{F3AA9B06-2D14-4E46-AA29-FC2946587B0D}"/>
                    </a:ext>
                  </a:extLst>
                </p:cNvPr>
                <p:cNvSpPr txBox="1">
                  <a:spLocks noRot="1" noChangeAspect="1" noMove="1" noResize="1" noEditPoints="1" noAdjustHandles="1" noChangeArrowheads="1" noChangeShapeType="1" noTextEdit="1"/>
                </p:cNvSpPr>
                <p:nvPr/>
              </p:nvSpPr>
              <p:spPr>
                <a:xfrm>
                  <a:off x="3884987" y="4876800"/>
                  <a:ext cx="419987" cy="430887"/>
                </a:xfrm>
                <a:prstGeom prst="rect">
                  <a:avLst/>
                </a:prstGeom>
                <a:blipFill>
                  <a:blip r:embed="rId6"/>
                  <a:stretch>
                    <a:fillRect/>
                  </a:stretch>
                </a:blipFill>
              </p:spPr>
              <p:txBody>
                <a:bodyPr/>
                <a:lstStyle/>
                <a:p>
                  <a:r>
                    <a:rPr lang="en-GB">
                      <a:noFill/>
                    </a:rPr>
                    <a:t> </a:t>
                  </a:r>
                </a:p>
              </p:txBody>
            </p:sp>
          </mc:Fallback>
        </mc:AlternateContent>
        <p:sp>
          <p:nvSpPr>
            <p:cNvPr id="68" name="Rectangle 67">
              <a:extLst>
                <a:ext uri="{FF2B5EF4-FFF2-40B4-BE49-F238E27FC236}">
                  <a16:creationId xmlns:a16="http://schemas.microsoft.com/office/drawing/2014/main" id="{2CAA855D-B42C-4072-BDE7-410426F46478}"/>
                </a:ext>
              </a:extLst>
            </p:cNvPr>
            <p:cNvSpPr/>
            <p:nvPr/>
          </p:nvSpPr>
          <p:spPr>
            <a:xfrm>
              <a:off x="4254674" y="4958942"/>
              <a:ext cx="2544543" cy="400110"/>
            </a:xfrm>
            <a:prstGeom prst="rect">
              <a:avLst/>
            </a:prstGeom>
          </p:spPr>
          <p:txBody>
            <a:bodyPr wrap="none">
              <a:spAutoFit/>
            </a:bodyPr>
            <a:lstStyle/>
            <a:p>
              <a:r>
                <a:rPr lang="en-CA" sz="2000" dirty="0"/>
                <a:t>is a conflicting answer.</a:t>
              </a:r>
              <a:endParaRPr lang="en-US" sz="2000" dirty="0"/>
            </a:p>
          </p:txBody>
        </p:sp>
      </p:grpSp>
      <p:grpSp>
        <p:nvGrpSpPr>
          <p:cNvPr id="4" name="Group 3">
            <a:extLst>
              <a:ext uri="{FF2B5EF4-FFF2-40B4-BE49-F238E27FC236}">
                <a16:creationId xmlns:a16="http://schemas.microsoft.com/office/drawing/2014/main" id="{FD0B112A-BFB8-4107-BB8D-8BAA780B9340}"/>
              </a:ext>
            </a:extLst>
          </p:cNvPr>
          <p:cNvGrpSpPr/>
          <p:nvPr/>
        </p:nvGrpSpPr>
        <p:grpSpPr>
          <a:xfrm>
            <a:off x="2983613" y="5540640"/>
            <a:ext cx="485143" cy="947849"/>
            <a:chOff x="2983613" y="5540640"/>
            <a:chExt cx="485143" cy="947849"/>
          </a:xfrm>
        </p:grpSpPr>
        <p:cxnSp>
          <p:nvCxnSpPr>
            <p:cNvPr id="72" name="Straight Connector 71">
              <a:extLst>
                <a:ext uri="{FF2B5EF4-FFF2-40B4-BE49-F238E27FC236}">
                  <a16:creationId xmlns:a16="http://schemas.microsoft.com/office/drawing/2014/main" id="{CD124399-BA08-491B-91C7-0A6B41228548}"/>
                </a:ext>
              </a:extLst>
            </p:cNvPr>
            <p:cNvCxnSpPr>
              <a:cxnSpLocks/>
            </p:cNvCxnSpPr>
            <p:nvPr/>
          </p:nvCxnSpPr>
          <p:spPr bwMode="auto">
            <a:xfrm flipV="1">
              <a:off x="3429000" y="5540640"/>
              <a:ext cx="3756" cy="873412"/>
            </a:xfrm>
            <a:prstGeom prst="line">
              <a:avLst/>
            </a:prstGeom>
            <a:noFill/>
            <a:ln w="12700" cap="sq" cmpd="sng" algn="ctr">
              <a:solidFill>
                <a:srgbClr val="FF00FF"/>
              </a:solidFill>
              <a:prstDash val="solid"/>
              <a:round/>
              <a:headEnd type="none" w="med" len="med"/>
              <a:tailEnd type="none" w="med" len="med"/>
            </a:ln>
            <a:effectLst/>
          </p:spPr>
        </p:cxnSp>
        <p:sp>
          <p:nvSpPr>
            <p:cNvPr id="73" name="Oval 72">
              <a:extLst>
                <a:ext uri="{FF2B5EF4-FFF2-40B4-BE49-F238E27FC236}">
                  <a16:creationId xmlns:a16="http://schemas.microsoft.com/office/drawing/2014/main" id="{09B5FDBF-82BE-41F6-A542-F2909DE19E95}"/>
                </a:ext>
              </a:extLst>
            </p:cNvPr>
            <p:cNvSpPr/>
            <p:nvPr/>
          </p:nvSpPr>
          <p:spPr>
            <a:xfrm>
              <a:off x="3396756" y="5688496"/>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74" name="Left Brace 73">
              <a:extLst>
                <a:ext uri="{FF2B5EF4-FFF2-40B4-BE49-F238E27FC236}">
                  <a16:creationId xmlns:a16="http://schemas.microsoft.com/office/drawing/2014/main" id="{BEB91E89-23C1-497A-B953-2FF4F06DD647}"/>
                </a:ext>
              </a:extLst>
            </p:cNvPr>
            <p:cNvSpPr/>
            <p:nvPr/>
          </p:nvSpPr>
          <p:spPr bwMode="auto">
            <a:xfrm rot="16200000">
              <a:off x="3137898" y="5902747"/>
              <a:ext cx="190353" cy="327363"/>
            </a:xfrm>
            <a:prstGeom prst="leftBrace">
              <a:avLst/>
            </a:prstGeom>
            <a:noFill/>
            <a:ln w="3175" cap="sq" cmpd="sng" algn="ctr">
              <a:solidFill>
                <a:srgbClr val="FF00FF"/>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5" name="TextBox 74">
              <a:extLst>
                <a:ext uri="{FF2B5EF4-FFF2-40B4-BE49-F238E27FC236}">
                  <a16:creationId xmlns:a16="http://schemas.microsoft.com/office/drawing/2014/main" id="{9F1A838F-5334-47BC-A434-9AFEAC933C56}"/>
                </a:ext>
              </a:extLst>
            </p:cNvPr>
            <p:cNvSpPr txBox="1"/>
            <p:nvPr/>
          </p:nvSpPr>
          <p:spPr bwMode="auto">
            <a:xfrm>
              <a:off x="2983613" y="6026824"/>
              <a:ext cx="41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az-Cyrl-AZ" sz="2400" i="1" dirty="0">
                  <a:solidFill>
                    <a:srgbClr val="FF00FF"/>
                  </a:solidFill>
                  <a:sym typeface="Symbol" panose="05050102010706020507" pitchFamily="18" charset="2"/>
                </a:rPr>
                <a:t></a:t>
              </a:r>
              <a:endParaRPr lang="en-US" sz="2400" i="1" dirty="0">
                <a:solidFill>
                  <a:srgbClr val="FFFFFF"/>
                </a:solidFill>
              </a:endParaRPr>
            </a:p>
          </p:txBody>
        </p:sp>
      </p:grpSp>
      <p:sp>
        <p:nvSpPr>
          <p:cNvPr id="50" name="Rectangle 49">
            <a:extLst>
              <a:ext uri="{FF2B5EF4-FFF2-40B4-BE49-F238E27FC236}">
                <a16:creationId xmlns:a16="http://schemas.microsoft.com/office/drawing/2014/main" id="{C9B43866-26F1-4883-9A81-DF35B01906D6}"/>
              </a:ext>
            </a:extLst>
          </p:cNvPr>
          <p:cNvSpPr/>
          <p:nvPr/>
        </p:nvSpPr>
        <p:spPr>
          <a:xfrm>
            <a:off x="3995532" y="2524540"/>
            <a:ext cx="1757689"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O(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87" name="AutoShape 35">
            <a:extLst>
              <a:ext uri="{FF2B5EF4-FFF2-40B4-BE49-F238E27FC236}">
                <a16:creationId xmlns:a16="http://schemas.microsoft.com/office/drawing/2014/main" id="{E0D95E41-5931-41DC-B70F-19DC939C4CF9}"/>
              </a:ext>
            </a:extLst>
          </p:cNvPr>
          <p:cNvSpPr>
            <a:spLocks noChangeArrowheads="1"/>
          </p:cNvSpPr>
          <p:nvPr/>
        </p:nvSpPr>
        <p:spPr bwMode="auto">
          <a:xfrm>
            <a:off x="5663313" y="1317206"/>
            <a:ext cx="2718687" cy="546833"/>
          </a:xfrm>
          <a:prstGeom prst="wedgeRoundRectCallout">
            <a:avLst>
              <a:gd name="adj1" fmla="val 7204"/>
              <a:gd name="adj2" fmla="val 110002"/>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We </a:t>
            </a:r>
            <a:r>
              <a:rPr lang="en-US" altLang="en-US" sz="2400" dirty="0" err="1">
                <a:solidFill>
                  <a:srgbClr val="FFFFFF"/>
                </a:solidFill>
              </a:rPr>
              <a:t>wont</a:t>
            </a:r>
            <a:r>
              <a:rPr lang="en-US" altLang="en-US" sz="2400" dirty="0">
                <a:solidFill>
                  <a:srgbClr val="FFFFFF"/>
                </a:solidFill>
              </a:rPr>
              <a:t> cover this.</a:t>
            </a:r>
          </a:p>
        </p:txBody>
      </p:sp>
      <p:sp>
        <p:nvSpPr>
          <p:cNvPr id="9" name="Rectangle 8">
            <a:extLst>
              <a:ext uri="{FF2B5EF4-FFF2-40B4-BE49-F238E27FC236}">
                <a16:creationId xmlns:a16="http://schemas.microsoft.com/office/drawing/2014/main" id="{5AE4296C-1B05-70C8-1791-1AEB230CDBBF}"/>
              </a:ext>
            </a:extLst>
          </p:cNvPr>
          <p:cNvSpPr/>
          <p:nvPr/>
        </p:nvSpPr>
        <p:spPr>
          <a:xfrm>
            <a:off x="2743200" y="2144457"/>
            <a:ext cx="4724400" cy="461665"/>
          </a:xfrm>
          <a:prstGeom prst="rect">
            <a:avLst/>
          </a:prstGeom>
        </p:spPr>
        <p:txBody>
          <a:bodyPr wrap="square">
            <a:spAutoFit/>
          </a:bodyPr>
          <a:lstStyle/>
          <a:p>
            <a:r>
              <a:rPr lang="en-CA" sz="2400" dirty="0">
                <a:solidFill>
                  <a:schemeClr val="accent2"/>
                </a:solidFill>
                <a:sym typeface="Symbol" panose="05050102010706020507" pitchFamily="18" charset="2"/>
              </a:rPr>
              <a:t> Lemma: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Ω</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3" name="Oval 2">
            <a:extLst>
              <a:ext uri="{FF2B5EF4-FFF2-40B4-BE49-F238E27FC236}">
                <a16:creationId xmlns:a16="http://schemas.microsoft.com/office/drawing/2014/main" id="{4E4EB126-7749-A88F-67B7-5DA75610F115}"/>
              </a:ext>
            </a:extLst>
          </p:cNvPr>
          <p:cNvSpPr/>
          <p:nvPr/>
        </p:nvSpPr>
        <p:spPr>
          <a:xfrm>
            <a:off x="3875334" y="1547196"/>
            <a:ext cx="496956" cy="562078"/>
          </a:xfrm>
          <a:prstGeom prst="ellipse">
            <a:avLst/>
          </a:prstGeom>
          <a:ln w="25400">
            <a:solidFill>
              <a:srgbClr val="FF00FF"/>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5" name="Group 4">
            <a:extLst>
              <a:ext uri="{FF2B5EF4-FFF2-40B4-BE49-F238E27FC236}">
                <a16:creationId xmlns:a16="http://schemas.microsoft.com/office/drawing/2014/main" id="{C32329EC-5E61-5D5F-20A0-B58FB09D00D4}"/>
              </a:ext>
            </a:extLst>
          </p:cNvPr>
          <p:cNvGrpSpPr/>
          <p:nvPr/>
        </p:nvGrpSpPr>
        <p:grpSpPr>
          <a:xfrm>
            <a:off x="119400" y="838200"/>
            <a:ext cx="9024600" cy="1200329"/>
            <a:chOff x="119400" y="838200"/>
            <a:chExt cx="9024600" cy="1200329"/>
          </a:xfrm>
        </p:grpSpPr>
        <p:sp>
          <p:nvSpPr>
            <p:cNvPr id="6" name="TextBox 5">
              <a:extLst>
                <a:ext uri="{FF2B5EF4-FFF2-40B4-BE49-F238E27FC236}">
                  <a16:creationId xmlns:a16="http://schemas.microsoft.com/office/drawing/2014/main" id="{A9C78E85-3501-983A-B9FA-ADD519D8D8CE}"/>
                </a:ext>
              </a:extLst>
            </p:cNvPr>
            <p:cNvSpPr txBox="1"/>
            <p:nvPr/>
          </p:nvSpPr>
          <p:spPr bwMode="auto">
            <a:xfrm>
              <a:off x="119400" y="83820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2"/>
                  </a:solidFill>
                </a:rPr>
                <a:t>E</a:t>
              </a:r>
              <a:r>
                <a:rPr lang="en-US" sz="2400" dirty="0">
                  <a:solidFill>
                    <a:schemeClr val="accent2"/>
                  </a:solidFill>
                </a:rPr>
                <a:t>(</a:t>
              </a:r>
              <a:r>
                <a:rPr lang="en-US" sz="2400" i="1" dirty="0">
                  <a:solidFill>
                    <a:srgbClr val="66FF33"/>
                  </a:solidFill>
                </a:rPr>
                <a:t>w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r>
                <a:rPr lang="el-GR" altLang="en-US" sz="2400" dirty="0">
                  <a:solidFill>
                    <a:schemeClr val="accent2"/>
                  </a:solidFill>
                  <a:latin typeface="Times New Roman"/>
                  <a:cs typeface="Times New Roman" panose="02020603050405020304" pitchFamily="18" charset="0"/>
                  <a:sym typeface="Symbol" panose="05050102010706020507" pitchFamily="18" charset="2"/>
                </a:rPr>
                <a:t></a:t>
              </a:r>
              <a:r>
                <a:rPr lang="en-US" altLang="en-US" sz="2400" dirty="0">
                  <a:solidFill>
                    <a:schemeClr val="accent2"/>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i="1" dirty="0">
                  <a:solidFill>
                    <a:srgbClr val="66FF33"/>
                  </a:solidFill>
                  <a:sym typeface="Symbol" panose="05050102010706020507" pitchFamily="18" charset="2"/>
                </a:rPr>
                <a:t></a:t>
              </a:r>
              <a:r>
                <a:rPr lang="en-US" sz="2400" i="1" dirty="0">
                  <a:solidFill>
                    <a:srgbClr val="66FF33"/>
                  </a:solidFill>
                </a:rPr>
                <a:t>w</a:t>
              </a:r>
              <a:r>
                <a:rPr lang="en-US" sz="2400" dirty="0">
                  <a:solidFill>
                    <a:schemeClr val="accent2"/>
                  </a:solidFill>
                </a:rPr>
                <a:t> </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chemeClr val="accent2"/>
                  </a:solidFill>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n-CA" sz="2400" i="1" dirty="0">
                  <a:solidFill>
                    <a:srgbClr val="66FF33"/>
                  </a:solidFill>
                </a:rPr>
                <a:t> </a:t>
              </a:r>
              <a:r>
                <a:rPr lang="en-US" altLang="en-US" sz="2400" dirty="0">
                  <a:solidFill>
                    <a:srgbClr val="FFC000"/>
                  </a:solidFill>
                  <a:sym typeface="Symbol" pitchFamily="18" charset="2"/>
                </a:rPr>
                <a:t></a:t>
              </a:r>
              <a:r>
                <a:rPr lang="en-CA" sz="2400" i="1" baseline="-25000" dirty="0">
                  <a:solidFill>
                    <a:srgbClr val="66FF33"/>
                  </a:solidFill>
                </a:rPr>
                <a:t>  </a:t>
              </a:r>
              <a:r>
                <a:rPr lang="en-CA" sz="2400" dirty="0">
                  <a:solidFill>
                    <a:schemeClr val="accent2"/>
                  </a:solidFill>
                  <a:sym typeface="Symbol" panose="05050102010706020507" pitchFamily="18" charset="2"/>
                </a:rPr>
                <a:t>(</a:t>
              </a:r>
              <a:r>
                <a:rPr lang="en-US" sz="2400" i="1" dirty="0">
                  <a:solidFill>
                    <a:srgbClr val="FFC000"/>
                  </a:solidFill>
                  <a:sym typeface="Symbol" panose="05050102010706020507" pitchFamily="18" charset="2"/>
                </a:rPr>
                <a:t>- </a:t>
              </a:r>
              <a:r>
                <a:rPr lang="en-US" sz="1800" i="1" dirty="0">
                  <a:solidFill>
                    <a:srgbClr val="FFC000"/>
                  </a:solidFill>
                  <a:sym typeface="Symbol" panose="05050102010706020507" pitchFamily="18" charset="2"/>
                </a:rPr>
                <a:t></a:t>
              </a:r>
              <a:r>
                <a:rPr lang="en-US" sz="2400" i="1" dirty="0">
                  <a:solidFill>
                    <a:srgbClr val="FFC000"/>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p>
            <a:p>
              <a:r>
                <a:rPr lang="en-US" altLang="en-US" sz="2400" dirty="0">
                  <a:solidFill>
                    <a:schemeClr val="accent2"/>
                  </a:solidFill>
                  <a:latin typeface="Times New Roman"/>
                  <a:cs typeface="Times New Roman" panose="02020603050405020304" pitchFamily="18" charset="0"/>
                  <a:sym typeface="Symbol" panose="05050102010706020507" pitchFamily="18" charset="2"/>
                </a:rPr>
                <a:t>                     =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a:t>
              </a:r>
              <a:r>
                <a:rPr lang="en-US" sz="2400" i="1" dirty="0">
                  <a:solidFill>
                    <a:srgbClr val="66FF33"/>
                  </a:solidFill>
                </a:rPr>
                <a:t> </a:t>
              </a:r>
              <a:r>
                <a:rPr lang="en-US" sz="2400" i="1" dirty="0">
                  <a:solidFill>
                    <a:srgbClr val="FFC000"/>
                  </a:solidFill>
                  <a:sym typeface="Symbol" panose="05050102010706020507" pitchFamily="18" charset="2"/>
                </a:rPr>
                <a:t>-</a:t>
              </a:r>
              <a:r>
                <a:rPr lang="en-US" sz="2400" i="1" dirty="0">
                  <a:solidFill>
                    <a:schemeClr val="accent2"/>
                  </a:solidFill>
                </a:rPr>
                <a:t>           </a:t>
              </a:r>
              <a:r>
                <a:rPr lang="en-CA" sz="2400" dirty="0">
                  <a:solidFill>
                    <a:schemeClr val="accent2"/>
                  </a:solidFill>
                  <a:sym typeface="Symbol" panose="05050102010706020507" pitchFamily="18" charset="2"/>
                </a:rPr>
                <a:t>(      </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
          <p:nvSpPr>
            <p:cNvPr id="7" name="Rectangle 6">
              <a:extLst>
                <a:ext uri="{FF2B5EF4-FFF2-40B4-BE49-F238E27FC236}">
                  <a16:creationId xmlns:a16="http://schemas.microsoft.com/office/drawing/2014/main" id="{D9F6777D-2354-05BA-B2B6-86047D133751}"/>
                </a:ext>
              </a:extLst>
            </p:cNvPr>
            <p:cNvSpPr/>
            <p:nvPr/>
          </p:nvSpPr>
          <p:spPr>
            <a:xfrm>
              <a:off x="2925422"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p:sp>
          <p:nvSpPr>
            <p:cNvPr id="8" name="Rectangle 7">
              <a:extLst>
                <a:ext uri="{FF2B5EF4-FFF2-40B4-BE49-F238E27FC236}">
                  <a16:creationId xmlns:a16="http://schemas.microsoft.com/office/drawing/2014/main" id="{1850FEF1-FF04-9DF6-1BC3-445D1818C5E3}"/>
                </a:ext>
              </a:extLst>
            </p:cNvPr>
            <p:cNvSpPr/>
            <p:nvPr/>
          </p:nvSpPr>
          <p:spPr>
            <a:xfrm>
              <a:off x="3875334" y="1560448"/>
              <a:ext cx="1075958" cy="461665"/>
            </a:xfrm>
            <a:prstGeom prst="rect">
              <a:avLst/>
            </a:prstGeom>
          </p:spPr>
          <p:txBody>
            <a:bodyPr wrap="square">
              <a:spAutoFit/>
            </a:bodyPr>
            <a:lstStyle/>
            <a:p>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sz="2400" i="1" baseline="-25000" dirty="0">
                  <a:solidFill>
                    <a:srgbClr val="FF00FF"/>
                  </a:solidFill>
                </a:rPr>
                <a:t>x</a:t>
              </a:r>
              <a:r>
                <a:rPr lang="en-CA" sz="2400" i="1" dirty="0">
                  <a:solidFill>
                    <a:srgbClr val="FF00FF"/>
                  </a:solidFill>
                </a:rPr>
                <a:t>  </a:t>
              </a:r>
              <a:endParaRPr lang="en-US" sz="2400" i="1" dirty="0">
                <a:solidFill>
                  <a:srgbClr val="FF00FF"/>
                </a:solidFill>
              </a:endParaRPr>
            </a:p>
          </p:txBody>
        </p:sp>
      </p:grpSp>
      <p:sp>
        <p:nvSpPr>
          <p:cNvPr id="10" name="Rectangle 9">
            <a:extLst>
              <a:ext uri="{FF2B5EF4-FFF2-40B4-BE49-F238E27FC236}">
                <a16:creationId xmlns:a16="http://schemas.microsoft.com/office/drawing/2014/main" id="{99613A0F-896A-B376-3668-136D640B113C}"/>
              </a:ext>
            </a:extLst>
          </p:cNvPr>
          <p:cNvSpPr/>
          <p:nvPr/>
        </p:nvSpPr>
        <p:spPr>
          <a:xfrm>
            <a:off x="5484279" y="2512491"/>
            <a:ext cx="2897721" cy="461665"/>
          </a:xfrm>
          <a:prstGeom prst="rect">
            <a:avLst/>
          </a:prstGeom>
        </p:spPr>
        <p:txBody>
          <a:bodyPr wrap="square">
            <a:spAutoFit/>
          </a:bodyPr>
          <a:lstStyle/>
          <a:p>
            <a:r>
              <a:rPr lang="en-US" altLang="en-US" sz="2400" dirty="0">
                <a:solidFill>
                  <a:srgbClr val="FFC000"/>
                </a:solidFill>
                <a:sym typeface="Symbol" pitchFamily="18" charset="2"/>
              </a:rPr>
              <a:t> </a:t>
            </a:r>
            <a:r>
              <a:rPr lang="en-US" altLang="en-US" sz="2400" dirty="0">
                <a:solidFill>
                  <a:srgbClr val="FF00FF"/>
                </a:solidFill>
                <a:latin typeface="Times New Roman"/>
                <a:cs typeface="Times New Roman" panose="02020603050405020304" pitchFamily="18" charset="0"/>
                <a:sym typeface="Symbol" panose="05050102010706020507" pitchFamily="18" charset="2"/>
              </a:rPr>
              <a:t># of training data</a:t>
            </a:r>
            <a:endParaRPr lang="en-US" sz="2400" i="1" dirty="0"/>
          </a:p>
        </p:txBody>
      </p:sp>
      <p:grpSp>
        <p:nvGrpSpPr>
          <p:cNvPr id="60" name="Group 29">
            <a:extLst>
              <a:ext uri="{FF2B5EF4-FFF2-40B4-BE49-F238E27FC236}">
                <a16:creationId xmlns:a16="http://schemas.microsoft.com/office/drawing/2014/main" id="{C2F9AAE8-F01A-49D6-84C7-496B6C5B17DE}"/>
              </a:ext>
            </a:extLst>
          </p:cNvPr>
          <p:cNvGrpSpPr>
            <a:grpSpLocks/>
          </p:cNvGrpSpPr>
          <p:nvPr/>
        </p:nvGrpSpPr>
        <p:grpSpPr bwMode="auto">
          <a:xfrm>
            <a:off x="6757245" y="1711443"/>
            <a:ext cx="917591" cy="929993"/>
            <a:chOff x="2065" y="1551"/>
            <a:chExt cx="1628" cy="1988"/>
          </a:xfrm>
        </p:grpSpPr>
        <p:sp>
          <p:nvSpPr>
            <p:cNvPr id="61" name="Freeform 30">
              <a:extLst>
                <a:ext uri="{FF2B5EF4-FFF2-40B4-BE49-F238E27FC236}">
                  <a16:creationId xmlns:a16="http://schemas.microsoft.com/office/drawing/2014/main" id="{E9FD1252-BDE0-484B-A6FD-E69943295F56}"/>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 name="Freeform 31">
              <a:extLst>
                <a:ext uri="{FF2B5EF4-FFF2-40B4-BE49-F238E27FC236}">
                  <a16:creationId xmlns:a16="http://schemas.microsoft.com/office/drawing/2014/main" id="{EE213433-BC8D-4FED-87F9-FC11EF65706D}"/>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3" name="Freeform 32">
              <a:extLst>
                <a:ext uri="{FF2B5EF4-FFF2-40B4-BE49-F238E27FC236}">
                  <a16:creationId xmlns:a16="http://schemas.microsoft.com/office/drawing/2014/main" id="{70C3805E-26C6-4B65-A2CA-7312298C676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9" name="Freeform 33">
              <a:extLst>
                <a:ext uri="{FF2B5EF4-FFF2-40B4-BE49-F238E27FC236}">
                  <a16:creationId xmlns:a16="http://schemas.microsoft.com/office/drawing/2014/main" id="{37D5BC93-6F7C-4BD9-B617-95FDD4B1B9A7}"/>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0" name="Freeform 34">
              <a:extLst>
                <a:ext uri="{FF2B5EF4-FFF2-40B4-BE49-F238E27FC236}">
                  <a16:creationId xmlns:a16="http://schemas.microsoft.com/office/drawing/2014/main" id="{3796D9B5-6AF3-477D-A25E-4166BF83228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1" name="Freeform 35">
              <a:extLst>
                <a:ext uri="{FF2B5EF4-FFF2-40B4-BE49-F238E27FC236}">
                  <a16:creationId xmlns:a16="http://schemas.microsoft.com/office/drawing/2014/main" id="{06AB42CB-F23D-4CA8-83AD-85E5A2BFDC4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6" name="Freeform 36">
              <a:extLst>
                <a:ext uri="{FF2B5EF4-FFF2-40B4-BE49-F238E27FC236}">
                  <a16:creationId xmlns:a16="http://schemas.microsoft.com/office/drawing/2014/main" id="{A8219FFD-1405-4603-9831-D143B22DB7A5}"/>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7" name="Freeform 37">
              <a:extLst>
                <a:ext uri="{FF2B5EF4-FFF2-40B4-BE49-F238E27FC236}">
                  <a16:creationId xmlns:a16="http://schemas.microsoft.com/office/drawing/2014/main" id="{C36FEBD5-B4CA-4416-A27F-6F3D5E7EAE88}"/>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8" name="Freeform 38">
              <a:extLst>
                <a:ext uri="{FF2B5EF4-FFF2-40B4-BE49-F238E27FC236}">
                  <a16:creationId xmlns:a16="http://schemas.microsoft.com/office/drawing/2014/main" id="{65185732-934F-48B1-9DB8-FC0B4BE7774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9" name="Freeform 39">
              <a:extLst>
                <a:ext uri="{FF2B5EF4-FFF2-40B4-BE49-F238E27FC236}">
                  <a16:creationId xmlns:a16="http://schemas.microsoft.com/office/drawing/2014/main" id="{0C85209B-E4E5-49CB-B18B-8E7ABA5B8D33}"/>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0" name="Freeform 40">
              <a:extLst>
                <a:ext uri="{FF2B5EF4-FFF2-40B4-BE49-F238E27FC236}">
                  <a16:creationId xmlns:a16="http://schemas.microsoft.com/office/drawing/2014/main" id="{2E7EC018-40B7-448A-B57C-B0EE702EDDBF}"/>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1" name="Freeform 41">
              <a:extLst>
                <a:ext uri="{FF2B5EF4-FFF2-40B4-BE49-F238E27FC236}">
                  <a16:creationId xmlns:a16="http://schemas.microsoft.com/office/drawing/2014/main" id="{27EA69BD-A33A-4582-89E8-D84C883029B9}"/>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2" name="Freeform 42">
              <a:extLst>
                <a:ext uri="{FF2B5EF4-FFF2-40B4-BE49-F238E27FC236}">
                  <a16:creationId xmlns:a16="http://schemas.microsoft.com/office/drawing/2014/main" id="{5761170D-B106-470C-A960-5F63CEEAFB99}"/>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3" name="Freeform 43">
              <a:extLst>
                <a:ext uri="{FF2B5EF4-FFF2-40B4-BE49-F238E27FC236}">
                  <a16:creationId xmlns:a16="http://schemas.microsoft.com/office/drawing/2014/main" id="{3A06C94E-40F1-4C11-98BC-C1D9F9E73982}"/>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4" name="Freeform 44">
              <a:extLst>
                <a:ext uri="{FF2B5EF4-FFF2-40B4-BE49-F238E27FC236}">
                  <a16:creationId xmlns:a16="http://schemas.microsoft.com/office/drawing/2014/main" id="{00CA93E7-26DC-49E7-B957-3B9E82EA0B01}"/>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5" name="Freeform 45">
              <a:extLst>
                <a:ext uri="{FF2B5EF4-FFF2-40B4-BE49-F238E27FC236}">
                  <a16:creationId xmlns:a16="http://schemas.microsoft.com/office/drawing/2014/main" id="{1FE10CD7-ABA4-4F77-B2D4-E99F27931BB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6" name="Freeform 46">
              <a:extLst>
                <a:ext uri="{FF2B5EF4-FFF2-40B4-BE49-F238E27FC236}">
                  <a16:creationId xmlns:a16="http://schemas.microsoft.com/office/drawing/2014/main" id="{FC999A38-81E1-45B2-B30D-F339502EFD7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Tree>
    <p:extLst>
      <p:ext uri="{BB962C8B-B14F-4D97-AF65-F5344CB8AC3E}">
        <p14:creationId xmlns:p14="http://schemas.microsoft.com/office/powerpoint/2010/main" val="260381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 calcmode="lin" valueType="num">
                                      <p:cBhvr additive="base">
                                        <p:cTn id="5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600" fill="hold"/>
                                        <p:tgtEl>
                                          <p:spTgt spid="15"/>
                                        </p:tgtEl>
                                        <p:attrNameLst>
                                          <p:attrName>ppt_x</p:attrName>
                                        </p:attrNameLst>
                                      </p:cBhvr>
                                      <p:tavLst>
                                        <p:tav tm="0">
                                          <p:val>
                                            <p:strVal val="#ppt_x"/>
                                          </p:val>
                                        </p:tav>
                                        <p:tav tm="100000">
                                          <p:val>
                                            <p:strVal val="#ppt_x"/>
                                          </p:val>
                                        </p:tav>
                                      </p:tavLst>
                                    </p:anim>
                                    <p:anim calcmode="lin" valueType="num">
                                      <p:cBhvr additive="base">
                                        <p:cTn id="62" dur="600" fill="hold"/>
                                        <p:tgtEl>
                                          <p:spTgt spid="15"/>
                                        </p:tgtEl>
                                        <p:attrNameLst>
                                          <p:attrName>ppt_y</p:attrName>
                                        </p:attrNameLst>
                                      </p:cBhvr>
                                      <p:tavLst>
                                        <p:tav tm="0">
                                          <p:val>
                                            <p:strVal val="1+#ppt_h/2"/>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6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5"/>
                                        </p:tgtEl>
                                        <p:attrNameLst>
                                          <p:attrName>style.visibility</p:attrName>
                                        </p:attrNameLst>
                                      </p:cBhvr>
                                      <p:to>
                                        <p:strVal val="hidden"/>
                                      </p:to>
                                    </p:set>
                                  </p:childTnLst>
                                </p:cTn>
                              </p:par>
                              <p:par>
                                <p:cTn id="67" presetID="2" presetClass="entr" presetSubtype="4"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500" fill="hold"/>
                                        <p:tgtEl>
                                          <p:spTgt spid="60"/>
                                        </p:tgtEl>
                                        <p:attrNameLst>
                                          <p:attrName>ppt_x</p:attrName>
                                        </p:attrNameLst>
                                      </p:cBhvr>
                                      <p:tavLst>
                                        <p:tav tm="0">
                                          <p:val>
                                            <p:strVal val="1+#ppt_w/2"/>
                                          </p:val>
                                        </p:tav>
                                        <p:tav tm="100000">
                                          <p:val>
                                            <p:strVal val="#ppt_x"/>
                                          </p:val>
                                        </p:tav>
                                      </p:tavLst>
                                    </p:anim>
                                    <p:anim calcmode="lin" valueType="num">
                                      <p:cBhvr additive="base">
                                        <p:cTn id="82" dur="500" fill="hold"/>
                                        <p:tgtEl>
                                          <p:spTgt spid="6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fill="hold"/>
                                        <p:tgtEl>
                                          <p:spTgt spid="87"/>
                                        </p:tgtEl>
                                        <p:attrNameLst>
                                          <p:attrName>ppt_x</p:attrName>
                                        </p:attrNameLst>
                                      </p:cBhvr>
                                      <p:tavLst>
                                        <p:tav tm="0">
                                          <p:val>
                                            <p:strVal val="1+#ppt_w/2"/>
                                          </p:val>
                                        </p:tav>
                                        <p:tav tm="100000">
                                          <p:val>
                                            <p:strVal val="#ppt_x"/>
                                          </p:val>
                                        </p:tav>
                                      </p:tavLst>
                                    </p:anim>
                                    <p:anim calcmode="lin" valueType="num">
                                      <p:cBhvr additive="base">
                                        <p:cTn id="86"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animBg="1"/>
      <p:bldP spid="47" grpId="0" animBg="1"/>
      <p:bldP spid="48" grpId="0" animBg="1"/>
      <p:bldP spid="49" grpId="0"/>
      <p:bldP spid="64" grpId="0" animBg="1"/>
      <p:bldP spid="64" grpId="1" animBg="1"/>
      <p:bldP spid="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58" name="Rectangle 57">
            <a:extLst>
              <a:ext uri="{FF2B5EF4-FFF2-40B4-BE49-F238E27FC236}">
                <a16:creationId xmlns:a16="http://schemas.microsoft.com/office/drawing/2014/main" id="{976CCB92-D0D5-40D4-B801-9CF3C5EADAD7}"/>
              </a:ext>
            </a:extLst>
          </p:cNvPr>
          <p:cNvSpPr/>
          <p:nvPr/>
        </p:nvSpPr>
        <p:spPr>
          <a:xfrm>
            <a:off x="3375997" y="1547196"/>
            <a:ext cx="1075958" cy="461665"/>
          </a:xfrm>
          <a:prstGeom prst="rect">
            <a:avLst/>
          </a:prstGeom>
        </p:spPr>
        <p:txBody>
          <a:bodyPr wrap="square">
            <a:spAutoFit/>
          </a:bodyPr>
          <a:lstStyle/>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i</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CA" sz="2400" i="1" dirty="0">
                <a:solidFill>
                  <a:schemeClr val="accent2"/>
                </a:solidFill>
              </a:rPr>
              <a:t> </a:t>
            </a:r>
            <a:endParaRPr lang="en-US" sz="2400" i="1" dirty="0">
              <a:solidFill>
                <a:schemeClr val="accent2"/>
              </a:solidFill>
            </a:endParaRPr>
          </a:p>
        </p:txBody>
      </p:sp>
      <p:grpSp>
        <p:nvGrpSpPr>
          <p:cNvPr id="89" name="Group 29">
            <a:extLst>
              <a:ext uri="{FF2B5EF4-FFF2-40B4-BE49-F238E27FC236}">
                <a16:creationId xmlns:a16="http://schemas.microsoft.com/office/drawing/2014/main" id="{71D36803-BC1A-446D-82C5-8AAD1A473E72}"/>
              </a:ext>
            </a:extLst>
          </p:cNvPr>
          <p:cNvGrpSpPr>
            <a:grpSpLocks/>
          </p:cNvGrpSpPr>
          <p:nvPr/>
        </p:nvGrpSpPr>
        <p:grpSpPr bwMode="auto">
          <a:xfrm>
            <a:off x="2212219" y="4856536"/>
            <a:ext cx="917591" cy="929993"/>
            <a:chOff x="2065" y="1551"/>
            <a:chExt cx="1628" cy="1988"/>
          </a:xfrm>
        </p:grpSpPr>
        <p:sp>
          <p:nvSpPr>
            <p:cNvPr id="90" name="Freeform 30">
              <a:extLst>
                <a:ext uri="{FF2B5EF4-FFF2-40B4-BE49-F238E27FC236}">
                  <a16:creationId xmlns:a16="http://schemas.microsoft.com/office/drawing/2014/main" id="{57D4EB1B-9547-4CA0-9F92-F77F26449510}"/>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1" name="Freeform 31">
              <a:extLst>
                <a:ext uri="{FF2B5EF4-FFF2-40B4-BE49-F238E27FC236}">
                  <a16:creationId xmlns:a16="http://schemas.microsoft.com/office/drawing/2014/main" id="{8D96EC7C-81B1-4084-B29E-21183F79CE92}"/>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2" name="Freeform 32">
              <a:extLst>
                <a:ext uri="{FF2B5EF4-FFF2-40B4-BE49-F238E27FC236}">
                  <a16:creationId xmlns:a16="http://schemas.microsoft.com/office/drawing/2014/main" id="{36D90F4F-2988-4423-949D-B6FDAAE3F560}"/>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3" name="Freeform 33">
              <a:extLst>
                <a:ext uri="{FF2B5EF4-FFF2-40B4-BE49-F238E27FC236}">
                  <a16:creationId xmlns:a16="http://schemas.microsoft.com/office/drawing/2014/main" id="{B221647A-FF95-4EDA-A58A-4759A87E8509}"/>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4" name="Freeform 34">
              <a:extLst>
                <a:ext uri="{FF2B5EF4-FFF2-40B4-BE49-F238E27FC236}">
                  <a16:creationId xmlns:a16="http://schemas.microsoft.com/office/drawing/2014/main" id="{15B71FBD-5F1D-4BD1-AA43-6751FF5C477B}"/>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5" name="Freeform 35">
              <a:extLst>
                <a:ext uri="{FF2B5EF4-FFF2-40B4-BE49-F238E27FC236}">
                  <a16:creationId xmlns:a16="http://schemas.microsoft.com/office/drawing/2014/main" id="{03561DDF-5B12-4897-841F-E0F9E8E9387E}"/>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6" name="Freeform 36">
              <a:extLst>
                <a:ext uri="{FF2B5EF4-FFF2-40B4-BE49-F238E27FC236}">
                  <a16:creationId xmlns:a16="http://schemas.microsoft.com/office/drawing/2014/main" id="{AB65CF72-F66C-4F14-A739-C99951589EA8}"/>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7" name="Freeform 37">
              <a:extLst>
                <a:ext uri="{FF2B5EF4-FFF2-40B4-BE49-F238E27FC236}">
                  <a16:creationId xmlns:a16="http://schemas.microsoft.com/office/drawing/2014/main" id="{D5076E3D-822C-4669-8105-F1375C527129}"/>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8" name="Freeform 38">
              <a:extLst>
                <a:ext uri="{FF2B5EF4-FFF2-40B4-BE49-F238E27FC236}">
                  <a16:creationId xmlns:a16="http://schemas.microsoft.com/office/drawing/2014/main" id="{11FD06E5-A723-4F96-8933-F7AD23C1CBB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9" name="Freeform 39">
              <a:extLst>
                <a:ext uri="{FF2B5EF4-FFF2-40B4-BE49-F238E27FC236}">
                  <a16:creationId xmlns:a16="http://schemas.microsoft.com/office/drawing/2014/main" id="{957A51E9-2434-4C02-BB83-B38A32ADF2B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0" name="Freeform 40">
              <a:extLst>
                <a:ext uri="{FF2B5EF4-FFF2-40B4-BE49-F238E27FC236}">
                  <a16:creationId xmlns:a16="http://schemas.microsoft.com/office/drawing/2014/main" id="{B947CDB2-6D38-4989-8109-675C7E11B336}"/>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1" name="Freeform 41">
              <a:extLst>
                <a:ext uri="{FF2B5EF4-FFF2-40B4-BE49-F238E27FC236}">
                  <a16:creationId xmlns:a16="http://schemas.microsoft.com/office/drawing/2014/main" id="{A0FDBCEB-018F-48ED-8BFB-807CF7E4E70A}"/>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2" name="Freeform 42">
              <a:extLst>
                <a:ext uri="{FF2B5EF4-FFF2-40B4-BE49-F238E27FC236}">
                  <a16:creationId xmlns:a16="http://schemas.microsoft.com/office/drawing/2014/main" id="{2588A6AD-009A-453D-977F-0D3E64638D61}"/>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3" name="Freeform 43">
              <a:extLst>
                <a:ext uri="{FF2B5EF4-FFF2-40B4-BE49-F238E27FC236}">
                  <a16:creationId xmlns:a16="http://schemas.microsoft.com/office/drawing/2014/main" id="{A4A3B31D-0AFD-4E62-9AC0-9B272E7F0A1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4" name="Freeform 44">
              <a:extLst>
                <a:ext uri="{FF2B5EF4-FFF2-40B4-BE49-F238E27FC236}">
                  <a16:creationId xmlns:a16="http://schemas.microsoft.com/office/drawing/2014/main" id="{F4A3E0C1-E314-4F44-AF21-F99895366C6D}"/>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5" name="Freeform 45">
              <a:extLst>
                <a:ext uri="{FF2B5EF4-FFF2-40B4-BE49-F238E27FC236}">
                  <a16:creationId xmlns:a16="http://schemas.microsoft.com/office/drawing/2014/main" id="{E37AFE0A-B4ED-4348-99CE-EA6DBD50AD31}"/>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6" name="Freeform 46">
              <a:extLst>
                <a:ext uri="{FF2B5EF4-FFF2-40B4-BE49-F238E27FC236}">
                  <a16:creationId xmlns:a16="http://schemas.microsoft.com/office/drawing/2014/main" id="{D380C6A0-FF1D-41E8-8AA7-3CEF5ADE259B}"/>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107" name="AutoShape 35">
            <a:extLst>
              <a:ext uri="{FF2B5EF4-FFF2-40B4-BE49-F238E27FC236}">
                <a16:creationId xmlns:a16="http://schemas.microsoft.com/office/drawing/2014/main" id="{1F7207E7-6E42-496F-9249-9F883D55C52C}"/>
              </a:ext>
            </a:extLst>
          </p:cNvPr>
          <p:cNvSpPr>
            <a:spLocks noChangeArrowheads="1"/>
          </p:cNvSpPr>
          <p:nvPr/>
        </p:nvSpPr>
        <p:spPr bwMode="auto">
          <a:xfrm>
            <a:off x="3035857" y="4331417"/>
            <a:ext cx="4159265" cy="906379"/>
          </a:xfrm>
          <a:prstGeom prst="wedgeRoundRectCallout">
            <a:avLst>
              <a:gd name="adj1" fmla="val -52869"/>
              <a:gd name="adj2" fmla="val 38700"/>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We will try to sketch the proof</a:t>
            </a:r>
          </a:p>
          <a:p>
            <a:pPr algn="ctr" defTabSz="685800" eaLnBrk="1" fontAlgn="auto" hangingPunct="1">
              <a:spcBef>
                <a:spcPct val="0"/>
              </a:spcBef>
              <a:spcAft>
                <a:spcPts val="0"/>
              </a:spcAft>
              <a:buNone/>
            </a:pPr>
            <a:r>
              <a:rPr lang="en-US" altLang="en-US" sz="2400" dirty="0">
                <a:solidFill>
                  <a:srgbClr val="FFFFFF"/>
                </a:solidFill>
              </a:rPr>
              <a:t>for one input </a:t>
            </a:r>
            <a:r>
              <a:rPr lang="en-US" altLang="en-US" sz="2400" i="1" dirty="0">
                <a:solidFill>
                  <a:srgbClr val="FF00FF"/>
                </a:solidFill>
              </a:rPr>
              <a:t>x</a:t>
            </a:r>
            <a:r>
              <a:rPr lang="en-US" altLang="en-US" sz="2400" dirty="0">
                <a:solidFill>
                  <a:srgbClr val="FFFFFF"/>
                </a:solidFill>
              </a:rPr>
              <a:t>.</a:t>
            </a:r>
          </a:p>
        </p:txBody>
      </p:sp>
      <p:sp>
        <p:nvSpPr>
          <p:cNvPr id="2" name="Rectangle 1">
            <a:extLst>
              <a:ext uri="{FF2B5EF4-FFF2-40B4-BE49-F238E27FC236}">
                <a16:creationId xmlns:a16="http://schemas.microsoft.com/office/drawing/2014/main" id="{CECA3C68-6781-3CB8-1C06-760BE1883143}"/>
              </a:ext>
            </a:extLst>
          </p:cNvPr>
          <p:cNvSpPr/>
          <p:nvPr/>
        </p:nvSpPr>
        <p:spPr>
          <a:xfrm>
            <a:off x="3995532" y="2524540"/>
            <a:ext cx="1757689" cy="461665"/>
          </a:xfrm>
          <a:prstGeom prst="rect">
            <a:avLst/>
          </a:prstGeom>
        </p:spPr>
        <p:txBody>
          <a:bodyPr wrap="square">
            <a:spAutoFit/>
          </a:bodyPr>
          <a:lstStyle/>
          <a:p>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O(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3" name="Rectangle 2">
            <a:extLst>
              <a:ext uri="{FF2B5EF4-FFF2-40B4-BE49-F238E27FC236}">
                <a16:creationId xmlns:a16="http://schemas.microsoft.com/office/drawing/2014/main" id="{7B58E532-B79C-A50A-A931-7B21794B554C}"/>
              </a:ext>
            </a:extLst>
          </p:cNvPr>
          <p:cNvSpPr/>
          <p:nvPr/>
        </p:nvSpPr>
        <p:spPr>
          <a:xfrm>
            <a:off x="2743200" y="2144457"/>
            <a:ext cx="4724400" cy="461665"/>
          </a:xfrm>
          <a:prstGeom prst="rect">
            <a:avLst/>
          </a:prstGeom>
        </p:spPr>
        <p:txBody>
          <a:bodyPr wrap="square">
            <a:spAutoFit/>
          </a:bodyPr>
          <a:lstStyle/>
          <a:p>
            <a:r>
              <a:rPr lang="en-CA" sz="2400" dirty="0">
                <a:solidFill>
                  <a:schemeClr val="accent2"/>
                </a:solidFill>
                <a:sym typeface="Symbol" panose="05050102010706020507" pitchFamily="18" charset="2"/>
              </a:rPr>
              <a:t> Lemma: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Ω</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sz="2400" i="1" dirty="0">
                <a:solidFill>
                  <a:schemeClr val="accent2"/>
                </a:solidFill>
              </a:rPr>
              <a:t>E</a:t>
            </a:r>
            <a:r>
              <a:rPr lang="en-US" sz="2400" dirty="0">
                <a:solidFill>
                  <a:schemeClr val="accent2"/>
                </a:solidFill>
              </a:rPr>
              <a:t>(</a:t>
            </a:r>
            <a:r>
              <a:rPr lang="en-US" sz="2400" i="1" dirty="0">
                <a:solidFill>
                  <a:srgbClr val="66FF33"/>
                </a:solidFill>
              </a:rPr>
              <a:t>w</a:t>
            </a:r>
            <a:r>
              <a:rPr lang="en-US" sz="2400" dirty="0">
                <a:solidFill>
                  <a:schemeClr val="accent2"/>
                </a:solidFill>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CA" sz="2400" dirty="0">
                <a:solidFill>
                  <a:schemeClr val="accent2"/>
                </a:solidFill>
                <a:sym typeface="Symbol" panose="05050102010706020507" pitchFamily="18" charset="2"/>
              </a:rPr>
              <a:t>  </a:t>
            </a:r>
            <a:endParaRPr lang="en-US" sz="2400" i="1" dirty="0"/>
          </a:p>
        </p:txBody>
      </p:sp>
      <p:sp>
        <p:nvSpPr>
          <p:cNvPr id="4" name="TextBox 3">
            <a:extLst>
              <a:ext uri="{FF2B5EF4-FFF2-40B4-BE49-F238E27FC236}">
                <a16:creationId xmlns:a16="http://schemas.microsoft.com/office/drawing/2014/main" id="{08746524-C6ED-34B0-EB20-55FA2DAF169E}"/>
              </a:ext>
            </a:extLst>
          </p:cNvPr>
          <p:cNvSpPr txBox="1"/>
          <p:nvPr/>
        </p:nvSpPr>
        <p:spPr bwMode="auto">
          <a:xfrm>
            <a:off x="4153136" y="1574906"/>
            <a:ext cx="1224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CA" sz="2400" dirty="0">
                <a:solidFill>
                  <a:schemeClr val="accent2"/>
                </a:solidFill>
                <a:sym typeface="Symbol" panose="05050102010706020507" pitchFamily="18" charset="2"/>
              </a:rPr>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Tree>
    <p:extLst>
      <p:ext uri="{BB962C8B-B14F-4D97-AF65-F5344CB8AC3E}">
        <p14:creationId xmlns:p14="http://schemas.microsoft.com/office/powerpoint/2010/main" val="2802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ppt_x"/>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450" name="TextBox 449">
            <a:extLst>
              <a:ext uri="{FF2B5EF4-FFF2-40B4-BE49-F238E27FC236}">
                <a16:creationId xmlns:a16="http://schemas.microsoft.com/office/drawing/2014/main" id="{155BA856-6AC9-442F-972B-E747D9B5344C}"/>
              </a:ext>
            </a:extLst>
          </p:cNvPr>
          <p:cNvSpPr txBox="1"/>
          <p:nvPr/>
        </p:nvSpPr>
        <p:spPr bwMode="auto">
          <a:xfrm>
            <a:off x="304800" y="2819400"/>
            <a:ext cx="90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The algorithm starts with random weights </a:t>
            </a:r>
            <a:r>
              <a:rPr lang="en-US" sz="2400" i="1" dirty="0" err="1">
                <a:solidFill>
                  <a:srgbClr val="66FF33"/>
                </a:solidFill>
              </a:rPr>
              <a:t>w</a:t>
            </a:r>
            <a:r>
              <a:rPr lang="en-US" sz="2400" i="1" baseline="-25000" dirty="0" err="1">
                <a:solidFill>
                  <a:srgbClr val="66FF33"/>
                </a:solidFill>
                <a:latin typeface="Times New Roman" pitchFamily="18" charset="0"/>
              </a:rPr>
              <a:t>rand</a:t>
            </a:r>
            <a:endParaRPr lang="en-US" sz="2400" dirty="0"/>
          </a:p>
        </p:txBody>
      </p:sp>
      <p:grpSp>
        <p:nvGrpSpPr>
          <p:cNvPr id="6" name="Group 5">
            <a:extLst>
              <a:ext uri="{FF2B5EF4-FFF2-40B4-BE49-F238E27FC236}">
                <a16:creationId xmlns:a16="http://schemas.microsoft.com/office/drawing/2014/main" id="{7AED5B6E-C127-4BAF-BCA0-9470D247236C}"/>
              </a:ext>
            </a:extLst>
          </p:cNvPr>
          <p:cNvGrpSpPr/>
          <p:nvPr/>
        </p:nvGrpSpPr>
        <p:grpSpPr>
          <a:xfrm>
            <a:off x="1954316" y="823924"/>
            <a:ext cx="4711527" cy="2011680"/>
            <a:chOff x="1954316" y="823924"/>
            <a:chExt cx="4711527" cy="2011680"/>
          </a:xfrm>
        </p:grpSpPr>
        <p:sp>
          <p:nvSpPr>
            <p:cNvPr id="647" name="Rectangle 646">
              <a:extLst>
                <a:ext uri="{FF2B5EF4-FFF2-40B4-BE49-F238E27FC236}">
                  <a16:creationId xmlns:a16="http://schemas.microsoft.com/office/drawing/2014/main" id="{22FA7D71-226C-4511-A596-7AC6C84258D8}"/>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649" name="Picture 6" descr="Image result for convolutional neural network">
              <a:extLst>
                <a:ext uri="{FF2B5EF4-FFF2-40B4-BE49-F238E27FC236}">
                  <a16:creationId xmlns:a16="http://schemas.microsoft.com/office/drawing/2014/main" id="{87907D1C-C44F-45E1-A796-FC870580D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3" name="TextBox 102">
            <a:extLst>
              <a:ext uri="{FF2B5EF4-FFF2-40B4-BE49-F238E27FC236}">
                <a16:creationId xmlns:a16="http://schemas.microsoft.com/office/drawing/2014/main" id="{9DB32728-3349-46E7-9035-E8F712017383}"/>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p:grpSp>
        <p:nvGrpSpPr>
          <p:cNvPr id="8" name="Group 7">
            <a:extLst>
              <a:ext uri="{FF2B5EF4-FFF2-40B4-BE49-F238E27FC236}">
                <a16:creationId xmlns:a16="http://schemas.microsoft.com/office/drawing/2014/main" id="{6C0C6CAF-9A14-4A05-B4B6-6A71B423CF86}"/>
              </a:ext>
            </a:extLst>
          </p:cNvPr>
          <p:cNvGrpSpPr/>
          <p:nvPr/>
        </p:nvGrpSpPr>
        <p:grpSpPr>
          <a:xfrm>
            <a:off x="1998984" y="3317768"/>
            <a:ext cx="4859016" cy="2514229"/>
            <a:chOff x="1998984" y="3317768"/>
            <a:chExt cx="4859016" cy="2514229"/>
          </a:xfrm>
        </p:grpSpPr>
        <p:pic>
          <p:nvPicPr>
            <p:cNvPr id="735" name="Picture 2" descr="Normal Distribution Definition">
              <a:extLst>
                <a:ext uri="{FF2B5EF4-FFF2-40B4-BE49-F238E27FC236}">
                  <a16:creationId xmlns:a16="http://schemas.microsoft.com/office/drawing/2014/main" id="{DCF22E7F-3EDB-40BA-AEB8-323EC0E21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984" y="3317768"/>
              <a:ext cx="4859016" cy="2203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BE8C78C-2D95-4796-9D9A-D8AAFA891563}"/>
                </a:ext>
              </a:extLst>
            </p:cNvPr>
            <p:cNvSpPr/>
            <p:nvPr/>
          </p:nvSpPr>
          <p:spPr>
            <a:xfrm>
              <a:off x="1998984" y="5304456"/>
              <a:ext cx="4859016" cy="527541"/>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06" name="Straight Arrow Connector 105">
              <a:extLst>
                <a:ext uri="{FF2B5EF4-FFF2-40B4-BE49-F238E27FC236}">
                  <a16:creationId xmlns:a16="http://schemas.microsoft.com/office/drawing/2014/main" id="{044703EC-970B-4C00-9290-BC66DED0E494}"/>
                </a:ext>
              </a:extLst>
            </p:cNvPr>
            <p:cNvCxnSpPr>
              <a:cxnSpLocks/>
            </p:cNvCxnSpPr>
            <p:nvPr/>
          </p:nvCxnSpPr>
          <p:spPr bwMode="auto">
            <a:xfrm flipH="1">
              <a:off x="4487414" y="5324475"/>
              <a:ext cx="617986" cy="0"/>
            </a:xfrm>
            <a:prstGeom prst="straightConnector1">
              <a:avLst/>
            </a:prstGeom>
            <a:noFill/>
            <a:ln w="6350" cap="sq" cmpd="sng" algn="ctr">
              <a:solidFill>
                <a:schemeClr val="bg2"/>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BE5D298-5879-476D-8E6C-7AA184D52B74}"/>
                    </a:ext>
                  </a:extLst>
                </p:cNvPr>
                <p:cNvSpPr txBox="1"/>
                <p:nvPr/>
              </p:nvSpPr>
              <p:spPr bwMode="auto">
                <a:xfrm>
                  <a:off x="4267729" y="5362942"/>
                  <a:ext cx="2109788" cy="39049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1600" i="1" dirty="0">
                      <a:solidFill>
                        <a:srgbClr val="66FF33"/>
                      </a:solidFill>
                      <a:cs typeface="Times New Roman" panose="02020603050405020304" pitchFamily="18" charset="0"/>
                      <a:sym typeface="Symbol" panose="05050102010706020507" pitchFamily="18" charset="2"/>
                    </a:rPr>
                    <a:t>w</a:t>
                  </a:r>
                  <a:r>
                    <a:rPr lang="en-US" altLang="en-US" sz="1600" i="1" baseline="-25000" dirty="0" err="1">
                      <a:solidFill>
                        <a:srgbClr val="66FF33"/>
                      </a:solidFill>
                      <a:sym typeface="Symbol" panose="05050102010706020507" pitchFamily="18" charset="2"/>
                    </a:rPr>
                    <a:t></a:t>
                  </a:r>
                  <a:r>
                    <a:rPr lang="en-US" sz="1600" i="1" baseline="-25000" dirty="0" err="1">
                      <a:solidFill>
                        <a:srgbClr val="66FF33"/>
                      </a:solidFill>
                      <a:cs typeface="Times New Roman" panose="02020603050405020304" pitchFamily="18" charset="0"/>
                      <a:sym typeface="Symbol" panose="05050102010706020507" pitchFamily="18" charset="2"/>
                    </a:rPr>
                    <a:t>i,j</a:t>
                  </a:r>
                  <a:r>
                    <a:rPr lang="en-US" altLang="en-US" sz="1600" i="1" baseline="-25000" dirty="0">
                      <a:solidFill>
                        <a:srgbClr val="66FF33"/>
                      </a:solidFill>
                      <a:sym typeface="Symbol" panose="05050102010706020507" pitchFamily="18" charset="2"/>
                    </a:rPr>
                    <a:t></a:t>
                  </a:r>
                  <a:r>
                    <a:rPr lang="en-CA" altLang="en-US" sz="1600" dirty="0">
                      <a:solidFill>
                        <a:srgbClr val="66FF33"/>
                      </a:solidFill>
                      <a:sym typeface="Symbol" panose="05050102010706020507" pitchFamily="18" charset="2"/>
                    </a:rPr>
                    <a:t> </a:t>
                  </a:r>
                  <a:r>
                    <a:rPr lang="en-US" sz="1600" dirty="0">
                      <a:solidFill>
                        <a:schemeClr val="bg2"/>
                      </a:solidFill>
                    </a:rPr>
                    <a:t>~ </a:t>
                  </a:r>
                  <a14:m>
                    <m:oMath xmlns:m="http://schemas.openxmlformats.org/officeDocument/2006/math">
                      <m:r>
                        <a:rPr lang="en-US" altLang="en-US" sz="1600" i="1" dirty="0" smtClean="0">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ad>
                        <m:radPr>
                          <m:degHide m:val="on"/>
                          <m:ctrlPr>
                            <a:rPr lang="en-US" altLang="en-US" sz="160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radPr>
                        <m:deg/>
                        <m:e>
                          <m:f>
                            <m:fPr>
                              <m:type m:val="skw"/>
                              <m:ctrlPr>
                                <a:rPr lang="en-US" altLang="en-US" sz="160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fPr>
                            <m:num>
                              <m:r>
                                <a:rPr lang="en-US" altLang="en-US" sz="1600" b="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num>
                            <m:den>
                              <m:r>
                                <a:rPr lang="en-US" altLang="en-US" sz="1600" b="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t>𝑚</m:t>
                              </m:r>
                            </m:den>
                          </m:f>
                        </m:e>
                      </m:rad>
                    </m:oMath>
                  </a14:m>
                  <a:endParaRPr lang="en-US" sz="1600" dirty="0">
                    <a:solidFill>
                      <a:schemeClr val="bg2"/>
                    </a:solidFill>
                  </a:endParaRPr>
                </a:p>
              </p:txBody>
            </p:sp>
          </mc:Choice>
          <mc:Fallback xmlns="">
            <p:sp>
              <p:nvSpPr>
                <p:cNvPr id="110" name="TextBox 109">
                  <a:extLst>
                    <a:ext uri="{FF2B5EF4-FFF2-40B4-BE49-F238E27FC236}">
                      <a16:creationId xmlns:a16="http://schemas.microsoft.com/office/drawing/2014/main" id="{0BE5D298-5879-476D-8E6C-7AA184D52B74}"/>
                    </a:ext>
                  </a:extLst>
                </p:cNvPr>
                <p:cNvSpPr txBox="1">
                  <a:spLocks noRot="1" noChangeAspect="1" noMove="1" noResize="1" noEditPoints="1" noAdjustHandles="1" noChangeArrowheads="1" noChangeShapeType="1" noTextEdit="1"/>
                </p:cNvSpPr>
                <p:nvPr/>
              </p:nvSpPr>
              <p:spPr bwMode="auto">
                <a:xfrm>
                  <a:off x="4267729" y="5362942"/>
                  <a:ext cx="2109788" cy="390492"/>
                </a:xfrm>
                <a:prstGeom prst="rect">
                  <a:avLst/>
                </a:prstGeom>
                <a:blipFill>
                  <a:blip r:embed="rId4"/>
                  <a:stretch>
                    <a:fillRect l="-1445" t="-76563" b="-1421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15372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0">
                                            <p:txEl>
                                              <p:pRg st="0" end="0"/>
                                            </p:txEl>
                                          </p:spTgt>
                                        </p:tgtEl>
                                        <p:attrNameLst>
                                          <p:attrName>style.visibility</p:attrName>
                                        </p:attrNameLst>
                                      </p:cBhvr>
                                      <p:to>
                                        <p:strVal val="visible"/>
                                      </p:to>
                                    </p:set>
                                    <p:anim calcmode="lin" valueType="num">
                                      <p:cBhvr additive="base">
                                        <p:cTn id="17" dur="500" fill="hold"/>
                                        <p:tgtEl>
                                          <p:spTgt spid="45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62"/>
                                        </p:tgtEl>
                                        <p:attrNameLst>
                                          <p:attrName>style.visibility</p:attrName>
                                        </p:attrNameLst>
                                      </p:cBhvr>
                                      <p:to>
                                        <p:strVal val="visible"/>
                                      </p:to>
                                    </p:set>
                                    <p:anim calcmode="lin" valueType="num">
                                      <p:cBhvr additive="base">
                                        <p:cTn id="21" dur="500" fill="hold"/>
                                        <p:tgtEl>
                                          <p:spTgt spid="662"/>
                                        </p:tgtEl>
                                        <p:attrNameLst>
                                          <p:attrName>ppt_x</p:attrName>
                                        </p:attrNameLst>
                                      </p:cBhvr>
                                      <p:tavLst>
                                        <p:tav tm="0">
                                          <p:val>
                                            <p:strVal val="#ppt_x"/>
                                          </p:val>
                                        </p:tav>
                                        <p:tav tm="100000">
                                          <p:val>
                                            <p:strVal val="#ppt_x"/>
                                          </p:val>
                                        </p:tav>
                                      </p:tavLst>
                                    </p:anim>
                                    <p:anim calcmode="lin" valueType="num">
                                      <p:cBhvr additive="base">
                                        <p:cTn id="22" dur="500" fill="hold"/>
                                        <p:tgtEl>
                                          <p:spTgt spid="6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
                                            <p:txEl>
                                              <p:pRg st="0" end="0"/>
                                            </p:txEl>
                                          </p:spTgt>
                                        </p:tgtEl>
                                        <p:attrNameLst>
                                          <p:attrName>style.visibility</p:attrName>
                                        </p:attrNameLst>
                                      </p:cBhvr>
                                      <p:to>
                                        <p:strVal val="visible"/>
                                      </p:to>
                                    </p:set>
                                    <p:anim calcmode="lin" valueType="num">
                                      <p:cBhvr additive="base">
                                        <p:cTn id="27"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3" name="TextBox 102">
            <a:extLst>
              <a:ext uri="{FF2B5EF4-FFF2-40B4-BE49-F238E27FC236}">
                <a16:creationId xmlns:a16="http://schemas.microsoft.com/office/drawing/2014/main" id="{9DB32728-3349-46E7-9035-E8F712017383}"/>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242345"/>
                <a:ext cx="10134600"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Consider one training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r>
                      <a:rPr lang="en-US" altLang="en-US" sz="2400" b="0" i="0" dirty="0" smtClean="0">
                        <a:solidFill>
                          <a:srgbClr val="FF00FF"/>
                        </a:solidFill>
                        <a:latin typeface="Cambria Math" panose="02040503050406030204" pitchFamily="18" charset="0"/>
                        <a:sym typeface="Symbol" panose="05050102010706020507" pitchFamily="18" charset="2"/>
                      </a:rPr>
                      <m:t> </m:t>
                    </m:r>
                  </m:oMath>
                </a14:m>
                <a:r>
                  <a:rPr lang="en-US" sz="2400" dirty="0"/>
                  <a:t>normalized so </a:t>
                </a:r>
                <a:r>
                  <a:rPr lang="en-US" sz="2400" dirty="0">
                    <a:solidFill>
                      <a:srgbClr val="FF00FF"/>
                    </a:solidFill>
                  </a:rPr>
                  <a:t>|</a:t>
                </a:r>
                <a14:m>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𝑥</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 </a:t>
                </a:r>
              </a:p>
              <a:p>
                <a:r>
                  <a:rPr lang="en-US" sz="2400" dirty="0"/>
                  <a:t>Lemma: </a:t>
                </a:r>
                <a:r>
                  <a:rPr lang="en-US" sz="2400" dirty="0" err="1"/>
                  <a:t>WHP</a:t>
                </a:r>
                <a:r>
                  <a:rPr lang="en-US" sz="2400" dirty="0"/>
                  <a:t> at each layer,</a:t>
                </a:r>
                <a:r>
                  <a:rPr lang="en-US" sz="2400" dirty="0">
                    <a:solidFill>
                      <a:srgbClr val="FF00FF"/>
                    </a:solidFill>
                  </a:rPr>
                  <a: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CA" sz="2400" dirty="0">
                    <a:solidFill>
                      <a:srgbClr val="FF00FF"/>
                    </a:solidFill>
                    <a:latin typeface="Times New Roman"/>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ε</a:t>
                </a:r>
                <a:r>
                  <a:rPr lang="en-US" sz="2400" dirty="0"/>
                  <a:t>. </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242345"/>
                <a:ext cx="10134600" cy="830997"/>
              </a:xfrm>
              <a:prstGeom prst="rect">
                <a:avLst/>
              </a:prstGeom>
              <a:blipFill>
                <a:blip r:embed="rId3"/>
                <a:stretch>
                  <a:fillRect l="-902" t="-10294"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8AB774CE-7EED-4136-A83F-072627232795}"/>
              </a:ext>
            </a:extLst>
          </p:cNvPr>
          <p:cNvGrpSpPr/>
          <p:nvPr/>
        </p:nvGrpSpPr>
        <p:grpSpPr>
          <a:xfrm>
            <a:off x="2227342" y="1253506"/>
            <a:ext cx="363440" cy="1460464"/>
            <a:chOff x="2227342" y="1253506"/>
            <a:chExt cx="363440" cy="1460464"/>
          </a:xfrm>
        </p:grpSpPr>
        <p:sp>
          <p:nvSpPr>
            <p:cNvPr id="109" name="Rectangle 108">
              <a:extLst>
                <a:ext uri="{FF2B5EF4-FFF2-40B4-BE49-F238E27FC236}">
                  <a16:creationId xmlns:a16="http://schemas.microsoft.com/office/drawing/2014/main" id="{EE146E36-53BC-4412-A881-7E2C94042381}"/>
                </a:ext>
              </a:extLst>
            </p:cNvPr>
            <p:cNvSpPr/>
            <p:nvPr/>
          </p:nvSpPr>
          <p:spPr>
            <a:xfrm>
              <a:off x="2227342" y="1846757"/>
              <a:ext cx="184731" cy="369332"/>
            </a:xfrm>
            <a:prstGeom prst="rect">
              <a:avLst/>
            </a:prstGeom>
          </p:spPr>
          <p:txBody>
            <a:bodyPr wrap="none">
              <a:spAutoFit/>
            </a:bodyPr>
            <a:lstStyle/>
            <a:p>
              <a:endParaRPr lang="en-CA" sz="1800" dirty="0"/>
            </a:p>
          </p:txBody>
        </p:sp>
        <p:grpSp>
          <p:nvGrpSpPr>
            <p:cNvPr id="111" name="Group 110">
              <a:extLst>
                <a:ext uri="{FF2B5EF4-FFF2-40B4-BE49-F238E27FC236}">
                  <a16:creationId xmlns:a16="http://schemas.microsoft.com/office/drawing/2014/main" id="{DB22F806-F950-416C-B6D2-C02F823823A1}"/>
                </a:ext>
              </a:extLst>
            </p:cNvPr>
            <p:cNvGrpSpPr/>
            <p:nvPr/>
          </p:nvGrpSpPr>
          <p:grpSpPr>
            <a:xfrm>
              <a:off x="2450214" y="1253506"/>
              <a:ext cx="140568" cy="1460464"/>
              <a:chOff x="2450214" y="1253506"/>
              <a:chExt cx="140568" cy="1460464"/>
            </a:xfrm>
          </p:grpSpPr>
          <p:sp>
            <p:nvSpPr>
              <p:cNvPr id="112" name="Oval 111">
                <a:extLst>
                  <a:ext uri="{FF2B5EF4-FFF2-40B4-BE49-F238E27FC236}">
                    <a16:creationId xmlns:a16="http://schemas.microsoft.com/office/drawing/2014/main" id="{AB5656B0-5E76-4DDA-961E-D999FDECF5BB}"/>
                  </a:ext>
                </a:extLst>
              </p:cNvPr>
              <p:cNvSpPr/>
              <p:nvPr/>
            </p:nvSpPr>
            <p:spPr>
              <a:xfrm>
                <a:off x="2450279" y="1253506"/>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3" name="Oval 112">
                <a:extLst>
                  <a:ext uri="{FF2B5EF4-FFF2-40B4-BE49-F238E27FC236}">
                    <a16:creationId xmlns:a16="http://schemas.microsoft.com/office/drawing/2014/main" id="{D0ACD569-F933-4E58-A0EA-B1D8D81868F9}"/>
                  </a:ext>
                </a:extLst>
              </p:cNvPr>
              <p:cNvSpPr/>
              <p:nvPr/>
            </p:nvSpPr>
            <p:spPr>
              <a:xfrm>
                <a:off x="2450346" y="1444970"/>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4" name="Oval 113">
                <a:extLst>
                  <a:ext uri="{FF2B5EF4-FFF2-40B4-BE49-F238E27FC236}">
                    <a16:creationId xmlns:a16="http://schemas.microsoft.com/office/drawing/2014/main" id="{BD6F6ABB-B79F-46BC-B73D-3131048502D6}"/>
                  </a:ext>
                </a:extLst>
              </p:cNvPr>
              <p:cNvSpPr/>
              <p:nvPr/>
            </p:nvSpPr>
            <p:spPr>
              <a:xfrm>
                <a:off x="2453789" y="1643502"/>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5" name="Oval 114">
                <a:extLst>
                  <a:ext uri="{FF2B5EF4-FFF2-40B4-BE49-F238E27FC236}">
                    <a16:creationId xmlns:a16="http://schemas.microsoft.com/office/drawing/2014/main" id="{2B5BABC5-6E87-4D02-B348-C69BEBCFFC9F}"/>
                  </a:ext>
                </a:extLst>
              </p:cNvPr>
              <p:cNvSpPr/>
              <p:nvPr/>
            </p:nvSpPr>
            <p:spPr>
              <a:xfrm>
                <a:off x="2450476" y="183456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6" name="Oval 115">
                <a:extLst>
                  <a:ext uri="{FF2B5EF4-FFF2-40B4-BE49-F238E27FC236}">
                    <a16:creationId xmlns:a16="http://schemas.microsoft.com/office/drawing/2014/main" id="{67D534FE-AE3D-49BE-983C-7AC06E29751D}"/>
                  </a:ext>
                </a:extLst>
              </p:cNvPr>
              <p:cNvSpPr/>
              <p:nvPr/>
            </p:nvSpPr>
            <p:spPr>
              <a:xfrm>
                <a:off x="2450607" y="220427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7" name="Oval 116">
                <a:extLst>
                  <a:ext uri="{FF2B5EF4-FFF2-40B4-BE49-F238E27FC236}">
                    <a16:creationId xmlns:a16="http://schemas.microsoft.com/office/drawing/2014/main" id="{77AFFA05-9D72-494D-87B7-9B7579E2D29B}"/>
                  </a:ext>
                </a:extLst>
              </p:cNvPr>
              <p:cNvSpPr/>
              <p:nvPr/>
            </p:nvSpPr>
            <p:spPr>
              <a:xfrm>
                <a:off x="2450673" y="23961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8" name="Oval 117">
                <a:extLst>
                  <a:ext uri="{FF2B5EF4-FFF2-40B4-BE49-F238E27FC236}">
                    <a16:creationId xmlns:a16="http://schemas.microsoft.com/office/drawing/2014/main" id="{7EC37CA5-6E90-4846-9C62-C94DA874A20C}"/>
                  </a:ext>
                </a:extLst>
              </p:cNvPr>
              <p:cNvSpPr/>
              <p:nvPr/>
            </p:nvSpPr>
            <p:spPr>
              <a:xfrm>
                <a:off x="2450738" y="25881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19" name="Oval 118">
                <a:extLst>
                  <a:ext uri="{FF2B5EF4-FFF2-40B4-BE49-F238E27FC236}">
                    <a16:creationId xmlns:a16="http://schemas.microsoft.com/office/drawing/2014/main" id="{D061998F-4FE2-4290-8D2D-6A722209E1A5}"/>
                  </a:ext>
                </a:extLst>
              </p:cNvPr>
              <p:cNvSpPr/>
              <p:nvPr/>
            </p:nvSpPr>
            <p:spPr>
              <a:xfrm>
                <a:off x="2450214" y="2024424"/>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7" name="Group 6">
            <a:extLst>
              <a:ext uri="{FF2B5EF4-FFF2-40B4-BE49-F238E27FC236}">
                <a16:creationId xmlns:a16="http://schemas.microsoft.com/office/drawing/2014/main" id="{5F5E7D28-0272-42F2-8890-A830C8BA54CD}"/>
              </a:ext>
            </a:extLst>
          </p:cNvPr>
          <p:cNvGrpSpPr/>
          <p:nvPr/>
        </p:nvGrpSpPr>
        <p:grpSpPr>
          <a:xfrm>
            <a:off x="3090864" y="747712"/>
            <a:ext cx="528730" cy="2050937"/>
            <a:chOff x="3090864" y="747712"/>
            <a:chExt cx="528730" cy="2050937"/>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32F4966-7278-4A9A-A210-E8BA625C4602}"/>
                    </a:ext>
                  </a:extLst>
                </p:cNvPr>
                <p:cNvSpPr txBox="1"/>
                <p:nvPr/>
              </p:nvSpPr>
              <p:spPr bwMode="auto">
                <a:xfrm>
                  <a:off x="3090864" y="747712"/>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m:oMathPara>
                  </a14:m>
                  <a:endParaRPr lang="en-GB" sz="2400" dirty="0"/>
                </a:p>
              </p:txBody>
            </p:sp>
          </mc:Choice>
          <mc:Fallback xmlns="">
            <p:sp>
              <p:nvSpPr>
                <p:cNvPr id="104" name="TextBox 103">
                  <a:extLst>
                    <a:ext uri="{FF2B5EF4-FFF2-40B4-BE49-F238E27FC236}">
                      <a16:creationId xmlns:a16="http://schemas.microsoft.com/office/drawing/2014/main" id="{032F4966-7278-4A9A-A210-E8BA625C4602}"/>
                    </a:ext>
                  </a:extLst>
                </p:cNvPr>
                <p:cNvSpPr txBox="1">
                  <a:spLocks noRot="1" noChangeAspect="1" noMove="1" noResize="1" noEditPoints="1" noAdjustHandles="1" noChangeArrowheads="1" noChangeShapeType="1" noTextEdit="1"/>
                </p:cNvSpPr>
                <p:nvPr/>
              </p:nvSpPr>
              <p:spPr bwMode="auto">
                <a:xfrm>
                  <a:off x="3090864" y="747712"/>
                  <a:ext cx="528730" cy="461665"/>
                </a:xfrm>
                <a:prstGeom prst="rect">
                  <a:avLst/>
                </a:prstGeom>
                <a:blipFill>
                  <a:blip r:embed="rId4"/>
                  <a:stretch>
                    <a:fillRect t="-18667" r="-37931"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20" name="Group 119">
              <a:extLst>
                <a:ext uri="{FF2B5EF4-FFF2-40B4-BE49-F238E27FC236}">
                  <a16:creationId xmlns:a16="http://schemas.microsoft.com/office/drawing/2014/main" id="{11820786-3C3D-4A88-AFEC-8C2BC371D1FD}"/>
                </a:ext>
              </a:extLst>
            </p:cNvPr>
            <p:cNvGrpSpPr/>
            <p:nvPr/>
          </p:nvGrpSpPr>
          <p:grpSpPr>
            <a:xfrm>
              <a:off x="3282715" y="1146267"/>
              <a:ext cx="137582" cy="1652382"/>
              <a:chOff x="3282715" y="1146267"/>
              <a:chExt cx="137582" cy="1652382"/>
            </a:xfrm>
          </p:grpSpPr>
          <p:sp>
            <p:nvSpPr>
              <p:cNvPr id="121" name="Oval 120">
                <a:extLst>
                  <a:ext uri="{FF2B5EF4-FFF2-40B4-BE49-F238E27FC236}">
                    <a16:creationId xmlns:a16="http://schemas.microsoft.com/office/drawing/2014/main" id="{BAE0C087-9E06-42C3-BD42-920CB5922639}"/>
                  </a:ext>
                </a:extLst>
              </p:cNvPr>
              <p:cNvSpPr/>
              <p:nvPr/>
            </p:nvSpPr>
            <p:spPr>
              <a:xfrm>
                <a:off x="3282715" y="191718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2" name="Oval 121">
                <a:extLst>
                  <a:ext uri="{FF2B5EF4-FFF2-40B4-BE49-F238E27FC236}">
                    <a16:creationId xmlns:a16="http://schemas.microsoft.com/office/drawing/2014/main" id="{B8208A93-D1B4-4903-A65C-541BE86A0A44}"/>
                  </a:ext>
                </a:extLst>
              </p:cNvPr>
              <p:cNvSpPr/>
              <p:nvPr/>
            </p:nvSpPr>
            <p:spPr>
              <a:xfrm>
                <a:off x="3282780" y="114626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3" name="Oval 122">
                <a:extLst>
                  <a:ext uri="{FF2B5EF4-FFF2-40B4-BE49-F238E27FC236}">
                    <a16:creationId xmlns:a16="http://schemas.microsoft.com/office/drawing/2014/main" id="{25E1E2E4-2539-4759-B654-B7A2F6192802}"/>
                  </a:ext>
                </a:extLst>
              </p:cNvPr>
              <p:cNvSpPr/>
              <p:nvPr/>
            </p:nvSpPr>
            <p:spPr>
              <a:xfrm>
                <a:off x="3282847" y="135761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4" name="Oval 123">
                <a:extLst>
                  <a:ext uri="{FF2B5EF4-FFF2-40B4-BE49-F238E27FC236}">
                    <a16:creationId xmlns:a16="http://schemas.microsoft.com/office/drawing/2014/main" id="{DF3AB9D1-27B5-47E1-ACC5-516326EA6491}"/>
                  </a:ext>
                </a:extLst>
              </p:cNvPr>
              <p:cNvSpPr/>
              <p:nvPr/>
            </p:nvSpPr>
            <p:spPr>
              <a:xfrm>
                <a:off x="3282910" y="1542469"/>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5" name="Oval 124">
                <a:extLst>
                  <a:ext uri="{FF2B5EF4-FFF2-40B4-BE49-F238E27FC236}">
                    <a16:creationId xmlns:a16="http://schemas.microsoft.com/office/drawing/2014/main" id="{774867F5-B2E6-46C5-BBCA-FD1AFAD6692E}"/>
                  </a:ext>
                </a:extLst>
              </p:cNvPr>
              <p:cNvSpPr/>
              <p:nvPr/>
            </p:nvSpPr>
            <p:spPr>
              <a:xfrm>
                <a:off x="3282977" y="172732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6" name="Oval 125">
                <a:extLst>
                  <a:ext uri="{FF2B5EF4-FFF2-40B4-BE49-F238E27FC236}">
                    <a16:creationId xmlns:a16="http://schemas.microsoft.com/office/drawing/2014/main" id="{D2AFC1A6-EA9A-471A-9545-9C45F1BC2718}"/>
                  </a:ext>
                </a:extLst>
              </p:cNvPr>
              <p:cNvSpPr/>
              <p:nvPr/>
            </p:nvSpPr>
            <p:spPr>
              <a:xfrm>
                <a:off x="3283108" y="209703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7" name="Oval 126">
                <a:extLst>
                  <a:ext uri="{FF2B5EF4-FFF2-40B4-BE49-F238E27FC236}">
                    <a16:creationId xmlns:a16="http://schemas.microsoft.com/office/drawing/2014/main" id="{BBBA4B78-C19C-4AA9-B377-85B72CB64A95}"/>
                  </a:ext>
                </a:extLst>
              </p:cNvPr>
              <p:cNvSpPr/>
              <p:nvPr/>
            </p:nvSpPr>
            <p:spPr>
              <a:xfrm>
                <a:off x="3283174" y="228895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8" name="Oval 127">
                <a:extLst>
                  <a:ext uri="{FF2B5EF4-FFF2-40B4-BE49-F238E27FC236}">
                    <a16:creationId xmlns:a16="http://schemas.microsoft.com/office/drawing/2014/main" id="{9D87F410-2077-43E9-A270-AC555183E88F}"/>
                  </a:ext>
                </a:extLst>
              </p:cNvPr>
              <p:cNvSpPr/>
              <p:nvPr/>
            </p:nvSpPr>
            <p:spPr>
              <a:xfrm>
                <a:off x="3283238" y="2480876"/>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9" name="Oval 128">
                <a:extLst>
                  <a:ext uri="{FF2B5EF4-FFF2-40B4-BE49-F238E27FC236}">
                    <a16:creationId xmlns:a16="http://schemas.microsoft.com/office/drawing/2014/main" id="{E8BDB673-A69D-4813-93A5-4F793F613D32}"/>
                  </a:ext>
                </a:extLst>
              </p:cNvPr>
              <p:cNvSpPr/>
              <p:nvPr/>
            </p:nvSpPr>
            <p:spPr>
              <a:xfrm>
                <a:off x="3282780" y="1146267"/>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0" name="Oval 129">
                <a:extLst>
                  <a:ext uri="{FF2B5EF4-FFF2-40B4-BE49-F238E27FC236}">
                    <a16:creationId xmlns:a16="http://schemas.microsoft.com/office/drawing/2014/main" id="{3122DA90-4848-4F05-870D-520EEA940236}"/>
                  </a:ext>
                </a:extLst>
              </p:cNvPr>
              <p:cNvSpPr/>
              <p:nvPr/>
            </p:nvSpPr>
            <p:spPr>
              <a:xfrm>
                <a:off x="3282847" y="13576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1" name="Oval 130">
                <a:extLst>
                  <a:ext uri="{FF2B5EF4-FFF2-40B4-BE49-F238E27FC236}">
                    <a16:creationId xmlns:a16="http://schemas.microsoft.com/office/drawing/2014/main" id="{E27BB34A-17EC-4DC2-80C4-1FAD91E2536C}"/>
                  </a:ext>
                </a:extLst>
              </p:cNvPr>
              <p:cNvSpPr/>
              <p:nvPr/>
            </p:nvSpPr>
            <p:spPr>
              <a:xfrm>
                <a:off x="3282911" y="1542469"/>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2" name="Oval 131">
                <a:extLst>
                  <a:ext uri="{FF2B5EF4-FFF2-40B4-BE49-F238E27FC236}">
                    <a16:creationId xmlns:a16="http://schemas.microsoft.com/office/drawing/2014/main" id="{50E83E3C-B461-4163-A70E-177212DD4053}"/>
                  </a:ext>
                </a:extLst>
              </p:cNvPr>
              <p:cNvSpPr/>
              <p:nvPr/>
            </p:nvSpPr>
            <p:spPr>
              <a:xfrm>
                <a:off x="3282977" y="1727325"/>
                <a:ext cx="136993" cy="125855"/>
              </a:xfrm>
              <a:prstGeom prst="ellipse">
                <a:avLst/>
              </a:prstGeom>
              <a:solidFill>
                <a:srgbClr val="FF00FF"/>
              </a:solidFill>
              <a:ln>
                <a:noFill/>
              </a:ln>
            </p:spPr>
            <p:txBody>
              <a:bodyPr wrap="square" rtlCol="0" anchor="ctr">
                <a:spAutoFit/>
              </a:bodyPr>
              <a:lstStyle/>
              <a:p>
                <a:pPr algn="l"/>
                <a:endParaRPr lang="en-CA" sz="2400" dirty="0"/>
              </a:p>
            </p:txBody>
          </p:sp>
          <p:sp>
            <p:nvSpPr>
              <p:cNvPr id="133" name="Oval 132">
                <a:extLst>
                  <a:ext uri="{FF2B5EF4-FFF2-40B4-BE49-F238E27FC236}">
                    <a16:creationId xmlns:a16="http://schemas.microsoft.com/office/drawing/2014/main" id="{58084C4F-3AE0-49AD-BC41-06283E8613C6}"/>
                  </a:ext>
                </a:extLst>
              </p:cNvPr>
              <p:cNvSpPr/>
              <p:nvPr/>
            </p:nvSpPr>
            <p:spPr>
              <a:xfrm>
                <a:off x="3283108" y="209703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4" name="Oval 133">
                <a:extLst>
                  <a:ext uri="{FF2B5EF4-FFF2-40B4-BE49-F238E27FC236}">
                    <a16:creationId xmlns:a16="http://schemas.microsoft.com/office/drawing/2014/main" id="{010EEF73-4595-493A-BFBF-0E89985732E5}"/>
                  </a:ext>
                </a:extLst>
              </p:cNvPr>
              <p:cNvSpPr/>
              <p:nvPr/>
            </p:nvSpPr>
            <p:spPr>
              <a:xfrm>
                <a:off x="3283174" y="228895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5" name="Oval 134">
                <a:extLst>
                  <a:ext uri="{FF2B5EF4-FFF2-40B4-BE49-F238E27FC236}">
                    <a16:creationId xmlns:a16="http://schemas.microsoft.com/office/drawing/2014/main" id="{0360B41C-631A-4E14-B8E3-A9C0ABD1E774}"/>
                  </a:ext>
                </a:extLst>
              </p:cNvPr>
              <p:cNvSpPr/>
              <p:nvPr/>
            </p:nvSpPr>
            <p:spPr>
              <a:xfrm>
                <a:off x="3283239" y="248087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6" name="Oval 135">
                <a:extLst>
                  <a:ext uri="{FF2B5EF4-FFF2-40B4-BE49-F238E27FC236}">
                    <a16:creationId xmlns:a16="http://schemas.microsoft.com/office/drawing/2014/main" id="{31CD1D51-B5F3-4BA3-842A-75E0EB284F22}"/>
                  </a:ext>
                </a:extLst>
              </p:cNvPr>
              <p:cNvSpPr/>
              <p:nvPr/>
            </p:nvSpPr>
            <p:spPr>
              <a:xfrm>
                <a:off x="3283304" y="26727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7" name="Oval 136">
                <a:extLst>
                  <a:ext uri="{FF2B5EF4-FFF2-40B4-BE49-F238E27FC236}">
                    <a16:creationId xmlns:a16="http://schemas.microsoft.com/office/drawing/2014/main" id="{38528251-772F-43B7-B26D-20677D967DCE}"/>
                  </a:ext>
                </a:extLst>
              </p:cNvPr>
              <p:cNvSpPr/>
              <p:nvPr/>
            </p:nvSpPr>
            <p:spPr>
              <a:xfrm>
                <a:off x="3282715" y="1917185"/>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163" name="Group 162">
            <a:extLst>
              <a:ext uri="{FF2B5EF4-FFF2-40B4-BE49-F238E27FC236}">
                <a16:creationId xmlns:a16="http://schemas.microsoft.com/office/drawing/2014/main" id="{C1B5B0F2-6280-427B-BC82-391AF27D94E8}"/>
              </a:ext>
            </a:extLst>
          </p:cNvPr>
          <p:cNvGrpSpPr/>
          <p:nvPr/>
        </p:nvGrpSpPr>
        <p:grpSpPr>
          <a:xfrm>
            <a:off x="1987426" y="1647987"/>
            <a:ext cx="566930" cy="568102"/>
            <a:chOff x="1828800" y="1647987"/>
            <a:chExt cx="566930" cy="568102"/>
          </a:xfrm>
        </p:grpSpPr>
        <p:sp>
          <p:nvSpPr>
            <p:cNvPr id="164" name="Rectangle 163">
              <a:extLst>
                <a:ext uri="{FF2B5EF4-FFF2-40B4-BE49-F238E27FC236}">
                  <a16:creationId xmlns:a16="http://schemas.microsoft.com/office/drawing/2014/main" id="{69538D71-3775-4CA7-AF39-413D29C63C56}"/>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65" name="Picture 10" descr="Image result for bicycle">
              <a:extLst>
                <a:ext uri="{FF2B5EF4-FFF2-40B4-BE49-F238E27FC236}">
                  <a16:creationId xmlns:a16="http://schemas.microsoft.com/office/drawing/2014/main" id="{893C4FCC-28A9-476D-80F2-DA61F75204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66" name="Rectangle 165">
              <a:extLst>
                <a:ext uri="{FF2B5EF4-FFF2-40B4-BE49-F238E27FC236}">
                  <a16:creationId xmlns:a16="http://schemas.microsoft.com/office/drawing/2014/main" id="{438DBDA0-7B29-41EF-A098-DB31F1781AED}"/>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spTree>
    <p:extLst>
      <p:ext uri="{BB962C8B-B14F-4D97-AF65-F5344CB8AC3E}">
        <p14:creationId xmlns:p14="http://schemas.microsoft.com/office/powerpoint/2010/main" val="1875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xEl>
                                              <p:pRg st="1" end="1"/>
                                            </p:txEl>
                                          </p:spTgt>
                                        </p:tgtEl>
                                        <p:attrNameLst>
                                          <p:attrName>style.visibility</p:attrName>
                                        </p:attrNameLst>
                                      </p:cBhvr>
                                      <p:to>
                                        <p:strVal val="visible"/>
                                      </p:to>
                                    </p:set>
                                    <p:anim calcmode="lin" valueType="num">
                                      <p:cBhvr additive="base">
                                        <p:cTn id="21"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3" name="TextBox 102">
            <a:extLst>
              <a:ext uri="{FF2B5EF4-FFF2-40B4-BE49-F238E27FC236}">
                <a16:creationId xmlns:a16="http://schemas.microsoft.com/office/drawing/2014/main" id="{9DB32728-3349-46E7-9035-E8F712017383}"/>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242345"/>
                <a:ext cx="10134600" cy="294907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Consider one training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r>
                      <a:rPr lang="en-US" altLang="en-US" sz="2400" b="0" i="0" dirty="0" smtClean="0">
                        <a:solidFill>
                          <a:srgbClr val="FF00FF"/>
                        </a:solidFill>
                        <a:latin typeface="Cambria Math" panose="02040503050406030204" pitchFamily="18" charset="0"/>
                        <a:sym typeface="Symbol" panose="05050102010706020507" pitchFamily="18" charset="2"/>
                      </a:rPr>
                      <m:t> </m:t>
                    </m:r>
                  </m:oMath>
                </a14:m>
                <a:r>
                  <a:rPr lang="en-US" sz="2400" dirty="0"/>
                  <a:t>normalized so </a:t>
                </a:r>
                <a:r>
                  <a:rPr lang="en-US" sz="2400" dirty="0">
                    <a:solidFill>
                      <a:srgbClr val="FF00FF"/>
                    </a:solidFill>
                  </a:rPr>
                  <a:t>|</a:t>
                </a:r>
                <a14:m>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𝑥</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 </a:t>
                </a:r>
              </a:p>
              <a:p>
                <a:r>
                  <a:rPr lang="en-US" sz="2400" dirty="0"/>
                  <a:t>Lemma: </a:t>
                </a:r>
                <a:r>
                  <a:rPr lang="en-US" sz="2400" dirty="0" err="1"/>
                  <a:t>WHP</a:t>
                </a:r>
                <a:r>
                  <a:rPr lang="en-US" sz="2400" dirty="0"/>
                  <a:t> at each layer, </a:t>
                </a:r>
                <a:r>
                  <a:rPr lang="en-US" sz="2400" dirty="0">
                    <a:solidFill>
                      <a:srgbClr val="FF00FF"/>
                    </a:solidFill>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CA" sz="2400" dirty="0">
                    <a:solidFill>
                      <a:srgbClr val="FF00FF"/>
                    </a:solidFill>
                    <a:latin typeface="Times New Roman"/>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ε</a:t>
                </a:r>
                <a:r>
                  <a:rPr lang="en-US" sz="2400" dirty="0"/>
                  <a:t>. </a:t>
                </a:r>
              </a:p>
              <a:p>
                <a:r>
                  <a:rPr lang="en-US" sz="2400" dirty="0"/>
                  <a:t>Proof:</a:t>
                </a:r>
              </a:p>
              <a:p>
                <a:pPr marL="342900" indent="-342900">
                  <a:buFont typeface="Arial" panose="020B0604020202020204" pitchFamily="34" charset="0"/>
                  <a:buChar char="•"/>
                </a:pPr>
                <a:r>
                  <a:rPr lang="en-US" sz="2400" dirty="0"/>
                  <a:t>By way of induction, assume </a:t>
                </a:r>
                <a:r>
                  <a:rPr lang="en-US" sz="2400" dirty="0">
                    <a:solidFill>
                      <a:srgbClr val="FF00FF"/>
                    </a:solidFill>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a:t>
                </a:r>
              </a:p>
              <a:p>
                <a:pPr marL="342900" indent="-342900">
                  <a:buFont typeface="Arial" panose="020B0604020202020204" pitchFamily="34" charset="0"/>
                  <a:buChar char="•"/>
                </a:pPr>
                <a:r>
                  <a:rPr lang="en-US" sz="2400" dirty="0"/>
                  <a:t>Intuition: </a:t>
                </a:r>
                <a14:m>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r>
                      <a:rPr lang="en-US" altLang="en-US" sz="2400" b="0" i="1" smtClean="0">
                        <a:solidFill>
                          <a:srgbClr val="00FFFF"/>
                        </a:solidFill>
                        <a:latin typeface="Cambria Math" panose="02040503050406030204" pitchFamily="18" charset="0"/>
                        <a:sym typeface="Symbol" panose="05050102010706020507" pitchFamily="18" charset="2"/>
                      </a:rPr>
                      <m:t> </m:t>
                    </m:r>
                  </m:oMath>
                </a14:m>
                <a:r>
                  <a:rPr lang="en-US" sz="2400" dirty="0"/>
                  <a:t>=  </a:t>
                </a:r>
                <a:r>
                  <a:rPr lang="el-GR" altLang="en-US" sz="2400" dirty="0">
                    <a:solidFill>
                      <a:schemeClr val="tx2"/>
                    </a:solidFill>
                    <a:latin typeface="Times New Roman"/>
                    <a:cs typeface="Times New Roman" panose="02020603050405020304" pitchFamily="18" charset="0"/>
                    <a:sym typeface="Symbol" panose="05050102010706020507" pitchFamily="18" charset="2"/>
                  </a:rPr>
                  <a:t>∑</a:t>
                </a:r>
                <a:r>
                  <a:rPr lang="en-CA" sz="2400" i="1" baseline="-25000" dirty="0" err="1">
                    <a:solidFill>
                      <a:schemeClr val="tx2"/>
                    </a:solidFill>
                  </a:rPr>
                  <a:t>i</a:t>
                </a:r>
                <a:r>
                  <a:rPr lang="el-GR" altLang="en-US" sz="2400" i="1" baseline="-25000" dirty="0">
                    <a:solidFill>
                      <a:schemeClr val="tx2"/>
                    </a:solidFill>
                    <a:latin typeface="Times New Roman"/>
                    <a:cs typeface="Times New Roman" panose="02020603050405020304" pitchFamily="18" charset="0"/>
                    <a:sym typeface="Symbol" panose="05050102010706020507" pitchFamily="18" charset="2"/>
                  </a:rPr>
                  <a:t></a:t>
                </a:r>
                <a:r>
                  <a:rPr lang="en-US" altLang="en-US" sz="2400" i="1" baseline="-25000" dirty="0">
                    <a:solidFill>
                      <a:schemeClr val="tx2"/>
                    </a:solidFill>
                    <a:latin typeface="Times New Roman"/>
                    <a:cs typeface="Times New Roman" panose="02020603050405020304" pitchFamily="18" charset="0"/>
                    <a:sym typeface="Symbol" panose="05050102010706020507" pitchFamily="18" charset="2"/>
                  </a:rPr>
                  <a:t>[m]</a:t>
                </a:r>
                <a:r>
                  <a:rPr lang="en-US" altLang="en-US" sz="2400" i="1" baseline="-25000" dirty="0">
                    <a:latin typeface="Times New Roman"/>
                    <a:cs typeface="Times New Roman" panose="02020603050405020304" pitchFamily="18" charset="0"/>
                    <a:sym typeface="Symbol" panose="05050102010706020507" pitchFamily="18" charset="2"/>
                  </a:rPr>
                  <a:t>   </a:t>
                </a:r>
                <a:r>
                  <a:rPr lang="en-US" sz="2400" dirty="0"/>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              </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 </a:t>
                </a:r>
              </a:p>
              <a:p>
                <a:r>
                  <a:rPr lang="en-US" altLang="en-US" sz="2400" i="1" baseline="-25000" dirty="0">
                    <a:solidFill>
                      <a:srgbClr val="66FF33"/>
                    </a:solidFill>
                    <a:sym typeface="Symbol" panose="05050102010706020507" pitchFamily="18" charset="2"/>
                  </a:rPr>
                  <a:t> </a:t>
                </a:r>
                <a:r>
                  <a:rPr lang="en-US" altLang="en-US" sz="2400" i="1" dirty="0">
                    <a:solidFill>
                      <a:srgbClr val="66FF33"/>
                    </a:solidFill>
                    <a:sym typeface="Symbol" panose="05050102010706020507" pitchFamily="18" charset="2"/>
                  </a:rPr>
                  <a:t>                       </a:t>
                </a:r>
                <a:r>
                  <a:rPr lang="en-US" altLang="en-US" sz="2400" i="1" dirty="0">
                    <a:solidFill>
                      <a:schemeClr val="tx1"/>
                    </a:solidFill>
                    <a:sym typeface="Symbol" panose="05050102010706020507" pitchFamily="18" charset="2"/>
                  </a:rPr>
                  <a:t> ~     </a:t>
                </a:r>
                <a:r>
                  <a:rPr lang="en-US" altLang="en-US" sz="1800" i="1" dirty="0">
                    <a:solidFill>
                      <a:schemeClr val="tx1"/>
                    </a:solidFill>
                    <a:sym typeface="Symbol" panose="05050102010706020507" pitchFamily="18" charset="2"/>
                  </a:rPr>
                  <a:t> </a:t>
                </a:r>
                <a:r>
                  <a:rPr lang="en-US" altLang="en-US" sz="2400" i="1" dirty="0">
                    <a:solidFill>
                      <a:schemeClr val="tx1"/>
                    </a:solidFill>
                    <a:sym typeface="Symbol" panose="05050102010706020507" pitchFamily="18" charset="2"/>
                  </a:rPr>
                  <a:t>   </a:t>
                </a:r>
                <a14:m>
                  <m:oMath xmlns:m="http://schemas.openxmlformats.org/officeDocument/2006/math">
                    <m:r>
                      <m:rPr>
                        <m:nor/>
                      </m:rPr>
                      <a:rPr lang="en-US" altLang="en-US" sz="2400" dirty="0">
                        <a:sym typeface="Symbol" pitchFamily="18" charset="2"/>
                      </a:rPr>
                      <m:t></m:t>
                    </m:r>
                  </m:oMath>
                </a14:m>
                <a:r>
                  <a:rPr lang="en-US" altLang="en-US" sz="2400" dirty="0">
                    <a:solidFill>
                      <a:schemeClr val="tx2"/>
                    </a:solidFill>
                    <a:sym typeface="Symbol" panose="05050102010706020507" pitchFamily="18" charset="2"/>
                  </a:rPr>
                  <a:t> </a:t>
                </a:r>
                <a14:m>
                  <m:oMath xmlns:m="http://schemas.openxmlformats.org/officeDocument/2006/math">
                    <m:r>
                      <a:rPr lang="en-US" altLang="en-US" sz="2400" b="0" i="0" dirty="0" smtClean="0">
                        <a:solidFill>
                          <a:srgbClr val="FF00FF"/>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altLang="en-US" sz="2400" i="1" dirty="0" smtClean="0">
                        <a:solidFill>
                          <a:srgbClr val="FF00FF"/>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f>
                      <m:fPr>
                        <m:type m:val="skw"/>
                        <m:ctrlPr>
                          <a:rPr lang="en-US" sz="2400" i="1" smtClean="0">
                            <a:solidFill>
                              <a:srgbClr val="FF00FF"/>
                            </a:solidFill>
                            <a:latin typeface="Cambria Math" panose="02040503050406030204" pitchFamily="18" charset="0"/>
                          </a:rPr>
                        </m:ctrlPr>
                      </m:fPr>
                      <m:num>
                        <m:r>
                          <a:rPr lang="en-US" sz="2400" i="1">
                            <a:solidFill>
                              <a:srgbClr val="FF00FF"/>
                            </a:solidFill>
                            <a:latin typeface="Cambria Math" panose="02040503050406030204" pitchFamily="18" charset="0"/>
                          </a:rPr>
                          <m:t>1</m:t>
                        </m:r>
                      </m:num>
                      <m:den>
                        <m:rad>
                          <m:radPr>
                            <m:degHide m:val="on"/>
                            <m:ctrlPr>
                              <a:rPr lang="en-US" sz="2400" i="1">
                                <a:solidFill>
                                  <a:srgbClr val="FF00FF"/>
                                </a:solidFill>
                                <a:latin typeface="Cambria Math" panose="02040503050406030204" pitchFamily="18" charset="0"/>
                              </a:rPr>
                            </m:ctrlPr>
                          </m:radPr>
                          <m:deg/>
                          <m:e>
                            <m:r>
                              <a:rPr lang="en-US" sz="2400" i="1">
                                <a:solidFill>
                                  <a:srgbClr val="FF00FF"/>
                                </a:solidFill>
                                <a:latin typeface="Cambria Math" panose="02040503050406030204" pitchFamily="18" charset="0"/>
                              </a:rPr>
                              <m:t>𝑚</m:t>
                            </m:r>
                          </m:e>
                        </m:rad>
                      </m:den>
                    </m:f>
                  </m:oMath>
                </a14:m>
                <a:r>
                  <a:rPr lang="en-GB" sz="2400" dirty="0">
                    <a:solidFill>
                      <a:srgbClr val="FF00FF"/>
                    </a:solidFill>
                  </a:rPr>
                  <a:t>)</a:t>
                </a:r>
                <a:r>
                  <a:rPr lang="en-GB" sz="2400" dirty="0">
                    <a:solidFill>
                      <a:schemeClr val="tx1"/>
                    </a:solidFill>
                  </a:rPr>
                  <a:t>                     </a:t>
                </a:r>
                <a:r>
                  <a:rPr lang="en-US" sz="2400" dirty="0">
                    <a:solidFill>
                      <a:schemeClr val="tx1"/>
                    </a:solidFill>
                    <a:sym typeface="Symbol" pitchFamily="18" charset="2"/>
                  </a:rPr>
                  <a:t>= </a:t>
                </a:r>
                <a:r>
                  <a:rPr lang="en-US" sz="2400" dirty="0">
                    <a:solidFill>
                      <a:srgbClr val="00FFFF"/>
                    </a:solidFill>
                    <a:sym typeface="Symbol" pitchFamily="18" charset="2"/>
                  </a:rPr>
                  <a:t>(</a:t>
                </a:r>
                <a14:m>
                  <m:oMath xmlns:m="http://schemas.openxmlformats.org/officeDocument/2006/math">
                    <m:r>
                      <a:rPr lang="en-US" altLang="en-US" sz="2400" i="1" dirty="0">
                        <a:solidFill>
                          <a:srgbClr val="00FFFF"/>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f>
                      <m:fPr>
                        <m:type m:val="skw"/>
                        <m:ctrlPr>
                          <a:rPr lang="en-US" sz="2400" i="1" smtClean="0">
                            <a:solidFill>
                              <a:srgbClr val="00FFFF"/>
                            </a:solidFill>
                            <a:latin typeface="Cambria Math" panose="02040503050406030204" pitchFamily="18" charset="0"/>
                          </a:rPr>
                        </m:ctrlPr>
                      </m:fPr>
                      <m:num>
                        <m:r>
                          <a:rPr lang="en-US" sz="2400" i="1">
                            <a:solidFill>
                              <a:srgbClr val="00FFFF"/>
                            </a:solidFill>
                            <a:latin typeface="Cambria Math" panose="02040503050406030204" pitchFamily="18" charset="0"/>
                          </a:rPr>
                          <m:t>1</m:t>
                        </m:r>
                      </m:num>
                      <m:den>
                        <m:rad>
                          <m:radPr>
                            <m:degHide m:val="on"/>
                            <m:ctrlPr>
                              <a:rPr lang="en-US" sz="2400" i="1">
                                <a:solidFill>
                                  <a:srgbClr val="00FFFF"/>
                                </a:solidFill>
                                <a:latin typeface="Cambria Math" panose="02040503050406030204" pitchFamily="18" charset="0"/>
                              </a:rPr>
                            </m:ctrlPr>
                          </m:radPr>
                          <m:deg/>
                          <m:e>
                            <m:r>
                              <a:rPr lang="en-US" sz="2400" i="1">
                                <a:solidFill>
                                  <a:srgbClr val="00FFFF"/>
                                </a:solidFill>
                                <a:latin typeface="Cambria Math" panose="02040503050406030204" pitchFamily="18" charset="0"/>
                              </a:rPr>
                              <m:t>𝑚</m:t>
                            </m:r>
                          </m:e>
                        </m:rad>
                      </m:den>
                    </m:f>
                  </m:oMath>
                </a14:m>
                <a:r>
                  <a:rPr lang="en-US" altLang="en-US" sz="2400" dirty="0">
                    <a:solidFill>
                      <a:srgbClr val="00FFFF"/>
                    </a:solidFill>
                    <a:sym typeface="Symbol" pitchFamily="18" charset="2"/>
                  </a:rPr>
                  <a:t>)</a:t>
                </a:r>
                <a:r>
                  <a:rPr lang="en-US" altLang="en-US" sz="2400" dirty="0">
                    <a:solidFill>
                      <a:schemeClr val="tx1"/>
                    </a:solidFill>
                    <a:sym typeface="Symbol" pitchFamily="18" charset="2"/>
                  </a:rPr>
                  <a:t> </a:t>
                </a:r>
              </a:p>
              <a:p>
                <a:r>
                  <a:rPr lang="en-US" altLang="en-US" sz="1050" dirty="0">
                    <a:sym typeface="Symbol" pitchFamily="18" charset="2"/>
                  </a:rPr>
                  <a:t>  </a:t>
                </a:r>
              </a:p>
              <a:p>
                <a:r>
                  <a:rPr lang="en-US" altLang="en-US" sz="2400" dirty="0">
                    <a:sym typeface="Symbol" pitchFamily="18" charset="2"/>
                  </a:rPr>
                  <a:t>                    m step random walk  </a:t>
                </a:r>
                <a:r>
                  <a:rPr lang="en-US" altLang="en-US" sz="2400" dirty="0">
                    <a:solidFill>
                      <a:schemeClr val="tx2"/>
                    </a:solidFill>
                    <a:sym typeface="Symbol" panose="05050102010706020507" pitchFamily="18" charset="2"/>
                  </a:rPr>
                  <a:t>(#positive)-(#negative) ~ </a:t>
                </a:r>
                <a14:m>
                  <m:oMath xmlns:m="http://schemas.openxmlformats.org/officeDocument/2006/math">
                    <m:rad>
                      <m:radPr>
                        <m:degHide m:val="on"/>
                        <m:ctrlPr>
                          <a:rPr lang="en-US" sz="2400" i="1">
                            <a:solidFill>
                              <a:schemeClr val="tx2"/>
                            </a:solidFill>
                            <a:latin typeface="Cambria Math" panose="02040503050406030204" pitchFamily="18" charset="0"/>
                          </a:rPr>
                        </m:ctrlPr>
                      </m:radPr>
                      <m:deg/>
                      <m:e>
                        <m:r>
                          <a:rPr lang="en-US" sz="2400" i="1">
                            <a:solidFill>
                              <a:schemeClr val="tx2"/>
                            </a:solidFill>
                            <a:latin typeface="Cambria Math" panose="02040503050406030204" pitchFamily="18" charset="0"/>
                          </a:rPr>
                          <m:t>𝑚</m:t>
                        </m:r>
                      </m:e>
                    </m:rad>
                  </m:oMath>
                </a14:m>
                <a:r>
                  <a:rPr lang="en-US" altLang="en-US" sz="2400" dirty="0">
                    <a:sym typeface="Symbol" panose="05050102010706020507" pitchFamily="18" charset="2"/>
                  </a:rPr>
                  <a:t>.</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242345"/>
                <a:ext cx="10134600" cy="2949077"/>
              </a:xfrm>
              <a:prstGeom prst="rect">
                <a:avLst/>
              </a:prstGeom>
              <a:blipFill>
                <a:blip r:embed="rId4"/>
                <a:stretch>
                  <a:fillRect l="-902" t="-2893" b="-192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7" name="Group 6">
            <a:extLst>
              <a:ext uri="{FF2B5EF4-FFF2-40B4-BE49-F238E27FC236}">
                <a16:creationId xmlns:a16="http://schemas.microsoft.com/office/drawing/2014/main" id="{5F5E7D28-0272-42F2-8890-A830C8BA54CD}"/>
              </a:ext>
            </a:extLst>
          </p:cNvPr>
          <p:cNvGrpSpPr/>
          <p:nvPr/>
        </p:nvGrpSpPr>
        <p:grpSpPr>
          <a:xfrm>
            <a:off x="3090864" y="747712"/>
            <a:ext cx="528730" cy="2050937"/>
            <a:chOff x="3090864" y="747712"/>
            <a:chExt cx="528730" cy="2050937"/>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32F4966-7278-4A9A-A210-E8BA625C4602}"/>
                    </a:ext>
                  </a:extLst>
                </p:cNvPr>
                <p:cNvSpPr txBox="1"/>
                <p:nvPr/>
              </p:nvSpPr>
              <p:spPr bwMode="auto">
                <a:xfrm>
                  <a:off x="3090864" y="747712"/>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m:oMathPara>
                  </a14:m>
                  <a:endParaRPr lang="en-GB" sz="2400" dirty="0"/>
                </a:p>
              </p:txBody>
            </p:sp>
          </mc:Choice>
          <mc:Fallback xmlns="">
            <p:sp>
              <p:nvSpPr>
                <p:cNvPr id="104" name="TextBox 103">
                  <a:extLst>
                    <a:ext uri="{FF2B5EF4-FFF2-40B4-BE49-F238E27FC236}">
                      <a16:creationId xmlns:a16="http://schemas.microsoft.com/office/drawing/2014/main" id="{032F4966-7278-4A9A-A210-E8BA625C4602}"/>
                    </a:ext>
                  </a:extLst>
                </p:cNvPr>
                <p:cNvSpPr txBox="1">
                  <a:spLocks noRot="1" noChangeAspect="1" noMove="1" noResize="1" noEditPoints="1" noAdjustHandles="1" noChangeArrowheads="1" noChangeShapeType="1" noTextEdit="1"/>
                </p:cNvSpPr>
                <p:nvPr/>
              </p:nvSpPr>
              <p:spPr bwMode="auto">
                <a:xfrm>
                  <a:off x="3090864" y="747712"/>
                  <a:ext cx="528730" cy="461665"/>
                </a:xfrm>
                <a:prstGeom prst="rect">
                  <a:avLst/>
                </a:prstGeom>
                <a:blipFill>
                  <a:blip r:embed="rId5"/>
                  <a:stretch>
                    <a:fillRect t="-18667" r="-37931"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20" name="Group 119">
              <a:extLst>
                <a:ext uri="{FF2B5EF4-FFF2-40B4-BE49-F238E27FC236}">
                  <a16:creationId xmlns:a16="http://schemas.microsoft.com/office/drawing/2014/main" id="{11820786-3C3D-4A88-AFEC-8C2BC371D1FD}"/>
                </a:ext>
              </a:extLst>
            </p:cNvPr>
            <p:cNvGrpSpPr/>
            <p:nvPr/>
          </p:nvGrpSpPr>
          <p:grpSpPr>
            <a:xfrm>
              <a:off x="3282715" y="1146267"/>
              <a:ext cx="137582" cy="1652382"/>
              <a:chOff x="3282715" y="1146267"/>
              <a:chExt cx="137582" cy="1652382"/>
            </a:xfrm>
          </p:grpSpPr>
          <p:sp>
            <p:nvSpPr>
              <p:cNvPr id="121" name="Oval 120">
                <a:extLst>
                  <a:ext uri="{FF2B5EF4-FFF2-40B4-BE49-F238E27FC236}">
                    <a16:creationId xmlns:a16="http://schemas.microsoft.com/office/drawing/2014/main" id="{BAE0C087-9E06-42C3-BD42-920CB5922639}"/>
                  </a:ext>
                </a:extLst>
              </p:cNvPr>
              <p:cNvSpPr/>
              <p:nvPr/>
            </p:nvSpPr>
            <p:spPr>
              <a:xfrm>
                <a:off x="3282715" y="191718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2" name="Oval 121">
                <a:extLst>
                  <a:ext uri="{FF2B5EF4-FFF2-40B4-BE49-F238E27FC236}">
                    <a16:creationId xmlns:a16="http://schemas.microsoft.com/office/drawing/2014/main" id="{B8208A93-D1B4-4903-A65C-541BE86A0A44}"/>
                  </a:ext>
                </a:extLst>
              </p:cNvPr>
              <p:cNvSpPr/>
              <p:nvPr/>
            </p:nvSpPr>
            <p:spPr>
              <a:xfrm>
                <a:off x="3282780" y="114626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3" name="Oval 122">
                <a:extLst>
                  <a:ext uri="{FF2B5EF4-FFF2-40B4-BE49-F238E27FC236}">
                    <a16:creationId xmlns:a16="http://schemas.microsoft.com/office/drawing/2014/main" id="{25E1E2E4-2539-4759-B654-B7A2F6192802}"/>
                  </a:ext>
                </a:extLst>
              </p:cNvPr>
              <p:cNvSpPr/>
              <p:nvPr/>
            </p:nvSpPr>
            <p:spPr>
              <a:xfrm>
                <a:off x="3282847" y="135761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4" name="Oval 123">
                <a:extLst>
                  <a:ext uri="{FF2B5EF4-FFF2-40B4-BE49-F238E27FC236}">
                    <a16:creationId xmlns:a16="http://schemas.microsoft.com/office/drawing/2014/main" id="{DF3AB9D1-27B5-47E1-ACC5-516326EA6491}"/>
                  </a:ext>
                </a:extLst>
              </p:cNvPr>
              <p:cNvSpPr/>
              <p:nvPr/>
            </p:nvSpPr>
            <p:spPr>
              <a:xfrm>
                <a:off x="3282910" y="1542469"/>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5" name="Oval 124">
                <a:extLst>
                  <a:ext uri="{FF2B5EF4-FFF2-40B4-BE49-F238E27FC236}">
                    <a16:creationId xmlns:a16="http://schemas.microsoft.com/office/drawing/2014/main" id="{774867F5-B2E6-46C5-BBCA-FD1AFAD6692E}"/>
                  </a:ext>
                </a:extLst>
              </p:cNvPr>
              <p:cNvSpPr/>
              <p:nvPr/>
            </p:nvSpPr>
            <p:spPr>
              <a:xfrm>
                <a:off x="3282977" y="172732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6" name="Oval 125">
                <a:extLst>
                  <a:ext uri="{FF2B5EF4-FFF2-40B4-BE49-F238E27FC236}">
                    <a16:creationId xmlns:a16="http://schemas.microsoft.com/office/drawing/2014/main" id="{D2AFC1A6-EA9A-471A-9545-9C45F1BC2718}"/>
                  </a:ext>
                </a:extLst>
              </p:cNvPr>
              <p:cNvSpPr/>
              <p:nvPr/>
            </p:nvSpPr>
            <p:spPr>
              <a:xfrm>
                <a:off x="3283108" y="209703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7" name="Oval 126">
                <a:extLst>
                  <a:ext uri="{FF2B5EF4-FFF2-40B4-BE49-F238E27FC236}">
                    <a16:creationId xmlns:a16="http://schemas.microsoft.com/office/drawing/2014/main" id="{BBBA4B78-C19C-4AA9-B377-85B72CB64A95}"/>
                  </a:ext>
                </a:extLst>
              </p:cNvPr>
              <p:cNvSpPr/>
              <p:nvPr/>
            </p:nvSpPr>
            <p:spPr>
              <a:xfrm>
                <a:off x="3283174" y="228895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8" name="Oval 127">
                <a:extLst>
                  <a:ext uri="{FF2B5EF4-FFF2-40B4-BE49-F238E27FC236}">
                    <a16:creationId xmlns:a16="http://schemas.microsoft.com/office/drawing/2014/main" id="{9D87F410-2077-43E9-A270-AC555183E88F}"/>
                  </a:ext>
                </a:extLst>
              </p:cNvPr>
              <p:cNvSpPr/>
              <p:nvPr/>
            </p:nvSpPr>
            <p:spPr>
              <a:xfrm>
                <a:off x="3283238" y="2480876"/>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9" name="Oval 128">
                <a:extLst>
                  <a:ext uri="{FF2B5EF4-FFF2-40B4-BE49-F238E27FC236}">
                    <a16:creationId xmlns:a16="http://schemas.microsoft.com/office/drawing/2014/main" id="{E8BDB673-A69D-4813-93A5-4F793F613D32}"/>
                  </a:ext>
                </a:extLst>
              </p:cNvPr>
              <p:cNvSpPr/>
              <p:nvPr/>
            </p:nvSpPr>
            <p:spPr>
              <a:xfrm>
                <a:off x="3282780" y="1146267"/>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0" name="Oval 129">
                <a:extLst>
                  <a:ext uri="{FF2B5EF4-FFF2-40B4-BE49-F238E27FC236}">
                    <a16:creationId xmlns:a16="http://schemas.microsoft.com/office/drawing/2014/main" id="{3122DA90-4848-4F05-870D-520EEA940236}"/>
                  </a:ext>
                </a:extLst>
              </p:cNvPr>
              <p:cNvSpPr/>
              <p:nvPr/>
            </p:nvSpPr>
            <p:spPr>
              <a:xfrm>
                <a:off x="3282847" y="13576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1" name="Oval 130">
                <a:extLst>
                  <a:ext uri="{FF2B5EF4-FFF2-40B4-BE49-F238E27FC236}">
                    <a16:creationId xmlns:a16="http://schemas.microsoft.com/office/drawing/2014/main" id="{E27BB34A-17EC-4DC2-80C4-1FAD91E2536C}"/>
                  </a:ext>
                </a:extLst>
              </p:cNvPr>
              <p:cNvSpPr/>
              <p:nvPr/>
            </p:nvSpPr>
            <p:spPr>
              <a:xfrm>
                <a:off x="3282911" y="1542469"/>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2" name="Oval 131">
                <a:extLst>
                  <a:ext uri="{FF2B5EF4-FFF2-40B4-BE49-F238E27FC236}">
                    <a16:creationId xmlns:a16="http://schemas.microsoft.com/office/drawing/2014/main" id="{50E83E3C-B461-4163-A70E-177212DD4053}"/>
                  </a:ext>
                </a:extLst>
              </p:cNvPr>
              <p:cNvSpPr/>
              <p:nvPr/>
            </p:nvSpPr>
            <p:spPr>
              <a:xfrm>
                <a:off x="3282977" y="1727325"/>
                <a:ext cx="136993" cy="125855"/>
              </a:xfrm>
              <a:prstGeom prst="ellipse">
                <a:avLst/>
              </a:prstGeom>
              <a:solidFill>
                <a:srgbClr val="FF00FF"/>
              </a:solidFill>
              <a:ln>
                <a:noFill/>
              </a:ln>
            </p:spPr>
            <p:txBody>
              <a:bodyPr wrap="square" rtlCol="0" anchor="ctr">
                <a:spAutoFit/>
              </a:bodyPr>
              <a:lstStyle/>
              <a:p>
                <a:pPr algn="l"/>
                <a:endParaRPr lang="en-CA" sz="2400" dirty="0"/>
              </a:p>
            </p:txBody>
          </p:sp>
          <p:sp>
            <p:nvSpPr>
              <p:cNvPr id="133" name="Oval 132">
                <a:extLst>
                  <a:ext uri="{FF2B5EF4-FFF2-40B4-BE49-F238E27FC236}">
                    <a16:creationId xmlns:a16="http://schemas.microsoft.com/office/drawing/2014/main" id="{58084C4F-3AE0-49AD-BC41-06283E8613C6}"/>
                  </a:ext>
                </a:extLst>
              </p:cNvPr>
              <p:cNvSpPr/>
              <p:nvPr/>
            </p:nvSpPr>
            <p:spPr>
              <a:xfrm>
                <a:off x="3283108" y="209703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4" name="Oval 133">
                <a:extLst>
                  <a:ext uri="{FF2B5EF4-FFF2-40B4-BE49-F238E27FC236}">
                    <a16:creationId xmlns:a16="http://schemas.microsoft.com/office/drawing/2014/main" id="{010EEF73-4595-493A-BFBF-0E89985732E5}"/>
                  </a:ext>
                </a:extLst>
              </p:cNvPr>
              <p:cNvSpPr/>
              <p:nvPr/>
            </p:nvSpPr>
            <p:spPr>
              <a:xfrm>
                <a:off x="3283174" y="228895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5" name="Oval 134">
                <a:extLst>
                  <a:ext uri="{FF2B5EF4-FFF2-40B4-BE49-F238E27FC236}">
                    <a16:creationId xmlns:a16="http://schemas.microsoft.com/office/drawing/2014/main" id="{0360B41C-631A-4E14-B8E3-A9C0ABD1E774}"/>
                  </a:ext>
                </a:extLst>
              </p:cNvPr>
              <p:cNvSpPr/>
              <p:nvPr/>
            </p:nvSpPr>
            <p:spPr>
              <a:xfrm>
                <a:off x="3283239" y="248087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6" name="Oval 135">
                <a:extLst>
                  <a:ext uri="{FF2B5EF4-FFF2-40B4-BE49-F238E27FC236}">
                    <a16:creationId xmlns:a16="http://schemas.microsoft.com/office/drawing/2014/main" id="{31CD1D51-B5F3-4BA3-842A-75E0EB284F22}"/>
                  </a:ext>
                </a:extLst>
              </p:cNvPr>
              <p:cNvSpPr/>
              <p:nvPr/>
            </p:nvSpPr>
            <p:spPr>
              <a:xfrm>
                <a:off x="3283304" y="26727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7" name="Oval 136">
                <a:extLst>
                  <a:ext uri="{FF2B5EF4-FFF2-40B4-BE49-F238E27FC236}">
                    <a16:creationId xmlns:a16="http://schemas.microsoft.com/office/drawing/2014/main" id="{38528251-772F-43B7-B26D-20677D967DCE}"/>
                  </a:ext>
                </a:extLst>
              </p:cNvPr>
              <p:cNvSpPr/>
              <p:nvPr/>
            </p:nvSpPr>
            <p:spPr>
              <a:xfrm>
                <a:off x="3282715" y="1917185"/>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9" name="Group 8">
            <a:extLst>
              <a:ext uri="{FF2B5EF4-FFF2-40B4-BE49-F238E27FC236}">
                <a16:creationId xmlns:a16="http://schemas.microsoft.com/office/drawing/2014/main" id="{78ADDD7C-82A8-4F00-A8AB-6544034B2B02}"/>
              </a:ext>
            </a:extLst>
          </p:cNvPr>
          <p:cNvGrpSpPr/>
          <p:nvPr/>
        </p:nvGrpSpPr>
        <p:grpSpPr>
          <a:xfrm>
            <a:off x="3905158" y="714376"/>
            <a:ext cx="528730" cy="2071478"/>
            <a:chOff x="3905158" y="714376"/>
            <a:chExt cx="528730" cy="2071478"/>
          </a:xfrm>
        </p:grpSpPr>
        <p:grpSp>
          <p:nvGrpSpPr>
            <p:cNvPr id="138" name="Group 137">
              <a:extLst>
                <a:ext uri="{FF2B5EF4-FFF2-40B4-BE49-F238E27FC236}">
                  <a16:creationId xmlns:a16="http://schemas.microsoft.com/office/drawing/2014/main" id="{75A44324-9766-46CF-8F52-0B37A6B78391}"/>
                </a:ext>
              </a:extLst>
            </p:cNvPr>
            <p:cNvGrpSpPr/>
            <p:nvPr/>
          </p:nvGrpSpPr>
          <p:grpSpPr>
            <a:xfrm>
              <a:off x="4101042" y="1133472"/>
              <a:ext cx="137582" cy="1652382"/>
              <a:chOff x="3282715" y="1146267"/>
              <a:chExt cx="137582" cy="1652382"/>
            </a:xfrm>
          </p:grpSpPr>
          <p:sp>
            <p:nvSpPr>
              <p:cNvPr id="139" name="Oval 138">
                <a:extLst>
                  <a:ext uri="{FF2B5EF4-FFF2-40B4-BE49-F238E27FC236}">
                    <a16:creationId xmlns:a16="http://schemas.microsoft.com/office/drawing/2014/main" id="{343988E1-6732-4068-9508-2AF5C5BE4CD3}"/>
                  </a:ext>
                </a:extLst>
              </p:cNvPr>
              <p:cNvSpPr/>
              <p:nvPr/>
            </p:nvSpPr>
            <p:spPr>
              <a:xfrm>
                <a:off x="3282715" y="191718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0" name="Oval 139">
                <a:extLst>
                  <a:ext uri="{FF2B5EF4-FFF2-40B4-BE49-F238E27FC236}">
                    <a16:creationId xmlns:a16="http://schemas.microsoft.com/office/drawing/2014/main" id="{304CB1A7-5AAC-43E7-9E68-C33425F56605}"/>
                  </a:ext>
                </a:extLst>
              </p:cNvPr>
              <p:cNvSpPr/>
              <p:nvPr/>
            </p:nvSpPr>
            <p:spPr>
              <a:xfrm>
                <a:off x="3282780" y="114626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1" name="Oval 140">
                <a:extLst>
                  <a:ext uri="{FF2B5EF4-FFF2-40B4-BE49-F238E27FC236}">
                    <a16:creationId xmlns:a16="http://schemas.microsoft.com/office/drawing/2014/main" id="{323750B4-0233-4904-BAA4-9FE7BDDAE51E}"/>
                  </a:ext>
                </a:extLst>
              </p:cNvPr>
              <p:cNvSpPr/>
              <p:nvPr/>
            </p:nvSpPr>
            <p:spPr>
              <a:xfrm>
                <a:off x="3282847" y="135761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2" name="Oval 141">
                <a:extLst>
                  <a:ext uri="{FF2B5EF4-FFF2-40B4-BE49-F238E27FC236}">
                    <a16:creationId xmlns:a16="http://schemas.microsoft.com/office/drawing/2014/main" id="{58F078CC-FA85-4B8B-B975-7587BB45269E}"/>
                  </a:ext>
                </a:extLst>
              </p:cNvPr>
              <p:cNvSpPr/>
              <p:nvPr/>
            </p:nvSpPr>
            <p:spPr>
              <a:xfrm>
                <a:off x="3282910" y="1542469"/>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3" name="Oval 142">
                <a:extLst>
                  <a:ext uri="{FF2B5EF4-FFF2-40B4-BE49-F238E27FC236}">
                    <a16:creationId xmlns:a16="http://schemas.microsoft.com/office/drawing/2014/main" id="{3A5A5A47-31B3-4736-A355-FC3E08FC71BC}"/>
                  </a:ext>
                </a:extLst>
              </p:cNvPr>
              <p:cNvSpPr/>
              <p:nvPr/>
            </p:nvSpPr>
            <p:spPr>
              <a:xfrm>
                <a:off x="3282977" y="172732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4" name="Oval 143">
                <a:extLst>
                  <a:ext uri="{FF2B5EF4-FFF2-40B4-BE49-F238E27FC236}">
                    <a16:creationId xmlns:a16="http://schemas.microsoft.com/office/drawing/2014/main" id="{ECAF7049-F80E-4534-965C-0DD377597F18}"/>
                  </a:ext>
                </a:extLst>
              </p:cNvPr>
              <p:cNvSpPr/>
              <p:nvPr/>
            </p:nvSpPr>
            <p:spPr>
              <a:xfrm>
                <a:off x="3283108" y="209703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5" name="Oval 144">
                <a:extLst>
                  <a:ext uri="{FF2B5EF4-FFF2-40B4-BE49-F238E27FC236}">
                    <a16:creationId xmlns:a16="http://schemas.microsoft.com/office/drawing/2014/main" id="{C1E8AEBD-2871-497B-8027-372AEA3FFD2E}"/>
                  </a:ext>
                </a:extLst>
              </p:cNvPr>
              <p:cNvSpPr/>
              <p:nvPr/>
            </p:nvSpPr>
            <p:spPr>
              <a:xfrm>
                <a:off x="3283174" y="228895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6" name="Oval 145">
                <a:extLst>
                  <a:ext uri="{FF2B5EF4-FFF2-40B4-BE49-F238E27FC236}">
                    <a16:creationId xmlns:a16="http://schemas.microsoft.com/office/drawing/2014/main" id="{640E77C6-6A7D-4A27-8753-C7A3A1CDF78A}"/>
                  </a:ext>
                </a:extLst>
              </p:cNvPr>
              <p:cNvSpPr/>
              <p:nvPr/>
            </p:nvSpPr>
            <p:spPr>
              <a:xfrm>
                <a:off x="3283238" y="2480876"/>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7" name="Oval 146">
                <a:extLst>
                  <a:ext uri="{FF2B5EF4-FFF2-40B4-BE49-F238E27FC236}">
                    <a16:creationId xmlns:a16="http://schemas.microsoft.com/office/drawing/2014/main" id="{9DD4303F-5502-4857-93C9-67BC7003F0AF}"/>
                  </a:ext>
                </a:extLst>
              </p:cNvPr>
              <p:cNvSpPr/>
              <p:nvPr/>
            </p:nvSpPr>
            <p:spPr>
              <a:xfrm>
                <a:off x="3282780" y="1146267"/>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8" name="Oval 147">
                <a:extLst>
                  <a:ext uri="{FF2B5EF4-FFF2-40B4-BE49-F238E27FC236}">
                    <a16:creationId xmlns:a16="http://schemas.microsoft.com/office/drawing/2014/main" id="{E9A01C89-3A08-4CD8-A07D-E5ABB8022986}"/>
                  </a:ext>
                </a:extLst>
              </p:cNvPr>
              <p:cNvSpPr/>
              <p:nvPr/>
            </p:nvSpPr>
            <p:spPr>
              <a:xfrm>
                <a:off x="3282847" y="135761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9" name="Oval 148">
                <a:extLst>
                  <a:ext uri="{FF2B5EF4-FFF2-40B4-BE49-F238E27FC236}">
                    <a16:creationId xmlns:a16="http://schemas.microsoft.com/office/drawing/2014/main" id="{8E0C3138-A3D1-428E-93F3-45D5C5C5589C}"/>
                  </a:ext>
                </a:extLst>
              </p:cNvPr>
              <p:cNvSpPr/>
              <p:nvPr/>
            </p:nvSpPr>
            <p:spPr>
              <a:xfrm>
                <a:off x="3282911" y="1542469"/>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0" name="Oval 149">
                <a:extLst>
                  <a:ext uri="{FF2B5EF4-FFF2-40B4-BE49-F238E27FC236}">
                    <a16:creationId xmlns:a16="http://schemas.microsoft.com/office/drawing/2014/main" id="{DE53B5D1-A365-46F9-BE34-F2893CB70E9B}"/>
                  </a:ext>
                </a:extLst>
              </p:cNvPr>
              <p:cNvSpPr/>
              <p:nvPr/>
            </p:nvSpPr>
            <p:spPr>
              <a:xfrm>
                <a:off x="3282977" y="172732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1" name="Oval 150">
                <a:extLst>
                  <a:ext uri="{FF2B5EF4-FFF2-40B4-BE49-F238E27FC236}">
                    <a16:creationId xmlns:a16="http://schemas.microsoft.com/office/drawing/2014/main" id="{FDECC454-4843-4F83-B3C8-1EA10F46E9BF}"/>
                  </a:ext>
                </a:extLst>
              </p:cNvPr>
              <p:cNvSpPr/>
              <p:nvPr/>
            </p:nvSpPr>
            <p:spPr>
              <a:xfrm>
                <a:off x="3283108" y="209703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2" name="Oval 151">
                <a:extLst>
                  <a:ext uri="{FF2B5EF4-FFF2-40B4-BE49-F238E27FC236}">
                    <a16:creationId xmlns:a16="http://schemas.microsoft.com/office/drawing/2014/main" id="{8ACCFFD5-F314-4909-ACAA-E2B78A9D4B85}"/>
                  </a:ext>
                </a:extLst>
              </p:cNvPr>
              <p:cNvSpPr/>
              <p:nvPr/>
            </p:nvSpPr>
            <p:spPr>
              <a:xfrm>
                <a:off x="3283174" y="228895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3" name="Oval 152">
                <a:extLst>
                  <a:ext uri="{FF2B5EF4-FFF2-40B4-BE49-F238E27FC236}">
                    <a16:creationId xmlns:a16="http://schemas.microsoft.com/office/drawing/2014/main" id="{95523488-507B-4BC5-8A26-49D64AE83940}"/>
                  </a:ext>
                </a:extLst>
              </p:cNvPr>
              <p:cNvSpPr/>
              <p:nvPr/>
            </p:nvSpPr>
            <p:spPr>
              <a:xfrm>
                <a:off x="3283239" y="248087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4" name="Oval 153">
                <a:extLst>
                  <a:ext uri="{FF2B5EF4-FFF2-40B4-BE49-F238E27FC236}">
                    <a16:creationId xmlns:a16="http://schemas.microsoft.com/office/drawing/2014/main" id="{D78BEEF6-5489-415E-B995-238BE620BC36}"/>
                  </a:ext>
                </a:extLst>
              </p:cNvPr>
              <p:cNvSpPr/>
              <p:nvPr/>
            </p:nvSpPr>
            <p:spPr>
              <a:xfrm>
                <a:off x="3283304" y="2672794"/>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5" name="Oval 154">
                <a:extLst>
                  <a:ext uri="{FF2B5EF4-FFF2-40B4-BE49-F238E27FC236}">
                    <a16:creationId xmlns:a16="http://schemas.microsoft.com/office/drawing/2014/main" id="{8E831288-7760-4C9F-8446-D20877F297B3}"/>
                  </a:ext>
                </a:extLst>
              </p:cNvPr>
              <p:cNvSpPr/>
              <p:nvPr/>
            </p:nvSpPr>
            <p:spPr>
              <a:xfrm>
                <a:off x="3282715" y="1917185"/>
                <a:ext cx="136993" cy="125855"/>
              </a:xfrm>
              <a:prstGeom prst="ellipse">
                <a:avLst/>
              </a:prstGeom>
              <a:solidFill>
                <a:srgbClr val="00FFFF"/>
              </a:solidFill>
              <a:ln>
                <a:noFill/>
              </a:ln>
            </p:spPr>
            <p:txBody>
              <a:bodyPr wrap="square" rtlCol="0" anchor="ctr">
                <a:spAutoFit/>
              </a:bodyPr>
              <a:lstStyle/>
              <a:p>
                <a:pPr algn="l"/>
                <a:endParaRPr lang="en-CA" sz="2400"/>
              </a:p>
            </p:txBody>
          </p:sp>
        </p:gr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C3D4B03D-ECFC-4F91-B7A4-4D872EA5C1CC}"/>
                    </a:ext>
                  </a:extLst>
                </p:cNvPr>
                <p:cNvSpPr txBox="1"/>
                <p:nvPr/>
              </p:nvSpPr>
              <p:spPr bwMode="auto">
                <a:xfrm>
                  <a:off x="3905158" y="714376"/>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00FFFF"/>
                                </a:solidFill>
                                <a:latin typeface="Cambria Math" panose="02040503050406030204" pitchFamily="18" charset="0"/>
                                <a:sym typeface="Symbol" panose="05050102010706020507" pitchFamily="18" charset="2"/>
                              </a:rPr>
                            </m:ctrlPr>
                          </m:accPr>
                          <m:e>
                            <m:r>
                              <a:rPr lang="en-US" altLang="en-US" sz="2400" b="0" i="1" dirty="0" smtClean="0">
                                <a:solidFill>
                                  <a:srgbClr val="00FFFF"/>
                                </a:solidFill>
                                <a:latin typeface="Cambria Math" panose="02040503050406030204" pitchFamily="18" charset="0"/>
                                <a:sym typeface="Symbol" panose="05050102010706020507" pitchFamily="18" charset="2"/>
                              </a:rPr>
                              <m:t>𝑧</m:t>
                            </m:r>
                          </m:e>
                        </m:acc>
                      </m:oMath>
                    </m:oMathPara>
                  </a14:m>
                  <a:endParaRPr lang="en-GB" sz="2400" dirty="0">
                    <a:solidFill>
                      <a:srgbClr val="00FFFF"/>
                    </a:solidFill>
                  </a:endParaRPr>
                </a:p>
              </p:txBody>
            </p:sp>
          </mc:Choice>
          <mc:Fallback xmlns="">
            <p:sp>
              <p:nvSpPr>
                <p:cNvPr id="156" name="TextBox 155">
                  <a:extLst>
                    <a:ext uri="{FF2B5EF4-FFF2-40B4-BE49-F238E27FC236}">
                      <a16:creationId xmlns:a16="http://schemas.microsoft.com/office/drawing/2014/main" id="{C3D4B03D-ECFC-4F91-B7A4-4D872EA5C1CC}"/>
                    </a:ext>
                  </a:extLst>
                </p:cNvPr>
                <p:cNvSpPr txBox="1">
                  <a:spLocks noRot="1" noChangeAspect="1" noMove="1" noResize="1" noEditPoints="1" noAdjustHandles="1" noChangeArrowheads="1" noChangeShapeType="1" noTextEdit="1"/>
                </p:cNvSpPr>
                <p:nvPr/>
              </p:nvSpPr>
              <p:spPr bwMode="auto">
                <a:xfrm>
                  <a:off x="3905158" y="714376"/>
                  <a:ext cx="528730" cy="461665"/>
                </a:xfrm>
                <a:prstGeom prst="rect">
                  <a:avLst/>
                </a:prstGeom>
                <a:blipFill>
                  <a:blip r:embed="rId6"/>
                  <a:stretch>
                    <a:fillRect t="-18421" r="-395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163" name="Group 162">
            <a:extLst>
              <a:ext uri="{FF2B5EF4-FFF2-40B4-BE49-F238E27FC236}">
                <a16:creationId xmlns:a16="http://schemas.microsoft.com/office/drawing/2014/main" id="{C1B5B0F2-6280-427B-BC82-391AF27D94E8}"/>
              </a:ext>
            </a:extLst>
          </p:cNvPr>
          <p:cNvGrpSpPr/>
          <p:nvPr/>
        </p:nvGrpSpPr>
        <p:grpSpPr>
          <a:xfrm>
            <a:off x="1987426" y="1647987"/>
            <a:ext cx="566930" cy="568102"/>
            <a:chOff x="1828800" y="1647987"/>
            <a:chExt cx="566930" cy="568102"/>
          </a:xfrm>
        </p:grpSpPr>
        <p:sp>
          <p:nvSpPr>
            <p:cNvPr id="164" name="Rectangle 163">
              <a:extLst>
                <a:ext uri="{FF2B5EF4-FFF2-40B4-BE49-F238E27FC236}">
                  <a16:creationId xmlns:a16="http://schemas.microsoft.com/office/drawing/2014/main" id="{69538D71-3775-4CA7-AF39-413D29C63C56}"/>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65" name="Picture 10" descr="Image result for bicycle">
              <a:extLst>
                <a:ext uri="{FF2B5EF4-FFF2-40B4-BE49-F238E27FC236}">
                  <a16:creationId xmlns:a16="http://schemas.microsoft.com/office/drawing/2014/main" id="{893C4FCC-28A9-476D-80F2-DA61F75204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66" name="Rectangle 165">
              <a:extLst>
                <a:ext uri="{FF2B5EF4-FFF2-40B4-BE49-F238E27FC236}">
                  <a16:creationId xmlns:a16="http://schemas.microsoft.com/office/drawing/2014/main" id="{438DBDA0-7B29-41EF-A098-DB31F1781AED}"/>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F303AD7-34DD-6804-7890-F12AF3DE6618}"/>
                  </a:ext>
                </a:extLst>
              </p:cNvPr>
              <p:cNvSpPr txBox="1"/>
              <p:nvPr/>
            </p:nvSpPr>
            <p:spPr bwMode="auto">
              <a:xfrm>
                <a:off x="2524124" y="5114073"/>
                <a:ext cx="1010454" cy="46576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2"/>
                    </a:solidFill>
                    <a:sym typeface="Symbol" panose="05050102010706020507" pitchFamily="18" charset="2"/>
                  </a:rPr>
                  <a:t> </a:t>
                </a:r>
                <a14:m>
                  <m:oMath xmlns:m="http://schemas.openxmlformats.org/officeDocument/2006/math">
                    <m:rad>
                      <m:radPr>
                        <m:degHide m:val="on"/>
                        <m:ctrlPr>
                          <a:rPr lang="en-US" sz="2400" i="1">
                            <a:solidFill>
                              <a:schemeClr val="tx2"/>
                            </a:solidFill>
                            <a:latin typeface="Cambria Math" panose="02040503050406030204" pitchFamily="18" charset="0"/>
                          </a:rPr>
                        </m:ctrlPr>
                      </m:radPr>
                      <m:deg/>
                      <m:e>
                        <m:r>
                          <a:rPr lang="en-US" sz="2400" i="1">
                            <a:solidFill>
                              <a:schemeClr val="tx2"/>
                            </a:solidFill>
                            <a:latin typeface="Cambria Math" panose="02040503050406030204" pitchFamily="18" charset="0"/>
                          </a:rPr>
                          <m:t>𝑚</m:t>
                        </m:r>
                      </m:e>
                    </m:rad>
                  </m:oMath>
                </a14:m>
                <a:endParaRPr lang="en-US" altLang="en-US" sz="2400" dirty="0">
                  <a:solidFill>
                    <a:schemeClr val="tx1"/>
                  </a:solidFill>
                  <a:sym typeface="Symbol" pitchFamily="18" charset="2"/>
                </a:endParaRPr>
              </a:p>
            </p:txBody>
          </p:sp>
        </mc:Choice>
        <mc:Fallback xmlns="">
          <p:sp>
            <p:nvSpPr>
              <p:cNvPr id="2" name="TextBox 1">
                <a:extLst>
                  <a:ext uri="{FF2B5EF4-FFF2-40B4-BE49-F238E27FC236}">
                    <a16:creationId xmlns:a16="http://schemas.microsoft.com/office/drawing/2014/main" id="{CF303AD7-34DD-6804-7890-F12AF3DE6618}"/>
                  </a:ext>
                </a:extLst>
              </p:cNvPr>
              <p:cNvSpPr txBox="1">
                <a:spLocks noRot="1" noChangeAspect="1" noMove="1" noResize="1" noEditPoints="1" noAdjustHandles="1" noChangeArrowheads="1" noChangeShapeType="1" noTextEdit="1"/>
              </p:cNvSpPr>
              <p:nvPr/>
            </p:nvSpPr>
            <p:spPr bwMode="auto">
              <a:xfrm>
                <a:off x="2524124" y="5114073"/>
                <a:ext cx="1010454" cy="465769"/>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5" name="TextBox 4">
            <a:extLst>
              <a:ext uri="{FF2B5EF4-FFF2-40B4-BE49-F238E27FC236}">
                <a16:creationId xmlns:a16="http://schemas.microsoft.com/office/drawing/2014/main" id="{31E9EBFB-753F-66A9-B9EF-2DC389ED15F3}"/>
              </a:ext>
            </a:extLst>
          </p:cNvPr>
          <p:cNvSpPr txBox="1"/>
          <p:nvPr/>
        </p:nvSpPr>
        <p:spPr bwMode="auto">
          <a:xfrm>
            <a:off x="2831649" y="5110527"/>
            <a:ext cx="1010454"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a:solidFill>
                  <a:schemeClr val="tx2"/>
                </a:solidFill>
                <a:sym typeface="Symbol" panose="05050102010706020507" pitchFamily="18" charset="2"/>
              </a:rPr>
              <a:t>m</a:t>
            </a:r>
            <a:endParaRPr lang="en-US" altLang="en-US" sz="2400" i="1" dirty="0">
              <a:solidFill>
                <a:schemeClr val="tx1"/>
              </a:solidFill>
              <a:sym typeface="Symbol" pitchFamily="18" charset="2"/>
            </a:endParaRPr>
          </a:p>
        </p:txBody>
      </p:sp>
      <p:cxnSp>
        <p:nvCxnSpPr>
          <p:cNvPr id="8" name="Straight Connector 7">
            <a:extLst>
              <a:ext uri="{FF2B5EF4-FFF2-40B4-BE49-F238E27FC236}">
                <a16:creationId xmlns:a16="http://schemas.microsoft.com/office/drawing/2014/main" id="{CCDEDEBF-9FEB-E780-DB1A-954739C1D524}"/>
              </a:ext>
            </a:extLst>
          </p:cNvPr>
          <p:cNvCxnSpPr/>
          <p:nvPr/>
        </p:nvCxnSpPr>
        <p:spPr bwMode="auto">
          <a:xfrm flipV="1">
            <a:off x="6163970" y="5183348"/>
            <a:ext cx="251453" cy="317117"/>
          </a:xfrm>
          <a:prstGeom prst="line">
            <a:avLst/>
          </a:prstGeom>
          <a:noFill/>
          <a:ln w="38100" cap="sq" cmpd="sng" algn="ctr">
            <a:solidFill>
              <a:schemeClr val="hlink"/>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7D6EC6-398E-6FFB-980F-95A98F206090}"/>
                  </a:ext>
                </a:extLst>
              </p:cNvPr>
              <p:cNvSpPr txBox="1"/>
              <p:nvPr/>
            </p:nvSpPr>
            <p:spPr bwMode="auto">
              <a:xfrm>
                <a:off x="4605571" y="5096672"/>
                <a:ext cx="1572254" cy="53764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chemeClr val="tx1"/>
                    </a:solidFill>
                    <a:sym typeface="Symbol" pitchFamily="18" charset="2"/>
                  </a:rPr>
                  <a:t> </a:t>
                </a:r>
                <a14:m>
                  <m:oMath xmlns:m="http://schemas.openxmlformats.org/officeDocument/2006/math">
                    <m:r>
                      <a:rPr lang="en-US" altLang="en-US" sz="2400" b="0" i="0" dirty="0" smtClean="0">
                        <a:solidFill>
                          <a:srgbClr val="66FF33"/>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altLang="en-US" sz="2400" i="1" dirty="0" smtClean="0">
                        <a:solidFill>
                          <a:srgbClr val="66FF33"/>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f>
                      <m:fPr>
                        <m:type m:val="skw"/>
                        <m:ctrlPr>
                          <a:rPr lang="en-US" sz="2400" i="1" smtClean="0">
                            <a:solidFill>
                              <a:srgbClr val="66FF33"/>
                            </a:solidFill>
                            <a:latin typeface="Cambria Math" panose="02040503050406030204" pitchFamily="18" charset="0"/>
                          </a:rPr>
                        </m:ctrlPr>
                      </m:fPr>
                      <m:num>
                        <m:r>
                          <a:rPr lang="en-US" sz="2400" i="1">
                            <a:solidFill>
                              <a:srgbClr val="66FF33"/>
                            </a:solidFill>
                            <a:latin typeface="Cambria Math" panose="02040503050406030204" pitchFamily="18" charset="0"/>
                          </a:rPr>
                          <m:t>1</m:t>
                        </m:r>
                      </m:num>
                      <m:den>
                        <m:rad>
                          <m:radPr>
                            <m:degHide m:val="on"/>
                            <m:ctrlPr>
                              <a:rPr lang="en-US" sz="2400" i="1">
                                <a:solidFill>
                                  <a:srgbClr val="66FF33"/>
                                </a:solidFill>
                                <a:latin typeface="Cambria Math" panose="02040503050406030204" pitchFamily="18" charset="0"/>
                              </a:rPr>
                            </m:ctrlPr>
                          </m:radPr>
                          <m:deg/>
                          <m:e>
                            <m:r>
                              <a:rPr lang="en-US" sz="2400" i="1">
                                <a:solidFill>
                                  <a:srgbClr val="66FF33"/>
                                </a:solidFill>
                                <a:latin typeface="Cambria Math" panose="02040503050406030204" pitchFamily="18" charset="0"/>
                              </a:rPr>
                              <m:t>𝑚</m:t>
                            </m:r>
                          </m:e>
                        </m:rad>
                      </m:den>
                    </m:f>
                  </m:oMath>
                </a14:m>
                <a:r>
                  <a:rPr lang="en-GB" sz="2400" dirty="0">
                    <a:solidFill>
                      <a:srgbClr val="66FF33"/>
                    </a:solidFill>
                  </a:rPr>
                  <a:t>)</a:t>
                </a:r>
                <a:r>
                  <a:rPr lang="en-GB" sz="2400" dirty="0">
                    <a:solidFill>
                      <a:schemeClr val="tx1"/>
                    </a:solidFill>
                  </a:rPr>
                  <a:t> </a:t>
                </a:r>
                <a:endParaRPr lang="en-GB" sz="2400" dirty="0"/>
              </a:p>
            </p:txBody>
          </p:sp>
        </mc:Choice>
        <mc:Fallback xmlns="">
          <p:sp>
            <p:nvSpPr>
              <p:cNvPr id="13" name="TextBox 12">
                <a:extLst>
                  <a:ext uri="{FF2B5EF4-FFF2-40B4-BE49-F238E27FC236}">
                    <a16:creationId xmlns:a16="http://schemas.microsoft.com/office/drawing/2014/main" id="{E67D6EC6-398E-6FFB-980F-95A98F206090}"/>
                  </a:ext>
                </a:extLst>
              </p:cNvPr>
              <p:cNvSpPr txBox="1">
                <a:spLocks noRot="1" noChangeAspect="1" noMove="1" noResize="1" noEditPoints="1" noAdjustHandles="1" noChangeArrowheads="1" noChangeShapeType="1" noTextEdit="1"/>
              </p:cNvSpPr>
              <p:nvPr/>
            </p:nvSpPr>
            <p:spPr bwMode="auto">
              <a:xfrm>
                <a:off x="4605571" y="5096672"/>
                <a:ext cx="1572254" cy="537648"/>
              </a:xfrm>
              <a:prstGeom prst="rect">
                <a:avLst/>
              </a:prstGeom>
              <a:blipFill>
                <a:blip r:embed="rId9"/>
                <a:stretch>
                  <a:fillRect l="-6226" t="-137500" r="-37743" b="-20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4" name="Oval 13">
            <a:extLst>
              <a:ext uri="{FF2B5EF4-FFF2-40B4-BE49-F238E27FC236}">
                <a16:creationId xmlns:a16="http://schemas.microsoft.com/office/drawing/2014/main" id="{D73652CD-65CC-DC8A-7FD7-E204F1B7997E}"/>
              </a:ext>
            </a:extLst>
          </p:cNvPr>
          <p:cNvSpPr/>
          <p:nvPr/>
        </p:nvSpPr>
        <p:spPr>
          <a:xfrm>
            <a:off x="6163970" y="2744787"/>
            <a:ext cx="2841485" cy="67728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15" name="Oval 14">
            <a:extLst>
              <a:ext uri="{FF2B5EF4-FFF2-40B4-BE49-F238E27FC236}">
                <a16:creationId xmlns:a16="http://schemas.microsoft.com/office/drawing/2014/main" id="{386EF14E-0B10-E836-25B9-BDEA8257C075}"/>
              </a:ext>
            </a:extLst>
          </p:cNvPr>
          <p:cNvSpPr/>
          <p:nvPr/>
        </p:nvSpPr>
        <p:spPr>
          <a:xfrm>
            <a:off x="4335165" y="4227232"/>
            <a:ext cx="2841485" cy="67728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6345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2" end="2"/>
                                            </p:txEl>
                                          </p:spTgt>
                                        </p:tgtEl>
                                        <p:attrNameLst>
                                          <p:attrName>style.visibility</p:attrName>
                                        </p:attrNameLst>
                                      </p:cBhvr>
                                      <p:to>
                                        <p:strVal val="visible"/>
                                      </p:to>
                                    </p:set>
                                    <p:anim calcmode="lin" valueType="num">
                                      <p:cBhvr additive="base">
                                        <p:cTn id="7"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
                                            <p:txEl>
                                              <p:pRg st="3" end="3"/>
                                            </p:txEl>
                                          </p:spTgt>
                                        </p:tgtEl>
                                        <p:attrNameLst>
                                          <p:attrName>style.visibility</p:attrName>
                                        </p:attrNameLst>
                                      </p:cBhvr>
                                      <p:to>
                                        <p:strVal val="visible"/>
                                      </p:to>
                                    </p:set>
                                    <p:anim calcmode="lin" valueType="num">
                                      <p:cBhvr additive="base">
                                        <p:cTn id="11"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xEl>
                                              <p:pRg st="4" end="4"/>
                                            </p:txEl>
                                          </p:spTgt>
                                        </p:tgtEl>
                                        <p:attrNameLst>
                                          <p:attrName>style.visibility</p:attrName>
                                        </p:attrNameLst>
                                      </p:cBhvr>
                                      <p:to>
                                        <p:strVal val="visible"/>
                                      </p:to>
                                    </p:set>
                                    <p:anim calcmode="lin" valueType="num">
                                      <p:cBhvr additive="base">
                                        <p:cTn id="21"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
                                            <p:txEl>
                                              <p:pRg st="5" end="5"/>
                                            </p:txEl>
                                          </p:spTgt>
                                        </p:tgtEl>
                                        <p:attrNameLst>
                                          <p:attrName>style.visibility</p:attrName>
                                        </p:attrNameLst>
                                      </p:cBhvr>
                                      <p:to>
                                        <p:strVal val="visible"/>
                                      </p:to>
                                    </p:set>
                                    <p:anim calcmode="lin" valueType="num">
                                      <p:cBhvr additive="base">
                                        <p:cTn id="41"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1" presetClass="exit"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2">
                                            <p:txEl>
                                              <p:pRg st="7" end="7"/>
                                            </p:txEl>
                                          </p:spTgt>
                                        </p:tgtEl>
                                        <p:attrNameLst>
                                          <p:attrName>style.visibility</p:attrName>
                                        </p:attrNameLst>
                                      </p:cBhvr>
                                      <p:to>
                                        <p:strVal val="visible"/>
                                      </p:to>
                                    </p:set>
                                    <p:anim calcmode="lin" valueType="num">
                                      <p:cBhvr additive="base">
                                        <p:cTn id="65"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
                                            <p:txEl>
                                              <p:pRg st="0" end="0"/>
                                            </p:txEl>
                                          </p:spTgt>
                                        </p:tgtEl>
                                        <p:attrNameLst>
                                          <p:attrName>style.visibility</p:attrName>
                                        </p:attrNameLst>
                                      </p:cBhvr>
                                      <p:to>
                                        <p:strVal val="visible"/>
                                      </p:to>
                                    </p:set>
                                    <p:anim calcmode="lin" valueType="num">
                                      <p:cBhvr additive="base">
                                        <p:cTn id="7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73" presetID="2" presetClass="exit" presetSubtype="4" fill="hold" grpId="0" nodeType="withEffect">
                                  <p:stCondLst>
                                    <p:cond delay="0"/>
                                  </p:stCondLst>
                                  <p:childTnLst>
                                    <p:anim calcmode="lin" valueType="num">
                                      <p:cBhvr additive="base">
                                        <p:cTn id="74"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5" dur="500"/>
                                        <p:tgtEl>
                                          <p:spTgt spid="5">
                                            <p:txEl>
                                              <p:pRg st="0" end="0"/>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5">
                                            <p:txEl>
                                              <p:pRg st="0" end="0"/>
                                            </p:txEl>
                                          </p:spTgt>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8"/>
                                        </p:tgtEl>
                                        <p:attrNameLst>
                                          <p:attrName>ppt_x</p:attrName>
                                        </p:attrNameLst>
                                      </p:cBhvr>
                                      <p:tavLst>
                                        <p:tav tm="0">
                                          <p:val>
                                            <p:strVal val="ppt_x"/>
                                          </p:val>
                                        </p:tav>
                                        <p:tav tm="100000">
                                          <p:val>
                                            <p:strVal val="ppt_x"/>
                                          </p:val>
                                        </p:tav>
                                      </p:tavLst>
                                    </p:anim>
                                    <p:anim calcmode="lin" valueType="num">
                                      <p:cBhvr additive="base">
                                        <p:cTn id="79" dur="500"/>
                                        <p:tgtEl>
                                          <p:spTgt spid="8"/>
                                        </p:tgtEl>
                                        <p:attrNameLst>
                                          <p:attrName>ppt_y</p:attrName>
                                        </p:attrNameLst>
                                      </p:cBhvr>
                                      <p:tavLst>
                                        <p:tav tm="0">
                                          <p:val>
                                            <p:strVal val="ppt_y"/>
                                          </p:val>
                                        </p:tav>
                                        <p:tav tm="100000">
                                          <p:val>
                                            <p:strVal val="1+ppt_h/2"/>
                                          </p:val>
                                        </p:tav>
                                      </p:tavLst>
                                    </p:anim>
                                    <p:set>
                                      <p:cBhvr>
                                        <p:cTn id="8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3" grpId="0"/>
      <p:bldP spid="14" grpId="0" animBg="1"/>
      <p:bldP spid="14" grpId="1" animBg="1"/>
      <p:bldP spid="15" grpId="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3" name="TextBox 102">
            <a:extLst>
              <a:ext uri="{FF2B5EF4-FFF2-40B4-BE49-F238E27FC236}">
                <a16:creationId xmlns:a16="http://schemas.microsoft.com/office/drawing/2014/main" id="{9DB32728-3349-46E7-9035-E8F712017383}"/>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249940"/>
                <a:ext cx="10134600" cy="384515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Consider one training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r>
                      <a:rPr lang="en-US" altLang="en-US" sz="2400" b="0" i="0" dirty="0" smtClean="0">
                        <a:solidFill>
                          <a:srgbClr val="FF00FF"/>
                        </a:solidFill>
                        <a:latin typeface="Cambria Math" panose="02040503050406030204" pitchFamily="18" charset="0"/>
                        <a:sym typeface="Symbol" panose="05050102010706020507" pitchFamily="18" charset="2"/>
                      </a:rPr>
                      <m:t> </m:t>
                    </m:r>
                  </m:oMath>
                </a14:m>
                <a:r>
                  <a:rPr lang="en-US" sz="2400" dirty="0"/>
                  <a:t>normalized so </a:t>
                </a:r>
                <a:r>
                  <a:rPr lang="en-US" sz="2400" dirty="0">
                    <a:solidFill>
                      <a:srgbClr val="FF00FF"/>
                    </a:solidFill>
                  </a:rPr>
                  <a:t>|</a:t>
                </a:r>
                <a14:m>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𝑥</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 </a:t>
                </a:r>
              </a:p>
              <a:p>
                <a:r>
                  <a:rPr lang="en-US" sz="2400" dirty="0"/>
                  <a:t>Lemma: </a:t>
                </a:r>
                <a:r>
                  <a:rPr lang="en-US" sz="2400" dirty="0" err="1"/>
                  <a:t>WHP</a:t>
                </a:r>
                <a:r>
                  <a:rPr lang="en-US" sz="2400" dirty="0"/>
                  <a:t> at each layer,</a:t>
                </a:r>
                <a:r>
                  <a:rPr lang="en-US" sz="2400" dirty="0">
                    <a:solidFill>
                      <a:srgbClr val="FF00FF"/>
                    </a:solidFill>
                  </a:rPr>
                  <a: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CA" sz="2400" dirty="0">
                    <a:solidFill>
                      <a:srgbClr val="FF00FF"/>
                    </a:solidFill>
                    <a:latin typeface="Times New Roman"/>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ε</a:t>
                </a:r>
                <a:r>
                  <a:rPr lang="en-US" sz="2400" dirty="0"/>
                  <a:t>. </a:t>
                </a:r>
              </a:p>
              <a:p>
                <a:r>
                  <a:rPr lang="en-US" sz="2400" dirty="0"/>
                  <a:t>Proof:</a:t>
                </a:r>
              </a:p>
              <a:p>
                <a:pPr marL="342900" indent="-342900">
                  <a:buFont typeface="Arial" panose="020B0604020202020204" pitchFamily="34" charset="0"/>
                  <a:buChar char="•"/>
                </a:pPr>
                <a:r>
                  <a:rPr lang="en-US" sz="2400" dirty="0"/>
                  <a:t>By way of induction, assume</a:t>
                </a:r>
                <a:r>
                  <a:rPr lang="en-US" sz="2400" dirty="0">
                    <a:solidFill>
                      <a:schemeClr val="tx1"/>
                    </a:solidFill>
                  </a:rPr>
                  <a:t> </a:t>
                </a:r>
                <a:r>
                  <a:rPr lang="en-US" sz="2400" dirty="0">
                    <a:solidFill>
                      <a:srgbClr val="FF00FF"/>
                    </a:solidFill>
                  </a:rPr>
                  <a:t>|</a:t>
                </a:r>
                <a14:m>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a:t>
                </a:r>
              </a:p>
              <a:p>
                <a:pPr marL="342900" indent="-342900">
                  <a:buFont typeface="Arial" panose="020B0604020202020204" pitchFamily="34" charset="0"/>
                  <a:buChar char="•"/>
                </a:pP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a:p>
                <a:pPr marL="342900" indent="-342900">
                  <a:buFont typeface="Arial" panose="020B0604020202020204" pitchFamily="34" charset="0"/>
                  <a:buChar char="•"/>
                </a:pPr>
                <a14:m>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t>)</a:t>
                </a:r>
                <a:r>
                  <a:rPr lang="en-US" sz="2400" baseline="30000" dirty="0"/>
                  <a:t>2</a:t>
                </a:r>
                <a:r>
                  <a:rPr lang="en-US" altLang="en-US" sz="2400" dirty="0">
                    <a:sym typeface="Symbol" pitchFamily="18" charset="2"/>
                  </a:rPr>
                  <a:t> </a:t>
                </a:r>
                <a:r>
                  <a:rPr lang="en-US" sz="2400" baseline="30000" dirty="0"/>
                  <a:t>  2</a:t>
                </a:r>
                <a:r>
                  <a:rPr lang="en-US" sz="2400" dirty="0"/>
                  <a:t>/</a:t>
                </a:r>
                <a:r>
                  <a:rPr lang="en-US" sz="2400" baseline="-25000" dirty="0"/>
                  <a:t>m</a:t>
                </a:r>
                <a:r>
                  <a:rPr lang="en-US" sz="2400" dirty="0"/>
                  <a:t>).</a:t>
                </a:r>
              </a:p>
              <a:p>
                <a:pPr marL="342900" indent="-342900">
                  <a:buFont typeface="Arial" panose="020B0604020202020204" pitchFamily="34" charset="0"/>
                  <a:buChar char="•"/>
                </a:pPr>
                <a14:m>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r>
                      <a:rPr lang="en-US" altLang="en-US" sz="2400" b="0" i="1" smtClean="0">
                        <a:solidFill>
                          <a:srgbClr val="00FFFF"/>
                        </a:solidFill>
                        <a:latin typeface="Cambria Math" panose="02040503050406030204" pitchFamily="18" charset="0"/>
                        <a:sym typeface="Symbol" panose="05050102010706020507" pitchFamily="18" charset="2"/>
                      </a:rPr>
                      <m:t> </m:t>
                    </m:r>
                  </m:oMath>
                </a14:m>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endParaRPr lang="en-US" sz="2400" dirty="0"/>
              </a:p>
              <a:p>
                <a:r>
                  <a:rPr lang="en-US" sz="2400" dirty="0"/>
                  <a:t>                               </a:t>
                </a:r>
                <a:r>
                  <a:rPr lang="en-US" sz="2000" dirty="0"/>
                  <a:t>   </a:t>
                </a:r>
                <a:r>
                  <a:rPr lang="en-US" sz="2400" dirty="0"/>
                  <a:t>   ~ normal(0, </a:t>
                </a:r>
                <a:r>
                  <a:rPr lang="en-US" sz="2400" dirty="0">
                    <a:latin typeface="Times New Roman"/>
                    <a:cs typeface="Times New Roman" panose="02020603050405020304" pitchFamily="18" charset="0"/>
                    <a:sym typeface="Symbol" panose="05050102010706020507" pitchFamily="18" charset="2"/>
                  </a:rPr>
                  <a:t>1</a:t>
                </a:r>
                <a:r>
                  <a:rPr lang="en-US" altLang="en-US" sz="2400" dirty="0">
                    <a:sym typeface="Symbol" pitchFamily="18" charset="2"/>
                  </a:rPr>
                  <a:t></a:t>
                </a:r>
                <a:r>
                  <a:rPr lang="en-US" sz="2400" baseline="30000" dirty="0"/>
                  <a:t> 2</a:t>
                </a:r>
                <a:r>
                  <a:rPr lang="en-US" sz="2400" dirty="0"/>
                  <a:t>/</a:t>
                </a:r>
                <a:r>
                  <a:rPr lang="en-US" sz="2400" baseline="-25000" dirty="0"/>
                  <a:t>m</a:t>
                </a:r>
                <a:r>
                  <a:rPr lang="en-US" sz="2400" dirty="0"/>
                  <a:t>).</a:t>
                </a:r>
              </a:p>
              <a:p>
                <a:pPr marL="342900" indent="-342900">
                  <a:buFont typeface="Arial" panose="020B0604020202020204" pitchFamily="34" charset="0"/>
                  <a:buChar char="•"/>
                </a:pPr>
                <a:r>
                  <a:rPr lang="en-US" sz="2400" dirty="0"/>
                  <a:t>Exp((</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oMath>
                </a14:m>
                <a:r>
                  <a:rPr lang="en-US" sz="2400" dirty="0"/>
                  <a:t>)</a:t>
                </a:r>
                <a:r>
                  <a:rPr lang="en-US" sz="2400" baseline="30000" dirty="0"/>
                  <a:t>2</a:t>
                </a:r>
                <a:r>
                  <a:rPr lang="en-US" sz="2400" dirty="0"/>
                  <a:t>) = </a:t>
                </a:r>
                <a:r>
                  <a:rPr lang="en-US" sz="2400" baseline="30000" dirty="0"/>
                  <a:t>2</a:t>
                </a:r>
                <a:r>
                  <a:rPr lang="en-US" sz="2400" dirty="0"/>
                  <a:t>/</a:t>
                </a:r>
                <a:r>
                  <a:rPr lang="en-US" sz="2400" baseline="-25000" dirty="0"/>
                  <a:t>m</a:t>
                </a:r>
                <a:r>
                  <a:rPr lang="en-US" sz="2400" dirty="0"/>
                  <a:t>.</a:t>
                </a:r>
                <a:br>
                  <a:rPr lang="en-US" sz="2400" dirty="0"/>
                </a:br>
                <a:r>
                  <a:rPr lang="en-US" sz="2400" dirty="0"/>
                  <a:t>  </a:t>
                </a:r>
                <a:endParaRPr lang="en-GB" sz="2400" dirty="0"/>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249940"/>
                <a:ext cx="10134600" cy="3845155"/>
              </a:xfrm>
              <a:prstGeom prst="rect">
                <a:avLst/>
              </a:prstGeom>
              <a:blipFill>
                <a:blip r:embed="rId3"/>
                <a:stretch>
                  <a:fillRect l="-902" t="-22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7" name="Group 6">
            <a:extLst>
              <a:ext uri="{FF2B5EF4-FFF2-40B4-BE49-F238E27FC236}">
                <a16:creationId xmlns:a16="http://schemas.microsoft.com/office/drawing/2014/main" id="{5F5E7D28-0272-42F2-8890-A830C8BA54CD}"/>
              </a:ext>
            </a:extLst>
          </p:cNvPr>
          <p:cNvGrpSpPr/>
          <p:nvPr/>
        </p:nvGrpSpPr>
        <p:grpSpPr>
          <a:xfrm>
            <a:off x="3090864" y="747712"/>
            <a:ext cx="528730" cy="2050937"/>
            <a:chOff x="3090864" y="747712"/>
            <a:chExt cx="528730" cy="2050937"/>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32F4966-7278-4A9A-A210-E8BA625C4602}"/>
                    </a:ext>
                  </a:extLst>
                </p:cNvPr>
                <p:cNvSpPr txBox="1"/>
                <p:nvPr/>
              </p:nvSpPr>
              <p:spPr bwMode="auto">
                <a:xfrm>
                  <a:off x="3090864" y="747712"/>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m:oMathPara>
                  </a14:m>
                  <a:endParaRPr lang="en-GB" sz="2400" dirty="0"/>
                </a:p>
              </p:txBody>
            </p:sp>
          </mc:Choice>
          <mc:Fallback xmlns="">
            <p:sp>
              <p:nvSpPr>
                <p:cNvPr id="104" name="TextBox 103">
                  <a:extLst>
                    <a:ext uri="{FF2B5EF4-FFF2-40B4-BE49-F238E27FC236}">
                      <a16:creationId xmlns:a16="http://schemas.microsoft.com/office/drawing/2014/main" id="{032F4966-7278-4A9A-A210-E8BA625C4602}"/>
                    </a:ext>
                  </a:extLst>
                </p:cNvPr>
                <p:cNvSpPr txBox="1">
                  <a:spLocks noRot="1" noChangeAspect="1" noMove="1" noResize="1" noEditPoints="1" noAdjustHandles="1" noChangeArrowheads="1" noChangeShapeType="1" noTextEdit="1"/>
                </p:cNvSpPr>
                <p:nvPr/>
              </p:nvSpPr>
              <p:spPr bwMode="auto">
                <a:xfrm>
                  <a:off x="3090864" y="747712"/>
                  <a:ext cx="528730" cy="461665"/>
                </a:xfrm>
                <a:prstGeom prst="rect">
                  <a:avLst/>
                </a:prstGeom>
                <a:blipFill>
                  <a:blip r:embed="rId4"/>
                  <a:stretch>
                    <a:fillRect t="-18667" r="-37931"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20" name="Group 119">
              <a:extLst>
                <a:ext uri="{FF2B5EF4-FFF2-40B4-BE49-F238E27FC236}">
                  <a16:creationId xmlns:a16="http://schemas.microsoft.com/office/drawing/2014/main" id="{11820786-3C3D-4A88-AFEC-8C2BC371D1FD}"/>
                </a:ext>
              </a:extLst>
            </p:cNvPr>
            <p:cNvGrpSpPr/>
            <p:nvPr/>
          </p:nvGrpSpPr>
          <p:grpSpPr>
            <a:xfrm>
              <a:off x="3282715" y="1146267"/>
              <a:ext cx="137582" cy="1652382"/>
              <a:chOff x="3282715" y="1146267"/>
              <a:chExt cx="137582" cy="1652382"/>
            </a:xfrm>
          </p:grpSpPr>
          <p:sp>
            <p:nvSpPr>
              <p:cNvPr id="121" name="Oval 120">
                <a:extLst>
                  <a:ext uri="{FF2B5EF4-FFF2-40B4-BE49-F238E27FC236}">
                    <a16:creationId xmlns:a16="http://schemas.microsoft.com/office/drawing/2014/main" id="{BAE0C087-9E06-42C3-BD42-920CB5922639}"/>
                  </a:ext>
                </a:extLst>
              </p:cNvPr>
              <p:cNvSpPr/>
              <p:nvPr/>
            </p:nvSpPr>
            <p:spPr>
              <a:xfrm>
                <a:off x="3282715" y="191718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2" name="Oval 121">
                <a:extLst>
                  <a:ext uri="{FF2B5EF4-FFF2-40B4-BE49-F238E27FC236}">
                    <a16:creationId xmlns:a16="http://schemas.microsoft.com/office/drawing/2014/main" id="{B8208A93-D1B4-4903-A65C-541BE86A0A44}"/>
                  </a:ext>
                </a:extLst>
              </p:cNvPr>
              <p:cNvSpPr/>
              <p:nvPr/>
            </p:nvSpPr>
            <p:spPr>
              <a:xfrm>
                <a:off x="3282780" y="114626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3" name="Oval 122">
                <a:extLst>
                  <a:ext uri="{FF2B5EF4-FFF2-40B4-BE49-F238E27FC236}">
                    <a16:creationId xmlns:a16="http://schemas.microsoft.com/office/drawing/2014/main" id="{25E1E2E4-2539-4759-B654-B7A2F6192802}"/>
                  </a:ext>
                </a:extLst>
              </p:cNvPr>
              <p:cNvSpPr/>
              <p:nvPr/>
            </p:nvSpPr>
            <p:spPr>
              <a:xfrm>
                <a:off x="3282847" y="135761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4" name="Oval 123">
                <a:extLst>
                  <a:ext uri="{FF2B5EF4-FFF2-40B4-BE49-F238E27FC236}">
                    <a16:creationId xmlns:a16="http://schemas.microsoft.com/office/drawing/2014/main" id="{DF3AB9D1-27B5-47E1-ACC5-516326EA6491}"/>
                  </a:ext>
                </a:extLst>
              </p:cNvPr>
              <p:cNvSpPr/>
              <p:nvPr/>
            </p:nvSpPr>
            <p:spPr>
              <a:xfrm>
                <a:off x="3282910" y="1542469"/>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5" name="Oval 124">
                <a:extLst>
                  <a:ext uri="{FF2B5EF4-FFF2-40B4-BE49-F238E27FC236}">
                    <a16:creationId xmlns:a16="http://schemas.microsoft.com/office/drawing/2014/main" id="{774867F5-B2E6-46C5-BBCA-FD1AFAD6692E}"/>
                  </a:ext>
                </a:extLst>
              </p:cNvPr>
              <p:cNvSpPr/>
              <p:nvPr/>
            </p:nvSpPr>
            <p:spPr>
              <a:xfrm>
                <a:off x="3282977" y="172732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6" name="Oval 125">
                <a:extLst>
                  <a:ext uri="{FF2B5EF4-FFF2-40B4-BE49-F238E27FC236}">
                    <a16:creationId xmlns:a16="http://schemas.microsoft.com/office/drawing/2014/main" id="{D2AFC1A6-EA9A-471A-9545-9C45F1BC2718}"/>
                  </a:ext>
                </a:extLst>
              </p:cNvPr>
              <p:cNvSpPr/>
              <p:nvPr/>
            </p:nvSpPr>
            <p:spPr>
              <a:xfrm>
                <a:off x="3283108" y="209703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7" name="Oval 126">
                <a:extLst>
                  <a:ext uri="{FF2B5EF4-FFF2-40B4-BE49-F238E27FC236}">
                    <a16:creationId xmlns:a16="http://schemas.microsoft.com/office/drawing/2014/main" id="{BBBA4B78-C19C-4AA9-B377-85B72CB64A95}"/>
                  </a:ext>
                </a:extLst>
              </p:cNvPr>
              <p:cNvSpPr/>
              <p:nvPr/>
            </p:nvSpPr>
            <p:spPr>
              <a:xfrm>
                <a:off x="3283174" y="228895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8" name="Oval 127">
                <a:extLst>
                  <a:ext uri="{FF2B5EF4-FFF2-40B4-BE49-F238E27FC236}">
                    <a16:creationId xmlns:a16="http://schemas.microsoft.com/office/drawing/2014/main" id="{9D87F410-2077-43E9-A270-AC555183E88F}"/>
                  </a:ext>
                </a:extLst>
              </p:cNvPr>
              <p:cNvSpPr/>
              <p:nvPr/>
            </p:nvSpPr>
            <p:spPr>
              <a:xfrm>
                <a:off x="3283238" y="2480876"/>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9" name="Oval 128">
                <a:extLst>
                  <a:ext uri="{FF2B5EF4-FFF2-40B4-BE49-F238E27FC236}">
                    <a16:creationId xmlns:a16="http://schemas.microsoft.com/office/drawing/2014/main" id="{E8BDB673-A69D-4813-93A5-4F793F613D32}"/>
                  </a:ext>
                </a:extLst>
              </p:cNvPr>
              <p:cNvSpPr/>
              <p:nvPr/>
            </p:nvSpPr>
            <p:spPr>
              <a:xfrm>
                <a:off x="3282780" y="1146267"/>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0" name="Oval 129">
                <a:extLst>
                  <a:ext uri="{FF2B5EF4-FFF2-40B4-BE49-F238E27FC236}">
                    <a16:creationId xmlns:a16="http://schemas.microsoft.com/office/drawing/2014/main" id="{3122DA90-4848-4F05-870D-520EEA940236}"/>
                  </a:ext>
                </a:extLst>
              </p:cNvPr>
              <p:cNvSpPr/>
              <p:nvPr/>
            </p:nvSpPr>
            <p:spPr>
              <a:xfrm>
                <a:off x="3282847" y="13576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1" name="Oval 130">
                <a:extLst>
                  <a:ext uri="{FF2B5EF4-FFF2-40B4-BE49-F238E27FC236}">
                    <a16:creationId xmlns:a16="http://schemas.microsoft.com/office/drawing/2014/main" id="{E27BB34A-17EC-4DC2-80C4-1FAD91E2536C}"/>
                  </a:ext>
                </a:extLst>
              </p:cNvPr>
              <p:cNvSpPr/>
              <p:nvPr/>
            </p:nvSpPr>
            <p:spPr>
              <a:xfrm>
                <a:off x="3282911" y="1542469"/>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2" name="Oval 131">
                <a:extLst>
                  <a:ext uri="{FF2B5EF4-FFF2-40B4-BE49-F238E27FC236}">
                    <a16:creationId xmlns:a16="http://schemas.microsoft.com/office/drawing/2014/main" id="{50E83E3C-B461-4163-A70E-177212DD4053}"/>
                  </a:ext>
                </a:extLst>
              </p:cNvPr>
              <p:cNvSpPr/>
              <p:nvPr/>
            </p:nvSpPr>
            <p:spPr>
              <a:xfrm>
                <a:off x="3282977" y="1727325"/>
                <a:ext cx="136993" cy="125855"/>
              </a:xfrm>
              <a:prstGeom prst="ellipse">
                <a:avLst/>
              </a:prstGeom>
              <a:solidFill>
                <a:srgbClr val="FF00FF"/>
              </a:solidFill>
              <a:ln>
                <a:noFill/>
              </a:ln>
            </p:spPr>
            <p:txBody>
              <a:bodyPr wrap="square" rtlCol="0" anchor="ctr">
                <a:spAutoFit/>
              </a:bodyPr>
              <a:lstStyle/>
              <a:p>
                <a:pPr algn="l"/>
                <a:endParaRPr lang="en-CA" sz="2400" dirty="0"/>
              </a:p>
            </p:txBody>
          </p:sp>
          <p:sp>
            <p:nvSpPr>
              <p:cNvPr id="133" name="Oval 132">
                <a:extLst>
                  <a:ext uri="{FF2B5EF4-FFF2-40B4-BE49-F238E27FC236}">
                    <a16:creationId xmlns:a16="http://schemas.microsoft.com/office/drawing/2014/main" id="{58084C4F-3AE0-49AD-BC41-06283E8613C6}"/>
                  </a:ext>
                </a:extLst>
              </p:cNvPr>
              <p:cNvSpPr/>
              <p:nvPr/>
            </p:nvSpPr>
            <p:spPr>
              <a:xfrm>
                <a:off x="3283108" y="209703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4" name="Oval 133">
                <a:extLst>
                  <a:ext uri="{FF2B5EF4-FFF2-40B4-BE49-F238E27FC236}">
                    <a16:creationId xmlns:a16="http://schemas.microsoft.com/office/drawing/2014/main" id="{010EEF73-4595-493A-BFBF-0E89985732E5}"/>
                  </a:ext>
                </a:extLst>
              </p:cNvPr>
              <p:cNvSpPr/>
              <p:nvPr/>
            </p:nvSpPr>
            <p:spPr>
              <a:xfrm>
                <a:off x="3283174" y="228895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5" name="Oval 134">
                <a:extLst>
                  <a:ext uri="{FF2B5EF4-FFF2-40B4-BE49-F238E27FC236}">
                    <a16:creationId xmlns:a16="http://schemas.microsoft.com/office/drawing/2014/main" id="{0360B41C-631A-4E14-B8E3-A9C0ABD1E774}"/>
                  </a:ext>
                </a:extLst>
              </p:cNvPr>
              <p:cNvSpPr/>
              <p:nvPr/>
            </p:nvSpPr>
            <p:spPr>
              <a:xfrm>
                <a:off x="3283239" y="248087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6" name="Oval 135">
                <a:extLst>
                  <a:ext uri="{FF2B5EF4-FFF2-40B4-BE49-F238E27FC236}">
                    <a16:creationId xmlns:a16="http://schemas.microsoft.com/office/drawing/2014/main" id="{31CD1D51-B5F3-4BA3-842A-75E0EB284F22}"/>
                  </a:ext>
                </a:extLst>
              </p:cNvPr>
              <p:cNvSpPr/>
              <p:nvPr/>
            </p:nvSpPr>
            <p:spPr>
              <a:xfrm>
                <a:off x="3283304" y="26727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7" name="Oval 136">
                <a:extLst>
                  <a:ext uri="{FF2B5EF4-FFF2-40B4-BE49-F238E27FC236}">
                    <a16:creationId xmlns:a16="http://schemas.microsoft.com/office/drawing/2014/main" id="{38528251-772F-43B7-B26D-20677D967DCE}"/>
                  </a:ext>
                </a:extLst>
              </p:cNvPr>
              <p:cNvSpPr/>
              <p:nvPr/>
            </p:nvSpPr>
            <p:spPr>
              <a:xfrm>
                <a:off x="3282715" y="1917185"/>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9" name="Group 8">
            <a:extLst>
              <a:ext uri="{FF2B5EF4-FFF2-40B4-BE49-F238E27FC236}">
                <a16:creationId xmlns:a16="http://schemas.microsoft.com/office/drawing/2014/main" id="{78ADDD7C-82A8-4F00-A8AB-6544034B2B02}"/>
              </a:ext>
            </a:extLst>
          </p:cNvPr>
          <p:cNvGrpSpPr/>
          <p:nvPr/>
        </p:nvGrpSpPr>
        <p:grpSpPr>
          <a:xfrm>
            <a:off x="3905158" y="714376"/>
            <a:ext cx="528730" cy="2071478"/>
            <a:chOff x="3905158" y="714376"/>
            <a:chExt cx="528730" cy="2071478"/>
          </a:xfrm>
        </p:grpSpPr>
        <p:grpSp>
          <p:nvGrpSpPr>
            <p:cNvPr id="138" name="Group 137">
              <a:extLst>
                <a:ext uri="{FF2B5EF4-FFF2-40B4-BE49-F238E27FC236}">
                  <a16:creationId xmlns:a16="http://schemas.microsoft.com/office/drawing/2014/main" id="{75A44324-9766-46CF-8F52-0B37A6B78391}"/>
                </a:ext>
              </a:extLst>
            </p:cNvPr>
            <p:cNvGrpSpPr/>
            <p:nvPr/>
          </p:nvGrpSpPr>
          <p:grpSpPr>
            <a:xfrm>
              <a:off x="4101042" y="1133472"/>
              <a:ext cx="137582" cy="1652382"/>
              <a:chOff x="3282715" y="1146267"/>
              <a:chExt cx="137582" cy="1652382"/>
            </a:xfrm>
          </p:grpSpPr>
          <p:sp>
            <p:nvSpPr>
              <p:cNvPr id="139" name="Oval 138">
                <a:extLst>
                  <a:ext uri="{FF2B5EF4-FFF2-40B4-BE49-F238E27FC236}">
                    <a16:creationId xmlns:a16="http://schemas.microsoft.com/office/drawing/2014/main" id="{343988E1-6732-4068-9508-2AF5C5BE4CD3}"/>
                  </a:ext>
                </a:extLst>
              </p:cNvPr>
              <p:cNvSpPr/>
              <p:nvPr/>
            </p:nvSpPr>
            <p:spPr>
              <a:xfrm>
                <a:off x="3282715" y="191718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0" name="Oval 139">
                <a:extLst>
                  <a:ext uri="{FF2B5EF4-FFF2-40B4-BE49-F238E27FC236}">
                    <a16:creationId xmlns:a16="http://schemas.microsoft.com/office/drawing/2014/main" id="{304CB1A7-5AAC-43E7-9E68-C33425F56605}"/>
                  </a:ext>
                </a:extLst>
              </p:cNvPr>
              <p:cNvSpPr/>
              <p:nvPr/>
            </p:nvSpPr>
            <p:spPr>
              <a:xfrm>
                <a:off x="3282780" y="114626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1" name="Oval 140">
                <a:extLst>
                  <a:ext uri="{FF2B5EF4-FFF2-40B4-BE49-F238E27FC236}">
                    <a16:creationId xmlns:a16="http://schemas.microsoft.com/office/drawing/2014/main" id="{323750B4-0233-4904-BAA4-9FE7BDDAE51E}"/>
                  </a:ext>
                </a:extLst>
              </p:cNvPr>
              <p:cNvSpPr/>
              <p:nvPr/>
            </p:nvSpPr>
            <p:spPr>
              <a:xfrm>
                <a:off x="3282847" y="135761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2" name="Oval 141">
                <a:extLst>
                  <a:ext uri="{FF2B5EF4-FFF2-40B4-BE49-F238E27FC236}">
                    <a16:creationId xmlns:a16="http://schemas.microsoft.com/office/drawing/2014/main" id="{58F078CC-FA85-4B8B-B975-7587BB45269E}"/>
                  </a:ext>
                </a:extLst>
              </p:cNvPr>
              <p:cNvSpPr/>
              <p:nvPr/>
            </p:nvSpPr>
            <p:spPr>
              <a:xfrm>
                <a:off x="3282910" y="1542469"/>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3" name="Oval 142">
                <a:extLst>
                  <a:ext uri="{FF2B5EF4-FFF2-40B4-BE49-F238E27FC236}">
                    <a16:creationId xmlns:a16="http://schemas.microsoft.com/office/drawing/2014/main" id="{3A5A5A47-31B3-4736-A355-FC3E08FC71BC}"/>
                  </a:ext>
                </a:extLst>
              </p:cNvPr>
              <p:cNvSpPr/>
              <p:nvPr/>
            </p:nvSpPr>
            <p:spPr>
              <a:xfrm>
                <a:off x="3282977" y="172732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4" name="Oval 143">
                <a:extLst>
                  <a:ext uri="{FF2B5EF4-FFF2-40B4-BE49-F238E27FC236}">
                    <a16:creationId xmlns:a16="http://schemas.microsoft.com/office/drawing/2014/main" id="{ECAF7049-F80E-4534-965C-0DD377597F18}"/>
                  </a:ext>
                </a:extLst>
              </p:cNvPr>
              <p:cNvSpPr/>
              <p:nvPr/>
            </p:nvSpPr>
            <p:spPr>
              <a:xfrm>
                <a:off x="3283108" y="209703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5" name="Oval 144">
                <a:extLst>
                  <a:ext uri="{FF2B5EF4-FFF2-40B4-BE49-F238E27FC236}">
                    <a16:creationId xmlns:a16="http://schemas.microsoft.com/office/drawing/2014/main" id="{C1E8AEBD-2871-497B-8027-372AEA3FFD2E}"/>
                  </a:ext>
                </a:extLst>
              </p:cNvPr>
              <p:cNvSpPr/>
              <p:nvPr/>
            </p:nvSpPr>
            <p:spPr>
              <a:xfrm>
                <a:off x="3283174" y="228895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6" name="Oval 145">
                <a:extLst>
                  <a:ext uri="{FF2B5EF4-FFF2-40B4-BE49-F238E27FC236}">
                    <a16:creationId xmlns:a16="http://schemas.microsoft.com/office/drawing/2014/main" id="{640E77C6-6A7D-4A27-8753-C7A3A1CDF78A}"/>
                  </a:ext>
                </a:extLst>
              </p:cNvPr>
              <p:cNvSpPr/>
              <p:nvPr/>
            </p:nvSpPr>
            <p:spPr>
              <a:xfrm>
                <a:off x="3283238" y="2480876"/>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7" name="Oval 146">
                <a:extLst>
                  <a:ext uri="{FF2B5EF4-FFF2-40B4-BE49-F238E27FC236}">
                    <a16:creationId xmlns:a16="http://schemas.microsoft.com/office/drawing/2014/main" id="{9DD4303F-5502-4857-93C9-67BC7003F0AF}"/>
                  </a:ext>
                </a:extLst>
              </p:cNvPr>
              <p:cNvSpPr/>
              <p:nvPr/>
            </p:nvSpPr>
            <p:spPr>
              <a:xfrm>
                <a:off x="3282780" y="1146267"/>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8" name="Oval 147">
                <a:extLst>
                  <a:ext uri="{FF2B5EF4-FFF2-40B4-BE49-F238E27FC236}">
                    <a16:creationId xmlns:a16="http://schemas.microsoft.com/office/drawing/2014/main" id="{E9A01C89-3A08-4CD8-A07D-E5ABB8022986}"/>
                  </a:ext>
                </a:extLst>
              </p:cNvPr>
              <p:cNvSpPr/>
              <p:nvPr/>
            </p:nvSpPr>
            <p:spPr>
              <a:xfrm>
                <a:off x="3282847" y="135761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9" name="Oval 148">
                <a:extLst>
                  <a:ext uri="{FF2B5EF4-FFF2-40B4-BE49-F238E27FC236}">
                    <a16:creationId xmlns:a16="http://schemas.microsoft.com/office/drawing/2014/main" id="{8E0C3138-A3D1-428E-93F3-45D5C5C5589C}"/>
                  </a:ext>
                </a:extLst>
              </p:cNvPr>
              <p:cNvSpPr/>
              <p:nvPr/>
            </p:nvSpPr>
            <p:spPr>
              <a:xfrm>
                <a:off x="3282911" y="1542469"/>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0" name="Oval 149">
                <a:extLst>
                  <a:ext uri="{FF2B5EF4-FFF2-40B4-BE49-F238E27FC236}">
                    <a16:creationId xmlns:a16="http://schemas.microsoft.com/office/drawing/2014/main" id="{DE53B5D1-A365-46F9-BE34-F2893CB70E9B}"/>
                  </a:ext>
                </a:extLst>
              </p:cNvPr>
              <p:cNvSpPr/>
              <p:nvPr/>
            </p:nvSpPr>
            <p:spPr>
              <a:xfrm>
                <a:off x="3282977" y="172732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1" name="Oval 150">
                <a:extLst>
                  <a:ext uri="{FF2B5EF4-FFF2-40B4-BE49-F238E27FC236}">
                    <a16:creationId xmlns:a16="http://schemas.microsoft.com/office/drawing/2014/main" id="{FDECC454-4843-4F83-B3C8-1EA10F46E9BF}"/>
                  </a:ext>
                </a:extLst>
              </p:cNvPr>
              <p:cNvSpPr/>
              <p:nvPr/>
            </p:nvSpPr>
            <p:spPr>
              <a:xfrm>
                <a:off x="3283108" y="209703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2" name="Oval 151">
                <a:extLst>
                  <a:ext uri="{FF2B5EF4-FFF2-40B4-BE49-F238E27FC236}">
                    <a16:creationId xmlns:a16="http://schemas.microsoft.com/office/drawing/2014/main" id="{8ACCFFD5-F314-4909-ACAA-E2B78A9D4B85}"/>
                  </a:ext>
                </a:extLst>
              </p:cNvPr>
              <p:cNvSpPr/>
              <p:nvPr/>
            </p:nvSpPr>
            <p:spPr>
              <a:xfrm>
                <a:off x="3283174" y="228895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3" name="Oval 152">
                <a:extLst>
                  <a:ext uri="{FF2B5EF4-FFF2-40B4-BE49-F238E27FC236}">
                    <a16:creationId xmlns:a16="http://schemas.microsoft.com/office/drawing/2014/main" id="{95523488-507B-4BC5-8A26-49D64AE83940}"/>
                  </a:ext>
                </a:extLst>
              </p:cNvPr>
              <p:cNvSpPr/>
              <p:nvPr/>
            </p:nvSpPr>
            <p:spPr>
              <a:xfrm>
                <a:off x="3283239" y="248087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4" name="Oval 153">
                <a:extLst>
                  <a:ext uri="{FF2B5EF4-FFF2-40B4-BE49-F238E27FC236}">
                    <a16:creationId xmlns:a16="http://schemas.microsoft.com/office/drawing/2014/main" id="{D78BEEF6-5489-415E-B995-238BE620BC36}"/>
                  </a:ext>
                </a:extLst>
              </p:cNvPr>
              <p:cNvSpPr/>
              <p:nvPr/>
            </p:nvSpPr>
            <p:spPr>
              <a:xfrm>
                <a:off x="3283304" y="2672794"/>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5" name="Oval 154">
                <a:extLst>
                  <a:ext uri="{FF2B5EF4-FFF2-40B4-BE49-F238E27FC236}">
                    <a16:creationId xmlns:a16="http://schemas.microsoft.com/office/drawing/2014/main" id="{8E831288-7760-4C9F-8446-D20877F297B3}"/>
                  </a:ext>
                </a:extLst>
              </p:cNvPr>
              <p:cNvSpPr/>
              <p:nvPr/>
            </p:nvSpPr>
            <p:spPr>
              <a:xfrm>
                <a:off x="3282715" y="1917185"/>
                <a:ext cx="136993" cy="125855"/>
              </a:xfrm>
              <a:prstGeom prst="ellipse">
                <a:avLst/>
              </a:prstGeom>
              <a:solidFill>
                <a:srgbClr val="00FFFF"/>
              </a:solidFill>
              <a:ln>
                <a:noFill/>
              </a:ln>
            </p:spPr>
            <p:txBody>
              <a:bodyPr wrap="square" rtlCol="0" anchor="ctr">
                <a:spAutoFit/>
              </a:bodyPr>
              <a:lstStyle/>
              <a:p>
                <a:pPr algn="l"/>
                <a:endParaRPr lang="en-CA" sz="2400"/>
              </a:p>
            </p:txBody>
          </p:sp>
        </p:gr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C3D4B03D-ECFC-4F91-B7A4-4D872EA5C1CC}"/>
                    </a:ext>
                  </a:extLst>
                </p:cNvPr>
                <p:cNvSpPr txBox="1"/>
                <p:nvPr/>
              </p:nvSpPr>
              <p:spPr bwMode="auto">
                <a:xfrm>
                  <a:off x="3905158" y="714376"/>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00FFFF"/>
                                </a:solidFill>
                                <a:latin typeface="Cambria Math" panose="02040503050406030204" pitchFamily="18" charset="0"/>
                                <a:sym typeface="Symbol" panose="05050102010706020507" pitchFamily="18" charset="2"/>
                              </a:rPr>
                            </m:ctrlPr>
                          </m:accPr>
                          <m:e>
                            <m:r>
                              <a:rPr lang="en-US" altLang="en-US" sz="2400" b="0" i="1" dirty="0" smtClean="0">
                                <a:solidFill>
                                  <a:srgbClr val="00FFFF"/>
                                </a:solidFill>
                                <a:latin typeface="Cambria Math" panose="02040503050406030204" pitchFamily="18" charset="0"/>
                                <a:sym typeface="Symbol" panose="05050102010706020507" pitchFamily="18" charset="2"/>
                              </a:rPr>
                              <m:t>𝑧</m:t>
                            </m:r>
                          </m:e>
                        </m:acc>
                      </m:oMath>
                    </m:oMathPara>
                  </a14:m>
                  <a:endParaRPr lang="en-GB" sz="2400" dirty="0">
                    <a:solidFill>
                      <a:srgbClr val="00FFFF"/>
                    </a:solidFill>
                  </a:endParaRPr>
                </a:p>
              </p:txBody>
            </p:sp>
          </mc:Choice>
          <mc:Fallback xmlns="">
            <p:sp>
              <p:nvSpPr>
                <p:cNvPr id="156" name="TextBox 155">
                  <a:extLst>
                    <a:ext uri="{FF2B5EF4-FFF2-40B4-BE49-F238E27FC236}">
                      <a16:creationId xmlns:a16="http://schemas.microsoft.com/office/drawing/2014/main" id="{C3D4B03D-ECFC-4F91-B7A4-4D872EA5C1CC}"/>
                    </a:ext>
                  </a:extLst>
                </p:cNvPr>
                <p:cNvSpPr txBox="1">
                  <a:spLocks noRot="1" noChangeAspect="1" noMove="1" noResize="1" noEditPoints="1" noAdjustHandles="1" noChangeArrowheads="1" noChangeShapeType="1" noTextEdit="1"/>
                </p:cNvSpPr>
                <p:nvPr/>
              </p:nvSpPr>
              <p:spPr bwMode="auto">
                <a:xfrm>
                  <a:off x="3905158" y="714376"/>
                  <a:ext cx="528730" cy="461665"/>
                </a:xfrm>
                <a:prstGeom prst="rect">
                  <a:avLst/>
                </a:prstGeom>
                <a:blipFill>
                  <a:blip r:embed="rId5"/>
                  <a:stretch>
                    <a:fillRect t="-18421" r="-395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163" name="Group 162">
            <a:extLst>
              <a:ext uri="{FF2B5EF4-FFF2-40B4-BE49-F238E27FC236}">
                <a16:creationId xmlns:a16="http://schemas.microsoft.com/office/drawing/2014/main" id="{C1B5B0F2-6280-427B-BC82-391AF27D94E8}"/>
              </a:ext>
            </a:extLst>
          </p:cNvPr>
          <p:cNvGrpSpPr/>
          <p:nvPr/>
        </p:nvGrpSpPr>
        <p:grpSpPr>
          <a:xfrm>
            <a:off x="1987426" y="1647987"/>
            <a:ext cx="566930" cy="568102"/>
            <a:chOff x="1828800" y="1647987"/>
            <a:chExt cx="566930" cy="568102"/>
          </a:xfrm>
        </p:grpSpPr>
        <p:sp>
          <p:nvSpPr>
            <p:cNvPr id="164" name="Rectangle 163">
              <a:extLst>
                <a:ext uri="{FF2B5EF4-FFF2-40B4-BE49-F238E27FC236}">
                  <a16:creationId xmlns:a16="http://schemas.microsoft.com/office/drawing/2014/main" id="{69538D71-3775-4CA7-AF39-413D29C63C56}"/>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65" name="Picture 10" descr="Image result for bicycle">
              <a:extLst>
                <a:ext uri="{FF2B5EF4-FFF2-40B4-BE49-F238E27FC236}">
                  <a16:creationId xmlns:a16="http://schemas.microsoft.com/office/drawing/2014/main" id="{893C4FCC-28A9-476D-80F2-DA61F75204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66" name="Rectangle 165">
              <a:extLst>
                <a:ext uri="{FF2B5EF4-FFF2-40B4-BE49-F238E27FC236}">
                  <a16:creationId xmlns:a16="http://schemas.microsoft.com/office/drawing/2014/main" id="{438DBDA0-7B29-41EF-A098-DB31F1781AED}"/>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D8E19FEC-186C-4DAB-9A66-DEC59BEE0FB1}"/>
                  </a:ext>
                </a:extLst>
              </p:cNvPr>
              <p:cNvSpPr txBox="1"/>
              <p:nvPr/>
            </p:nvSpPr>
            <p:spPr bwMode="auto">
              <a:xfrm>
                <a:off x="3232813" y="5509712"/>
                <a:ext cx="5294242"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 normal(0,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r>
                  <a:rPr lang="en-US" sz="2400" dirty="0"/>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t>)</a:t>
                </a:r>
                <a:r>
                  <a:rPr lang="en-US" sz="2400" baseline="30000" dirty="0"/>
                  <a:t>2</a:t>
                </a:r>
                <a:r>
                  <a:rPr lang="en-US" altLang="en-US" sz="2400" dirty="0">
                    <a:sym typeface="Symbol" pitchFamily="18" charset="2"/>
                  </a:rPr>
                  <a:t> </a:t>
                </a:r>
                <a:r>
                  <a:rPr lang="en-US" sz="2400" baseline="30000" dirty="0"/>
                  <a:t>  2</a:t>
                </a:r>
                <a:r>
                  <a:rPr lang="en-US" sz="2400" dirty="0"/>
                  <a:t>/</a:t>
                </a:r>
                <a:r>
                  <a:rPr lang="en-US" sz="2400" baseline="-25000" dirty="0"/>
                  <a:t>m</a:t>
                </a:r>
                <a:r>
                  <a:rPr lang="en-US" sz="2400" dirty="0"/>
                  <a:t>) </a:t>
                </a:r>
                <a:endParaRPr lang="en-GB" sz="2400" dirty="0"/>
              </a:p>
            </p:txBody>
          </p:sp>
        </mc:Choice>
        <mc:Fallback xmlns="">
          <p:sp>
            <p:nvSpPr>
              <p:cNvPr id="167" name="TextBox 166">
                <a:extLst>
                  <a:ext uri="{FF2B5EF4-FFF2-40B4-BE49-F238E27FC236}">
                    <a16:creationId xmlns:a16="http://schemas.microsoft.com/office/drawing/2014/main" id="{D8E19FEC-186C-4DAB-9A66-DEC59BEE0FB1}"/>
                  </a:ext>
                </a:extLst>
              </p:cNvPr>
              <p:cNvSpPr txBox="1">
                <a:spLocks noRot="1" noChangeAspect="1" noMove="1" noResize="1" noEditPoints="1" noAdjustHandles="1" noChangeArrowheads="1" noChangeShapeType="1" noTextEdit="1"/>
              </p:cNvSpPr>
              <p:nvPr/>
            </p:nvSpPr>
            <p:spPr bwMode="auto">
              <a:xfrm>
                <a:off x="3232813" y="5509712"/>
                <a:ext cx="5294242" cy="461665"/>
              </a:xfrm>
              <a:prstGeom prst="rect">
                <a:avLst/>
              </a:prstGeom>
              <a:blipFill>
                <a:blip r:embed="rId7"/>
                <a:stretch>
                  <a:fillRect l="-1726" t="-1842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68" name="Oval 167">
            <a:extLst>
              <a:ext uri="{FF2B5EF4-FFF2-40B4-BE49-F238E27FC236}">
                <a16:creationId xmlns:a16="http://schemas.microsoft.com/office/drawing/2014/main" id="{9BBEA916-5C44-4923-9B68-779241426A6F}"/>
              </a:ext>
            </a:extLst>
          </p:cNvPr>
          <p:cNvSpPr/>
          <p:nvPr/>
        </p:nvSpPr>
        <p:spPr>
          <a:xfrm>
            <a:off x="4679067" y="3588026"/>
            <a:ext cx="2569872" cy="562078"/>
          </a:xfrm>
          <a:prstGeom prst="ellipse">
            <a:avLst/>
          </a:prstGeom>
          <a:ln w="25400">
            <a:solidFill>
              <a:srgbClr val="FF00FF"/>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1775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4" end="4"/>
                                            </p:txEl>
                                          </p:spTgt>
                                        </p:tgtEl>
                                        <p:attrNameLst>
                                          <p:attrName>style.visibility</p:attrName>
                                        </p:attrNameLst>
                                      </p:cBhvr>
                                      <p:to>
                                        <p:strVal val="visible"/>
                                      </p:to>
                                    </p:set>
                                    <p:anim calcmode="lin" valueType="num">
                                      <p:cBhvr additive="base">
                                        <p:cTn id="7"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xEl>
                                              <p:pRg st="5" end="5"/>
                                            </p:txEl>
                                          </p:spTgt>
                                        </p:tgtEl>
                                        <p:attrNameLst>
                                          <p:attrName>style.visibility</p:attrName>
                                        </p:attrNameLst>
                                      </p:cBhvr>
                                      <p:to>
                                        <p:strVal val="visible"/>
                                      </p:to>
                                    </p:set>
                                    <p:anim calcmode="lin" valueType="num">
                                      <p:cBhvr additive="base">
                                        <p:cTn id="13"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xEl>
                                              <p:pRg st="6" end="6"/>
                                            </p:txEl>
                                          </p:spTgt>
                                        </p:tgtEl>
                                        <p:attrNameLst>
                                          <p:attrName>style.visibility</p:attrName>
                                        </p:attrNameLst>
                                      </p:cBhvr>
                                      <p:to>
                                        <p:strVal val="visible"/>
                                      </p:to>
                                    </p:set>
                                    <p:anim calcmode="lin" valueType="num">
                                      <p:cBhvr additive="base">
                                        <p:cTn id="19"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additive="base">
                                        <p:cTn id="23" dur="500" fill="hold"/>
                                        <p:tgtEl>
                                          <p:spTgt spid="167"/>
                                        </p:tgtEl>
                                        <p:attrNameLst>
                                          <p:attrName>ppt_x</p:attrName>
                                        </p:attrNameLst>
                                      </p:cBhvr>
                                      <p:tavLst>
                                        <p:tav tm="0">
                                          <p:val>
                                            <p:strVal val="#ppt_x"/>
                                          </p:val>
                                        </p:tav>
                                        <p:tav tm="100000">
                                          <p:val>
                                            <p:strVal val="#ppt_x"/>
                                          </p:val>
                                        </p:tav>
                                      </p:tavLst>
                                    </p:anim>
                                    <p:anim calcmode="lin" valueType="num">
                                      <p:cBhvr additive="base">
                                        <p:cTn id="24"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8"/>
                                        </p:tgtEl>
                                        <p:attrNameLst>
                                          <p:attrName>style.visibility</p:attrName>
                                        </p:attrNameLst>
                                      </p:cBhvr>
                                      <p:to>
                                        <p:strVal val="visible"/>
                                      </p:to>
                                    </p:set>
                                    <p:anim calcmode="lin" valueType="num">
                                      <p:cBhvr additive="base">
                                        <p:cTn id="29" dur="500" fill="hold"/>
                                        <p:tgtEl>
                                          <p:spTgt spid="168"/>
                                        </p:tgtEl>
                                        <p:attrNameLst>
                                          <p:attrName>ppt_x</p:attrName>
                                        </p:attrNameLst>
                                      </p:cBhvr>
                                      <p:tavLst>
                                        <p:tav tm="0">
                                          <p:val>
                                            <p:strVal val="#ppt_x"/>
                                          </p:val>
                                        </p:tav>
                                        <p:tav tm="100000">
                                          <p:val>
                                            <p:strVal val="#ppt_x"/>
                                          </p:val>
                                        </p:tav>
                                      </p:tavLst>
                                    </p:anim>
                                    <p:anim calcmode="lin" valueType="num">
                                      <p:cBhvr additive="base">
                                        <p:cTn id="30"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
                                            <p:txEl>
                                              <p:pRg st="7" end="7"/>
                                            </p:txEl>
                                          </p:spTgt>
                                        </p:tgtEl>
                                        <p:attrNameLst>
                                          <p:attrName>style.visibility</p:attrName>
                                        </p:attrNameLst>
                                      </p:cBhvr>
                                      <p:to>
                                        <p:strVal val="visible"/>
                                      </p:to>
                                    </p:set>
                                    <p:anim calcmode="lin" valueType="num">
                                      <p:cBhvr additive="base">
                                        <p:cTn id="35"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
                                            <p:txEl>
                                              <p:pRg st="8" end="8"/>
                                            </p:txEl>
                                          </p:spTgt>
                                        </p:tgtEl>
                                        <p:attrNameLst>
                                          <p:attrName>style.visibility</p:attrName>
                                        </p:attrNameLst>
                                      </p:cBhvr>
                                      <p:to>
                                        <p:strVal val="visible"/>
                                      </p:to>
                                    </p:set>
                                    <p:anim calcmode="lin" valueType="num">
                                      <p:cBhvr additive="base">
                                        <p:cTn id="41" dur="500" fill="hold"/>
                                        <p:tgtEl>
                                          <p:spTgt spid="10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
                                            <p:txEl>
                                              <p:pRg st="8" end="8"/>
                                            </p:txEl>
                                          </p:spTgt>
                                        </p:tgtEl>
                                        <p:attrNameLst>
                                          <p:attrName>ppt_y</p:attrName>
                                        </p:attrNameLst>
                                      </p:cBhvr>
                                      <p:tavLst>
                                        <p:tav tm="0">
                                          <p:val>
                                            <p:strVal val="1+#ppt_h/2"/>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pic>
        <p:nvPicPr>
          <p:cNvPr id="1026" name="Picture 2" descr="Image Result">
            <a:extLst>
              <a:ext uri="{FF2B5EF4-FFF2-40B4-BE49-F238E27FC236}">
                <a16:creationId xmlns:a16="http://schemas.microsoft.com/office/drawing/2014/main" id="{A2739FD8-2DB4-B9CA-4215-44B1EA6C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48650" y="3637151"/>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ector Institute is just the latest in Canada's AI expansion - BBC News">
            <a:extLst>
              <a:ext uri="{FF2B5EF4-FFF2-40B4-BE49-F238E27FC236}">
                <a16:creationId xmlns:a16="http://schemas.microsoft.com/office/drawing/2014/main" id="{B0875000-680E-BEA2-D0A2-0245BC6CC8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888" r="26966" b="30974"/>
          <a:stretch/>
        </p:blipFill>
        <p:spPr bwMode="auto">
          <a:xfrm flipH="1">
            <a:off x="363001" y="934841"/>
            <a:ext cx="2849798" cy="333824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97">
            <a:extLst>
              <a:ext uri="{FF2B5EF4-FFF2-40B4-BE49-F238E27FC236}">
                <a16:creationId xmlns:a16="http://schemas.microsoft.com/office/drawing/2014/main" id="{27E6AC62-A06B-FCBD-E4AF-3353FA3AC1B3}"/>
              </a:ext>
            </a:extLst>
          </p:cNvPr>
          <p:cNvSpPr/>
          <p:nvPr/>
        </p:nvSpPr>
        <p:spPr>
          <a:xfrm>
            <a:off x="3475088" y="2071971"/>
            <a:ext cx="4912230" cy="817245"/>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algn="ctr"/>
            <a:r>
              <a:rPr lang="en-CA" sz="2400" dirty="0">
                <a:cs typeface="Times New Roman" panose="02020603050405020304" pitchFamily="18" charset="0"/>
                <a:sym typeface="Symbol" panose="05050102010706020507" pitchFamily="18" charset="2"/>
              </a:rPr>
              <a:t>With enough data and parameters</a:t>
            </a:r>
          </a:p>
          <a:p>
            <a:pPr algn="ctr"/>
            <a:r>
              <a:rPr lang="en-CA" sz="2400" dirty="0" err="1">
                <a:cs typeface="Times New Roman" panose="02020603050405020304" pitchFamily="18" charset="0"/>
                <a:sym typeface="Symbol" panose="05050102010706020507" pitchFamily="18" charset="2"/>
              </a:rPr>
              <a:t>chatgpt</a:t>
            </a:r>
            <a:r>
              <a:rPr lang="en-CA" sz="2400" dirty="0">
                <a:cs typeface="Times New Roman" panose="02020603050405020304" pitchFamily="18" charset="0"/>
                <a:sym typeface="Symbol" panose="05050102010706020507" pitchFamily="18" charset="2"/>
              </a:rPr>
              <a:t> and self driving cars emerge. </a:t>
            </a:r>
          </a:p>
        </p:txBody>
      </p:sp>
      <p:sp>
        <p:nvSpPr>
          <p:cNvPr id="9" name="Rounded Rectangular Callout 97">
            <a:extLst>
              <a:ext uri="{FF2B5EF4-FFF2-40B4-BE49-F238E27FC236}">
                <a16:creationId xmlns:a16="http://schemas.microsoft.com/office/drawing/2014/main" id="{01363DB3-79E9-6BEB-D40B-F7570A7C0422}"/>
              </a:ext>
            </a:extLst>
          </p:cNvPr>
          <p:cNvSpPr/>
          <p:nvPr/>
        </p:nvSpPr>
        <p:spPr>
          <a:xfrm>
            <a:off x="1808480" y="4824030"/>
            <a:ext cx="3670150" cy="408623"/>
          </a:xfrm>
          <a:prstGeom prst="wedgeRoundRectCallout">
            <a:avLst>
              <a:gd name="adj1" fmla="val 64311"/>
              <a:gd name="adj2" fmla="val -32123"/>
              <a:gd name="adj3" fmla="val 16667"/>
            </a:avLst>
          </a:prstGeom>
          <a:ln w="25400">
            <a:solidFill>
              <a:srgbClr val="FF0000"/>
            </a:solidFill>
          </a:ln>
        </p:spPr>
        <p:txBody>
          <a:bodyPr wrap="square" lIns="0" tIns="0" rIns="0" bIns="0" rtlCol="0" anchor="ctr">
            <a:spAutoFit/>
          </a:bodyPr>
          <a:lstStyle/>
          <a:p>
            <a:pPr algn="ctr"/>
            <a:r>
              <a:rPr lang="en-CA" sz="2400" dirty="0">
                <a:cs typeface="Times New Roman" panose="02020603050405020304" pitchFamily="18" charset="0"/>
                <a:sym typeface="Symbol" panose="05050102010706020507" pitchFamily="18" charset="2"/>
              </a:rPr>
              <a:t>But what do we understand?</a:t>
            </a:r>
          </a:p>
        </p:txBody>
      </p:sp>
    </p:spTree>
    <p:extLst>
      <p:ext uri="{BB962C8B-B14F-4D97-AF65-F5344CB8AC3E}">
        <p14:creationId xmlns:p14="http://schemas.microsoft.com/office/powerpoint/2010/main" val="36961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a:extLst>
              <a:ext uri="{FF2B5EF4-FFF2-40B4-BE49-F238E27FC236}">
                <a16:creationId xmlns:a16="http://schemas.microsoft.com/office/drawing/2014/main" id="{54BA8714-F90B-49AB-A786-5CBB92BF9EBD}"/>
              </a:ext>
            </a:extLst>
          </p:cNvPr>
          <p:cNvGrpSpPr/>
          <p:nvPr/>
        </p:nvGrpSpPr>
        <p:grpSpPr>
          <a:xfrm>
            <a:off x="1954316" y="823924"/>
            <a:ext cx="4711527" cy="2011680"/>
            <a:chOff x="1954316" y="823924"/>
            <a:chExt cx="4711527" cy="2011680"/>
          </a:xfrm>
        </p:grpSpPr>
        <p:sp>
          <p:nvSpPr>
            <p:cNvPr id="172" name="Rectangle 171">
              <a:extLst>
                <a:ext uri="{FF2B5EF4-FFF2-40B4-BE49-F238E27FC236}">
                  <a16:creationId xmlns:a16="http://schemas.microsoft.com/office/drawing/2014/main" id="{67378B57-A56D-40C5-922D-32F76B3C157D}"/>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73" name="Picture 6" descr="Image result for convolutional neural network">
              <a:extLst>
                <a:ext uri="{FF2B5EF4-FFF2-40B4-BE49-F238E27FC236}">
                  <a16:creationId xmlns:a16="http://schemas.microsoft.com/office/drawing/2014/main" id="{26919BC3-C846-411B-99FE-7DB6E43EC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3" name="TextBox 102">
            <a:extLst>
              <a:ext uri="{FF2B5EF4-FFF2-40B4-BE49-F238E27FC236}">
                <a16:creationId xmlns:a16="http://schemas.microsoft.com/office/drawing/2014/main" id="{9DB32728-3349-46E7-9035-E8F712017383}"/>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242345"/>
                <a:ext cx="10134600" cy="387490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Consider one training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r>
                      <a:rPr lang="en-US" altLang="en-US" sz="2400" dirty="0">
                        <a:solidFill>
                          <a:srgbClr val="FF00FF"/>
                        </a:solidFill>
                        <a:latin typeface="Cambria Math" panose="02040503050406030204" pitchFamily="18" charset="0"/>
                        <a:sym typeface="Symbol" panose="05050102010706020507" pitchFamily="18" charset="2"/>
                      </a:rPr>
                      <m:t> </m:t>
                    </m:r>
                  </m:oMath>
                </a14:m>
                <a:r>
                  <a:rPr lang="en-US" sz="2400" dirty="0"/>
                  <a:t>normalized so </a:t>
                </a:r>
                <a:r>
                  <a:rPr lang="en-US" sz="2400" dirty="0">
                    <a:solidFill>
                      <a:srgbClr val="FF00FF"/>
                    </a:solidFill>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US" sz="2400" dirty="0"/>
                  <a:t>. </a:t>
                </a:r>
              </a:p>
              <a:p>
                <a:r>
                  <a:rPr lang="en-US" sz="2400" dirty="0"/>
                  <a:t>Lemma: </a:t>
                </a:r>
                <a:r>
                  <a:rPr lang="en-US" sz="2400" dirty="0" err="1"/>
                  <a:t>WHP</a:t>
                </a:r>
                <a:r>
                  <a:rPr lang="en-US" sz="2400" dirty="0"/>
                  <a:t> at each layer, </a:t>
                </a:r>
                <a:r>
                  <a:rPr lang="en-US" sz="2400" dirty="0">
                    <a:solidFill>
                      <a:srgbClr val="FF00FF"/>
                    </a:solidFill>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𝑦</m:t>
                        </m:r>
                      </m:e>
                    </m:acc>
                  </m:oMath>
                </a14:m>
                <a:r>
                  <a:rPr lang="en-US" sz="2400" dirty="0">
                    <a:solidFill>
                      <a:srgbClr val="FF00FF"/>
                    </a:solidFill>
                  </a:rPr>
                  <a:t>|</a:t>
                </a:r>
                <a:r>
                  <a:rPr lang="en-US" sz="2400" baseline="30000" dirty="0">
                    <a:solidFill>
                      <a:srgbClr val="FF00FF"/>
                    </a:solidFill>
                  </a:rPr>
                  <a:t>2</a:t>
                </a:r>
                <a:r>
                  <a:rPr lang="en-US" sz="2400" dirty="0">
                    <a:solidFill>
                      <a:srgbClr val="FF00FF"/>
                    </a:solidFill>
                  </a:rPr>
                  <a:t> =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FF00FF"/>
                    </a:solidFill>
                  </a:rPr>
                  <a:t>i</a:t>
                </a:r>
                <a:r>
                  <a:rPr lang="el-GR" altLang="en-US" sz="2400" i="1" baseline="-250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[m]</a:t>
                </a:r>
                <a:r>
                  <a:rPr lang="en-CA" sz="2400" i="1" dirty="0">
                    <a:solidFill>
                      <a:srgbClr val="FF00FF"/>
                    </a:solidFill>
                  </a:rPr>
                  <a:t> </a:t>
                </a:r>
                <a:r>
                  <a:rPr lang="en-US" sz="2400" dirty="0">
                    <a:solidFill>
                      <a:srgbClr val="FF00FF"/>
                    </a:solidFill>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olidFill>
                      <a:srgbClr val="FF00FF"/>
                    </a:solidFill>
                  </a:rPr>
                  <a:t>)</a:t>
                </a:r>
                <a:r>
                  <a:rPr lang="en-US" sz="2400" baseline="30000" dirty="0">
                    <a:solidFill>
                      <a:srgbClr val="FF00FF"/>
                    </a:solidFill>
                  </a:rPr>
                  <a:t>2</a:t>
                </a:r>
                <a:r>
                  <a:rPr lang="en-US" sz="2400" dirty="0">
                    <a:solidFill>
                      <a:srgbClr val="FF00FF"/>
                    </a:solidFill>
                  </a:rPr>
                  <a:t> = 1</a:t>
                </a:r>
                <a:r>
                  <a:rPr lang="en-CA" sz="2400" dirty="0">
                    <a:solidFill>
                      <a:srgbClr val="FF00FF"/>
                    </a:solidFill>
                    <a:latin typeface="Times New Roman"/>
                  </a:rPr>
                  <a:t>±</a:t>
                </a:r>
                <a:r>
                  <a:rPr lang="el-GR" altLang="en-US" sz="2400" dirty="0">
                    <a:solidFill>
                      <a:srgbClr val="FF00FF"/>
                    </a:solidFill>
                    <a:latin typeface="Times New Roman"/>
                    <a:cs typeface="Times New Roman" panose="02020603050405020304" pitchFamily="18" charset="0"/>
                    <a:sym typeface="Symbol" panose="05050102010706020507" pitchFamily="18" charset="2"/>
                  </a:rPr>
                  <a:t>ε</a:t>
                </a:r>
                <a:r>
                  <a:rPr lang="en-US" sz="2400" dirty="0"/>
                  <a:t>. </a:t>
                </a:r>
              </a:p>
              <a:p>
                <a:r>
                  <a:rPr lang="en-US" sz="2400" dirty="0"/>
                  <a:t>Proof:</a:t>
                </a:r>
              </a:p>
              <a:p>
                <a:pPr marL="342900" indent="-342900">
                  <a:buFont typeface="Arial" panose="020B0604020202020204" pitchFamily="34" charset="0"/>
                  <a:buChar char="•"/>
                </a:pPr>
                <a:r>
                  <a:rPr lang="en-US" sz="2400" dirty="0"/>
                  <a:t>Exp((</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oMath>
                </a14:m>
                <a:r>
                  <a:rPr lang="en-US" sz="2400" dirty="0"/>
                  <a:t>)</a:t>
                </a:r>
                <a:r>
                  <a:rPr lang="en-US" sz="2400" baseline="30000" dirty="0"/>
                  <a:t>2</a:t>
                </a:r>
                <a:r>
                  <a:rPr lang="en-US" sz="2400" dirty="0"/>
                  <a:t>) = </a:t>
                </a:r>
                <a:r>
                  <a:rPr lang="en-US" sz="2400" baseline="30000" dirty="0"/>
                  <a:t>2</a:t>
                </a:r>
                <a:r>
                  <a:rPr lang="en-US" sz="2400" dirty="0"/>
                  <a:t>/</a:t>
                </a:r>
                <a:r>
                  <a:rPr lang="en-US" sz="2400" baseline="-25000" dirty="0"/>
                  <a:t>m</a:t>
                </a:r>
                <a:r>
                  <a:rPr lang="en-US" sz="2400" dirty="0"/>
                  <a:t>.</a:t>
                </a:r>
              </a:p>
              <a:p>
                <a:pPr marL="342900" indent="-342900">
                  <a:buFont typeface="Arial" panose="020B0604020202020204" pitchFamily="34" charset="0"/>
                  <a:buChar char="•"/>
                </a:pPr>
                <a14:m>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𝑗</m:t>
                        </m:r>
                      </m:sub>
                    </m:sSub>
                  </m:oMath>
                </a14:m>
                <a:r>
                  <a:rPr lang="en-US" sz="2400" dirty="0"/>
                  <a:t> = max(0,</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oMath>
                </a14:m>
                <a:r>
                  <a:rPr lang="en-US" sz="2400" dirty="0"/>
                  <a:t>)</a:t>
                </a:r>
              </a:p>
              <a:p>
                <a:pPr marL="342900" indent="-342900">
                  <a:buFont typeface="Arial" panose="020B0604020202020204" pitchFamily="34" charset="0"/>
                  <a:buChar char="•"/>
                </a:pPr>
                <a:r>
                  <a:rPr lang="en-US" sz="2400" dirty="0"/>
                  <a:t>Exp((</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𝑗</m:t>
                        </m:r>
                      </m:sub>
                    </m:sSub>
                  </m:oMath>
                </a14:m>
                <a:r>
                  <a:rPr lang="en-US" sz="2400" dirty="0"/>
                  <a:t>)</a:t>
                </a:r>
                <a:r>
                  <a:rPr lang="en-US" sz="2400" baseline="30000" dirty="0"/>
                  <a:t>2</a:t>
                </a:r>
                <a:r>
                  <a:rPr lang="en-US" sz="2400" dirty="0"/>
                  <a:t>) = </a:t>
                </a:r>
                <a:r>
                  <a:rPr lang="en-US" sz="2400" baseline="30000" dirty="0"/>
                  <a:t>1</a:t>
                </a:r>
                <a:r>
                  <a:rPr lang="en-US" sz="2400" dirty="0"/>
                  <a:t>/</a:t>
                </a:r>
                <a:r>
                  <a:rPr lang="en-US" sz="2400" baseline="-25000" dirty="0"/>
                  <a:t>m</a:t>
                </a:r>
                <a:r>
                  <a:rPr lang="en-US" sz="2400" dirty="0"/>
                  <a:t>.</a:t>
                </a:r>
              </a:p>
              <a:p>
                <a:pPr marL="342900" indent="-342900">
                  <a:buFont typeface="Arial" panose="020B0604020202020204" pitchFamily="34" charset="0"/>
                  <a:buChar char="•"/>
                </a:pPr>
                <a:r>
                  <a:rPr lang="en-US" sz="2400" dirty="0"/>
                  <a:t>Exp(|</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𝑦</m:t>
                        </m:r>
                      </m:e>
                    </m:acc>
                  </m:oMath>
                </a14:m>
                <a:r>
                  <a:rPr lang="en-US" sz="2400" dirty="0"/>
                  <a:t>|</a:t>
                </a:r>
                <a:r>
                  <a:rPr lang="en-US" sz="2400" baseline="30000" dirty="0"/>
                  <a:t>2</a:t>
                </a:r>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CA" altLang="en-US" sz="2400" i="1" dirty="0">
                    <a:sym typeface="Symbol" panose="05050102010706020507" pitchFamily="18" charset="2"/>
                  </a:rPr>
                  <a:t> </a:t>
                </a:r>
                <a:r>
                  <a:rPr lang="en-US" sz="2400" dirty="0"/>
                  <a:t>Exp((</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t>)</a:t>
                </a:r>
                <a:r>
                  <a:rPr lang="en-US" sz="2400" baseline="30000" dirty="0"/>
                  <a:t>2</a:t>
                </a:r>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CA" altLang="en-US" sz="2400" i="1" dirty="0">
                    <a:sym typeface="Symbol" panose="05050102010706020507" pitchFamily="18" charset="2"/>
                  </a:rPr>
                  <a:t> </a:t>
                </a:r>
                <a:r>
                  <a:rPr lang="en-US" sz="2400" baseline="30000" dirty="0"/>
                  <a:t>1</a:t>
                </a:r>
                <a:r>
                  <a:rPr lang="en-US" sz="2400" dirty="0"/>
                  <a:t>/</a:t>
                </a:r>
                <a:r>
                  <a:rPr lang="en-US" sz="2400" baseline="-25000" dirty="0"/>
                  <a:t>m</a:t>
                </a:r>
                <a:r>
                  <a:rPr lang="en-US" sz="2400" dirty="0"/>
                  <a:t> = 1.</a:t>
                </a:r>
              </a:p>
              <a:p>
                <a:pPr marL="342900" indent="-342900">
                  <a:buFont typeface="Arial" panose="020B0604020202020204" pitchFamily="34" charset="0"/>
                  <a:buChar char="•"/>
                </a:pPr>
                <a:r>
                  <a:rPr lang="en-US" sz="2400" dirty="0"/>
                  <a:t>With high probability, this is the case </a:t>
                </a:r>
                <a:r>
                  <a:rPr lang="en-CA" sz="2400" dirty="0">
                    <a:solidFill>
                      <a:srgbClr val="FFC000"/>
                    </a:solidFill>
                    <a:latin typeface="Times New Roman"/>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ε</a:t>
                </a:r>
                <a:r>
                  <a:rPr lang="en-US" sz="2400" dirty="0"/>
                  <a:t>.</a:t>
                </a:r>
              </a:p>
              <a:p>
                <a:r>
                  <a:rPr lang="en-US" sz="2400" dirty="0"/>
                  <a:t>        Done proof by induction.</a:t>
                </a:r>
                <a:br>
                  <a:rPr lang="en-US" sz="2400" dirty="0"/>
                </a:br>
                <a:r>
                  <a:rPr lang="en-US" sz="2400" dirty="0"/>
                  <a:t>  </a:t>
                </a:r>
                <a:endParaRPr lang="en-GB" sz="2400" dirty="0"/>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242345"/>
                <a:ext cx="10134600" cy="3874907"/>
              </a:xfrm>
              <a:prstGeom prst="rect">
                <a:avLst/>
              </a:prstGeom>
              <a:blipFill>
                <a:blip r:embed="rId3"/>
                <a:stretch>
                  <a:fillRect l="-902" t="-22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9" name="Group 8">
            <a:extLst>
              <a:ext uri="{FF2B5EF4-FFF2-40B4-BE49-F238E27FC236}">
                <a16:creationId xmlns:a16="http://schemas.microsoft.com/office/drawing/2014/main" id="{78ADDD7C-82A8-4F00-A8AB-6544034B2B02}"/>
              </a:ext>
            </a:extLst>
          </p:cNvPr>
          <p:cNvGrpSpPr/>
          <p:nvPr/>
        </p:nvGrpSpPr>
        <p:grpSpPr>
          <a:xfrm>
            <a:off x="3905158" y="714376"/>
            <a:ext cx="528730" cy="2071478"/>
            <a:chOff x="3905158" y="714376"/>
            <a:chExt cx="528730" cy="2071478"/>
          </a:xfrm>
        </p:grpSpPr>
        <p:grpSp>
          <p:nvGrpSpPr>
            <p:cNvPr id="138" name="Group 137">
              <a:extLst>
                <a:ext uri="{FF2B5EF4-FFF2-40B4-BE49-F238E27FC236}">
                  <a16:creationId xmlns:a16="http://schemas.microsoft.com/office/drawing/2014/main" id="{75A44324-9766-46CF-8F52-0B37A6B78391}"/>
                </a:ext>
              </a:extLst>
            </p:cNvPr>
            <p:cNvGrpSpPr/>
            <p:nvPr/>
          </p:nvGrpSpPr>
          <p:grpSpPr>
            <a:xfrm>
              <a:off x="4101042" y="1133472"/>
              <a:ext cx="137582" cy="1652382"/>
              <a:chOff x="3282715" y="1146267"/>
              <a:chExt cx="137582" cy="1652382"/>
            </a:xfrm>
          </p:grpSpPr>
          <p:sp>
            <p:nvSpPr>
              <p:cNvPr id="139" name="Oval 138">
                <a:extLst>
                  <a:ext uri="{FF2B5EF4-FFF2-40B4-BE49-F238E27FC236}">
                    <a16:creationId xmlns:a16="http://schemas.microsoft.com/office/drawing/2014/main" id="{343988E1-6732-4068-9508-2AF5C5BE4CD3}"/>
                  </a:ext>
                </a:extLst>
              </p:cNvPr>
              <p:cNvSpPr/>
              <p:nvPr/>
            </p:nvSpPr>
            <p:spPr>
              <a:xfrm>
                <a:off x="3282715" y="191718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0" name="Oval 139">
                <a:extLst>
                  <a:ext uri="{FF2B5EF4-FFF2-40B4-BE49-F238E27FC236}">
                    <a16:creationId xmlns:a16="http://schemas.microsoft.com/office/drawing/2014/main" id="{304CB1A7-5AAC-43E7-9E68-C33425F56605}"/>
                  </a:ext>
                </a:extLst>
              </p:cNvPr>
              <p:cNvSpPr/>
              <p:nvPr/>
            </p:nvSpPr>
            <p:spPr>
              <a:xfrm>
                <a:off x="3282780" y="114626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1" name="Oval 140">
                <a:extLst>
                  <a:ext uri="{FF2B5EF4-FFF2-40B4-BE49-F238E27FC236}">
                    <a16:creationId xmlns:a16="http://schemas.microsoft.com/office/drawing/2014/main" id="{323750B4-0233-4904-BAA4-9FE7BDDAE51E}"/>
                  </a:ext>
                </a:extLst>
              </p:cNvPr>
              <p:cNvSpPr/>
              <p:nvPr/>
            </p:nvSpPr>
            <p:spPr>
              <a:xfrm>
                <a:off x="3282847" y="135761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2" name="Oval 141">
                <a:extLst>
                  <a:ext uri="{FF2B5EF4-FFF2-40B4-BE49-F238E27FC236}">
                    <a16:creationId xmlns:a16="http://schemas.microsoft.com/office/drawing/2014/main" id="{58F078CC-FA85-4B8B-B975-7587BB45269E}"/>
                  </a:ext>
                </a:extLst>
              </p:cNvPr>
              <p:cNvSpPr/>
              <p:nvPr/>
            </p:nvSpPr>
            <p:spPr>
              <a:xfrm>
                <a:off x="3282910" y="1542469"/>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3" name="Oval 142">
                <a:extLst>
                  <a:ext uri="{FF2B5EF4-FFF2-40B4-BE49-F238E27FC236}">
                    <a16:creationId xmlns:a16="http://schemas.microsoft.com/office/drawing/2014/main" id="{3A5A5A47-31B3-4736-A355-FC3E08FC71BC}"/>
                  </a:ext>
                </a:extLst>
              </p:cNvPr>
              <p:cNvSpPr/>
              <p:nvPr/>
            </p:nvSpPr>
            <p:spPr>
              <a:xfrm>
                <a:off x="3282977" y="172732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4" name="Oval 143">
                <a:extLst>
                  <a:ext uri="{FF2B5EF4-FFF2-40B4-BE49-F238E27FC236}">
                    <a16:creationId xmlns:a16="http://schemas.microsoft.com/office/drawing/2014/main" id="{ECAF7049-F80E-4534-965C-0DD377597F18}"/>
                  </a:ext>
                </a:extLst>
              </p:cNvPr>
              <p:cNvSpPr/>
              <p:nvPr/>
            </p:nvSpPr>
            <p:spPr>
              <a:xfrm>
                <a:off x="3283108" y="2097037"/>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5" name="Oval 144">
                <a:extLst>
                  <a:ext uri="{FF2B5EF4-FFF2-40B4-BE49-F238E27FC236}">
                    <a16:creationId xmlns:a16="http://schemas.microsoft.com/office/drawing/2014/main" id="{C1E8AEBD-2871-497B-8027-372AEA3FFD2E}"/>
                  </a:ext>
                </a:extLst>
              </p:cNvPr>
              <p:cNvSpPr/>
              <p:nvPr/>
            </p:nvSpPr>
            <p:spPr>
              <a:xfrm>
                <a:off x="3283174" y="2288955"/>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6" name="Oval 145">
                <a:extLst>
                  <a:ext uri="{FF2B5EF4-FFF2-40B4-BE49-F238E27FC236}">
                    <a16:creationId xmlns:a16="http://schemas.microsoft.com/office/drawing/2014/main" id="{640E77C6-6A7D-4A27-8753-C7A3A1CDF78A}"/>
                  </a:ext>
                </a:extLst>
              </p:cNvPr>
              <p:cNvSpPr/>
              <p:nvPr/>
            </p:nvSpPr>
            <p:spPr>
              <a:xfrm>
                <a:off x="3283238" y="2480876"/>
                <a:ext cx="136995" cy="125854"/>
              </a:xfrm>
              <a:prstGeom prst="ellipse">
                <a:avLst/>
              </a:prstGeom>
              <a:solidFill>
                <a:srgbClr val="00FFFF"/>
              </a:solidFill>
              <a:ln>
                <a:noFill/>
              </a:ln>
            </p:spPr>
            <p:txBody>
              <a:bodyPr wrap="square" rtlCol="0" anchor="ctr">
                <a:spAutoFit/>
              </a:bodyPr>
              <a:lstStyle/>
              <a:p>
                <a:pPr algn="l"/>
                <a:endParaRPr lang="en-CA" sz="2400"/>
              </a:p>
            </p:txBody>
          </p:sp>
          <p:sp>
            <p:nvSpPr>
              <p:cNvPr id="147" name="Oval 146">
                <a:extLst>
                  <a:ext uri="{FF2B5EF4-FFF2-40B4-BE49-F238E27FC236}">
                    <a16:creationId xmlns:a16="http://schemas.microsoft.com/office/drawing/2014/main" id="{9DD4303F-5502-4857-93C9-67BC7003F0AF}"/>
                  </a:ext>
                </a:extLst>
              </p:cNvPr>
              <p:cNvSpPr/>
              <p:nvPr/>
            </p:nvSpPr>
            <p:spPr>
              <a:xfrm>
                <a:off x="3282780" y="1146267"/>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8" name="Oval 147">
                <a:extLst>
                  <a:ext uri="{FF2B5EF4-FFF2-40B4-BE49-F238E27FC236}">
                    <a16:creationId xmlns:a16="http://schemas.microsoft.com/office/drawing/2014/main" id="{E9A01C89-3A08-4CD8-A07D-E5ABB8022986}"/>
                  </a:ext>
                </a:extLst>
              </p:cNvPr>
              <p:cNvSpPr/>
              <p:nvPr/>
            </p:nvSpPr>
            <p:spPr>
              <a:xfrm>
                <a:off x="3282847" y="135761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49" name="Oval 148">
                <a:extLst>
                  <a:ext uri="{FF2B5EF4-FFF2-40B4-BE49-F238E27FC236}">
                    <a16:creationId xmlns:a16="http://schemas.microsoft.com/office/drawing/2014/main" id="{8E0C3138-A3D1-428E-93F3-45D5C5C5589C}"/>
                  </a:ext>
                </a:extLst>
              </p:cNvPr>
              <p:cNvSpPr/>
              <p:nvPr/>
            </p:nvSpPr>
            <p:spPr>
              <a:xfrm>
                <a:off x="3282911" y="1542469"/>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0" name="Oval 149">
                <a:extLst>
                  <a:ext uri="{FF2B5EF4-FFF2-40B4-BE49-F238E27FC236}">
                    <a16:creationId xmlns:a16="http://schemas.microsoft.com/office/drawing/2014/main" id="{DE53B5D1-A365-46F9-BE34-F2893CB70E9B}"/>
                  </a:ext>
                </a:extLst>
              </p:cNvPr>
              <p:cNvSpPr/>
              <p:nvPr/>
            </p:nvSpPr>
            <p:spPr>
              <a:xfrm>
                <a:off x="3282977" y="172732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1" name="Oval 150">
                <a:extLst>
                  <a:ext uri="{FF2B5EF4-FFF2-40B4-BE49-F238E27FC236}">
                    <a16:creationId xmlns:a16="http://schemas.microsoft.com/office/drawing/2014/main" id="{FDECC454-4843-4F83-B3C8-1EA10F46E9BF}"/>
                  </a:ext>
                </a:extLst>
              </p:cNvPr>
              <p:cNvSpPr/>
              <p:nvPr/>
            </p:nvSpPr>
            <p:spPr>
              <a:xfrm>
                <a:off x="3283108" y="209703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2" name="Oval 151">
                <a:extLst>
                  <a:ext uri="{FF2B5EF4-FFF2-40B4-BE49-F238E27FC236}">
                    <a16:creationId xmlns:a16="http://schemas.microsoft.com/office/drawing/2014/main" id="{8ACCFFD5-F314-4909-ACAA-E2B78A9D4B85}"/>
                  </a:ext>
                </a:extLst>
              </p:cNvPr>
              <p:cNvSpPr/>
              <p:nvPr/>
            </p:nvSpPr>
            <p:spPr>
              <a:xfrm>
                <a:off x="3283174" y="228895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3" name="Oval 152">
                <a:extLst>
                  <a:ext uri="{FF2B5EF4-FFF2-40B4-BE49-F238E27FC236}">
                    <a16:creationId xmlns:a16="http://schemas.microsoft.com/office/drawing/2014/main" id="{95523488-507B-4BC5-8A26-49D64AE83940}"/>
                  </a:ext>
                </a:extLst>
              </p:cNvPr>
              <p:cNvSpPr/>
              <p:nvPr/>
            </p:nvSpPr>
            <p:spPr>
              <a:xfrm>
                <a:off x="3283239" y="2480875"/>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4" name="Oval 153">
                <a:extLst>
                  <a:ext uri="{FF2B5EF4-FFF2-40B4-BE49-F238E27FC236}">
                    <a16:creationId xmlns:a16="http://schemas.microsoft.com/office/drawing/2014/main" id="{D78BEEF6-5489-415E-B995-238BE620BC36}"/>
                  </a:ext>
                </a:extLst>
              </p:cNvPr>
              <p:cNvSpPr/>
              <p:nvPr/>
            </p:nvSpPr>
            <p:spPr>
              <a:xfrm>
                <a:off x="3283304" y="2672794"/>
                <a:ext cx="136993" cy="125855"/>
              </a:xfrm>
              <a:prstGeom prst="ellipse">
                <a:avLst/>
              </a:prstGeom>
              <a:solidFill>
                <a:srgbClr val="00FFFF"/>
              </a:solidFill>
              <a:ln>
                <a:noFill/>
              </a:ln>
            </p:spPr>
            <p:txBody>
              <a:bodyPr wrap="square" rtlCol="0" anchor="ctr">
                <a:spAutoFit/>
              </a:bodyPr>
              <a:lstStyle/>
              <a:p>
                <a:pPr algn="l"/>
                <a:endParaRPr lang="en-CA" sz="2400"/>
              </a:p>
            </p:txBody>
          </p:sp>
          <p:sp>
            <p:nvSpPr>
              <p:cNvPr id="155" name="Oval 154">
                <a:extLst>
                  <a:ext uri="{FF2B5EF4-FFF2-40B4-BE49-F238E27FC236}">
                    <a16:creationId xmlns:a16="http://schemas.microsoft.com/office/drawing/2014/main" id="{8E831288-7760-4C9F-8446-D20877F297B3}"/>
                  </a:ext>
                </a:extLst>
              </p:cNvPr>
              <p:cNvSpPr/>
              <p:nvPr/>
            </p:nvSpPr>
            <p:spPr>
              <a:xfrm>
                <a:off x="3282715" y="1917185"/>
                <a:ext cx="136993" cy="125855"/>
              </a:xfrm>
              <a:prstGeom prst="ellipse">
                <a:avLst/>
              </a:prstGeom>
              <a:solidFill>
                <a:srgbClr val="00FFFF"/>
              </a:solidFill>
              <a:ln>
                <a:noFill/>
              </a:ln>
            </p:spPr>
            <p:txBody>
              <a:bodyPr wrap="square" rtlCol="0" anchor="ctr">
                <a:spAutoFit/>
              </a:bodyPr>
              <a:lstStyle/>
              <a:p>
                <a:pPr algn="l"/>
                <a:endParaRPr lang="en-CA" sz="2400"/>
              </a:p>
            </p:txBody>
          </p:sp>
        </p:gr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C3D4B03D-ECFC-4F91-B7A4-4D872EA5C1CC}"/>
                    </a:ext>
                  </a:extLst>
                </p:cNvPr>
                <p:cNvSpPr txBox="1"/>
                <p:nvPr/>
              </p:nvSpPr>
              <p:spPr bwMode="auto">
                <a:xfrm>
                  <a:off x="3905158" y="714376"/>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00FFFF"/>
                                </a:solidFill>
                                <a:latin typeface="Cambria Math" panose="02040503050406030204" pitchFamily="18" charset="0"/>
                                <a:sym typeface="Symbol" panose="05050102010706020507" pitchFamily="18" charset="2"/>
                              </a:rPr>
                            </m:ctrlPr>
                          </m:accPr>
                          <m:e>
                            <m:r>
                              <a:rPr lang="en-US" altLang="en-US" sz="2400" b="0" i="1" dirty="0" smtClean="0">
                                <a:solidFill>
                                  <a:srgbClr val="00FFFF"/>
                                </a:solidFill>
                                <a:latin typeface="Cambria Math" panose="02040503050406030204" pitchFamily="18" charset="0"/>
                                <a:sym typeface="Symbol" panose="05050102010706020507" pitchFamily="18" charset="2"/>
                              </a:rPr>
                              <m:t>𝑧</m:t>
                            </m:r>
                          </m:e>
                        </m:acc>
                      </m:oMath>
                    </m:oMathPara>
                  </a14:m>
                  <a:endParaRPr lang="en-GB" sz="2400" dirty="0">
                    <a:solidFill>
                      <a:srgbClr val="00FFFF"/>
                    </a:solidFill>
                  </a:endParaRPr>
                </a:p>
              </p:txBody>
            </p:sp>
          </mc:Choice>
          <mc:Fallback xmlns="">
            <p:sp>
              <p:nvSpPr>
                <p:cNvPr id="156" name="TextBox 155">
                  <a:extLst>
                    <a:ext uri="{FF2B5EF4-FFF2-40B4-BE49-F238E27FC236}">
                      <a16:creationId xmlns:a16="http://schemas.microsoft.com/office/drawing/2014/main" id="{C3D4B03D-ECFC-4F91-B7A4-4D872EA5C1CC}"/>
                    </a:ext>
                  </a:extLst>
                </p:cNvPr>
                <p:cNvSpPr txBox="1">
                  <a:spLocks noRot="1" noChangeAspect="1" noMove="1" noResize="1" noEditPoints="1" noAdjustHandles="1" noChangeArrowheads="1" noChangeShapeType="1" noTextEdit="1"/>
                </p:cNvSpPr>
                <p:nvPr/>
              </p:nvSpPr>
              <p:spPr bwMode="auto">
                <a:xfrm>
                  <a:off x="3905158" y="714376"/>
                  <a:ext cx="528730" cy="461665"/>
                </a:xfrm>
                <a:prstGeom prst="rect">
                  <a:avLst/>
                </a:prstGeom>
                <a:blipFill>
                  <a:blip r:embed="rId4"/>
                  <a:stretch>
                    <a:fillRect t="-18421" r="-395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nvGrpSpPr>
          <p:cNvPr id="157" name="Group 156">
            <a:extLst>
              <a:ext uri="{FF2B5EF4-FFF2-40B4-BE49-F238E27FC236}">
                <a16:creationId xmlns:a16="http://schemas.microsoft.com/office/drawing/2014/main" id="{C37D942C-7099-47F4-AB04-8C9DBADED507}"/>
              </a:ext>
            </a:extLst>
          </p:cNvPr>
          <p:cNvGrpSpPr/>
          <p:nvPr/>
        </p:nvGrpSpPr>
        <p:grpSpPr>
          <a:xfrm>
            <a:off x="3313364" y="4141108"/>
            <a:ext cx="2622577" cy="1516712"/>
            <a:chOff x="4934116" y="4199170"/>
            <a:chExt cx="2622577" cy="1516712"/>
          </a:xfrm>
        </p:grpSpPr>
        <p:grpSp>
          <p:nvGrpSpPr>
            <p:cNvPr id="158" name="Group 157">
              <a:extLst>
                <a:ext uri="{FF2B5EF4-FFF2-40B4-BE49-F238E27FC236}">
                  <a16:creationId xmlns:a16="http://schemas.microsoft.com/office/drawing/2014/main" id="{346FA67E-C53C-42EF-929E-B507B3549033}"/>
                </a:ext>
              </a:extLst>
            </p:cNvPr>
            <p:cNvGrpSpPr/>
            <p:nvPr/>
          </p:nvGrpSpPr>
          <p:grpSpPr>
            <a:xfrm>
              <a:off x="4934116" y="4199170"/>
              <a:ext cx="2622577" cy="1516712"/>
              <a:chOff x="3447749" y="5442229"/>
              <a:chExt cx="2622577" cy="1516712"/>
            </a:xfrm>
          </p:grpSpPr>
          <p:grpSp>
            <p:nvGrpSpPr>
              <p:cNvPr id="160" name="Group 159">
                <a:extLst>
                  <a:ext uri="{FF2B5EF4-FFF2-40B4-BE49-F238E27FC236}">
                    <a16:creationId xmlns:a16="http://schemas.microsoft.com/office/drawing/2014/main" id="{BB8F4FDA-6DCC-4A47-9BE5-6B4C6E6F6F43}"/>
                  </a:ext>
                </a:extLst>
              </p:cNvPr>
              <p:cNvGrpSpPr/>
              <p:nvPr/>
            </p:nvGrpSpPr>
            <p:grpSpPr>
              <a:xfrm>
                <a:off x="3447749" y="5442229"/>
                <a:ext cx="2425366" cy="1154376"/>
                <a:chOff x="6389370" y="4612005"/>
                <a:chExt cx="2723085" cy="1269565"/>
              </a:xfrm>
            </p:grpSpPr>
            <p:grpSp>
              <p:nvGrpSpPr>
                <p:cNvPr id="162" name="Group 161">
                  <a:extLst>
                    <a:ext uri="{FF2B5EF4-FFF2-40B4-BE49-F238E27FC236}">
                      <a16:creationId xmlns:a16="http://schemas.microsoft.com/office/drawing/2014/main" id="{B17C1128-69E4-46EF-BDF1-FCF4C7805E2C}"/>
                    </a:ext>
                  </a:extLst>
                </p:cNvPr>
                <p:cNvGrpSpPr/>
                <p:nvPr/>
              </p:nvGrpSpPr>
              <p:grpSpPr>
                <a:xfrm>
                  <a:off x="6389370" y="4612005"/>
                  <a:ext cx="2723085" cy="1269565"/>
                  <a:chOff x="457200" y="990600"/>
                  <a:chExt cx="4619625" cy="3076575"/>
                </a:xfrm>
              </p:grpSpPr>
              <p:pic>
                <p:nvPicPr>
                  <p:cNvPr id="164" name="Picture 163" descr="Image result for sigmoid function">
                    <a:extLst>
                      <a:ext uri="{FF2B5EF4-FFF2-40B4-BE49-F238E27FC236}">
                        <a16:creationId xmlns:a16="http://schemas.microsoft.com/office/drawing/2014/main" id="{5EA018A4-582E-4A72-9194-3936A2C48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165" name="Rectangle 164">
                    <a:extLst>
                      <a:ext uri="{FF2B5EF4-FFF2-40B4-BE49-F238E27FC236}">
                        <a16:creationId xmlns:a16="http://schemas.microsoft.com/office/drawing/2014/main" id="{0164A2D1-17E6-4BE5-81C4-A8BB86E4EFCF}"/>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166" name="Straight Connector 165">
                    <a:extLst>
                      <a:ext uri="{FF2B5EF4-FFF2-40B4-BE49-F238E27FC236}">
                        <a16:creationId xmlns:a16="http://schemas.microsoft.com/office/drawing/2014/main" id="{A5919EC0-FE12-4A4E-9B6B-F5263110CD61}"/>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163" name="Straight Connector 162">
                  <a:extLst>
                    <a:ext uri="{FF2B5EF4-FFF2-40B4-BE49-F238E27FC236}">
                      <a16:creationId xmlns:a16="http://schemas.microsoft.com/office/drawing/2014/main" id="{CFB03E1B-2A1A-41AC-A2AC-F4DD67A1D06E}"/>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161" name="Rectangle 160">
                <a:extLst>
                  <a:ext uri="{FF2B5EF4-FFF2-40B4-BE49-F238E27FC236}">
                    <a16:creationId xmlns:a16="http://schemas.microsoft.com/office/drawing/2014/main" id="{DFB9DC26-66B6-494E-A52F-B8A92FCFBF88}"/>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159" name="Straight Connector 158">
              <a:extLst>
                <a:ext uri="{FF2B5EF4-FFF2-40B4-BE49-F238E27FC236}">
                  <a16:creationId xmlns:a16="http://schemas.microsoft.com/office/drawing/2014/main" id="{5F6AFA7C-E8F3-4765-B2D7-2DD88A34D109}"/>
                </a:ext>
              </a:extLst>
            </p:cNvPr>
            <p:cNvCxnSpPr/>
            <p:nvPr/>
          </p:nvCxnSpPr>
          <p:spPr bwMode="auto">
            <a:xfrm flipV="1">
              <a:off x="5243913" y="5109030"/>
              <a:ext cx="1004487" cy="0"/>
            </a:xfrm>
            <a:prstGeom prst="line">
              <a:avLst/>
            </a:prstGeom>
            <a:noFill/>
            <a:ln w="15875" cap="sq" cmpd="sng" algn="ctr">
              <a:solidFill>
                <a:srgbClr val="0070C0"/>
              </a:solidFill>
              <a:prstDash val="solid"/>
              <a:round/>
              <a:headEnd type="none" w="med" len="med"/>
              <a:tailEnd type="none" w="med" len="med"/>
            </a:ln>
            <a:effectLst/>
          </p:spPr>
        </p:cxnSp>
      </p:grpSp>
      <p:grpSp>
        <p:nvGrpSpPr>
          <p:cNvPr id="7" name="Group 6">
            <a:extLst>
              <a:ext uri="{FF2B5EF4-FFF2-40B4-BE49-F238E27FC236}">
                <a16:creationId xmlns:a16="http://schemas.microsoft.com/office/drawing/2014/main" id="{5F5E7D28-0272-42F2-8890-A830C8BA54CD}"/>
              </a:ext>
            </a:extLst>
          </p:cNvPr>
          <p:cNvGrpSpPr/>
          <p:nvPr/>
        </p:nvGrpSpPr>
        <p:grpSpPr>
          <a:xfrm>
            <a:off x="4006275" y="734917"/>
            <a:ext cx="528730" cy="2050937"/>
            <a:chOff x="3090864" y="747712"/>
            <a:chExt cx="528730" cy="2050937"/>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32F4966-7278-4A9A-A210-E8BA625C4602}"/>
                    </a:ext>
                  </a:extLst>
                </p:cNvPr>
                <p:cNvSpPr txBox="1"/>
                <p:nvPr/>
              </p:nvSpPr>
              <p:spPr bwMode="auto">
                <a:xfrm>
                  <a:off x="3090864" y="747712"/>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m:oMathPara>
                  </a14:m>
                  <a:endParaRPr lang="en-GB" sz="2400" dirty="0"/>
                </a:p>
              </p:txBody>
            </p:sp>
          </mc:Choice>
          <mc:Fallback xmlns="">
            <p:sp>
              <p:nvSpPr>
                <p:cNvPr id="104" name="TextBox 103">
                  <a:extLst>
                    <a:ext uri="{FF2B5EF4-FFF2-40B4-BE49-F238E27FC236}">
                      <a16:creationId xmlns:a16="http://schemas.microsoft.com/office/drawing/2014/main" id="{032F4966-7278-4A9A-A210-E8BA625C4602}"/>
                    </a:ext>
                  </a:extLst>
                </p:cNvPr>
                <p:cNvSpPr txBox="1">
                  <a:spLocks noRot="1" noChangeAspect="1" noMove="1" noResize="1" noEditPoints="1" noAdjustHandles="1" noChangeArrowheads="1" noChangeShapeType="1" noTextEdit="1"/>
                </p:cNvSpPr>
                <p:nvPr/>
              </p:nvSpPr>
              <p:spPr bwMode="auto">
                <a:xfrm>
                  <a:off x="3090864" y="747712"/>
                  <a:ext cx="528730" cy="461665"/>
                </a:xfrm>
                <a:prstGeom prst="rect">
                  <a:avLst/>
                </a:prstGeom>
                <a:blipFill>
                  <a:blip r:embed="rId6"/>
                  <a:stretch>
                    <a:fillRect t="-18667" r="-37931"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20" name="Group 119">
              <a:extLst>
                <a:ext uri="{FF2B5EF4-FFF2-40B4-BE49-F238E27FC236}">
                  <a16:creationId xmlns:a16="http://schemas.microsoft.com/office/drawing/2014/main" id="{11820786-3C3D-4A88-AFEC-8C2BC371D1FD}"/>
                </a:ext>
              </a:extLst>
            </p:cNvPr>
            <p:cNvGrpSpPr/>
            <p:nvPr/>
          </p:nvGrpSpPr>
          <p:grpSpPr>
            <a:xfrm>
              <a:off x="3282715" y="1146267"/>
              <a:ext cx="137582" cy="1652382"/>
              <a:chOff x="3282715" y="1146267"/>
              <a:chExt cx="137582" cy="1652382"/>
            </a:xfrm>
          </p:grpSpPr>
          <p:sp>
            <p:nvSpPr>
              <p:cNvPr id="121" name="Oval 120">
                <a:extLst>
                  <a:ext uri="{FF2B5EF4-FFF2-40B4-BE49-F238E27FC236}">
                    <a16:creationId xmlns:a16="http://schemas.microsoft.com/office/drawing/2014/main" id="{BAE0C087-9E06-42C3-BD42-920CB5922639}"/>
                  </a:ext>
                </a:extLst>
              </p:cNvPr>
              <p:cNvSpPr/>
              <p:nvPr/>
            </p:nvSpPr>
            <p:spPr>
              <a:xfrm>
                <a:off x="3282715" y="191718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2" name="Oval 121">
                <a:extLst>
                  <a:ext uri="{FF2B5EF4-FFF2-40B4-BE49-F238E27FC236}">
                    <a16:creationId xmlns:a16="http://schemas.microsoft.com/office/drawing/2014/main" id="{B8208A93-D1B4-4903-A65C-541BE86A0A44}"/>
                  </a:ext>
                </a:extLst>
              </p:cNvPr>
              <p:cNvSpPr/>
              <p:nvPr/>
            </p:nvSpPr>
            <p:spPr>
              <a:xfrm>
                <a:off x="3282780" y="114626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3" name="Oval 122">
                <a:extLst>
                  <a:ext uri="{FF2B5EF4-FFF2-40B4-BE49-F238E27FC236}">
                    <a16:creationId xmlns:a16="http://schemas.microsoft.com/office/drawing/2014/main" id="{25E1E2E4-2539-4759-B654-B7A2F6192802}"/>
                  </a:ext>
                </a:extLst>
              </p:cNvPr>
              <p:cNvSpPr/>
              <p:nvPr/>
            </p:nvSpPr>
            <p:spPr>
              <a:xfrm>
                <a:off x="3282847" y="135761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4" name="Oval 123">
                <a:extLst>
                  <a:ext uri="{FF2B5EF4-FFF2-40B4-BE49-F238E27FC236}">
                    <a16:creationId xmlns:a16="http://schemas.microsoft.com/office/drawing/2014/main" id="{DF3AB9D1-27B5-47E1-ACC5-516326EA6491}"/>
                  </a:ext>
                </a:extLst>
              </p:cNvPr>
              <p:cNvSpPr/>
              <p:nvPr/>
            </p:nvSpPr>
            <p:spPr>
              <a:xfrm>
                <a:off x="3282910" y="1542469"/>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5" name="Oval 124">
                <a:extLst>
                  <a:ext uri="{FF2B5EF4-FFF2-40B4-BE49-F238E27FC236}">
                    <a16:creationId xmlns:a16="http://schemas.microsoft.com/office/drawing/2014/main" id="{774867F5-B2E6-46C5-BBCA-FD1AFAD6692E}"/>
                  </a:ext>
                </a:extLst>
              </p:cNvPr>
              <p:cNvSpPr/>
              <p:nvPr/>
            </p:nvSpPr>
            <p:spPr>
              <a:xfrm>
                <a:off x="3282977" y="172732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6" name="Oval 125">
                <a:extLst>
                  <a:ext uri="{FF2B5EF4-FFF2-40B4-BE49-F238E27FC236}">
                    <a16:creationId xmlns:a16="http://schemas.microsoft.com/office/drawing/2014/main" id="{D2AFC1A6-EA9A-471A-9545-9C45F1BC2718}"/>
                  </a:ext>
                </a:extLst>
              </p:cNvPr>
              <p:cNvSpPr/>
              <p:nvPr/>
            </p:nvSpPr>
            <p:spPr>
              <a:xfrm>
                <a:off x="3283108" y="209703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7" name="Oval 126">
                <a:extLst>
                  <a:ext uri="{FF2B5EF4-FFF2-40B4-BE49-F238E27FC236}">
                    <a16:creationId xmlns:a16="http://schemas.microsoft.com/office/drawing/2014/main" id="{BBBA4B78-C19C-4AA9-B377-85B72CB64A95}"/>
                  </a:ext>
                </a:extLst>
              </p:cNvPr>
              <p:cNvSpPr/>
              <p:nvPr/>
            </p:nvSpPr>
            <p:spPr>
              <a:xfrm>
                <a:off x="3283174" y="228895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8" name="Oval 127">
                <a:extLst>
                  <a:ext uri="{FF2B5EF4-FFF2-40B4-BE49-F238E27FC236}">
                    <a16:creationId xmlns:a16="http://schemas.microsoft.com/office/drawing/2014/main" id="{9D87F410-2077-43E9-A270-AC555183E88F}"/>
                  </a:ext>
                </a:extLst>
              </p:cNvPr>
              <p:cNvSpPr/>
              <p:nvPr/>
            </p:nvSpPr>
            <p:spPr>
              <a:xfrm>
                <a:off x="3283238" y="2480876"/>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129" name="Oval 128">
                <a:extLst>
                  <a:ext uri="{FF2B5EF4-FFF2-40B4-BE49-F238E27FC236}">
                    <a16:creationId xmlns:a16="http://schemas.microsoft.com/office/drawing/2014/main" id="{E8BDB673-A69D-4813-93A5-4F793F613D32}"/>
                  </a:ext>
                </a:extLst>
              </p:cNvPr>
              <p:cNvSpPr/>
              <p:nvPr/>
            </p:nvSpPr>
            <p:spPr>
              <a:xfrm>
                <a:off x="3282780" y="1146267"/>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0" name="Oval 129">
                <a:extLst>
                  <a:ext uri="{FF2B5EF4-FFF2-40B4-BE49-F238E27FC236}">
                    <a16:creationId xmlns:a16="http://schemas.microsoft.com/office/drawing/2014/main" id="{3122DA90-4848-4F05-870D-520EEA940236}"/>
                  </a:ext>
                </a:extLst>
              </p:cNvPr>
              <p:cNvSpPr/>
              <p:nvPr/>
            </p:nvSpPr>
            <p:spPr>
              <a:xfrm>
                <a:off x="3282847" y="13576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1" name="Oval 130">
                <a:extLst>
                  <a:ext uri="{FF2B5EF4-FFF2-40B4-BE49-F238E27FC236}">
                    <a16:creationId xmlns:a16="http://schemas.microsoft.com/office/drawing/2014/main" id="{E27BB34A-17EC-4DC2-80C4-1FAD91E2536C}"/>
                  </a:ext>
                </a:extLst>
              </p:cNvPr>
              <p:cNvSpPr/>
              <p:nvPr/>
            </p:nvSpPr>
            <p:spPr>
              <a:xfrm>
                <a:off x="3282911" y="1542469"/>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2" name="Oval 131">
                <a:extLst>
                  <a:ext uri="{FF2B5EF4-FFF2-40B4-BE49-F238E27FC236}">
                    <a16:creationId xmlns:a16="http://schemas.microsoft.com/office/drawing/2014/main" id="{50E83E3C-B461-4163-A70E-177212DD4053}"/>
                  </a:ext>
                </a:extLst>
              </p:cNvPr>
              <p:cNvSpPr/>
              <p:nvPr/>
            </p:nvSpPr>
            <p:spPr>
              <a:xfrm>
                <a:off x="3282977" y="172732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3" name="Oval 132">
                <a:extLst>
                  <a:ext uri="{FF2B5EF4-FFF2-40B4-BE49-F238E27FC236}">
                    <a16:creationId xmlns:a16="http://schemas.microsoft.com/office/drawing/2014/main" id="{58084C4F-3AE0-49AD-BC41-06283E8613C6}"/>
                  </a:ext>
                </a:extLst>
              </p:cNvPr>
              <p:cNvSpPr/>
              <p:nvPr/>
            </p:nvSpPr>
            <p:spPr>
              <a:xfrm>
                <a:off x="3283108" y="209703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4" name="Oval 133">
                <a:extLst>
                  <a:ext uri="{FF2B5EF4-FFF2-40B4-BE49-F238E27FC236}">
                    <a16:creationId xmlns:a16="http://schemas.microsoft.com/office/drawing/2014/main" id="{010EEF73-4595-493A-BFBF-0E89985732E5}"/>
                  </a:ext>
                </a:extLst>
              </p:cNvPr>
              <p:cNvSpPr/>
              <p:nvPr/>
            </p:nvSpPr>
            <p:spPr>
              <a:xfrm>
                <a:off x="3283174" y="228895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5" name="Oval 134">
                <a:extLst>
                  <a:ext uri="{FF2B5EF4-FFF2-40B4-BE49-F238E27FC236}">
                    <a16:creationId xmlns:a16="http://schemas.microsoft.com/office/drawing/2014/main" id="{0360B41C-631A-4E14-B8E3-A9C0ABD1E774}"/>
                  </a:ext>
                </a:extLst>
              </p:cNvPr>
              <p:cNvSpPr/>
              <p:nvPr/>
            </p:nvSpPr>
            <p:spPr>
              <a:xfrm>
                <a:off x="3283239" y="248087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6" name="Oval 135">
                <a:extLst>
                  <a:ext uri="{FF2B5EF4-FFF2-40B4-BE49-F238E27FC236}">
                    <a16:creationId xmlns:a16="http://schemas.microsoft.com/office/drawing/2014/main" id="{31CD1D51-B5F3-4BA3-842A-75E0EB284F22}"/>
                  </a:ext>
                </a:extLst>
              </p:cNvPr>
              <p:cNvSpPr/>
              <p:nvPr/>
            </p:nvSpPr>
            <p:spPr>
              <a:xfrm>
                <a:off x="3283304" y="26727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137" name="Oval 136">
                <a:extLst>
                  <a:ext uri="{FF2B5EF4-FFF2-40B4-BE49-F238E27FC236}">
                    <a16:creationId xmlns:a16="http://schemas.microsoft.com/office/drawing/2014/main" id="{38528251-772F-43B7-B26D-20677D967DCE}"/>
                  </a:ext>
                </a:extLst>
              </p:cNvPr>
              <p:cNvSpPr/>
              <p:nvPr/>
            </p:nvSpPr>
            <p:spPr>
              <a:xfrm>
                <a:off x="3282715" y="1917185"/>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174" name="Group 173">
            <a:extLst>
              <a:ext uri="{FF2B5EF4-FFF2-40B4-BE49-F238E27FC236}">
                <a16:creationId xmlns:a16="http://schemas.microsoft.com/office/drawing/2014/main" id="{EAA74E55-34F1-4DF0-AFBC-BDD0543E0136}"/>
              </a:ext>
            </a:extLst>
          </p:cNvPr>
          <p:cNvGrpSpPr/>
          <p:nvPr/>
        </p:nvGrpSpPr>
        <p:grpSpPr>
          <a:xfrm>
            <a:off x="1987426" y="1647987"/>
            <a:ext cx="566930" cy="568102"/>
            <a:chOff x="1828800" y="1647987"/>
            <a:chExt cx="566930" cy="568102"/>
          </a:xfrm>
        </p:grpSpPr>
        <p:sp>
          <p:nvSpPr>
            <p:cNvPr id="175" name="Rectangle 174">
              <a:extLst>
                <a:ext uri="{FF2B5EF4-FFF2-40B4-BE49-F238E27FC236}">
                  <a16:creationId xmlns:a16="http://schemas.microsoft.com/office/drawing/2014/main" id="{FCFA4F7F-2584-4DB1-9170-CF4371457CAD}"/>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76" name="Picture 10" descr="Image result for bicycle">
              <a:extLst>
                <a:ext uri="{FF2B5EF4-FFF2-40B4-BE49-F238E27FC236}">
                  <a16:creationId xmlns:a16="http://schemas.microsoft.com/office/drawing/2014/main" id="{A8AF6A93-10EB-4824-91C7-531BE418E4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77" name="Rectangle 176">
              <a:extLst>
                <a:ext uri="{FF2B5EF4-FFF2-40B4-BE49-F238E27FC236}">
                  <a16:creationId xmlns:a16="http://schemas.microsoft.com/office/drawing/2014/main" id="{572B3650-A7E2-4939-810F-D382EC4553CF}"/>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spTree>
    <p:extLst>
      <p:ext uri="{BB962C8B-B14F-4D97-AF65-F5344CB8AC3E}">
        <p14:creationId xmlns:p14="http://schemas.microsoft.com/office/powerpoint/2010/main" val="3909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3" end="3"/>
                                            </p:txEl>
                                          </p:spTgt>
                                        </p:tgtEl>
                                        <p:attrNameLst>
                                          <p:attrName>style.visibility</p:attrName>
                                        </p:attrNameLst>
                                      </p:cBhvr>
                                      <p:to>
                                        <p:strVal val="visible"/>
                                      </p:to>
                                    </p:set>
                                    <p:anim calcmode="lin" valueType="num">
                                      <p:cBhvr additive="base">
                                        <p:cTn id="7"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
                                            <p:txEl>
                                              <p:pRg st="4" end="4"/>
                                            </p:txEl>
                                          </p:spTgt>
                                        </p:tgtEl>
                                        <p:attrNameLst>
                                          <p:attrName>style.visibility</p:attrName>
                                        </p:attrNameLst>
                                      </p:cBhvr>
                                      <p:to>
                                        <p:strVal val="visible"/>
                                      </p:to>
                                    </p:set>
                                    <p:anim calcmode="lin" valueType="num">
                                      <p:cBhvr additive="base">
                                        <p:cTn id="15"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additive="base">
                                        <p:cTn id="19" dur="500" fill="hold"/>
                                        <p:tgtEl>
                                          <p:spTgt spid="157"/>
                                        </p:tgtEl>
                                        <p:attrNameLst>
                                          <p:attrName>ppt_x</p:attrName>
                                        </p:attrNameLst>
                                      </p:cBhvr>
                                      <p:tavLst>
                                        <p:tav tm="0">
                                          <p:val>
                                            <p:strVal val="#ppt_x"/>
                                          </p:val>
                                        </p:tav>
                                        <p:tav tm="100000">
                                          <p:val>
                                            <p:strVal val="#ppt_x"/>
                                          </p:val>
                                        </p:tav>
                                      </p:tavLst>
                                    </p:anim>
                                    <p:anim calcmode="lin" valueType="num">
                                      <p:cBhvr additive="base">
                                        <p:cTn id="20"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
                                            <p:txEl>
                                              <p:pRg st="5" end="5"/>
                                            </p:txEl>
                                          </p:spTgt>
                                        </p:tgtEl>
                                        <p:attrNameLst>
                                          <p:attrName>style.visibility</p:attrName>
                                        </p:attrNameLst>
                                      </p:cBhvr>
                                      <p:to>
                                        <p:strVal val="visible"/>
                                      </p:to>
                                    </p:set>
                                    <p:anim calcmode="lin" valueType="num">
                                      <p:cBhvr additive="base">
                                        <p:cTn id="25"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
                                            <p:txEl>
                                              <p:pRg st="6" end="6"/>
                                            </p:txEl>
                                          </p:spTgt>
                                        </p:tgtEl>
                                        <p:attrNameLst>
                                          <p:attrName>style.visibility</p:attrName>
                                        </p:attrNameLst>
                                      </p:cBhvr>
                                      <p:to>
                                        <p:strVal val="visible"/>
                                      </p:to>
                                    </p:set>
                                    <p:anim calcmode="lin" valueType="num">
                                      <p:cBhvr additive="base">
                                        <p:cTn id="31"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
                                            <p:txEl>
                                              <p:pRg st="6" end="6"/>
                                            </p:txEl>
                                          </p:spTgt>
                                        </p:tgtEl>
                                        <p:attrNameLst>
                                          <p:attrName>ppt_y</p:attrName>
                                        </p:attrNameLst>
                                      </p:cBhvr>
                                      <p:tavLst>
                                        <p:tav tm="0">
                                          <p:val>
                                            <p:strVal val="1+#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1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
                                            <p:txEl>
                                              <p:pRg st="7" end="7"/>
                                            </p:txEl>
                                          </p:spTgt>
                                        </p:tgtEl>
                                        <p:attrNameLst>
                                          <p:attrName>style.visibility</p:attrName>
                                        </p:attrNameLst>
                                      </p:cBhvr>
                                      <p:to>
                                        <p:strVal val="visible"/>
                                      </p:to>
                                    </p:set>
                                    <p:anim calcmode="lin" valueType="num">
                                      <p:cBhvr additive="base">
                                        <p:cTn id="39"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
                                            <p:txEl>
                                              <p:pRg st="8" end="8"/>
                                            </p:txEl>
                                          </p:spTgt>
                                        </p:tgtEl>
                                        <p:attrNameLst>
                                          <p:attrName>style.visibility</p:attrName>
                                        </p:attrNameLst>
                                      </p:cBhvr>
                                      <p:to>
                                        <p:strVal val="visible"/>
                                      </p:to>
                                    </p:set>
                                    <p:anim calcmode="lin" valueType="num">
                                      <p:cBhvr additive="base">
                                        <p:cTn id="45" dur="500" fill="hold"/>
                                        <p:tgtEl>
                                          <p:spTgt spid="10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243">
            <a:extLst>
              <a:ext uri="{FF2B5EF4-FFF2-40B4-BE49-F238E27FC236}">
                <a16:creationId xmlns:a16="http://schemas.microsoft.com/office/drawing/2014/main" id="{633C3C61-09D3-4E0B-BEE9-BB30C7D17C6A}"/>
              </a:ext>
            </a:extLst>
          </p:cNvPr>
          <p:cNvGrpSpPr/>
          <p:nvPr/>
        </p:nvGrpSpPr>
        <p:grpSpPr>
          <a:xfrm>
            <a:off x="1954316" y="823924"/>
            <a:ext cx="4711527" cy="2011680"/>
            <a:chOff x="1954316" y="823924"/>
            <a:chExt cx="4711527" cy="2011680"/>
          </a:xfrm>
        </p:grpSpPr>
        <p:sp>
          <p:nvSpPr>
            <p:cNvPr id="245" name="Rectangle 244">
              <a:extLst>
                <a:ext uri="{FF2B5EF4-FFF2-40B4-BE49-F238E27FC236}">
                  <a16:creationId xmlns:a16="http://schemas.microsoft.com/office/drawing/2014/main" id="{A17907AF-691A-43DF-A127-F379A5577C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246" name="Picture 6" descr="Image result for convolutional neural network">
              <a:extLst>
                <a:ext uri="{FF2B5EF4-FFF2-40B4-BE49-F238E27FC236}">
                  <a16:creationId xmlns:a16="http://schemas.microsoft.com/office/drawing/2014/main" id="{F1D909B6-2001-403C-8C06-345D94E6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125983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Let </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r>
                      <a:rPr lang="en-US" altLang="en-US" sz="2400" b="0" i="0" smtClean="0">
                        <a:solidFill>
                          <a:srgbClr val="00FFFF"/>
                        </a:solidFill>
                        <a:latin typeface="Cambria Math" panose="02040503050406030204" pitchFamily="18" charset="0"/>
                        <a:sym typeface="Symbol" panose="05050102010706020507" pitchFamily="18" charset="2"/>
                      </a:rPr>
                      <m:t> </m:t>
                    </m:r>
                  </m:oMath>
                </a14:m>
                <a:r>
                  <a:rPr lang="en-US" sz="1400" dirty="0"/>
                  <a:t> </a:t>
                </a:r>
                <a:r>
                  <a:rPr lang="en-US" sz="2400" dirty="0"/>
                  <a:t>be the pre activation value of one hidden node.</a:t>
                </a:r>
              </a:p>
              <a:p>
                <a:r>
                  <a:rPr lang="en-US" sz="2400" dirty="0"/>
                  <a:t>Let </a:t>
                </a:r>
                <a14:m>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a:rPr lang="en-US" altLang="en-US" sz="2400" b="0" i="0" smtClean="0">
                        <a:solidFill>
                          <a:srgbClr val="FF00FF"/>
                        </a:solidFill>
                        <a:latin typeface="Cambria Math" panose="02040503050406030204" pitchFamily="18" charset="0"/>
                        <a:sym typeface="Symbol" panose="05050102010706020507" pitchFamily="18" charset="2"/>
                      </a:rPr>
                      <m:t> </m:t>
                    </m:r>
                  </m:oMath>
                </a14:m>
                <a:r>
                  <a:rPr lang="en-US" sz="2400" dirty="0"/>
                  <a:t>be the value of one of the output nodes.</a:t>
                </a:r>
              </a:p>
              <a:p>
                <a:r>
                  <a:rPr lang="en-US" sz="2400" dirty="0"/>
                  <a:t>Let </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00FFFF"/>
                    </a:solidFill>
                    <a:sym typeface="Symbol" panose="05050102010706020507" pitchFamily="18" charset="2"/>
                  </a:rPr>
                  <a:t></a:t>
                </a:r>
                <a:r>
                  <a:rPr lang="en-CA" sz="2400" i="1" baseline="-25000" dirty="0" err="1">
                    <a:solidFill>
                      <a:srgbClr val="00FFFF"/>
                    </a:solidFill>
                    <a:sym typeface="Symbol" panose="05050102010706020507" pitchFamily="18" charset="2"/>
                  </a:rPr>
                  <a:t>zj</a:t>
                </a:r>
                <a:r>
                  <a:rPr lang="en-CA" sz="2400" i="1" dirty="0">
                    <a:solidFill>
                      <a:srgbClr val="66FF33"/>
                    </a:solidFill>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sz="2400" baseline="-25000" dirty="0">
                    <a:solidFill>
                      <a:srgbClr val="66FF33"/>
                    </a:solidFill>
                  </a:rPr>
                  <a:t> </a:t>
                </a:r>
                <a:r>
                  <a:rPr lang="en-US" sz="2400" dirty="0"/>
                  <a:t>be the influence of </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r>
                      <a:rPr lang="en-US" altLang="en-US" sz="2400" i="1" smtClean="0">
                        <a:solidFill>
                          <a:srgbClr val="00FFFF"/>
                        </a:solidFill>
                        <a:latin typeface="Cambria Math" panose="02040503050406030204" pitchFamily="18" charset="0"/>
                        <a:sym typeface="Symbol" panose="05050102010706020507" pitchFamily="18" charset="2"/>
                      </a:rPr>
                      <m:t> </m:t>
                    </m:r>
                  </m:oMath>
                </a14:m>
                <a:r>
                  <a:rPr lang="en-US" sz="2400" dirty="0"/>
                  <a:t>on </a:t>
                </a:r>
                <a14:m>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smtClean="0">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oMath>
                </a14:m>
                <a:r>
                  <a:rPr lang="en-US" sz="2400" dirty="0"/>
                  <a:t> (i.e. weight of super edge).</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56203"/>
                <a:ext cx="10134600" cy="1259832"/>
              </a:xfrm>
              <a:prstGeom prst="rect">
                <a:avLst/>
              </a:prstGeom>
              <a:blipFill>
                <a:blip r:embed="rId4"/>
                <a:stretch>
                  <a:fillRect l="-902" t="-6796" b="-82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6EEB747D-72F4-485E-A111-8D98139A8C4E}"/>
              </a:ext>
            </a:extLst>
          </p:cNvPr>
          <p:cNvGrpSpPr/>
          <p:nvPr/>
        </p:nvGrpSpPr>
        <p:grpSpPr>
          <a:xfrm>
            <a:off x="3924300" y="1649407"/>
            <a:ext cx="528730" cy="575928"/>
            <a:chOff x="3924300" y="1649407"/>
            <a:chExt cx="528730" cy="575928"/>
          </a:xfrm>
        </p:grpSpPr>
        <p:sp>
          <p:nvSpPr>
            <p:cNvPr id="21" name="Rectangle 20">
              <a:extLst>
                <a:ext uri="{FF2B5EF4-FFF2-40B4-BE49-F238E27FC236}">
                  <a16:creationId xmlns:a16="http://schemas.microsoft.com/office/drawing/2014/main" id="{E9DBB991-0B7C-4D95-B6F8-3930C9986CE1}"/>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1" name="Group 10">
              <a:extLst>
                <a:ext uri="{FF2B5EF4-FFF2-40B4-BE49-F238E27FC236}">
                  <a16:creationId xmlns:a16="http://schemas.microsoft.com/office/drawing/2014/main" id="{E338A16E-B112-4679-8AE7-F721F0D2F663}"/>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4BEF10C0-CAD0-4864-9CFC-924C5D01B54F}"/>
                      </a:ext>
                    </a:extLst>
                  </p:cNvPr>
                  <p:cNvSpPr txBox="1"/>
                  <p:nvPr/>
                </p:nvSpPr>
                <p:spPr bwMode="auto">
                  <a:xfrm>
                    <a:off x="3924300" y="1649407"/>
                    <a:ext cx="528730" cy="49141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oMath>
                      </m:oMathPara>
                    </a14:m>
                    <a:endParaRPr lang="en-GB" sz="2400" dirty="0">
                      <a:solidFill>
                        <a:srgbClr val="00FFFF"/>
                      </a:solidFill>
                    </a:endParaRPr>
                  </a:p>
                </p:txBody>
              </p:sp>
            </mc:Choice>
            <mc:Fallback xmlns="">
              <p:sp>
                <p:nvSpPr>
                  <p:cNvPr id="175" name="TextBox 174">
                    <a:extLst>
                      <a:ext uri="{FF2B5EF4-FFF2-40B4-BE49-F238E27FC236}">
                        <a16:creationId xmlns:a16="http://schemas.microsoft.com/office/drawing/2014/main" id="{4BEF10C0-CAD0-4864-9CFC-924C5D01B54F}"/>
                      </a:ext>
                    </a:extLst>
                  </p:cNvPr>
                  <p:cNvSpPr txBox="1">
                    <a:spLocks noRot="1" noChangeAspect="1" noMove="1" noResize="1" noEditPoints="1" noAdjustHandles="1" noChangeArrowheads="1" noChangeShapeType="1" noTextEdit="1"/>
                  </p:cNvSpPr>
                  <p:nvPr/>
                </p:nvSpPr>
                <p:spPr bwMode="auto">
                  <a:xfrm>
                    <a:off x="3924300" y="1649407"/>
                    <a:ext cx="528730" cy="491417"/>
                  </a:xfrm>
                  <a:prstGeom prst="rect">
                    <a:avLst/>
                  </a:prstGeom>
                  <a:blipFill>
                    <a:blip r:embed="rId5"/>
                    <a:stretch>
                      <a:fillRect t="-17500" r="-31395" b="-1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69" name="Oval 168">
                <a:extLst>
                  <a:ext uri="{FF2B5EF4-FFF2-40B4-BE49-F238E27FC236}">
                    <a16:creationId xmlns:a16="http://schemas.microsoft.com/office/drawing/2014/main" id="{0DEA0517-EBFC-43C2-9F24-68EFFE8D8FBD}"/>
                  </a:ext>
                </a:extLst>
              </p:cNvPr>
              <p:cNvSpPr/>
              <p:nvPr/>
            </p:nvSpPr>
            <p:spPr>
              <a:xfrm>
                <a:off x="4109055" y="2099480"/>
                <a:ext cx="136993" cy="125855"/>
              </a:xfrm>
              <a:prstGeom prst="ellipse">
                <a:avLst/>
              </a:prstGeom>
              <a:solidFill>
                <a:srgbClr val="00FFFF"/>
              </a:solidFill>
              <a:ln>
                <a:noFill/>
              </a:ln>
            </p:spPr>
            <p:txBody>
              <a:bodyPr wrap="square" rtlCol="0" anchor="ctr">
                <a:spAutoFit/>
              </a:bodyPr>
              <a:lstStyle/>
              <a:p>
                <a:pPr algn="l"/>
                <a:endParaRPr lang="en-CA" sz="2400"/>
              </a:p>
            </p:txBody>
          </p:sp>
        </p:grpSp>
      </p:grpSp>
      <p:grpSp>
        <p:nvGrpSpPr>
          <p:cNvPr id="25" name="Group 24">
            <a:extLst>
              <a:ext uri="{FF2B5EF4-FFF2-40B4-BE49-F238E27FC236}">
                <a16:creationId xmlns:a16="http://schemas.microsoft.com/office/drawing/2014/main" id="{BB3D4ACE-DA1F-49F1-87F7-F7FEA036B4D6}"/>
              </a:ext>
            </a:extLst>
          </p:cNvPr>
          <p:cNvGrpSpPr/>
          <p:nvPr/>
        </p:nvGrpSpPr>
        <p:grpSpPr>
          <a:xfrm>
            <a:off x="4196885" y="1596501"/>
            <a:ext cx="1608926" cy="544323"/>
            <a:chOff x="4196884" y="1596501"/>
            <a:chExt cx="2092391" cy="544323"/>
          </a:xfrm>
        </p:grpSpPr>
        <p:grpSp>
          <p:nvGrpSpPr>
            <p:cNvPr id="24" name="Group 23">
              <a:extLst>
                <a:ext uri="{FF2B5EF4-FFF2-40B4-BE49-F238E27FC236}">
                  <a16:creationId xmlns:a16="http://schemas.microsoft.com/office/drawing/2014/main" id="{52090798-6C59-40F1-BC7F-4A6A05B72A4C}"/>
                </a:ext>
              </a:extLst>
            </p:cNvPr>
            <p:cNvGrpSpPr/>
            <p:nvPr/>
          </p:nvGrpSpPr>
          <p:grpSpPr>
            <a:xfrm>
              <a:off x="4562717" y="1596501"/>
              <a:ext cx="932014" cy="465364"/>
              <a:chOff x="4562717" y="1596501"/>
              <a:chExt cx="932014" cy="465364"/>
            </a:xfrm>
          </p:grpSpPr>
          <p:sp>
            <p:nvSpPr>
              <p:cNvPr id="239" name="Rectangle 238">
                <a:extLst>
                  <a:ext uri="{FF2B5EF4-FFF2-40B4-BE49-F238E27FC236}">
                    <a16:creationId xmlns:a16="http://schemas.microsoft.com/office/drawing/2014/main" id="{7521BB63-40D0-4EBC-837B-78614959DCB3}"/>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C69F3D3F-55ED-495D-8F28-8E414F47E16A}"/>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i="1" baseline="-25000" dirty="0">
                              <a:solidFill>
                                <a:srgbClr val="66FF33"/>
                              </a:solidFill>
                              <a:cs typeface="Times New Roman" panose="02020603050405020304" pitchFamily="18" charset="0"/>
                              <a:sym typeface="Symbol" panose="05050102010706020507" pitchFamily="18" charset="2"/>
                            </a:rPr>
                            <m:t>j</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237" name="TextBox 236">
                    <a:extLst>
                      <a:ext uri="{FF2B5EF4-FFF2-40B4-BE49-F238E27FC236}">
                        <a16:creationId xmlns:a16="http://schemas.microsoft.com/office/drawing/2014/main" id="{C69F3D3F-55ED-495D-8F28-8E414F47E16A}"/>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6"/>
                    <a:stretch>
                      <a:fillRect l="-2564" r="-5983" b="-15789"/>
                    </a:stretch>
                  </a:blipFill>
                  <a:ln>
                    <a:noFill/>
                  </a:ln>
                </p:spPr>
                <p:txBody>
                  <a:bodyPr/>
                  <a:lstStyle/>
                  <a:p>
                    <a:r>
                      <a:rPr lang="en-GB">
                        <a:noFill/>
                      </a:rPr>
                      <a:t> </a:t>
                    </a:r>
                  </a:p>
                </p:txBody>
              </p:sp>
            </mc:Fallback>
          </mc:AlternateContent>
        </p:grpSp>
        <p:cxnSp>
          <p:nvCxnSpPr>
            <p:cNvPr id="238" name="Straight Connector 237">
              <a:extLst>
                <a:ext uri="{FF2B5EF4-FFF2-40B4-BE49-F238E27FC236}">
                  <a16:creationId xmlns:a16="http://schemas.microsoft.com/office/drawing/2014/main" id="{3BC4C20A-B632-4AA3-8331-AC7D1B76E08E}"/>
                </a:ext>
              </a:extLst>
            </p:cNvPr>
            <p:cNvCxnSpPr>
              <a:cxnSpLocks/>
            </p:cNvCxnSpPr>
            <p:nvPr/>
          </p:nvCxnSpPr>
          <p:spPr bwMode="auto">
            <a:xfrm flipV="1">
              <a:off x="4196884" y="1885749"/>
              <a:ext cx="2092391" cy="255075"/>
            </a:xfrm>
            <a:prstGeom prst="line">
              <a:avLst/>
            </a:prstGeom>
            <a:noFill/>
            <a:ln w="38100" cap="sq" cmpd="sng" algn="ctr">
              <a:solidFill>
                <a:srgbClr val="66FF33"/>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D8633D78-0886-4885-ADAA-BD55D6150659}"/>
              </a:ext>
            </a:extLst>
          </p:cNvPr>
          <p:cNvGrpSpPr/>
          <p:nvPr/>
        </p:nvGrpSpPr>
        <p:grpSpPr>
          <a:xfrm>
            <a:off x="5756767" y="1586948"/>
            <a:ext cx="577773" cy="477486"/>
            <a:chOff x="6180835" y="1600200"/>
            <a:chExt cx="577773" cy="477486"/>
          </a:xfrm>
        </p:grpSpPr>
        <p:sp>
          <p:nvSpPr>
            <p:cNvPr id="240" name="Rectangle 239">
              <a:extLst>
                <a:ext uri="{FF2B5EF4-FFF2-40B4-BE49-F238E27FC236}">
                  <a16:creationId xmlns:a16="http://schemas.microsoft.com/office/drawing/2014/main" id="{7C0A864A-5A38-4717-8ADB-B18D2BB52C19}"/>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2" name="Group 11">
              <a:extLst>
                <a:ext uri="{FF2B5EF4-FFF2-40B4-BE49-F238E27FC236}">
                  <a16:creationId xmlns:a16="http://schemas.microsoft.com/office/drawing/2014/main" id="{F7239963-2562-4E3E-A148-E12D0FFDE435}"/>
                </a:ext>
              </a:extLst>
            </p:cNvPr>
            <p:cNvGrpSpPr/>
            <p:nvPr/>
          </p:nvGrpSpPr>
          <p:grpSpPr>
            <a:xfrm>
              <a:off x="6180835" y="1600200"/>
              <a:ext cx="577773" cy="461665"/>
              <a:chOff x="6180835" y="1600200"/>
              <a:chExt cx="577773" cy="461665"/>
            </a:xfrm>
          </p:grpSpPr>
          <p:sp>
            <p:nvSpPr>
              <p:cNvPr id="171" name="Oval 170">
                <a:extLst>
                  <a:ext uri="{FF2B5EF4-FFF2-40B4-BE49-F238E27FC236}">
                    <a16:creationId xmlns:a16="http://schemas.microsoft.com/office/drawing/2014/main" id="{902D259B-72B1-470B-91DC-28762E7D3D71}"/>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1ADA6376-237F-43DB-998F-21CB1A14FDE7}"/>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172" name="TextBox 171">
                    <a:extLst>
                      <a:ext uri="{FF2B5EF4-FFF2-40B4-BE49-F238E27FC236}">
                        <a16:creationId xmlns:a16="http://schemas.microsoft.com/office/drawing/2014/main" id="{1ADA6376-237F-43DB-998F-21CB1A14FDE7}"/>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7"/>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sp>
        <p:nvSpPr>
          <p:cNvPr id="242" name="TextBox 241">
            <a:extLst>
              <a:ext uri="{FF2B5EF4-FFF2-40B4-BE49-F238E27FC236}">
                <a16:creationId xmlns:a16="http://schemas.microsoft.com/office/drawing/2014/main" id="{1880A66B-F080-45A6-8FAE-5AE9404FF296}"/>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p:spTree>
    <p:extLst>
      <p:ext uri="{BB962C8B-B14F-4D97-AF65-F5344CB8AC3E}">
        <p14:creationId xmlns:p14="http://schemas.microsoft.com/office/powerpoint/2010/main" val="37420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 calcmode="lin" valueType="num">
                                      <p:cBhvr additive="base">
                                        <p:cTn id="17"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
                                            <p:txEl>
                                              <p:pRg st="2" end="2"/>
                                            </p:txEl>
                                          </p:spTgt>
                                        </p:tgtEl>
                                        <p:attrNameLst>
                                          <p:attrName>style.visibility</p:attrName>
                                        </p:attrNameLst>
                                      </p:cBhvr>
                                      <p:to>
                                        <p:strVal val="visible"/>
                                      </p:to>
                                    </p:set>
                                    <p:anim calcmode="lin" valueType="num">
                                      <p:cBhvr additive="base">
                                        <p:cTn id="27"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E65DEFB9-5E29-4AE6-BD68-FB0E9051D6A7}"/>
              </a:ext>
            </a:extLst>
          </p:cNvPr>
          <p:cNvGrpSpPr/>
          <p:nvPr/>
        </p:nvGrpSpPr>
        <p:grpSpPr>
          <a:xfrm>
            <a:off x="1954316" y="823924"/>
            <a:ext cx="4711527" cy="2011680"/>
            <a:chOff x="1954316" y="823924"/>
            <a:chExt cx="4711527" cy="2011680"/>
          </a:xfrm>
        </p:grpSpPr>
        <p:sp>
          <p:nvSpPr>
            <p:cNvPr id="45" name="Rectangle 44">
              <a:extLst>
                <a:ext uri="{FF2B5EF4-FFF2-40B4-BE49-F238E27FC236}">
                  <a16:creationId xmlns:a16="http://schemas.microsoft.com/office/drawing/2014/main" id="{B3BF0FCF-F692-40FC-B4D0-BDC12107E8A0}"/>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46" name="Picture 6" descr="Image result for convolutional neural network">
              <a:extLst>
                <a:ext uri="{FF2B5EF4-FFF2-40B4-BE49-F238E27FC236}">
                  <a16:creationId xmlns:a16="http://schemas.microsoft.com/office/drawing/2014/main" id="{9F3A7088-55DA-494D-AC32-B50E3EAE3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sz="2400" baseline="-25000" dirty="0">
                <a:solidFill>
                  <a:srgbClr val="66FF33"/>
                </a:solidFill>
              </a:rPr>
              <a:t> </a:t>
            </a:r>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of weights in path</a:t>
            </a:r>
          </a:p>
          <a:p>
            <a:r>
              <a:rPr lang="en-US" sz="2400" dirty="0"/>
              <a:t>                         Unless the path is zeroed by a </a:t>
            </a:r>
            <a:r>
              <a:rPr lang="en-US" altLang="en-US" sz="2400" dirty="0" err="1"/>
              <a:t>ReLU</a:t>
            </a:r>
            <a:r>
              <a:rPr lang="en-US" altLang="en-US" sz="2400" dirty="0"/>
              <a:t> </a:t>
            </a:r>
            <a:r>
              <a:rPr lang="en-US" altLang="en-US" sz="2400" i="1" dirty="0"/>
              <a:t>max(</a:t>
            </a:r>
            <a:r>
              <a:rPr lang="en-US" altLang="en-US" sz="2400" i="1" dirty="0" err="1"/>
              <a:t>0,z</a:t>
            </a:r>
            <a:r>
              <a:rPr lang="en-US" altLang="en-US" sz="2400" i="1" dirty="0"/>
              <a:t>)</a:t>
            </a:r>
          </a:p>
          <a:p>
            <a:r>
              <a:rPr lang="en-US" sz="2400" dirty="0"/>
              <a:t>By "independence"</a:t>
            </a:r>
            <a:br>
              <a:rPr lang="en-US" sz="2400" dirty="0"/>
            </a:br>
            <a:r>
              <a:rPr lang="en-US" sz="2400" dirty="0"/>
              <a:t>   Var(</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Var(weights)</a:t>
            </a:r>
            <a:endParaRPr lang="en-US" sz="2400" baseline="-25000" dirty="0"/>
          </a:p>
          <a:p>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2</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p>
          <a:p>
            <a:r>
              <a:rPr lang="en-US" altLang="en-US" sz="2400" baseline="30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r>
              <a:rPr lang="en-US" sz="2400" baseline="30000" dirty="0"/>
              <a:t>  1</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 </a:t>
            </a:r>
          </a:p>
        </p:txBody>
      </p:sp>
      <p:sp>
        <p:nvSpPr>
          <p:cNvPr id="242" name="TextBox 241">
            <a:extLst>
              <a:ext uri="{FF2B5EF4-FFF2-40B4-BE49-F238E27FC236}">
                <a16:creationId xmlns:a16="http://schemas.microsoft.com/office/drawing/2014/main" id="{1880A66B-F080-45A6-8FAE-5AE9404FF296}"/>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p:grpSp>
        <p:nvGrpSpPr>
          <p:cNvPr id="47" name="Group 46">
            <a:extLst>
              <a:ext uri="{FF2B5EF4-FFF2-40B4-BE49-F238E27FC236}">
                <a16:creationId xmlns:a16="http://schemas.microsoft.com/office/drawing/2014/main" id="{7186CF21-A4E2-4B92-B0E4-4286E58D8184}"/>
              </a:ext>
            </a:extLst>
          </p:cNvPr>
          <p:cNvGrpSpPr/>
          <p:nvPr/>
        </p:nvGrpSpPr>
        <p:grpSpPr>
          <a:xfrm>
            <a:off x="3485180" y="1169198"/>
            <a:ext cx="394937" cy="1595470"/>
            <a:chOff x="6885785" y="1153988"/>
            <a:chExt cx="394937" cy="1595470"/>
          </a:xfrm>
        </p:grpSpPr>
        <p:cxnSp>
          <p:nvCxnSpPr>
            <p:cNvPr id="48" name="Straight Arrow Connector 47">
              <a:extLst>
                <a:ext uri="{FF2B5EF4-FFF2-40B4-BE49-F238E27FC236}">
                  <a16:creationId xmlns:a16="http://schemas.microsoft.com/office/drawing/2014/main" id="{52845203-B35F-4A93-A7C6-FDC45DF0717E}"/>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49" name="TextBox 48">
              <a:extLst>
                <a:ext uri="{FF2B5EF4-FFF2-40B4-BE49-F238E27FC236}">
                  <a16:creationId xmlns:a16="http://schemas.microsoft.com/office/drawing/2014/main" id="{C72567D6-F4A9-4A83-9768-62299F5BE8C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grpSp>
        <p:nvGrpSpPr>
          <p:cNvPr id="50" name="Group 49">
            <a:extLst>
              <a:ext uri="{FF2B5EF4-FFF2-40B4-BE49-F238E27FC236}">
                <a16:creationId xmlns:a16="http://schemas.microsoft.com/office/drawing/2014/main" id="{D47A4234-1014-40E0-B706-97D30A771E5A}"/>
              </a:ext>
            </a:extLst>
          </p:cNvPr>
          <p:cNvGrpSpPr/>
          <p:nvPr/>
        </p:nvGrpSpPr>
        <p:grpSpPr>
          <a:xfrm>
            <a:off x="3924300" y="1649407"/>
            <a:ext cx="528730" cy="575928"/>
            <a:chOff x="3924300" y="1649407"/>
            <a:chExt cx="528730" cy="575928"/>
          </a:xfrm>
        </p:grpSpPr>
        <p:sp>
          <p:nvSpPr>
            <p:cNvPr id="51" name="Rectangle 50">
              <a:extLst>
                <a:ext uri="{FF2B5EF4-FFF2-40B4-BE49-F238E27FC236}">
                  <a16:creationId xmlns:a16="http://schemas.microsoft.com/office/drawing/2014/main" id="{050EF9E0-1B94-4ECB-A888-4E1688984720}"/>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52" name="Group 51">
              <a:extLst>
                <a:ext uri="{FF2B5EF4-FFF2-40B4-BE49-F238E27FC236}">
                  <a16:creationId xmlns:a16="http://schemas.microsoft.com/office/drawing/2014/main" id="{2C25A829-030C-492E-9937-5AA87B81FC5A}"/>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1C9DFC6-EE52-48FD-82D8-281C0DE8CA3B}"/>
                      </a:ext>
                    </a:extLst>
                  </p:cNvPr>
                  <p:cNvSpPr txBox="1"/>
                  <p:nvPr/>
                </p:nvSpPr>
                <p:spPr bwMode="auto">
                  <a:xfrm>
                    <a:off x="3924300" y="1649407"/>
                    <a:ext cx="528730" cy="49141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oMath>
                      </m:oMathPara>
                    </a14:m>
                    <a:endParaRPr lang="en-GB" sz="2400" dirty="0">
                      <a:solidFill>
                        <a:srgbClr val="00FFFF"/>
                      </a:solidFill>
                    </a:endParaRPr>
                  </a:p>
                </p:txBody>
              </p:sp>
            </mc:Choice>
            <mc:Fallback xmlns="">
              <p:sp>
                <p:nvSpPr>
                  <p:cNvPr id="55" name="TextBox 54">
                    <a:extLst>
                      <a:ext uri="{FF2B5EF4-FFF2-40B4-BE49-F238E27FC236}">
                        <a16:creationId xmlns:a16="http://schemas.microsoft.com/office/drawing/2014/main" id="{D1C9DFC6-EE52-48FD-82D8-281C0DE8CA3B}"/>
                      </a:ext>
                    </a:extLst>
                  </p:cNvPr>
                  <p:cNvSpPr txBox="1">
                    <a:spLocks noRot="1" noChangeAspect="1" noMove="1" noResize="1" noEditPoints="1" noAdjustHandles="1" noChangeArrowheads="1" noChangeShapeType="1" noTextEdit="1"/>
                  </p:cNvSpPr>
                  <p:nvPr/>
                </p:nvSpPr>
                <p:spPr bwMode="auto">
                  <a:xfrm>
                    <a:off x="3924300" y="1649407"/>
                    <a:ext cx="528730" cy="491417"/>
                  </a:xfrm>
                  <a:prstGeom prst="rect">
                    <a:avLst/>
                  </a:prstGeom>
                  <a:blipFill>
                    <a:blip r:embed="rId3"/>
                    <a:stretch>
                      <a:fillRect t="-17500" r="-31395" b="-1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56" name="Oval 55">
                <a:extLst>
                  <a:ext uri="{FF2B5EF4-FFF2-40B4-BE49-F238E27FC236}">
                    <a16:creationId xmlns:a16="http://schemas.microsoft.com/office/drawing/2014/main" id="{E2F83430-18AE-442A-8F7E-B051A55D8CBF}"/>
                  </a:ext>
                </a:extLst>
              </p:cNvPr>
              <p:cNvSpPr/>
              <p:nvPr/>
            </p:nvSpPr>
            <p:spPr>
              <a:xfrm>
                <a:off x="4109055" y="2099480"/>
                <a:ext cx="136993" cy="125855"/>
              </a:xfrm>
              <a:prstGeom prst="ellipse">
                <a:avLst/>
              </a:prstGeom>
              <a:solidFill>
                <a:srgbClr val="00FFFF"/>
              </a:solidFill>
              <a:ln>
                <a:noFill/>
              </a:ln>
            </p:spPr>
            <p:txBody>
              <a:bodyPr wrap="square" rtlCol="0" anchor="ctr">
                <a:spAutoFit/>
              </a:bodyPr>
              <a:lstStyle/>
              <a:p>
                <a:pPr algn="l"/>
                <a:endParaRPr lang="en-CA" sz="2400"/>
              </a:p>
            </p:txBody>
          </p:sp>
        </p:grpSp>
      </p:grpSp>
      <p:sp>
        <p:nvSpPr>
          <p:cNvPr id="62" name="TextBox 61">
            <a:extLst>
              <a:ext uri="{FF2B5EF4-FFF2-40B4-BE49-F238E27FC236}">
                <a16:creationId xmlns:a16="http://schemas.microsoft.com/office/drawing/2014/main" id="{49D5FE6F-1EBB-4C8C-BECB-4313EE1C336F}"/>
              </a:ext>
            </a:extLst>
          </p:cNvPr>
          <p:cNvSpPr txBox="1"/>
          <p:nvPr/>
        </p:nvSpPr>
        <p:spPr bwMode="auto">
          <a:xfrm>
            <a:off x="3412634" y="5398264"/>
            <a:ext cx="50518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But each edge has a</a:t>
            </a:r>
            <a:r>
              <a:rPr lang="en-US" sz="2400" baseline="30000" dirty="0"/>
              <a:t> 1</a:t>
            </a:r>
            <a:r>
              <a:rPr lang="en-US" sz="2400" dirty="0"/>
              <a:t>/</a:t>
            </a:r>
            <a:r>
              <a:rPr lang="en-US" sz="2400" baseline="-25000" dirty="0"/>
              <a:t>2</a:t>
            </a:r>
            <a:r>
              <a:rPr lang="en-US" sz="2400" dirty="0"/>
              <a:t> chance </a:t>
            </a:r>
            <a:br>
              <a:rPr lang="en-US" sz="2400" dirty="0"/>
            </a:br>
            <a:r>
              <a:rPr lang="en-US" sz="2400" dirty="0"/>
              <a:t>of being zeroed by a </a:t>
            </a:r>
            <a:r>
              <a:rPr lang="en-US" altLang="en-US" sz="2400" dirty="0" err="1"/>
              <a:t>ReLU</a:t>
            </a:r>
            <a:r>
              <a:rPr lang="en-US" altLang="en-US" sz="2400" dirty="0"/>
              <a:t> </a:t>
            </a:r>
            <a:r>
              <a:rPr lang="en-US" altLang="en-US" sz="2400" i="1" dirty="0"/>
              <a:t>max(</a:t>
            </a:r>
            <a:r>
              <a:rPr lang="en-US" altLang="en-US" sz="2400" i="1" dirty="0" err="1"/>
              <a:t>0,z</a:t>
            </a:r>
            <a:r>
              <a:rPr lang="en-US" altLang="en-US" sz="2400" i="1" dirty="0"/>
              <a:t>)</a:t>
            </a:r>
          </a:p>
        </p:txBody>
      </p:sp>
      <p:sp>
        <p:nvSpPr>
          <p:cNvPr id="63" name="TextBox 62">
            <a:extLst>
              <a:ext uri="{FF2B5EF4-FFF2-40B4-BE49-F238E27FC236}">
                <a16:creationId xmlns:a16="http://schemas.microsoft.com/office/drawing/2014/main" id="{1D3B36EC-AA8D-4963-9163-8807DFC85D19}"/>
              </a:ext>
            </a:extLst>
          </p:cNvPr>
          <p:cNvSpPr txBox="1"/>
          <p:nvPr/>
        </p:nvSpPr>
        <p:spPr bwMode="auto">
          <a:xfrm>
            <a:off x="5168891" y="4605605"/>
            <a:ext cx="193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a:t>
            </a:r>
            <a:r>
              <a:rPr lang="en-US" sz="2400" baseline="30000" dirty="0"/>
              <a:t> 1</a:t>
            </a:r>
            <a:r>
              <a:rPr lang="en-US" sz="2400" dirty="0"/>
              <a:t>/</a:t>
            </a:r>
            <a:r>
              <a:rPr lang="en-US" sz="2400" baseline="-25000" dirty="0"/>
              <a:t>2</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endParaRPr lang="en-US" altLang="en-US" sz="2400" i="1" dirty="0"/>
          </a:p>
        </p:txBody>
      </p:sp>
      <p:sp>
        <p:nvSpPr>
          <p:cNvPr id="66" name="TextBox 65">
            <a:extLst>
              <a:ext uri="{FF2B5EF4-FFF2-40B4-BE49-F238E27FC236}">
                <a16:creationId xmlns:a16="http://schemas.microsoft.com/office/drawing/2014/main" id="{604F573A-E24E-4FE8-A54C-33473B0145E6}"/>
              </a:ext>
            </a:extLst>
          </p:cNvPr>
          <p:cNvSpPr txBox="1"/>
          <p:nvPr/>
        </p:nvSpPr>
        <p:spPr bwMode="auto">
          <a:xfrm>
            <a:off x="1144243" y="5402947"/>
            <a:ext cx="2147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 of such paths </a:t>
            </a:r>
            <a:br>
              <a:rPr lang="en-US" sz="2400" dirty="0"/>
            </a:br>
            <a:r>
              <a:rPr lang="en-US" sz="2400" dirty="0"/>
              <a:t> is </a:t>
            </a:r>
            <a:r>
              <a:rPr lang="en-US" sz="2400" dirty="0" err="1"/>
              <a:t>m</a:t>
            </a:r>
            <a:r>
              <a:rPr lang="en-US" sz="2400" baseline="30000" dirty="0" err="1"/>
              <a:t>length</a:t>
            </a:r>
            <a:r>
              <a:rPr lang="en-US" sz="2400" baseline="30000" dirty="0"/>
              <a:t> of path-1</a:t>
            </a:r>
            <a:endParaRPr lang="en-US" altLang="en-US" sz="2400" i="1" dirty="0"/>
          </a:p>
        </p:txBody>
      </p:sp>
      <p:grpSp>
        <p:nvGrpSpPr>
          <p:cNvPr id="70" name="Group 69">
            <a:extLst>
              <a:ext uri="{FF2B5EF4-FFF2-40B4-BE49-F238E27FC236}">
                <a16:creationId xmlns:a16="http://schemas.microsoft.com/office/drawing/2014/main" id="{E44EBF28-104F-4EA2-A249-2D783E36D2A3}"/>
              </a:ext>
            </a:extLst>
          </p:cNvPr>
          <p:cNvGrpSpPr/>
          <p:nvPr/>
        </p:nvGrpSpPr>
        <p:grpSpPr>
          <a:xfrm>
            <a:off x="5756767" y="1586948"/>
            <a:ext cx="577773" cy="477486"/>
            <a:chOff x="6180835" y="1600200"/>
            <a:chExt cx="577773" cy="477486"/>
          </a:xfrm>
        </p:grpSpPr>
        <p:sp>
          <p:nvSpPr>
            <p:cNvPr id="71" name="Rectangle 70">
              <a:extLst>
                <a:ext uri="{FF2B5EF4-FFF2-40B4-BE49-F238E27FC236}">
                  <a16:creationId xmlns:a16="http://schemas.microsoft.com/office/drawing/2014/main" id="{4EF3D495-2DE6-4FFA-8E52-A487F8F180B1}"/>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72" name="Group 71">
              <a:extLst>
                <a:ext uri="{FF2B5EF4-FFF2-40B4-BE49-F238E27FC236}">
                  <a16:creationId xmlns:a16="http://schemas.microsoft.com/office/drawing/2014/main" id="{25C7E05B-D2F6-4904-89D3-06D1917F7A2F}"/>
                </a:ext>
              </a:extLst>
            </p:cNvPr>
            <p:cNvGrpSpPr/>
            <p:nvPr/>
          </p:nvGrpSpPr>
          <p:grpSpPr>
            <a:xfrm>
              <a:off x="6180835" y="1600200"/>
              <a:ext cx="577773" cy="461665"/>
              <a:chOff x="6180835" y="1600200"/>
              <a:chExt cx="577773" cy="461665"/>
            </a:xfrm>
          </p:grpSpPr>
          <p:sp>
            <p:nvSpPr>
              <p:cNvPr id="73" name="Oval 72">
                <a:extLst>
                  <a:ext uri="{FF2B5EF4-FFF2-40B4-BE49-F238E27FC236}">
                    <a16:creationId xmlns:a16="http://schemas.microsoft.com/office/drawing/2014/main" id="{8309EE00-520E-46F8-8A06-49F2C50FC77B}"/>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A60DE3C-7A0B-4F6B-A8E7-21CF7B775309}"/>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74" name="TextBox 73">
                    <a:extLst>
                      <a:ext uri="{FF2B5EF4-FFF2-40B4-BE49-F238E27FC236}">
                        <a16:creationId xmlns:a16="http://schemas.microsoft.com/office/drawing/2014/main" id="{CA60DE3C-7A0B-4F6B-A8E7-21CF7B775309}"/>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4"/>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77" name="Group 76">
            <a:extLst>
              <a:ext uri="{FF2B5EF4-FFF2-40B4-BE49-F238E27FC236}">
                <a16:creationId xmlns:a16="http://schemas.microsoft.com/office/drawing/2014/main" id="{176F2151-DD33-4F1B-98EF-FC1FD5AEC4B0}"/>
              </a:ext>
            </a:extLst>
          </p:cNvPr>
          <p:cNvGrpSpPr/>
          <p:nvPr/>
        </p:nvGrpSpPr>
        <p:grpSpPr>
          <a:xfrm>
            <a:off x="4478189" y="1596501"/>
            <a:ext cx="716664" cy="465364"/>
            <a:chOff x="4562717" y="1596501"/>
            <a:chExt cx="932014" cy="465364"/>
          </a:xfrm>
        </p:grpSpPr>
        <p:sp>
          <p:nvSpPr>
            <p:cNvPr id="79" name="Rectangle 78">
              <a:extLst>
                <a:ext uri="{FF2B5EF4-FFF2-40B4-BE49-F238E27FC236}">
                  <a16:creationId xmlns:a16="http://schemas.microsoft.com/office/drawing/2014/main" id="{79DF34DF-78F1-4E35-AA8A-FE5E857537F0}"/>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CD08E27-6DDF-4DBA-9B4F-A6F57AC05FC2}"/>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i="1" baseline="-25000" dirty="0">
                            <a:solidFill>
                              <a:srgbClr val="66FF33"/>
                            </a:solidFill>
                            <a:cs typeface="Times New Roman" panose="02020603050405020304" pitchFamily="18" charset="0"/>
                            <a:sym typeface="Symbol" panose="05050102010706020507" pitchFamily="18" charset="2"/>
                          </a:rPr>
                          <m:t>j</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80" name="TextBox 79">
                  <a:extLst>
                    <a:ext uri="{FF2B5EF4-FFF2-40B4-BE49-F238E27FC236}">
                      <a16:creationId xmlns:a16="http://schemas.microsoft.com/office/drawing/2014/main" id="{2CD08E27-6DDF-4DBA-9B4F-A6F57AC05FC2}"/>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5"/>
                  <a:stretch>
                    <a:fillRect l="-2564" r="-5983" b="-15789"/>
                  </a:stretch>
                </a:blipFill>
                <a:ln>
                  <a:noFill/>
                </a:ln>
              </p:spPr>
              <p:txBody>
                <a:bodyPr/>
                <a:lstStyle/>
                <a:p>
                  <a:r>
                    <a:rPr lang="en-GB">
                      <a:noFill/>
                    </a:rPr>
                    <a:t> </a:t>
                  </a:r>
                </a:p>
              </p:txBody>
            </p:sp>
          </mc:Fallback>
        </mc:AlternateContent>
      </p:grpSp>
      <p:grpSp>
        <p:nvGrpSpPr>
          <p:cNvPr id="38" name="Group 37">
            <a:extLst>
              <a:ext uri="{FF2B5EF4-FFF2-40B4-BE49-F238E27FC236}">
                <a16:creationId xmlns:a16="http://schemas.microsoft.com/office/drawing/2014/main" id="{8A9E3623-9757-4369-9382-03EE00378A37}"/>
              </a:ext>
            </a:extLst>
          </p:cNvPr>
          <p:cNvGrpSpPr/>
          <p:nvPr/>
        </p:nvGrpSpPr>
        <p:grpSpPr>
          <a:xfrm>
            <a:off x="4147765" y="1599363"/>
            <a:ext cx="1682439" cy="765945"/>
            <a:chOff x="4147765" y="1599363"/>
            <a:chExt cx="1682439" cy="765945"/>
          </a:xfrm>
        </p:grpSpPr>
        <p:cxnSp>
          <p:nvCxnSpPr>
            <p:cNvPr id="39" name="Straight Connector 38">
              <a:extLst>
                <a:ext uri="{FF2B5EF4-FFF2-40B4-BE49-F238E27FC236}">
                  <a16:creationId xmlns:a16="http://schemas.microsoft.com/office/drawing/2014/main" id="{E320C224-6482-49D7-B747-455014052154}"/>
                </a:ext>
              </a:extLst>
            </p:cNvPr>
            <p:cNvCxnSpPr>
              <a:cxnSpLocks/>
            </p:cNvCxnSpPr>
            <p:nvPr/>
          </p:nvCxnSpPr>
          <p:spPr bwMode="auto">
            <a:xfrm flipV="1">
              <a:off x="4185412" y="1600200"/>
              <a:ext cx="802259" cy="562207"/>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57FC6152-327F-4FE6-8A12-1145C8801433}"/>
                </a:ext>
              </a:extLst>
            </p:cNvPr>
            <p:cNvCxnSpPr>
              <a:cxnSpLocks/>
            </p:cNvCxnSpPr>
            <p:nvPr/>
          </p:nvCxnSpPr>
          <p:spPr bwMode="auto">
            <a:xfrm>
              <a:off x="5004000" y="1599363"/>
              <a:ext cx="826204" cy="297511"/>
            </a:xfrm>
            <a:prstGeom prst="line">
              <a:avLst/>
            </a:prstGeom>
            <a:noFill/>
            <a:ln w="25400" cap="sq" cmpd="sng" algn="ctr">
              <a:solidFill>
                <a:srgbClr val="66FF3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AF0AD3F-14D4-400D-B5D1-5BF00B76EF7F}"/>
                </a:ext>
              </a:extLst>
            </p:cNvPr>
            <p:cNvCxnSpPr>
              <a:cxnSpLocks/>
            </p:cNvCxnSpPr>
            <p:nvPr/>
          </p:nvCxnSpPr>
          <p:spPr bwMode="auto">
            <a:xfrm>
              <a:off x="4147765" y="2188435"/>
              <a:ext cx="839906" cy="176873"/>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FD76A19-C5A9-4BA9-BFF5-9C6A9FDE17AE}"/>
                </a:ext>
              </a:extLst>
            </p:cNvPr>
            <p:cNvCxnSpPr>
              <a:cxnSpLocks/>
            </p:cNvCxnSpPr>
            <p:nvPr/>
          </p:nvCxnSpPr>
          <p:spPr bwMode="auto">
            <a:xfrm flipV="1">
              <a:off x="5013713" y="1881303"/>
              <a:ext cx="803029" cy="484005"/>
            </a:xfrm>
            <a:prstGeom prst="line">
              <a:avLst/>
            </a:prstGeom>
            <a:noFill/>
            <a:ln w="25400" cap="sq" cmpd="sng" algn="ctr">
              <a:solidFill>
                <a:srgbClr val="66FF33"/>
              </a:solidFill>
              <a:prstDash val="solid"/>
              <a:round/>
              <a:headEnd type="none" w="med" len="med"/>
              <a:tailEnd type="none" w="med" len="med"/>
            </a:ln>
            <a:effectLst/>
          </p:spPr>
        </p:cxnSp>
      </p:grpSp>
    </p:spTree>
    <p:extLst>
      <p:ext uri="{BB962C8B-B14F-4D97-AF65-F5344CB8AC3E}">
        <p14:creationId xmlns:p14="http://schemas.microsoft.com/office/powerpoint/2010/main" val="22408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 calcmode="lin" valueType="num">
                                      <p:cBhvr additive="base">
                                        <p:cTn id="17"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
                                            <p:txEl>
                                              <p:pRg st="2" end="2"/>
                                            </p:txEl>
                                          </p:spTgt>
                                        </p:tgtEl>
                                        <p:attrNameLst>
                                          <p:attrName>style.visibility</p:attrName>
                                        </p:attrNameLst>
                                      </p:cBhvr>
                                      <p:to>
                                        <p:strVal val="visible"/>
                                      </p:to>
                                    </p:set>
                                    <p:anim calcmode="lin" valueType="num">
                                      <p:cBhvr additive="base">
                                        <p:cTn id="23"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42"/>
                                        </p:tgtEl>
                                        <p:attrNameLst>
                                          <p:attrName>r</p:attrName>
                                        </p:attrNameLst>
                                      </p:cBhvr>
                                    </p:animRot>
                                    <p:animRot by="-240000">
                                      <p:cBhvr>
                                        <p:cTn id="29" dur="200" fill="hold">
                                          <p:stCondLst>
                                            <p:cond delay="200"/>
                                          </p:stCondLst>
                                        </p:cTn>
                                        <p:tgtEl>
                                          <p:spTgt spid="242"/>
                                        </p:tgtEl>
                                        <p:attrNameLst>
                                          <p:attrName>r</p:attrName>
                                        </p:attrNameLst>
                                      </p:cBhvr>
                                    </p:animRot>
                                    <p:animRot by="240000">
                                      <p:cBhvr>
                                        <p:cTn id="30" dur="200" fill="hold">
                                          <p:stCondLst>
                                            <p:cond delay="400"/>
                                          </p:stCondLst>
                                        </p:cTn>
                                        <p:tgtEl>
                                          <p:spTgt spid="242"/>
                                        </p:tgtEl>
                                        <p:attrNameLst>
                                          <p:attrName>r</p:attrName>
                                        </p:attrNameLst>
                                      </p:cBhvr>
                                    </p:animRot>
                                    <p:animRot by="-240000">
                                      <p:cBhvr>
                                        <p:cTn id="31" dur="200" fill="hold">
                                          <p:stCondLst>
                                            <p:cond delay="600"/>
                                          </p:stCondLst>
                                        </p:cTn>
                                        <p:tgtEl>
                                          <p:spTgt spid="242"/>
                                        </p:tgtEl>
                                        <p:attrNameLst>
                                          <p:attrName>r</p:attrName>
                                        </p:attrNameLst>
                                      </p:cBhvr>
                                    </p:animRot>
                                    <p:animRot by="120000">
                                      <p:cBhvr>
                                        <p:cTn id="32" dur="200" fill="hold">
                                          <p:stCondLst>
                                            <p:cond delay="800"/>
                                          </p:stCondLst>
                                        </p:cTn>
                                        <p:tgtEl>
                                          <p:spTgt spid="242"/>
                                        </p:tgtEl>
                                        <p:attrNameLst>
                                          <p:attrName>r</p:attrName>
                                        </p:attrNameLst>
                                      </p:cBhvr>
                                    </p:animRot>
                                  </p:childTnLst>
                                </p:cTn>
                              </p:par>
                              <p:par>
                                <p:cTn id="33" presetID="2" presetClass="entr" presetSubtype="4" fill="hold" nodeType="withEffect">
                                  <p:stCondLst>
                                    <p:cond delay="0"/>
                                  </p:stCondLst>
                                  <p:childTnLst>
                                    <p:set>
                                      <p:cBhvr>
                                        <p:cTn id="34" dur="1" fill="hold">
                                          <p:stCondLst>
                                            <p:cond delay="0"/>
                                          </p:stCondLst>
                                        </p:cTn>
                                        <p:tgtEl>
                                          <p:spTgt spid="102">
                                            <p:txEl>
                                              <p:pRg st="3" end="3"/>
                                            </p:txEl>
                                          </p:spTgt>
                                        </p:tgtEl>
                                        <p:attrNameLst>
                                          <p:attrName>style.visibility</p:attrName>
                                        </p:attrNameLst>
                                      </p:cBhvr>
                                      <p:to>
                                        <p:strVal val="visible"/>
                                      </p:to>
                                    </p:set>
                                    <p:anim calcmode="lin" valueType="num">
                                      <p:cBhvr additive="base">
                                        <p:cTn id="35"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6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
                                            <p:txEl>
                                              <p:pRg st="4" end="4"/>
                                            </p:txEl>
                                          </p:spTgt>
                                        </p:tgtEl>
                                        <p:attrNameLst>
                                          <p:attrName>style.visibility</p:attrName>
                                        </p:attrNameLst>
                                      </p:cBhvr>
                                      <p:to>
                                        <p:strVal val="visible"/>
                                      </p:to>
                                    </p:set>
                                    <p:anim calcmode="lin" valueType="num">
                                      <p:cBhvr additive="base">
                                        <p:cTn id="61"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62" grpId="0"/>
      <p:bldP spid="62" grpId="1"/>
      <p:bldP spid="63" grpId="0"/>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E65DEFB9-5E29-4AE6-BD68-FB0E9051D6A7}"/>
              </a:ext>
            </a:extLst>
          </p:cNvPr>
          <p:cNvGrpSpPr/>
          <p:nvPr/>
        </p:nvGrpSpPr>
        <p:grpSpPr>
          <a:xfrm>
            <a:off x="1954316" y="823924"/>
            <a:ext cx="4711527" cy="2011680"/>
            <a:chOff x="1954316" y="823924"/>
            <a:chExt cx="4711527" cy="2011680"/>
          </a:xfrm>
        </p:grpSpPr>
        <p:sp>
          <p:nvSpPr>
            <p:cNvPr id="45" name="Rectangle 44">
              <a:extLst>
                <a:ext uri="{FF2B5EF4-FFF2-40B4-BE49-F238E27FC236}">
                  <a16:creationId xmlns:a16="http://schemas.microsoft.com/office/drawing/2014/main" id="{B3BF0FCF-F692-40FC-B4D0-BDC12107E8A0}"/>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46" name="Picture 6" descr="Image result for convolutional neural network">
              <a:extLst>
                <a:ext uri="{FF2B5EF4-FFF2-40B4-BE49-F238E27FC236}">
                  <a16:creationId xmlns:a16="http://schemas.microsoft.com/office/drawing/2014/main" id="{9F3A7088-55DA-494D-AC32-B50E3EAE3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sz="2400" baseline="-25000" dirty="0">
                <a:solidFill>
                  <a:srgbClr val="66FF33"/>
                </a:solidFill>
              </a:rPr>
              <a:t> </a:t>
            </a:r>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of weights in path</a:t>
            </a:r>
          </a:p>
          <a:p>
            <a:r>
              <a:rPr lang="en-US" sz="2400" dirty="0"/>
              <a:t>                         Unless the path is zeroed by a </a:t>
            </a:r>
            <a:r>
              <a:rPr lang="en-US" altLang="en-US" sz="2400" dirty="0" err="1"/>
              <a:t>ReLU</a:t>
            </a:r>
            <a:r>
              <a:rPr lang="en-US" altLang="en-US" sz="2400" dirty="0"/>
              <a:t> </a:t>
            </a:r>
            <a:r>
              <a:rPr lang="en-US" altLang="en-US" sz="2400" i="1" dirty="0"/>
              <a:t>max(</a:t>
            </a:r>
            <a:r>
              <a:rPr lang="en-US" altLang="en-US" sz="2400" i="1" dirty="0" err="1"/>
              <a:t>0,z</a:t>
            </a:r>
            <a:r>
              <a:rPr lang="en-US" altLang="en-US" sz="2400" i="1" dirty="0"/>
              <a:t>)</a:t>
            </a:r>
          </a:p>
          <a:p>
            <a:r>
              <a:rPr lang="en-US" sz="2400" dirty="0"/>
              <a:t>By "independence"</a:t>
            </a:r>
            <a:br>
              <a:rPr lang="en-US" sz="2400" dirty="0"/>
            </a:br>
            <a:r>
              <a:rPr lang="en-US" sz="2400" dirty="0"/>
              <a:t>   Var(</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Var(weights)</a:t>
            </a:r>
            <a:endParaRPr lang="en-US" sz="2400" baseline="-25000" dirty="0"/>
          </a:p>
          <a:p>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jr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2</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p>
          <a:p>
            <a:r>
              <a:rPr lang="en-US" altLang="en-US" sz="2400" baseline="30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r>
              <a:rPr lang="en-US" sz="2400" baseline="30000" dirty="0"/>
              <a:t>  1</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 </a:t>
            </a:r>
          </a:p>
        </p:txBody>
      </p:sp>
      <p:grpSp>
        <p:nvGrpSpPr>
          <p:cNvPr id="47" name="Group 46">
            <a:extLst>
              <a:ext uri="{FF2B5EF4-FFF2-40B4-BE49-F238E27FC236}">
                <a16:creationId xmlns:a16="http://schemas.microsoft.com/office/drawing/2014/main" id="{7186CF21-A4E2-4B92-B0E4-4286E58D8184}"/>
              </a:ext>
            </a:extLst>
          </p:cNvPr>
          <p:cNvGrpSpPr/>
          <p:nvPr/>
        </p:nvGrpSpPr>
        <p:grpSpPr>
          <a:xfrm>
            <a:off x="3485180" y="1169198"/>
            <a:ext cx="394937" cy="1595470"/>
            <a:chOff x="6885785" y="1153988"/>
            <a:chExt cx="394937" cy="1595470"/>
          </a:xfrm>
        </p:grpSpPr>
        <p:cxnSp>
          <p:nvCxnSpPr>
            <p:cNvPr id="48" name="Straight Arrow Connector 47">
              <a:extLst>
                <a:ext uri="{FF2B5EF4-FFF2-40B4-BE49-F238E27FC236}">
                  <a16:creationId xmlns:a16="http://schemas.microsoft.com/office/drawing/2014/main" id="{52845203-B35F-4A93-A7C6-FDC45DF0717E}"/>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49" name="TextBox 48">
              <a:extLst>
                <a:ext uri="{FF2B5EF4-FFF2-40B4-BE49-F238E27FC236}">
                  <a16:creationId xmlns:a16="http://schemas.microsoft.com/office/drawing/2014/main" id="{C72567D6-F4A9-4A83-9768-62299F5BE8C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grpSp>
        <p:nvGrpSpPr>
          <p:cNvPr id="50" name="Group 49">
            <a:extLst>
              <a:ext uri="{FF2B5EF4-FFF2-40B4-BE49-F238E27FC236}">
                <a16:creationId xmlns:a16="http://schemas.microsoft.com/office/drawing/2014/main" id="{D47A4234-1014-40E0-B706-97D30A771E5A}"/>
              </a:ext>
            </a:extLst>
          </p:cNvPr>
          <p:cNvGrpSpPr/>
          <p:nvPr/>
        </p:nvGrpSpPr>
        <p:grpSpPr>
          <a:xfrm>
            <a:off x="3924300" y="1649407"/>
            <a:ext cx="528730" cy="575928"/>
            <a:chOff x="3924300" y="1649407"/>
            <a:chExt cx="528730" cy="575928"/>
          </a:xfrm>
        </p:grpSpPr>
        <p:sp>
          <p:nvSpPr>
            <p:cNvPr id="51" name="Rectangle 50">
              <a:extLst>
                <a:ext uri="{FF2B5EF4-FFF2-40B4-BE49-F238E27FC236}">
                  <a16:creationId xmlns:a16="http://schemas.microsoft.com/office/drawing/2014/main" id="{050EF9E0-1B94-4ECB-A888-4E1688984720}"/>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52" name="Group 51">
              <a:extLst>
                <a:ext uri="{FF2B5EF4-FFF2-40B4-BE49-F238E27FC236}">
                  <a16:creationId xmlns:a16="http://schemas.microsoft.com/office/drawing/2014/main" id="{2C25A829-030C-492E-9937-5AA87B81FC5A}"/>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1C9DFC6-EE52-48FD-82D8-281C0DE8CA3B}"/>
                      </a:ext>
                    </a:extLst>
                  </p:cNvPr>
                  <p:cNvSpPr txBox="1"/>
                  <p:nvPr/>
                </p:nvSpPr>
                <p:spPr bwMode="auto">
                  <a:xfrm>
                    <a:off x="3924300" y="1649407"/>
                    <a:ext cx="528730" cy="49141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oMath>
                      </m:oMathPara>
                    </a14:m>
                    <a:endParaRPr lang="en-GB" sz="2400" dirty="0">
                      <a:solidFill>
                        <a:srgbClr val="00FFFF"/>
                      </a:solidFill>
                    </a:endParaRPr>
                  </a:p>
                </p:txBody>
              </p:sp>
            </mc:Choice>
            <mc:Fallback xmlns="">
              <p:sp>
                <p:nvSpPr>
                  <p:cNvPr id="55" name="TextBox 54">
                    <a:extLst>
                      <a:ext uri="{FF2B5EF4-FFF2-40B4-BE49-F238E27FC236}">
                        <a16:creationId xmlns:a16="http://schemas.microsoft.com/office/drawing/2014/main" id="{D1C9DFC6-EE52-48FD-82D8-281C0DE8CA3B}"/>
                      </a:ext>
                    </a:extLst>
                  </p:cNvPr>
                  <p:cNvSpPr txBox="1">
                    <a:spLocks noRot="1" noChangeAspect="1" noMove="1" noResize="1" noEditPoints="1" noAdjustHandles="1" noChangeArrowheads="1" noChangeShapeType="1" noTextEdit="1"/>
                  </p:cNvSpPr>
                  <p:nvPr/>
                </p:nvSpPr>
                <p:spPr bwMode="auto">
                  <a:xfrm>
                    <a:off x="3924300" y="1649407"/>
                    <a:ext cx="528730" cy="491417"/>
                  </a:xfrm>
                  <a:prstGeom prst="rect">
                    <a:avLst/>
                  </a:prstGeom>
                  <a:blipFill>
                    <a:blip r:embed="rId3"/>
                    <a:stretch>
                      <a:fillRect t="-17500" r="-31395" b="-1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56" name="Oval 55">
                <a:extLst>
                  <a:ext uri="{FF2B5EF4-FFF2-40B4-BE49-F238E27FC236}">
                    <a16:creationId xmlns:a16="http://schemas.microsoft.com/office/drawing/2014/main" id="{E2F83430-18AE-442A-8F7E-B051A55D8CBF}"/>
                  </a:ext>
                </a:extLst>
              </p:cNvPr>
              <p:cNvSpPr/>
              <p:nvPr/>
            </p:nvSpPr>
            <p:spPr>
              <a:xfrm>
                <a:off x="4109055" y="2099480"/>
                <a:ext cx="136993" cy="125855"/>
              </a:xfrm>
              <a:prstGeom prst="ellipse">
                <a:avLst/>
              </a:prstGeom>
              <a:solidFill>
                <a:srgbClr val="00FFFF"/>
              </a:solidFill>
              <a:ln>
                <a:noFill/>
              </a:ln>
            </p:spPr>
            <p:txBody>
              <a:bodyPr wrap="square" rtlCol="0" anchor="ctr">
                <a:spAutoFit/>
              </a:bodyPr>
              <a:lstStyle/>
              <a:p>
                <a:pPr algn="l"/>
                <a:endParaRPr lang="en-CA" sz="2400"/>
              </a:p>
            </p:txBody>
          </p:sp>
        </p:grpSp>
      </p:grpSp>
      <p:sp>
        <p:nvSpPr>
          <p:cNvPr id="63" name="TextBox 62">
            <a:extLst>
              <a:ext uri="{FF2B5EF4-FFF2-40B4-BE49-F238E27FC236}">
                <a16:creationId xmlns:a16="http://schemas.microsoft.com/office/drawing/2014/main" id="{1D3B36EC-AA8D-4963-9163-8807DFC85D19}"/>
              </a:ext>
            </a:extLst>
          </p:cNvPr>
          <p:cNvSpPr txBox="1"/>
          <p:nvPr/>
        </p:nvSpPr>
        <p:spPr bwMode="auto">
          <a:xfrm>
            <a:off x="5168891" y="4605605"/>
            <a:ext cx="193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a:t>
            </a:r>
            <a:r>
              <a:rPr lang="en-US" sz="2400" baseline="30000" dirty="0"/>
              <a:t> 1</a:t>
            </a:r>
            <a:r>
              <a:rPr lang="en-US" sz="2400" dirty="0"/>
              <a:t>/</a:t>
            </a:r>
            <a:r>
              <a:rPr lang="en-US" sz="2400" baseline="-25000" dirty="0"/>
              <a:t>2</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endParaRPr lang="en-US" altLang="en-US" sz="2400" i="1" dirty="0"/>
          </a:p>
        </p:txBody>
      </p:sp>
      <p:grpSp>
        <p:nvGrpSpPr>
          <p:cNvPr id="70" name="Group 69">
            <a:extLst>
              <a:ext uri="{FF2B5EF4-FFF2-40B4-BE49-F238E27FC236}">
                <a16:creationId xmlns:a16="http://schemas.microsoft.com/office/drawing/2014/main" id="{E44EBF28-104F-4EA2-A249-2D783E36D2A3}"/>
              </a:ext>
            </a:extLst>
          </p:cNvPr>
          <p:cNvGrpSpPr/>
          <p:nvPr/>
        </p:nvGrpSpPr>
        <p:grpSpPr>
          <a:xfrm>
            <a:off x="5756767" y="1586948"/>
            <a:ext cx="577773" cy="477486"/>
            <a:chOff x="6180835" y="1600200"/>
            <a:chExt cx="577773" cy="477486"/>
          </a:xfrm>
        </p:grpSpPr>
        <p:sp>
          <p:nvSpPr>
            <p:cNvPr id="71" name="Rectangle 70">
              <a:extLst>
                <a:ext uri="{FF2B5EF4-FFF2-40B4-BE49-F238E27FC236}">
                  <a16:creationId xmlns:a16="http://schemas.microsoft.com/office/drawing/2014/main" id="{4EF3D495-2DE6-4FFA-8E52-A487F8F180B1}"/>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72" name="Group 71">
              <a:extLst>
                <a:ext uri="{FF2B5EF4-FFF2-40B4-BE49-F238E27FC236}">
                  <a16:creationId xmlns:a16="http://schemas.microsoft.com/office/drawing/2014/main" id="{25C7E05B-D2F6-4904-89D3-06D1917F7A2F}"/>
                </a:ext>
              </a:extLst>
            </p:cNvPr>
            <p:cNvGrpSpPr/>
            <p:nvPr/>
          </p:nvGrpSpPr>
          <p:grpSpPr>
            <a:xfrm>
              <a:off x="6180835" y="1600200"/>
              <a:ext cx="577773" cy="461665"/>
              <a:chOff x="6180835" y="1600200"/>
              <a:chExt cx="577773" cy="461665"/>
            </a:xfrm>
          </p:grpSpPr>
          <p:sp>
            <p:nvSpPr>
              <p:cNvPr id="73" name="Oval 72">
                <a:extLst>
                  <a:ext uri="{FF2B5EF4-FFF2-40B4-BE49-F238E27FC236}">
                    <a16:creationId xmlns:a16="http://schemas.microsoft.com/office/drawing/2014/main" id="{8309EE00-520E-46F8-8A06-49F2C50FC77B}"/>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A60DE3C-7A0B-4F6B-A8E7-21CF7B775309}"/>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74" name="TextBox 73">
                    <a:extLst>
                      <a:ext uri="{FF2B5EF4-FFF2-40B4-BE49-F238E27FC236}">
                        <a16:creationId xmlns:a16="http://schemas.microsoft.com/office/drawing/2014/main" id="{CA60DE3C-7A0B-4F6B-A8E7-21CF7B775309}"/>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4"/>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grpSp>
      <p:grpSp>
        <p:nvGrpSpPr>
          <p:cNvPr id="77" name="Group 76">
            <a:extLst>
              <a:ext uri="{FF2B5EF4-FFF2-40B4-BE49-F238E27FC236}">
                <a16:creationId xmlns:a16="http://schemas.microsoft.com/office/drawing/2014/main" id="{176F2151-DD33-4F1B-98EF-FC1FD5AEC4B0}"/>
              </a:ext>
            </a:extLst>
          </p:cNvPr>
          <p:cNvGrpSpPr/>
          <p:nvPr/>
        </p:nvGrpSpPr>
        <p:grpSpPr>
          <a:xfrm>
            <a:off x="4478189" y="1596501"/>
            <a:ext cx="716664" cy="465364"/>
            <a:chOff x="4562717" y="1596501"/>
            <a:chExt cx="932014" cy="465364"/>
          </a:xfrm>
        </p:grpSpPr>
        <p:sp>
          <p:nvSpPr>
            <p:cNvPr id="79" name="Rectangle 78">
              <a:extLst>
                <a:ext uri="{FF2B5EF4-FFF2-40B4-BE49-F238E27FC236}">
                  <a16:creationId xmlns:a16="http://schemas.microsoft.com/office/drawing/2014/main" id="{79DF34DF-78F1-4E35-AA8A-FE5E857537F0}"/>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CD08E27-6DDF-4DBA-9B4F-A6F57AC05FC2}"/>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i="1" baseline="-25000" dirty="0">
                            <a:solidFill>
                              <a:srgbClr val="66FF33"/>
                            </a:solidFill>
                            <a:cs typeface="Times New Roman" panose="02020603050405020304" pitchFamily="18" charset="0"/>
                            <a:sym typeface="Symbol" panose="05050102010706020507" pitchFamily="18" charset="2"/>
                          </a:rPr>
                          <m:t>j</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80" name="TextBox 79">
                  <a:extLst>
                    <a:ext uri="{FF2B5EF4-FFF2-40B4-BE49-F238E27FC236}">
                      <a16:creationId xmlns:a16="http://schemas.microsoft.com/office/drawing/2014/main" id="{2CD08E27-6DDF-4DBA-9B4F-A6F57AC05FC2}"/>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5"/>
                  <a:stretch>
                    <a:fillRect l="-2564" r="-5983" b="-15789"/>
                  </a:stretch>
                </a:blipFill>
                <a:ln>
                  <a:noFill/>
                </a:ln>
              </p:spPr>
              <p:txBody>
                <a:bodyPr/>
                <a:lstStyle/>
                <a:p>
                  <a:r>
                    <a:rPr lang="en-CA">
                      <a:noFill/>
                    </a:rPr>
                    <a:t> </a:t>
                  </a:r>
                </a:p>
              </p:txBody>
            </p:sp>
          </mc:Fallback>
        </mc:AlternateContent>
      </p:grpSp>
      <p:grpSp>
        <p:nvGrpSpPr>
          <p:cNvPr id="38" name="Group 37">
            <a:extLst>
              <a:ext uri="{FF2B5EF4-FFF2-40B4-BE49-F238E27FC236}">
                <a16:creationId xmlns:a16="http://schemas.microsoft.com/office/drawing/2014/main" id="{8A9E3623-9757-4369-9382-03EE00378A37}"/>
              </a:ext>
            </a:extLst>
          </p:cNvPr>
          <p:cNvGrpSpPr/>
          <p:nvPr/>
        </p:nvGrpSpPr>
        <p:grpSpPr>
          <a:xfrm>
            <a:off x="4147765" y="1599363"/>
            <a:ext cx="1682439" cy="765945"/>
            <a:chOff x="4147765" y="1599363"/>
            <a:chExt cx="1682439" cy="765945"/>
          </a:xfrm>
        </p:grpSpPr>
        <p:cxnSp>
          <p:nvCxnSpPr>
            <p:cNvPr id="39" name="Straight Connector 38">
              <a:extLst>
                <a:ext uri="{FF2B5EF4-FFF2-40B4-BE49-F238E27FC236}">
                  <a16:creationId xmlns:a16="http://schemas.microsoft.com/office/drawing/2014/main" id="{E320C224-6482-49D7-B747-455014052154}"/>
                </a:ext>
              </a:extLst>
            </p:cNvPr>
            <p:cNvCxnSpPr>
              <a:cxnSpLocks/>
            </p:cNvCxnSpPr>
            <p:nvPr/>
          </p:nvCxnSpPr>
          <p:spPr bwMode="auto">
            <a:xfrm flipV="1">
              <a:off x="4185412" y="1600200"/>
              <a:ext cx="802259" cy="562207"/>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57FC6152-327F-4FE6-8A12-1145C8801433}"/>
                </a:ext>
              </a:extLst>
            </p:cNvPr>
            <p:cNvCxnSpPr>
              <a:cxnSpLocks/>
            </p:cNvCxnSpPr>
            <p:nvPr/>
          </p:nvCxnSpPr>
          <p:spPr bwMode="auto">
            <a:xfrm>
              <a:off x="5004000" y="1599363"/>
              <a:ext cx="826204" cy="297511"/>
            </a:xfrm>
            <a:prstGeom prst="line">
              <a:avLst/>
            </a:prstGeom>
            <a:noFill/>
            <a:ln w="25400" cap="sq" cmpd="sng" algn="ctr">
              <a:solidFill>
                <a:srgbClr val="66FF3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AF0AD3F-14D4-400D-B5D1-5BF00B76EF7F}"/>
                </a:ext>
              </a:extLst>
            </p:cNvPr>
            <p:cNvCxnSpPr>
              <a:cxnSpLocks/>
            </p:cNvCxnSpPr>
            <p:nvPr/>
          </p:nvCxnSpPr>
          <p:spPr bwMode="auto">
            <a:xfrm>
              <a:off x="4147765" y="2188435"/>
              <a:ext cx="839906" cy="176873"/>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FD76A19-C5A9-4BA9-BFF5-9C6A9FDE17AE}"/>
                </a:ext>
              </a:extLst>
            </p:cNvPr>
            <p:cNvCxnSpPr>
              <a:cxnSpLocks/>
            </p:cNvCxnSpPr>
            <p:nvPr/>
          </p:nvCxnSpPr>
          <p:spPr bwMode="auto">
            <a:xfrm flipV="1">
              <a:off x="5013713" y="1881303"/>
              <a:ext cx="803029" cy="484005"/>
            </a:xfrm>
            <a:prstGeom prst="line">
              <a:avLst/>
            </a:prstGeom>
            <a:noFill/>
            <a:ln w="25400" cap="sq" cmpd="sng" algn="ctr">
              <a:solidFill>
                <a:srgbClr val="66FF33"/>
              </a:solidFill>
              <a:prstDash val="solid"/>
              <a:round/>
              <a:headEnd type="none" w="med" len="med"/>
              <a:tailEnd type="none" w="med" len="med"/>
            </a:ln>
            <a:effectLst/>
          </p:spPr>
        </p:cxnSp>
      </p:grpSp>
      <p:grpSp>
        <p:nvGrpSpPr>
          <p:cNvPr id="2" name="Group 29">
            <a:extLst>
              <a:ext uri="{FF2B5EF4-FFF2-40B4-BE49-F238E27FC236}">
                <a16:creationId xmlns:a16="http://schemas.microsoft.com/office/drawing/2014/main" id="{4A7947A1-1972-4C52-957D-5262D04B1A6F}"/>
              </a:ext>
            </a:extLst>
          </p:cNvPr>
          <p:cNvGrpSpPr>
            <a:grpSpLocks/>
          </p:cNvGrpSpPr>
          <p:nvPr/>
        </p:nvGrpSpPr>
        <p:grpSpPr bwMode="auto">
          <a:xfrm>
            <a:off x="2212219" y="5819047"/>
            <a:ext cx="917591" cy="929993"/>
            <a:chOff x="2065" y="1551"/>
            <a:chExt cx="1628" cy="1988"/>
          </a:xfrm>
        </p:grpSpPr>
        <p:sp>
          <p:nvSpPr>
            <p:cNvPr id="5" name="Freeform 30">
              <a:extLst>
                <a:ext uri="{FF2B5EF4-FFF2-40B4-BE49-F238E27FC236}">
                  <a16:creationId xmlns:a16="http://schemas.microsoft.com/office/drawing/2014/main" id="{BBBC9520-2106-9B23-733D-3590D3B5716C}"/>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 name="Freeform 31">
              <a:extLst>
                <a:ext uri="{FF2B5EF4-FFF2-40B4-BE49-F238E27FC236}">
                  <a16:creationId xmlns:a16="http://schemas.microsoft.com/office/drawing/2014/main" id="{FC0C3E70-5E99-3568-3C42-B8E381E28DD5}"/>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7" name="Freeform 32">
              <a:extLst>
                <a:ext uri="{FF2B5EF4-FFF2-40B4-BE49-F238E27FC236}">
                  <a16:creationId xmlns:a16="http://schemas.microsoft.com/office/drawing/2014/main" id="{C240B6DA-DCD0-1D07-C93B-9012596DCEBC}"/>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 name="Freeform 33">
              <a:extLst>
                <a:ext uri="{FF2B5EF4-FFF2-40B4-BE49-F238E27FC236}">
                  <a16:creationId xmlns:a16="http://schemas.microsoft.com/office/drawing/2014/main" id="{ECCCEE0C-F19D-B89C-B14F-5A690D55E816}"/>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4">
              <a:extLst>
                <a:ext uri="{FF2B5EF4-FFF2-40B4-BE49-F238E27FC236}">
                  <a16:creationId xmlns:a16="http://schemas.microsoft.com/office/drawing/2014/main" id="{30EC7A13-01C1-F09D-F693-D67CC5793B91}"/>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5">
              <a:extLst>
                <a:ext uri="{FF2B5EF4-FFF2-40B4-BE49-F238E27FC236}">
                  <a16:creationId xmlns:a16="http://schemas.microsoft.com/office/drawing/2014/main" id="{00299AF4-D7AE-3C43-0918-71EA7D96F441}"/>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6">
              <a:extLst>
                <a:ext uri="{FF2B5EF4-FFF2-40B4-BE49-F238E27FC236}">
                  <a16:creationId xmlns:a16="http://schemas.microsoft.com/office/drawing/2014/main" id="{F87A1D54-BD7E-F64A-B954-4421A778BBCC}"/>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7">
              <a:extLst>
                <a:ext uri="{FF2B5EF4-FFF2-40B4-BE49-F238E27FC236}">
                  <a16:creationId xmlns:a16="http://schemas.microsoft.com/office/drawing/2014/main" id="{B34E176B-1E54-7EDE-D6A8-9B7F96FCB63A}"/>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8">
              <a:extLst>
                <a:ext uri="{FF2B5EF4-FFF2-40B4-BE49-F238E27FC236}">
                  <a16:creationId xmlns:a16="http://schemas.microsoft.com/office/drawing/2014/main" id="{CAFA91C2-3C14-387E-E954-9460FC0BD3A2}"/>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9">
              <a:extLst>
                <a:ext uri="{FF2B5EF4-FFF2-40B4-BE49-F238E27FC236}">
                  <a16:creationId xmlns:a16="http://schemas.microsoft.com/office/drawing/2014/main" id="{B871BF24-ACB7-A223-9567-A47541AA6F45}"/>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40">
              <a:extLst>
                <a:ext uri="{FF2B5EF4-FFF2-40B4-BE49-F238E27FC236}">
                  <a16:creationId xmlns:a16="http://schemas.microsoft.com/office/drawing/2014/main" id="{F2A3056C-00DE-4B52-2C4B-C812184F232D}"/>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41">
              <a:extLst>
                <a:ext uri="{FF2B5EF4-FFF2-40B4-BE49-F238E27FC236}">
                  <a16:creationId xmlns:a16="http://schemas.microsoft.com/office/drawing/2014/main" id="{202EC928-3346-5695-16C5-2CA542BCE0F0}"/>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42">
              <a:extLst>
                <a:ext uri="{FF2B5EF4-FFF2-40B4-BE49-F238E27FC236}">
                  <a16:creationId xmlns:a16="http://schemas.microsoft.com/office/drawing/2014/main" id="{FC0EB0EE-D96D-5501-265F-254AA6C2D7FA}"/>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3">
              <a:extLst>
                <a:ext uri="{FF2B5EF4-FFF2-40B4-BE49-F238E27FC236}">
                  <a16:creationId xmlns:a16="http://schemas.microsoft.com/office/drawing/2014/main" id="{99C16FC3-ADE9-0B5E-27B0-0B2321809BC1}"/>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4">
              <a:extLst>
                <a:ext uri="{FF2B5EF4-FFF2-40B4-BE49-F238E27FC236}">
                  <a16:creationId xmlns:a16="http://schemas.microsoft.com/office/drawing/2014/main" id="{4C2D8775-FE87-B4FC-E389-45FFB00E3A41}"/>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5">
              <a:extLst>
                <a:ext uri="{FF2B5EF4-FFF2-40B4-BE49-F238E27FC236}">
                  <a16:creationId xmlns:a16="http://schemas.microsoft.com/office/drawing/2014/main" id="{D16C7495-943D-E32B-E416-4C2FE7AF79B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6">
              <a:extLst>
                <a:ext uri="{FF2B5EF4-FFF2-40B4-BE49-F238E27FC236}">
                  <a16:creationId xmlns:a16="http://schemas.microsoft.com/office/drawing/2014/main" id="{26D5624E-9FD6-37AB-D08A-86804D66204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2" name="AutoShape 35">
            <a:extLst>
              <a:ext uri="{FF2B5EF4-FFF2-40B4-BE49-F238E27FC236}">
                <a16:creationId xmlns:a16="http://schemas.microsoft.com/office/drawing/2014/main" id="{4A51F286-C236-8A4A-ABF6-1E4B9A22BDA6}"/>
              </a:ext>
            </a:extLst>
          </p:cNvPr>
          <p:cNvSpPr>
            <a:spLocks noChangeArrowheads="1"/>
          </p:cNvSpPr>
          <p:nvPr/>
        </p:nvSpPr>
        <p:spPr bwMode="auto">
          <a:xfrm>
            <a:off x="3035857" y="5293928"/>
            <a:ext cx="4760606" cy="1260038"/>
          </a:xfrm>
          <a:prstGeom prst="wedgeRoundRectCallout">
            <a:avLst>
              <a:gd name="adj1" fmla="val -52869"/>
              <a:gd name="adj2" fmla="val 38700"/>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is similar/same as what we computed before</a:t>
            </a:r>
          </a:p>
          <a:p>
            <a:pPr algn="ctr" defTabSz="685800" eaLnBrk="1" fontAlgn="auto" hangingPunct="1">
              <a:spcBef>
                <a:spcPct val="0"/>
              </a:spcBef>
              <a:spcAft>
                <a:spcPts val="0"/>
              </a:spcAft>
              <a:buNone/>
            </a:pPr>
            <a:r>
              <a:rPr lang="en-US" altLang="en-US" sz="2400" dirty="0">
                <a:solidFill>
                  <a:srgbClr val="FFFFFF"/>
                </a:solidFill>
              </a:rPr>
              <a:t>with values not growing with depth.</a:t>
            </a:r>
          </a:p>
        </p:txBody>
      </p:sp>
      <p:sp>
        <p:nvSpPr>
          <p:cNvPr id="24" name="TextBox 23">
            <a:extLst>
              <a:ext uri="{FF2B5EF4-FFF2-40B4-BE49-F238E27FC236}">
                <a16:creationId xmlns:a16="http://schemas.microsoft.com/office/drawing/2014/main" id="{2C9851B7-3890-E0A1-2EBA-CE0628A40EC8}"/>
              </a:ext>
            </a:extLst>
          </p:cNvPr>
          <p:cNvSpPr txBox="1"/>
          <p:nvPr/>
        </p:nvSpPr>
        <p:spPr bwMode="auto">
          <a:xfrm>
            <a:off x="6873396" y="2828989"/>
            <a:ext cx="4541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Var(</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t>) = </a:t>
            </a:r>
            <a:r>
              <a:rPr lang="en-US" sz="2400" baseline="30000" dirty="0"/>
              <a:t>1</a:t>
            </a:r>
            <a:r>
              <a:rPr lang="en-US" sz="2400" dirty="0"/>
              <a:t>/</a:t>
            </a:r>
            <a:r>
              <a:rPr lang="en-US" sz="2400" baseline="-25000" dirty="0"/>
              <a:t>m</a:t>
            </a:r>
            <a:r>
              <a:rPr lang="en-US" sz="2400" dirty="0"/>
              <a:t>.</a:t>
            </a:r>
          </a:p>
        </p:txBody>
      </p:sp>
    </p:spTree>
    <p:extLst>
      <p:ext uri="{BB962C8B-B14F-4D97-AF65-F5344CB8AC3E}">
        <p14:creationId xmlns:p14="http://schemas.microsoft.com/office/powerpoint/2010/main" val="35529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243">
            <a:extLst>
              <a:ext uri="{FF2B5EF4-FFF2-40B4-BE49-F238E27FC236}">
                <a16:creationId xmlns:a16="http://schemas.microsoft.com/office/drawing/2014/main" id="{633C3C61-09D3-4E0B-BEE9-BB30C7D17C6A}"/>
              </a:ext>
            </a:extLst>
          </p:cNvPr>
          <p:cNvGrpSpPr/>
          <p:nvPr/>
        </p:nvGrpSpPr>
        <p:grpSpPr>
          <a:xfrm>
            <a:off x="1954316" y="823924"/>
            <a:ext cx="4711527" cy="2011680"/>
            <a:chOff x="1954316" y="823924"/>
            <a:chExt cx="4711527" cy="2011680"/>
          </a:xfrm>
        </p:grpSpPr>
        <p:sp>
          <p:nvSpPr>
            <p:cNvPr id="245" name="Rectangle 244">
              <a:extLst>
                <a:ext uri="{FF2B5EF4-FFF2-40B4-BE49-F238E27FC236}">
                  <a16:creationId xmlns:a16="http://schemas.microsoft.com/office/drawing/2014/main" id="{A17907AF-691A-43DF-A127-F379A5577C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246" name="Picture 6" descr="Image result for convolutional neural network">
              <a:extLst>
                <a:ext uri="{FF2B5EF4-FFF2-40B4-BE49-F238E27FC236}">
                  <a16:creationId xmlns:a16="http://schemas.microsoft.com/office/drawing/2014/main" id="{F1D909B6-2001-403C-8C06-345D94E65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31064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Let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r>
                      <a:rPr lang="en-US" altLang="en-US" sz="2400" b="0" i="0" smtClean="0">
                        <a:solidFill>
                          <a:srgbClr val="FF00FF"/>
                        </a:solidFill>
                        <a:latin typeface="Cambria Math" panose="02040503050406030204" pitchFamily="18" charset="0"/>
                        <a:sym typeface="Symbol" panose="05050102010706020507" pitchFamily="18" charset="2"/>
                      </a:rPr>
                      <m:t> </m:t>
                    </m:r>
                  </m:oMath>
                </a14:m>
                <a:r>
                  <a:rPr lang="en-US" sz="2400" dirty="0"/>
                  <a:t>be the value of a hidden node at the previous layer.</a:t>
                </a:r>
              </a:p>
              <a:p>
                <a:r>
                  <a:rPr lang="en-US" sz="2400" dirty="0"/>
                  <a:t>Recall </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r>
                      <a:rPr lang="en-US" altLang="en-US" sz="2400" i="1">
                        <a:solidFill>
                          <a:srgbClr val="00FFFF"/>
                        </a:solidFill>
                        <a:latin typeface="Cambria Math" panose="02040503050406030204" pitchFamily="18" charset="0"/>
                        <a:sym typeface="Symbol" panose="05050102010706020507" pitchFamily="18" charset="2"/>
                      </a:rPr>
                      <m:t> </m:t>
                    </m:r>
                  </m:oMath>
                </a14:m>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US" sz="2400" dirty="0"/>
                  <a:t>    </a:t>
                </a:r>
              </a:p>
              <a:p>
                <a:r>
                  <a:rPr lang="en-US" sz="2400" dirty="0"/>
                  <a:t>           </a:t>
                </a:r>
                <a14:m>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a:rPr lang="en-US" altLang="en-US" sz="2400">
                        <a:solidFill>
                          <a:srgbClr val="FF0000"/>
                        </a:solidFill>
                        <a:latin typeface="Cambria Math" panose="02040503050406030204" pitchFamily="18" charset="0"/>
                        <a:sym typeface="Symbol" panose="05050102010706020507" pitchFamily="18" charset="2"/>
                      </a:rPr>
                      <m:t> </m:t>
                    </m:r>
                  </m:oMath>
                </a14:m>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CA" altLang="en-US" sz="2400" i="1" baseline="-25000" dirty="0">
                    <a:sym typeface="Symbol" panose="05050102010706020507" pitchFamily="18" charset="2"/>
                  </a:rPr>
                  <a:t>j</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14:m>
                  <m:oMath xmlns:m="http://schemas.openxmlformats.org/officeDocument/2006/math">
                    <m:sSub>
                      <m:sSubPr>
                        <m:ctrlPr>
                          <a:rPr lang="en-US" altLang="en-US" sz="2400" i="1">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i="1">
                                <a:solidFill>
                                  <a:srgbClr val="00FFFF"/>
                                </a:solidFill>
                                <a:latin typeface="Cambria Math" panose="02040503050406030204" pitchFamily="18" charset="0"/>
                                <a:sym typeface="Symbol" panose="05050102010706020507" pitchFamily="18" charset="2"/>
                              </a:rPr>
                              <m:t>𝑧</m:t>
                            </m:r>
                          </m:e>
                        </m:acc>
                      </m:e>
                      <m:sub>
                        <m:r>
                          <a:rPr lang="en-US" altLang="en-US" sz="2400" i="1">
                            <a:solidFill>
                              <a:srgbClr val="00FFFF"/>
                            </a:solidFill>
                            <a:latin typeface="Cambria Math" panose="02040503050406030204" pitchFamily="18" charset="0"/>
                            <a:sym typeface="Symbol" panose="05050102010706020507" pitchFamily="18" charset="2"/>
                          </a:rPr>
                          <m:t>𝑗</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p>
              <a:p>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CA" altLang="en-US" sz="2400" i="1" baseline="-25000" dirty="0" err="1">
                    <a:sym typeface="Symbol" panose="05050102010706020507" pitchFamily="18" charset="2"/>
                  </a:rPr>
                  <a:t>i</a:t>
                </a:r>
                <a:r>
                  <a:rPr lang="en-CA" altLang="en-US" sz="2400" i="1" baseline="-25000" dirty="0">
                    <a:sym typeface="Symbol" panose="05050102010706020507" pitchFamily="18" charset="2"/>
                  </a:rPr>
                  <a:t>'</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a:t>j'</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t> </a:t>
                </a:r>
                <a14:m>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r>
                          <a:rPr lang="en-US" altLang="en-US" sz="2400" b="0" i="1" baseline="30000" smtClean="0">
                            <a:solidFill>
                              <a:srgbClr val="FF00FF"/>
                            </a:solidFill>
                            <a:latin typeface="Cambria Math" panose="02040503050406030204" pitchFamily="18" charset="0"/>
                            <a:sym typeface="Symbol" panose="05050102010706020507" pitchFamily="18" charset="2"/>
                          </a:rPr>
                          <m:t>′</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a:solidFill>
                      <a:srgbClr val="66FF33"/>
                    </a:solidFill>
                    <a:cs typeface="Times New Roman" panose="02020603050405020304" pitchFamily="18" charset="0"/>
                    <a:sym typeface="Symbol" panose="05050102010706020507" pitchFamily="18" charset="2"/>
                  </a:rPr>
                  <a:t>',j'</a:t>
                </a:r>
                <a:r>
                  <a:rPr lang="en-US" altLang="en-US" sz="2400" i="1" baseline="-25000" dirty="0">
                    <a:solidFill>
                      <a:srgbClr val="66FF33"/>
                    </a:solidFill>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 </a:t>
                </a:r>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altLang="en-US" sz="2400" i="1" baseline="-25000" dirty="0">
                    <a:solidFill>
                      <a:srgbClr val="66FF33"/>
                    </a:solidFill>
                    <a:cs typeface="Times New Roman" panose="02020603050405020304" pitchFamily="18" charset="0"/>
                    <a:sym typeface="Symbol" panose="05050102010706020507" pitchFamily="18" charset="2"/>
                  </a:rPr>
                  <a:t>'</a:t>
                </a:r>
                <a:r>
                  <a:rPr lang="en-US" sz="2400" i="1" baseline="-25000" dirty="0">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p>
              <a:p>
                <a:r>
                  <a:rPr lang="en-US" sz="2400" dirty="0"/>
                  <a:t> </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wij</a:t>
                </a:r>
                <a:r>
                  <a:rPr lang="en-CA" sz="2400" i="1" dirty="0">
                    <a:solidFill>
                      <a:srgbClr val="66FF33"/>
                    </a:solidFill>
                  </a:rPr>
                  <a:t> </a:t>
                </a:r>
                <a:r>
                  <a:rPr lang="en-US" sz="2400" dirty="0"/>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endParaRPr lang="en-US" sz="2400" i="1" baseline="30000" dirty="0">
                  <a:solidFill>
                    <a:srgbClr val="FF0000"/>
                  </a:solidFill>
                  <a:sym typeface="Symbol" panose="05050102010706020507" pitchFamily="18" charset="2"/>
                </a:endParaRPr>
              </a:p>
              <a:p>
                <a:r>
                  <a:rPr lang="en-US" sz="2400" dirty="0">
                    <a:sym typeface="Symbol" panose="05050102010706020507" pitchFamily="18" charset="2"/>
                  </a:rPr>
                  <a:t>Exp(</a:t>
                </a:r>
                <a:r>
                  <a:rPr lang="el-GR" altLang="en-US" sz="2400" dirty="0">
                    <a:latin typeface="Times New Roman"/>
                    <a:cs typeface="Times New Roman" panose="02020603050405020304" pitchFamily="18" charset="0"/>
                    <a:sym typeface="Symbol" panose="05050102010706020507" pitchFamily="18" charset="2"/>
                  </a:rPr>
                  <a:t>∑</a:t>
                </a:r>
                <a:r>
                  <a:rPr lang="en-CA" altLang="en-US" sz="2400" i="1" baseline="-25000" dirty="0" err="1">
                    <a:sym typeface="Symbol" panose="05050102010706020507" pitchFamily="18" charset="2"/>
                  </a:rPr>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a:t>j</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t> </a:t>
                </a:r>
                <a:r>
                  <a:rPr lang="en-US" sz="2400" dirty="0">
                    <a:sym typeface="Symbol" panose="05050102010706020507" pitchFamily="18" charset="2"/>
                  </a:rPr>
                  <a:t>(</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wij</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 </a:t>
                </a:r>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CA" altLang="en-US" sz="2400" i="1" baseline="-25000" dirty="0" err="1">
                    <a:sym typeface="Symbol" panose="05050102010706020507" pitchFamily="18" charset="2"/>
                  </a:rPr>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a:t>j</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sym typeface="Symbol" panose="05050102010706020507" pitchFamily="18" charset="2"/>
                  </a:rPr>
                  <a:t> Exp((</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altLang="en-US" sz="2400" dirty="0">
                    <a:sym typeface="Symbol" pitchFamily="18" charset="2"/>
                  </a:rPr>
                  <a:t></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 )</a:t>
                </a:r>
                <a:endParaRPr lang="en-US" sz="2400" dirty="0"/>
              </a:p>
              <a:p>
                <a:r>
                  <a:rPr lang="en-US" sz="2400" dirty="0"/>
                  <a:t>                = [</a:t>
                </a:r>
                <a:r>
                  <a:rPr lang="en-US" sz="2400" dirty="0">
                    <a:sym typeface="Symbol" panose="05050102010706020507" pitchFamily="18" charset="2"/>
                  </a:rPr>
                  <a:t>Exp(</a:t>
                </a:r>
                <a:r>
                  <a:rPr lang="el-GR" altLang="en-US" sz="2400" dirty="0">
                    <a:latin typeface="Times New Roman"/>
                    <a:cs typeface="Times New Roman" panose="02020603050405020304" pitchFamily="18" charset="0"/>
                    <a:sym typeface="Symbol" panose="05050102010706020507" pitchFamily="18" charset="2"/>
                  </a:rPr>
                  <a:t>∑</a:t>
                </a:r>
                <a:r>
                  <a:rPr lang="en-CA" altLang="en-US" sz="2400" i="1" baseline="-25000" dirty="0" err="1">
                    <a:sym typeface="Symbol" panose="05050102010706020507" pitchFamily="18" charset="2"/>
                  </a:rPr>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 </a:t>
                </a:r>
                <a:r>
                  <a:rPr lang="en-US" sz="2400" dirty="0">
                    <a:sym typeface="Symbol" panose="05050102010706020507" pitchFamily="18" charset="2"/>
                  </a:rPr>
                  <a:t>(</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𝑖</m:t>
                        </m:r>
                      </m:sub>
                    </m:sSub>
                  </m:oMath>
                </a14:m>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a:t>
                </a:r>
                <a:r>
                  <a:rPr lang="en-US" sz="2400" baseline="30000" dirty="0">
                    <a:sym typeface="Symbol" panose="05050102010706020507" pitchFamily="18" charset="2"/>
                  </a:rPr>
                  <a:t> </a:t>
                </a:r>
                <a:r>
                  <a:rPr lang="en-US" altLang="en-US" sz="2400" dirty="0">
                    <a:sym typeface="Symbol"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a:t>j</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US" sz="2400" dirty="0">
                    <a:sym typeface="Symbol" panose="05050102010706020507" pitchFamily="18" charset="2"/>
                  </a:rPr>
                  <a:t> Exp((</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a:t>
                </a:r>
              </a:p>
              <a:p>
                <a:r>
                  <a:rPr lang="en-US" sz="2400" dirty="0">
                    <a:sym typeface="Symbol" panose="05050102010706020507" pitchFamily="18" charset="2"/>
                  </a:rPr>
                  <a:t>                =          (</a:t>
                </a:r>
                <a:r>
                  <a:rPr lang="en-US" sz="2400" dirty="0"/>
                  <a:t>1</a:t>
                </a:r>
                <a:r>
                  <a:rPr lang="en-CA" sz="2400" dirty="0">
                    <a:latin typeface="Times New Roman"/>
                  </a:rPr>
                  <a:t>±</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endParaRPr lang="en-US" sz="2400" dirty="0"/>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56203"/>
                <a:ext cx="10134600" cy="3106491"/>
              </a:xfrm>
              <a:prstGeom prst="rect">
                <a:avLst/>
              </a:prstGeom>
              <a:blipFill>
                <a:blip r:embed="rId3"/>
                <a:stretch>
                  <a:fillRect l="-902" t="-2750" b="-37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5" name="Group 24">
            <a:extLst>
              <a:ext uri="{FF2B5EF4-FFF2-40B4-BE49-F238E27FC236}">
                <a16:creationId xmlns:a16="http://schemas.microsoft.com/office/drawing/2014/main" id="{BB3D4ACE-DA1F-49F1-87F7-F7FEA036B4D6}"/>
              </a:ext>
            </a:extLst>
          </p:cNvPr>
          <p:cNvGrpSpPr/>
          <p:nvPr/>
        </p:nvGrpSpPr>
        <p:grpSpPr>
          <a:xfrm>
            <a:off x="4196885" y="1596501"/>
            <a:ext cx="1608926" cy="544323"/>
            <a:chOff x="4196884" y="1596501"/>
            <a:chExt cx="2092391" cy="544323"/>
          </a:xfrm>
        </p:grpSpPr>
        <p:grpSp>
          <p:nvGrpSpPr>
            <p:cNvPr id="24" name="Group 23">
              <a:extLst>
                <a:ext uri="{FF2B5EF4-FFF2-40B4-BE49-F238E27FC236}">
                  <a16:creationId xmlns:a16="http://schemas.microsoft.com/office/drawing/2014/main" id="{52090798-6C59-40F1-BC7F-4A6A05B72A4C}"/>
                </a:ext>
              </a:extLst>
            </p:cNvPr>
            <p:cNvGrpSpPr/>
            <p:nvPr/>
          </p:nvGrpSpPr>
          <p:grpSpPr>
            <a:xfrm>
              <a:off x="4562717" y="1596501"/>
              <a:ext cx="932014" cy="465364"/>
              <a:chOff x="4562717" y="1596501"/>
              <a:chExt cx="932014" cy="465364"/>
            </a:xfrm>
          </p:grpSpPr>
          <p:sp>
            <p:nvSpPr>
              <p:cNvPr id="239" name="Rectangle 238">
                <a:extLst>
                  <a:ext uri="{FF2B5EF4-FFF2-40B4-BE49-F238E27FC236}">
                    <a16:creationId xmlns:a16="http://schemas.microsoft.com/office/drawing/2014/main" id="{7521BB63-40D0-4EBC-837B-78614959DCB3}"/>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C69F3D3F-55ED-495D-8F28-8E414F47E16A}"/>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i="1" baseline="-25000" dirty="0">
                              <a:solidFill>
                                <a:srgbClr val="66FF33"/>
                              </a:solidFill>
                              <a:cs typeface="Times New Roman" panose="02020603050405020304" pitchFamily="18" charset="0"/>
                              <a:sym typeface="Symbol" panose="05050102010706020507" pitchFamily="18" charset="2"/>
                            </a:rPr>
                            <m:t>j</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237" name="TextBox 236">
                    <a:extLst>
                      <a:ext uri="{FF2B5EF4-FFF2-40B4-BE49-F238E27FC236}">
                        <a16:creationId xmlns:a16="http://schemas.microsoft.com/office/drawing/2014/main" id="{C69F3D3F-55ED-495D-8F28-8E414F47E16A}"/>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4"/>
                    <a:stretch>
                      <a:fillRect l="-2564" r="-5983" b="-15789"/>
                    </a:stretch>
                  </a:blipFill>
                  <a:ln>
                    <a:noFill/>
                  </a:ln>
                </p:spPr>
                <p:txBody>
                  <a:bodyPr/>
                  <a:lstStyle/>
                  <a:p>
                    <a:r>
                      <a:rPr lang="en-GB">
                        <a:noFill/>
                      </a:rPr>
                      <a:t> </a:t>
                    </a:r>
                  </a:p>
                </p:txBody>
              </p:sp>
            </mc:Fallback>
          </mc:AlternateContent>
        </p:grpSp>
        <p:cxnSp>
          <p:nvCxnSpPr>
            <p:cNvPr id="238" name="Straight Connector 237">
              <a:extLst>
                <a:ext uri="{FF2B5EF4-FFF2-40B4-BE49-F238E27FC236}">
                  <a16:creationId xmlns:a16="http://schemas.microsoft.com/office/drawing/2014/main" id="{3BC4C20A-B632-4AA3-8331-AC7D1B76E08E}"/>
                </a:ext>
              </a:extLst>
            </p:cNvPr>
            <p:cNvCxnSpPr>
              <a:cxnSpLocks/>
            </p:cNvCxnSpPr>
            <p:nvPr/>
          </p:nvCxnSpPr>
          <p:spPr bwMode="auto">
            <a:xfrm flipV="1">
              <a:off x="4196884" y="1885749"/>
              <a:ext cx="2092391" cy="255075"/>
            </a:xfrm>
            <a:prstGeom prst="line">
              <a:avLst/>
            </a:prstGeom>
            <a:noFill/>
            <a:ln w="38100" cap="sq" cmpd="sng" algn="ctr">
              <a:solidFill>
                <a:srgbClr val="66FF33"/>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B352865C-07AE-4F3C-A9D0-8E0E7964517F}"/>
              </a:ext>
            </a:extLst>
          </p:cNvPr>
          <p:cNvGrpSpPr/>
          <p:nvPr/>
        </p:nvGrpSpPr>
        <p:grpSpPr>
          <a:xfrm>
            <a:off x="3350344" y="1217077"/>
            <a:ext cx="823987" cy="1527712"/>
            <a:chOff x="3350344" y="1217077"/>
            <a:chExt cx="823987" cy="1527712"/>
          </a:xfrm>
        </p:grpSpPr>
        <p:cxnSp>
          <p:nvCxnSpPr>
            <p:cNvPr id="39" name="Straight Connector 38">
              <a:extLst>
                <a:ext uri="{FF2B5EF4-FFF2-40B4-BE49-F238E27FC236}">
                  <a16:creationId xmlns:a16="http://schemas.microsoft.com/office/drawing/2014/main" id="{9207976D-19E2-43CB-98EF-6F9C017054E0}"/>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0C011AC-9D98-4FA4-B917-903B1C0C31A2}"/>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A9BDDF8C-7E2C-49DD-84C0-9AE766BD0837}"/>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1272A73D-47CC-495B-BC20-22E9CEC06B1D}"/>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49E14128-5543-49BC-AD34-D2E02BF97B6E}"/>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0893BB3-0DB9-4194-8B9D-D4B25C2571D4}"/>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07A8E0CA-361E-4544-8EC8-6EFEAF53176B}"/>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D3A1E91-5BA6-4806-8ACA-660FA8DF0B27}"/>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690F46D6-38B8-4276-8ADF-60EE7A6CA99B}"/>
              </a:ext>
            </a:extLst>
          </p:cNvPr>
          <p:cNvGrpSpPr/>
          <p:nvPr/>
        </p:nvGrpSpPr>
        <p:grpSpPr>
          <a:xfrm>
            <a:off x="3090864" y="747712"/>
            <a:ext cx="528730" cy="2050937"/>
            <a:chOff x="3090864" y="747712"/>
            <a:chExt cx="528730" cy="2050937"/>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CC8D8D6-9E81-49BE-B2E3-4CCF88DEF18F}"/>
                    </a:ext>
                  </a:extLst>
                </p:cNvPr>
                <p:cNvSpPr txBox="1"/>
                <p:nvPr/>
              </p:nvSpPr>
              <p:spPr bwMode="auto">
                <a:xfrm>
                  <a:off x="3090864" y="747712"/>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CA" altLang="en-US" sz="2400" i="1" dirty="0" smtClean="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𝑦</m:t>
                            </m:r>
                          </m:e>
                        </m:acc>
                      </m:oMath>
                    </m:oMathPara>
                  </a14:m>
                  <a:endParaRPr lang="en-GB" sz="2400" dirty="0"/>
                </a:p>
              </p:txBody>
            </p:sp>
          </mc:Choice>
          <mc:Fallback xmlns="">
            <p:sp>
              <p:nvSpPr>
                <p:cNvPr id="104" name="TextBox 103">
                  <a:extLst>
                    <a:ext uri="{FF2B5EF4-FFF2-40B4-BE49-F238E27FC236}">
                      <a16:creationId xmlns:a16="http://schemas.microsoft.com/office/drawing/2014/main" id="{032F4966-7278-4A9A-A210-E8BA625C4602}"/>
                    </a:ext>
                  </a:extLst>
                </p:cNvPr>
                <p:cNvSpPr txBox="1">
                  <a:spLocks noRot="1" noChangeAspect="1" noMove="1" noResize="1" noEditPoints="1" noAdjustHandles="1" noChangeArrowheads="1" noChangeShapeType="1" noTextEdit="1"/>
                </p:cNvSpPr>
                <p:nvPr/>
              </p:nvSpPr>
              <p:spPr bwMode="auto">
                <a:xfrm>
                  <a:off x="3090864" y="747712"/>
                  <a:ext cx="528730" cy="461665"/>
                </a:xfrm>
                <a:prstGeom prst="rect">
                  <a:avLst/>
                </a:prstGeom>
                <a:blipFill>
                  <a:blip r:embed="rId5"/>
                  <a:stretch>
                    <a:fillRect t="-18667" r="-37931"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50" name="Group 49">
              <a:extLst>
                <a:ext uri="{FF2B5EF4-FFF2-40B4-BE49-F238E27FC236}">
                  <a16:creationId xmlns:a16="http://schemas.microsoft.com/office/drawing/2014/main" id="{8BF2DE5E-1C6A-49EE-8D0A-1DD7A684B007}"/>
                </a:ext>
              </a:extLst>
            </p:cNvPr>
            <p:cNvGrpSpPr/>
            <p:nvPr/>
          </p:nvGrpSpPr>
          <p:grpSpPr>
            <a:xfrm>
              <a:off x="3282715" y="1146267"/>
              <a:ext cx="137582" cy="1652382"/>
              <a:chOff x="3282715" y="1146267"/>
              <a:chExt cx="137582" cy="1652382"/>
            </a:xfrm>
          </p:grpSpPr>
          <p:sp>
            <p:nvSpPr>
              <p:cNvPr id="51" name="Oval 50">
                <a:extLst>
                  <a:ext uri="{FF2B5EF4-FFF2-40B4-BE49-F238E27FC236}">
                    <a16:creationId xmlns:a16="http://schemas.microsoft.com/office/drawing/2014/main" id="{285D14A7-B4EC-4FC9-A21C-0418B6101298}"/>
                  </a:ext>
                </a:extLst>
              </p:cNvPr>
              <p:cNvSpPr/>
              <p:nvPr/>
            </p:nvSpPr>
            <p:spPr>
              <a:xfrm>
                <a:off x="3282715" y="191718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2" name="Oval 51">
                <a:extLst>
                  <a:ext uri="{FF2B5EF4-FFF2-40B4-BE49-F238E27FC236}">
                    <a16:creationId xmlns:a16="http://schemas.microsoft.com/office/drawing/2014/main" id="{733DA21C-3AEC-4C79-A620-3467BBFB7A3F}"/>
                  </a:ext>
                </a:extLst>
              </p:cNvPr>
              <p:cNvSpPr/>
              <p:nvPr/>
            </p:nvSpPr>
            <p:spPr>
              <a:xfrm>
                <a:off x="3282780" y="114626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5" name="Oval 54">
                <a:extLst>
                  <a:ext uri="{FF2B5EF4-FFF2-40B4-BE49-F238E27FC236}">
                    <a16:creationId xmlns:a16="http://schemas.microsoft.com/office/drawing/2014/main" id="{7F371C98-A82D-43A8-80D0-B175C078D070}"/>
                  </a:ext>
                </a:extLst>
              </p:cNvPr>
              <p:cNvSpPr/>
              <p:nvPr/>
            </p:nvSpPr>
            <p:spPr>
              <a:xfrm>
                <a:off x="3282847" y="135761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6" name="Oval 55">
                <a:extLst>
                  <a:ext uri="{FF2B5EF4-FFF2-40B4-BE49-F238E27FC236}">
                    <a16:creationId xmlns:a16="http://schemas.microsoft.com/office/drawing/2014/main" id="{04471D3C-4B9F-4F35-9989-E8528E87A061}"/>
                  </a:ext>
                </a:extLst>
              </p:cNvPr>
              <p:cNvSpPr/>
              <p:nvPr/>
            </p:nvSpPr>
            <p:spPr>
              <a:xfrm>
                <a:off x="3282910" y="1542469"/>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7" name="Oval 56">
                <a:extLst>
                  <a:ext uri="{FF2B5EF4-FFF2-40B4-BE49-F238E27FC236}">
                    <a16:creationId xmlns:a16="http://schemas.microsoft.com/office/drawing/2014/main" id="{5A3CD634-AA59-4616-88CC-5E058E14268F}"/>
                  </a:ext>
                </a:extLst>
              </p:cNvPr>
              <p:cNvSpPr/>
              <p:nvPr/>
            </p:nvSpPr>
            <p:spPr>
              <a:xfrm>
                <a:off x="3282977" y="172732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8" name="Oval 57">
                <a:extLst>
                  <a:ext uri="{FF2B5EF4-FFF2-40B4-BE49-F238E27FC236}">
                    <a16:creationId xmlns:a16="http://schemas.microsoft.com/office/drawing/2014/main" id="{45021151-435C-4769-84D5-0D0692858E3C}"/>
                  </a:ext>
                </a:extLst>
              </p:cNvPr>
              <p:cNvSpPr/>
              <p:nvPr/>
            </p:nvSpPr>
            <p:spPr>
              <a:xfrm>
                <a:off x="3283108" y="2097037"/>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59" name="Oval 58">
                <a:extLst>
                  <a:ext uri="{FF2B5EF4-FFF2-40B4-BE49-F238E27FC236}">
                    <a16:creationId xmlns:a16="http://schemas.microsoft.com/office/drawing/2014/main" id="{9FCDAC15-2E05-4C64-AC48-5838523838A3}"/>
                  </a:ext>
                </a:extLst>
              </p:cNvPr>
              <p:cNvSpPr/>
              <p:nvPr/>
            </p:nvSpPr>
            <p:spPr>
              <a:xfrm>
                <a:off x="3283174" y="2288955"/>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60" name="Oval 59">
                <a:extLst>
                  <a:ext uri="{FF2B5EF4-FFF2-40B4-BE49-F238E27FC236}">
                    <a16:creationId xmlns:a16="http://schemas.microsoft.com/office/drawing/2014/main" id="{C6D2E9CC-32AA-4A0D-B858-1C0ACE8DE2BC}"/>
                  </a:ext>
                </a:extLst>
              </p:cNvPr>
              <p:cNvSpPr/>
              <p:nvPr/>
            </p:nvSpPr>
            <p:spPr>
              <a:xfrm>
                <a:off x="3283238" y="2480876"/>
                <a:ext cx="136995" cy="125854"/>
              </a:xfrm>
              <a:prstGeom prst="ellipse">
                <a:avLst/>
              </a:prstGeom>
              <a:solidFill>
                <a:srgbClr val="FF00FF"/>
              </a:solidFill>
              <a:ln>
                <a:noFill/>
              </a:ln>
            </p:spPr>
            <p:txBody>
              <a:bodyPr wrap="square" rtlCol="0" anchor="ctr">
                <a:spAutoFit/>
              </a:bodyPr>
              <a:lstStyle/>
              <a:p>
                <a:pPr algn="l"/>
                <a:endParaRPr lang="en-CA" sz="2400"/>
              </a:p>
            </p:txBody>
          </p:sp>
          <p:sp>
            <p:nvSpPr>
              <p:cNvPr id="61" name="Oval 60">
                <a:extLst>
                  <a:ext uri="{FF2B5EF4-FFF2-40B4-BE49-F238E27FC236}">
                    <a16:creationId xmlns:a16="http://schemas.microsoft.com/office/drawing/2014/main" id="{35DF1268-EA43-4FA3-B332-C5814863EB56}"/>
                  </a:ext>
                </a:extLst>
              </p:cNvPr>
              <p:cNvSpPr/>
              <p:nvPr/>
            </p:nvSpPr>
            <p:spPr>
              <a:xfrm>
                <a:off x="3282780" y="1146267"/>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2" name="Oval 61">
                <a:extLst>
                  <a:ext uri="{FF2B5EF4-FFF2-40B4-BE49-F238E27FC236}">
                    <a16:creationId xmlns:a16="http://schemas.microsoft.com/office/drawing/2014/main" id="{DD8A1F8E-A5BC-47F7-B693-1A070CE9A711}"/>
                  </a:ext>
                </a:extLst>
              </p:cNvPr>
              <p:cNvSpPr/>
              <p:nvPr/>
            </p:nvSpPr>
            <p:spPr>
              <a:xfrm>
                <a:off x="3282847" y="135761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3" name="Oval 62">
                <a:extLst>
                  <a:ext uri="{FF2B5EF4-FFF2-40B4-BE49-F238E27FC236}">
                    <a16:creationId xmlns:a16="http://schemas.microsoft.com/office/drawing/2014/main" id="{0F509181-F911-4258-A174-4CFBF5C97209}"/>
                  </a:ext>
                </a:extLst>
              </p:cNvPr>
              <p:cNvSpPr/>
              <p:nvPr/>
            </p:nvSpPr>
            <p:spPr>
              <a:xfrm>
                <a:off x="3282911" y="1542469"/>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4" name="Oval 63">
                <a:extLst>
                  <a:ext uri="{FF2B5EF4-FFF2-40B4-BE49-F238E27FC236}">
                    <a16:creationId xmlns:a16="http://schemas.microsoft.com/office/drawing/2014/main" id="{8EA10173-032D-4942-B5B2-656B3F21B19D}"/>
                  </a:ext>
                </a:extLst>
              </p:cNvPr>
              <p:cNvSpPr/>
              <p:nvPr/>
            </p:nvSpPr>
            <p:spPr>
              <a:xfrm>
                <a:off x="3282977" y="1727325"/>
                <a:ext cx="136993" cy="125855"/>
              </a:xfrm>
              <a:prstGeom prst="ellipse">
                <a:avLst/>
              </a:prstGeom>
              <a:solidFill>
                <a:srgbClr val="FF00FF"/>
              </a:solidFill>
              <a:ln>
                <a:noFill/>
              </a:ln>
            </p:spPr>
            <p:txBody>
              <a:bodyPr wrap="square" rtlCol="0" anchor="ctr">
                <a:spAutoFit/>
              </a:bodyPr>
              <a:lstStyle/>
              <a:p>
                <a:pPr algn="l"/>
                <a:endParaRPr lang="en-CA" sz="2400" dirty="0"/>
              </a:p>
            </p:txBody>
          </p:sp>
          <p:sp>
            <p:nvSpPr>
              <p:cNvPr id="65" name="Oval 64">
                <a:extLst>
                  <a:ext uri="{FF2B5EF4-FFF2-40B4-BE49-F238E27FC236}">
                    <a16:creationId xmlns:a16="http://schemas.microsoft.com/office/drawing/2014/main" id="{7794139B-2395-4A2A-940A-1A1B85185FEA}"/>
                  </a:ext>
                </a:extLst>
              </p:cNvPr>
              <p:cNvSpPr/>
              <p:nvPr/>
            </p:nvSpPr>
            <p:spPr>
              <a:xfrm>
                <a:off x="3283108" y="209703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6" name="Oval 65">
                <a:extLst>
                  <a:ext uri="{FF2B5EF4-FFF2-40B4-BE49-F238E27FC236}">
                    <a16:creationId xmlns:a16="http://schemas.microsoft.com/office/drawing/2014/main" id="{E544F1A7-6975-4F9C-8949-907B6C269ED9}"/>
                  </a:ext>
                </a:extLst>
              </p:cNvPr>
              <p:cNvSpPr/>
              <p:nvPr/>
            </p:nvSpPr>
            <p:spPr>
              <a:xfrm>
                <a:off x="3283174" y="228895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7" name="Oval 66">
                <a:extLst>
                  <a:ext uri="{FF2B5EF4-FFF2-40B4-BE49-F238E27FC236}">
                    <a16:creationId xmlns:a16="http://schemas.microsoft.com/office/drawing/2014/main" id="{DCDC917C-E1CE-41CA-8BBD-B9DB0B75425C}"/>
                  </a:ext>
                </a:extLst>
              </p:cNvPr>
              <p:cNvSpPr/>
              <p:nvPr/>
            </p:nvSpPr>
            <p:spPr>
              <a:xfrm>
                <a:off x="3283239" y="2480875"/>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8" name="Oval 67">
                <a:extLst>
                  <a:ext uri="{FF2B5EF4-FFF2-40B4-BE49-F238E27FC236}">
                    <a16:creationId xmlns:a16="http://schemas.microsoft.com/office/drawing/2014/main" id="{863CBEB8-01B5-4F75-90A5-F00CD9A30768}"/>
                  </a:ext>
                </a:extLst>
              </p:cNvPr>
              <p:cNvSpPr/>
              <p:nvPr/>
            </p:nvSpPr>
            <p:spPr>
              <a:xfrm>
                <a:off x="3283304" y="2672794"/>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69" name="Oval 68">
                <a:extLst>
                  <a:ext uri="{FF2B5EF4-FFF2-40B4-BE49-F238E27FC236}">
                    <a16:creationId xmlns:a16="http://schemas.microsoft.com/office/drawing/2014/main" id="{C1BC41BC-C45D-4D05-A1A8-3CB606AB27A5}"/>
                  </a:ext>
                </a:extLst>
              </p:cNvPr>
              <p:cNvSpPr/>
              <p:nvPr/>
            </p:nvSpPr>
            <p:spPr>
              <a:xfrm>
                <a:off x="3282715" y="1917185"/>
                <a:ext cx="136993" cy="125855"/>
              </a:xfrm>
              <a:prstGeom prst="ellipse">
                <a:avLst/>
              </a:prstGeom>
              <a:solidFill>
                <a:srgbClr val="FF00FF"/>
              </a:solidFill>
              <a:ln>
                <a:noFill/>
              </a:ln>
            </p:spPr>
            <p:txBody>
              <a:bodyPr wrap="square" rtlCol="0" anchor="ctr">
                <a:spAutoFit/>
              </a:bodyPr>
              <a:lstStyle/>
              <a:p>
                <a:pPr algn="l"/>
                <a:endParaRPr lang="en-CA" sz="2400"/>
              </a:p>
            </p:txBody>
          </p:sp>
        </p:grpSp>
      </p:grpSp>
      <p:grpSp>
        <p:nvGrpSpPr>
          <p:cNvPr id="80" name="Group 79">
            <a:extLst>
              <a:ext uri="{FF2B5EF4-FFF2-40B4-BE49-F238E27FC236}">
                <a16:creationId xmlns:a16="http://schemas.microsoft.com/office/drawing/2014/main" id="{B2E72CDF-8DFA-4FB0-8465-FE16A272123E}"/>
              </a:ext>
            </a:extLst>
          </p:cNvPr>
          <p:cNvGrpSpPr/>
          <p:nvPr/>
        </p:nvGrpSpPr>
        <p:grpSpPr>
          <a:xfrm>
            <a:off x="5756767" y="1586948"/>
            <a:ext cx="577773" cy="477486"/>
            <a:chOff x="6180835" y="1600200"/>
            <a:chExt cx="577773" cy="477486"/>
          </a:xfrm>
        </p:grpSpPr>
        <p:sp>
          <p:nvSpPr>
            <p:cNvPr id="81" name="Rectangle 80">
              <a:extLst>
                <a:ext uri="{FF2B5EF4-FFF2-40B4-BE49-F238E27FC236}">
                  <a16:creationId xmlns:a16="http://schemas.microsoft.com/office/drawing/2014/main" id="{EB507E49-A4F8-4AA2-89E7-97A806F909BA}"/>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82" name="Group 81">
              <a:extLst>
                <a:ext uri="{FF2B5EF4-FFF2-40B4-BE49-F238E27FC236}">
                  <a16:creationId xmlns:a16="http://schemas.microsoft.com/office/drawing/2014/main" id="{1959E07B-3D5B-4E17-8A82-034F62F0CE38}"/>
                </a:ext>
              </a:extLst>
            </p:cNvPr>
            <p:cNvGrpSpPr/>
            <p:nvPr/>
          </p:nvGrpSpPr>
          <p:grpSpPr>
            <a:xfrm>
              <a:off x="6180835" y="1600200"/>
              <a:ext cx="577773" cy="461665"/>
              <a:chOff x="6180835" y="1600200"/>
              <a:chExt cx="577773" cy="461665"/>
            </a:xfrm>
          </p:grpSpPr>
          <p:sp>
            <p:nvSpPr>
              <p:cNvPr id="83" name="Oval 82">
                <a:extLst>
                  <a:ext uri="{FF2B5EF4-FFF2-40B4-BE49-F238E27FC236}">
                    <a16:creationId xmlns:a16="http://schemas.microsoft.com/office/drawing/2014/main" id="{B58132E0-E441-461F-A983-37FD197346ED}"/>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DEEA330-32AA-42C6-9F53-7078ACC30BF5}"/>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84" name="TextBox 83">
                    <a:extLst>
                      <a:ext uri="{FF2B5EF4-FFF2-40B4-BE49-F238E27FC236}">
                        <a16:creationId xmlns:a16="http://schemas.microsoft.com/office/drawing/2014/main" id="{4DEEA330-32AA-42C6-9F53-7078ACC30BF5}"/>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6"/>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87" name="Group 86">
            <a:extLst>
              <a:ext uri="{FF2B5EF4-FFF2-40B4-BE49-F238E27FC236}">
                <a16:creationId xmlns:a16="http://schemas.microsoft.com/office/drawing/2014/main" id="{A080A77C-2B98-49A2-ADFB-D478FD4313E8}"/>
              </a:ext>
            </a:extLst>
          </p:cNvPr>
          <p:cNvGrpSpPr/>
          <p:nvPr/>
        </p:nvGrpSpPr>
        <p:grpSpPr>
          <a:xfrm>
            <a:off x="3381707" y="1327577"/>
            <a:ext cx="716664" cy="465364"/>
            <a:chOff x="4562717" y="1596501"/>
            <a:chExt cx="932014" cy="465364"/>
          </a:xfrm>
        </p:grpSpPr>
        <p:sp>
          <p:nvSpPr>
            <p:cNvPr id="89" name="Rectangle 88">
              <a:extLst>
                <a:ext uri="{FF2B5EF4-FFF2-40B4-BE49-F238E27FC236}">
                  <a16:creationId xmlns:a16="http://schemas.microsoft.com/office/drawing/2014/main" id="{A3EB5177-157E-4011-9564-E21D4FE855E7}"/>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ABD59B2-044B-4992-926A-76538E33F522}"/>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altLang="en-US" sz="2400" b="0" i="1" baseline="-25000" dirty="0" smtClean="0">
                            <a:solidFill>
                              <a:srgbClr val="66FF33"/>
                            </a:solidFill>
                            <a:sym typeface="Symbol" panose="05050102010706020507" pitchFamily="18" charset="2"/>
                          </a:rPr>
                          <m:t>,</m:t>
                        </m:r>
                        <m:r>
                          <m:rPr>
                            <m:nor/>
                          </m:rPr>
                          <a:rPr lang="en-US" altLang="en-US" sz="2400" i="1" baseline="-25000" dirty="0" smtClean="0">
                            <a:solidFill>
                              <a:srgbClr val="66FF33"/>
                            </a:solidFill>
                            <a:cs typeface="Times New Roman" panose="02020603050405020304" pitchFamily="18" charset="0"/>
                            <a:sym typeface="Symbol" panose="05050102010706020507" pitchFamily="18" charset="2"/>
                          </a:rPr>
                          <m:t>j</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90" name="TextBox 89">
                  <a:extLst>
                    <a:ext uri="{FF2B5EF4-FFF2-40B4-BE49-F238E27FC236}">
                      <a16:creationId xmlns:a16="http://schemas.microsoft.com/office/drawing/2014/main" id="{6ABD59B2-044B-4992-926A-76538E33F522}"/>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7"/>
                  <a:stretch>
                    <a:fillRect r="-855" b="-15789"/>
                  </a:stretch>
                </a:blipFill>
                <a:ln>
                  <a:noFill/>
                </a:ln>
              </p:spPr>
              <p:txBody>
                <a:bodyPr/>
                <a:lstStyle/>
                <a:p>
                  <a:r>
                    <a:rPr lang="en-GB">
                      <a:noFill/>
                    </a:rPr>
                    <a:t> </a:t>
                  </a:r>
                </a:p>
              </p:txBody>
            </p:sp>
          </mc:Fallback>
        </mc:AlternateContent>
      </p:grpSp>
      <p:cxnSp>
        <p:nvCxnSpPr>
          <p:cNvPr id="91" name="Straight Connector 90">
            <a:extLst>
              <a:ext uri="{FF2B5EF4-FFF2-40B4-BE49-F238E27FC236}">
                <a16:creationId xmlns:a16="http://schemas.microsoft.com/office/drawing/2014/main" id="{EDB4A54B-06AC-46CD-AEEA-84D78B772D61}"/>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BE19893B-93E0-4855-87C3-A5185CC2B620}"/>
              </a:ext>
            </a:extLst>
          </p:cNvPr>
          <p:cNvGrpSpPr/>
          <p:nvPr/>
        </p:nvGrpSpPr>
        <p:grpSpPr>
          <a:xfrm>
            <a:off x="2814929" y="1302567"/>
            <a:ext cx="604779" cy="477486"/>
            <a:chOff x="6229878" y="1600200"/>
            <a:chExt cx="604779" cy="477486"/>
          </a:xfrm>
        </p:grpSpPr>
        <p:sp>
          <p:nvSpPr>
            <p:cNvPr id="29" name="Rectangle 28">
              <a:extLst>
                <a:ext uri="{FF2B5EF4-FFF2-40B4-BE49-F238E27FC236}">
                  <a16:creationId xmlns:a16="http://schemas.microsoft.com/office/drawing/2014/main" id="{C1AB6C45-3C8E-41A7-81F5-BB4788349FEA}"/>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30" name="Group 29">
              <a:extLst>
                <a:ext uri="{FF2B5EF4-FFF2-40B4-BE49-F238E27FC236}">
                  <a16:creationId xmlns:a16="http://schemas.microsoft.com/office/drawing/2014/main" id="{1D02641F-FE5E-4020-885F-8DD95117D81D}"/>
                </a:ext>
              </a:extLst>
            </p:cNvPr>
            <p:cNvGrpSpPr/>
            <p:nvPr/>
          </p:nvGrpSpPr>
          <p:grpSpPr>
            <a:xfrm>
              <a:off x="6229878" y="1600200"/>
              <a:ext cx="604779" cy="461665"/>
              <a:chOff x="6229878" y="1600200"/>
              <a:chExt cx="604779" cy="461665"/>
            </a:xfrm>
          </p:grpSpPr>
          <p:sp>
            <p:nvSpPr>
              <p:cNvPr id="31" name="Oval 30">
                <a:extLst>
                  <a:ext uri="{FF2B5EF4-FFF2-40B4-BE49-F238E27FC236}">
                    <a16:creationId xmlns:a16="http://schemas.microsoft.com/office/drawing/2014/main" id="{20863BB3-D01C-44B5-9BF7-532DAAA00AD0}"/>
                  </a:ext>
                </a:extLst>
              </p:cNvPr>
              <p:cNvSpPr/>
              <p:nvPr/>
            </p:nvSpPr>
            <p:spPr>
              <a:xfrm>
                <a:off x="6697665" y="1833947"/>
                <a:ext cx="136992" cy="125855"/>
              </a:xfrm>
              <a:prstGeom prst="ellipse">
                <a:avLst/>
              </a:prstGeom>
              <a:solidFill>
                <a:srgbClr val="FF00FF"/>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4F0DD5B-80EA-450C-914D-3D894B0CF92F}"/>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𝑦</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m:oMathPara>
                    </a14:m>
                    <a:endParaRPr lang="en-GB" sz="2400" dirty="0"/>
                  </a:p>
                </p:txBody>
              </p:sp>
            </mc:Choice>
            <mc:Fallback xmlns="">
              <p:sp>
                <p:nvSpPr>
                  <p:cNvPr id="32" name="TextBox 31">
                    <a:extLst>
                      <a:ext uri="{FF2B5EF4-FFF2-40B4-BE49-F238E27FC236}">
                        <a16:creationId xmlns:a16="http://schemas.microsoft.com/office/drawing/2014/main" id="{74F0DD5B-80EA-450C-914D-3D894B0CF92F}"/>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8"/>
                    <a:stretch>
                      <a:fillRect t="-18667" r="-28736"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23" name="Group 22">
            <a:extLst>
              <a:ext uri="{FF2B5EF4-FFF2-40B4-BE49-F238E27FC236}">
                <a16:creationId xmlns:a16="http://schemas.microsoft.com/office/drawing/2014/main" id="{6EEB747D-72F4-485E-A111-8D98139A8C4E}"/>
              </a:ext>
            </a:extLst>
          </p:cNvPr>
          <p:cNvGrpSpPr/>
          <p:nvPr/>
        </p:nvGrpSpPr>
        <p:grpSpPr>
          <a:xfrm>
            <a:off x="3924300" y="1649407"/>
            <a:ext cx="528730" cy="575928"/>
            <a:chOff x="3924300" y="1649407"/>
            <a:chExt cx="528730" cy="575928"/>
          </a:xfrm>
        </p:grpSpPr>
        <p:sp>
          <p:nvSpPr>
            <p:cNvPr id="21" name="Rectangle 20">
              <a:extLst>
                <a:ext uri="{FF2B5EF4-FFF2-40B4-BE49-F238E27FC236}">
                  <a16:creationId xmlns:a16="http://schemas.microsoft.com/office/drawing/2014/main" id="{E9DBB991-0B7C-4D95-B6F8-3930C9986CE1}"/>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1" name="Group 10">
              <a:extLst>
                <a:ext uri="{FF2B5EF4-FFF2-40B4-BE49-F238E27FC236}">
                  <a16:creationId xmlns:a16="http://schemas.microsoft.com/office/drawing/2014/main" id="{E338A16E-B112-4679-8AE7-F721F0D2F663}"/>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4BEF10C0-CAD0-4864-9CFC-924C5D01B54F}"/>
                      </a:ext>
                    </a:extLst>
                  </p:cNvPr>
                  <p:cNvSpPr txBox="1"/>
                  <p:nvPr/>
                </p:nvSpPr>
                <p:spPr bwMode="auto">
                  <a:xfrm>
                    <a:off x="3924300" y="1649407"/>
                    <a:ext cx="528730" cy="49141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FFFF"/>
                                  </a:solidFill>
                                  <a:latin typeface="Cambria Math" panose="02040503050406030204" pitchFamily="18" charset="0"/>
                                  <a:sym typeface="Symbol" panose="05050102010706020507" pitchFamily="18" charset="2"/>
                                </a:rPr>
                              </m:ctrlPr>
                            </m:sSubPr>
                            <m:e>
                              <m:acc>
                                <m:accPr>
                                  <m:chr m:val="⃗"/>
                                  <m:ctrlPr>
                                    <a:rPr lang="en-US" altLang="en-US" sz="2400" i="1">
                                      <a:solidFill>
                                        <a:srgbClr val="00FFFF"/>
                                      </a:solidFill>
                                      <a:latin typeface="Cambria Math" panose="02040503050406030204" pitchFamily="18" charset="0"/>
                                      <a:sym typeface="Symbol" panose="05050102010706020507" pitchFamily="18" charset="2"/>
                                    </a:rPr>
                                  </m:ctrlPr>
                                </m:accPr>
                                <m:e>
                                  <m:r>
                                    <a:rPr lang="en-US" altLang="en-US" sz="2400" b="0" i="1" smtClean="0">
                                      <a:solidFill>
                                        <a:srgbClr val="00FFFF"/>
                                      </a:solidFill>
                                      <a:latin typeface="Cambria Math" panose="02040503050406030204" pitchFamily="18" charset="0"/>
                                      <a:sym typeface="Symbol" panose="05050102010706020507" pitchFamily="18" charset="2"/>
                                    </a:rPr>
                                    <m:t>𝑧</m:t>
                                  </m:r>
                                </m:e>
                              </m:acc>
                            </m:e>
                            <m:sub>
                              <m:r>
                                <a:rPr lang="en-US" altLang="en-US" sz="2400" b="0" i="1" smtClean="0">
                                  <a:solidFill>
                                    <a:srgbClr val="00FFFF"/>
                                  </a:solidFill>
                                  <a:latin typeface="Cambria Math" panose="02040503050406030204" pitchFamily="18" charset="0"/>
                                  <a:sym typeface="Symbol" panose="05050102010706020507" pitchFamily="18" charset="2"/>
                                </a:rPr>
                                <m:t>𝑗</m:t>
                              </m:r>
                            </m:sub>
                          </m:sSub>
                        </m:oMath>
                      </m:oMathPara>
                    </a14:m>
                    <a:endParaRPr lang="en-GB" sz="2400" dirty="0">
                      <a:solidFill>
                        <a:srgbClr val="00FFFF"/>
                      </a:solidFill>
                    </a:endParaRPr>
                  </a:p>
                </p:txBody>
              </p:sp>
            </mc:Choice>
            <mc:Fallback xmlns="">
              <p:sp>
                <p:nvSpPr>
                  <p:cNvPr id="175" name="TextBox 174">
                    <a:extLst>
                      <a:ext uri="{FF2B5EF4-FFF2-40B4-BE49-F238E27FC236}">
                        <a16:creationId xmlns:a16="http://schemas.microsoft.com/office/drawing/2014/main" id="{4BEF10C0-CAD0-4864-9CFC-924C5D01B54F}"/>
                      </a:ext>
                    </a:extLst>
                  </p:cNvPr>
                  <p:cNvSpPr txBox="1">
                    <a:spLocks noRot="1" noChangeAspect="1" noMove="1" noResize="1" noEditPoints="1" noAdjustHandles="1" noChangeArrowheads="1" noChangeShapeType="1" noTextEdit="1"/>
                  </p:cNvSpPr>
                  <p:nvPr/>
                </p:nvSpPr>
                <p:spPr bwMode="auto">
                  <a:xfrm>
                    <a:off x="3924300" y="1649407"/>
                    <a:ext cx="528730" cy="491417"/>
                  </a:xfrm>
                  <a:prstGeom prst="rect">
                    <a:avLst/>
                  </a:prstGeom>
                  <a:blipFill>
                    <a:blip r:embed="rId9"/>
                    <a:stretch>
                      <a:fillRect t="-17500" r="-31395" b="-1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169" name="Oval 168">
                <a:extLst>
                  <a:ext uri="{FF2B5EF4-FFF2-40B4-BE49-F238E27FC236}">
                    <a16:creationId xmlns:a16="http://schemas.microsoft.com/office/drawing/2014/main" id="{0DEA0517-EBFC-43C2-9F24-68EFFE8D8FBD}"/>
                  </a:ext>
                </a:extLst>
              </p:cNvPr>
              <p:cNvSpPr/>
              <p:nvPr/>
            </p:nvSpPr>
            <p:spPr>
              <a:xfrm>
                <a:off x="4109055" y="2099480"/>
                <a:ext cx="136993" cy="125855"/>
              </a:xfrm>
              <a:prstGeom prst="ellipse">
                <a:avLst/>
              </a:prstGeom>
              <a:solidFill>
                <a:srgbClr val="00FFFF"/>
              </a:solidFill>
              <a:ln>
                <a:noFill/>
              </a:ln>
            </p:spPr>
            <p:txBody>
              <a:bodyPr wrap="square" rtlCol="0" anchor="ctr">
                <a:spAutoFit/>
              </a:bodyPr>
              <a:lstStyle/>
              <a:p>
                <a:pPr algn="l"/>
                <a:endParaRPr lang="en-CA" sz="2400"/>
              </a:p>
            </p:txBody>
          </p:sp>
        </p:gr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6715261-50BA-4894-92CF-FD2DA6090C99}"/>
                  </a:ext>
                </a:extLst>
              </p:cNvPr>
              <p:cNvSpPr txBox="1"/>
              <p:nvPr/>
            </p:nvSpPr>
            <p:spPr bwMode="auto">
              <a:xfrm>
                <a:off x="4936634" y="6087374"/>
                <a:ext cx="5051848"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The variance of </a:t>
                </a:r>
                <a14:m>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i="1" baseline="-25000" dirty="0">
                        <a:solidFill>
                          <a:srgbClr val="66FF33"/>
                        </a:solidFill>
                        <a:cs typeface="Times New Roman" panose="02020603050405020304" pitchFamily="18" charset="0"/>
                        <a:sym typeface="Symbol" panose="05050102010706020507" pitchFamily="18" charset="2"/>
                      </a:rPr>
                      <m:t>j</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a14:m>
                <a:r>
                  <a:rPr lang="en-CA" altLang="en-US" sz="2400" dirty="0">
                    <a:solidFill>
                      <a:srgbClr val="66FF33"/>
                    </a:solidFill>
                    <a:sym typeface="Symbol" panose="05050102010706020507" pitchFamily="18" charset="2"/>
                  </a:rPr>
                  <a:t> </a:t>
                </a:r>
                <a:r>
                  <a:rPr lang="en-US" sz="2400" dirty="0"/>
                  <a:t>is </a:t>
                </a:r>
                <a:r>
                  <a:rPr lang="en-US" sz="2400" baseline="30000" dirty="0"/>
                  <a:t>1</a:t>
                </a:r>
                <a:r>
                  <a:rPr lang="en-US" sz="2400" dirty="0"/>
                  <a:t>/</a:t>
                </a:r>
                <a:r>
                  <a:rPr lang="en-US" sz="2400" baseline="-25000" dirty="0"/>
                  <a:t>m</a:t>
                </a:r>
                <a:r>
                  <a:rPr lang="en-US" sz="2400" dirty="0"/>
                  <a:t>.</a:t>
                </a:r>
              </a:p>
              <a:p>
                <a:r>
                  <a:rPr lang="en-US" sz="2400" dirty="0"/>
                  <a:t>So this sum is 1</a:t>
                </a:r>
                <a:r>
                  <a:rPr lang="en-CA" sz="2400" dirty="0">
                    <a:latin typeface="Times New Roman"/>
                  </a:rPr>
                  <a:t>±</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r>
                  <a:rPr lang="en-US" sz="2400" dirty="0"/>
                  <a:t> </a:t>
                </a:r>
                <a:endParaRPr lang="en-US" altLang="en-US" sz="2400" i="1" dirty="0"/>
              </a:p>
            </p:txBody>
          </p:sp>
        </mc:Choice>
        <mc:Fallback xmlns="">
          <p:sp>
            <p:nvSpPr>
              <p:cNvPr id="94" name="TextBox 93">
                <a:extLst>
                  <a:ext uri="{FF2B5EF4-FFF2-40B4-BE49-F238E27FC236}">
                    <a16:creationId xmlns:a16="http://schemas.microsoft.com/office/drawing/2014/main" id="{86715261-50BA-4894-92CF-FD2DA6090C99}"/>
                  </a:ext>
                </a:extLst>
              </p:cNvPr>
              <p:cNvSpPr txBox="1">
                <a:spLocks noRot="1" noChangeAspect="1" noMove="1" noResize="1" noEditPoints="1" noAdjustHandles="1" noChangeArrowheads="1" noChangeShapeType="1" noTextEdit="1"/>
              </p:cNvSpPr>
              <p:nvPr/>
            </p:nvSpPr>
            <p:spPr bwMode="auto">
              <a:xfrm>
                <a:off x="4936634" y="6087374"/>
                <a:ext cx="5051848" cy="830997"/>
              </a:xfrm>
              <a:prstGeom prst="rect">
                <a:avLst/>
              </a:prstGeom>
              <a:blipFill>
                <a:blip r:embed="rId10"/>
                <a:stretch>
                  <a:fillRect l="-1930"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95" name="TextBox 94">
            <a:extLst>
              <a:ext uri="{FF2B5EF4-FFF2-40B4-BE49-F238E27FC236}">
                <a16:creationId xmlns:a16="http://schemas.microsoft.com/office/drawing/2014/main" id="{19A98E25-031C-4BF4-93BB-3D0A3087656D}"/>
              </a:ext>
            </a:extLst>
          </p:cNvPr>
          <p:cNvSpPr txBox="1"/>
          <p:nvPr/>
        </p:nvSpPr>
        <p:spPr bwMode="auto">
          <a:xfrm>
            <a:off x="915210" y="6027003"/>
            <a:ext cx="3431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We proved these internal </a:t>
            </a:r>
            <a:br>
              <a:rPr lang="en-US" sz="2400" dirty="0"/>
            </a:br>
            <a:r>
              <a:rPr lang="en-US" sz="2400" dirty="0"/>
              <a:t>vectors have length 1</a:t>
            </a:r>
            <a:r>
              <a:rPr lang="en-CA" sz="2400" dirty="0">
                <a:latin typeface="Times New Roman"/>
              </a:rPr>
              <a:t>±</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endParaRPr lang="en-US" altLang="en-US" sz="2400" i="1" dirty="0"/>
          </a:p>
        </p:txBody>
      </p:sp>
      <p:sp>
        <p:nvSpPr>
          <p:cNvPr id="98" name="TextBox 97">
            <a:extLst>
              <a:ext uri="{FF2B5EF4-FFF2-40B4-BE49-F238E27FC236}">
                <a16:creationId xmlns:a16="http://schemas.microsoft.com/office/drawing/2014/main" id="{B10055E9-EF1F-42C0-90AE-01047600C755}"/>
              </a:ext>
            </a:extLst>
          </p:cNvPr>
          <p:cNvSpPr txBox="1"/>
          <p:nvPr/>
        </p:nvSpPr>
        <p:spPr bwMode="auto">
          <a:xfrm>
            <a:off x="4127584" y="5796170"/>
            <a:ext cx="2803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ym typeface="Symbol" panose="05050102010706020507" pitchFamily="18" charset="2"/>
              </a:rPr>
              <a:t> </a:t>
            </a:r>
            <a:r>
              <a:rPr lang="en-US" altLang="en-US" sz="2400" dirty="0">
                <a:sym typeface="Symbol" pitchFamily="18" charset="2"/>
              </a:rPr>
              <a:t>          </a:t>
            </a:r>
            <a:r>
              <a:rPr lang="en-US" sz="2400" dirty="0">
                <a:sym typeface="Symbol" panose="05050102010706020507" pitchFamily="18" charset="2"/>
              </a:rPr>
              <a:t>(</a:t>
            </a:r>
            <a:r>
              <a:rPr lang="en-US" sz="2400" dirty="0"/>
              <a:t>1</a:t>
            </a:r>
            <a:r>
              <a:rPr lang="en-CA" sz="2400" dirty="0">
                <a:latin typeface="Times New Roman"/>
              </a:rPr>
              <a:t>±</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endParaRPr lang="en-US" altLang="en-US" sz="2400" i="1" dirty="0"/>
          </a:p>
        </p:txBody>
      </p:sp>
      <p:sp>
        <p:nvSpPr>
          <p:cNvPr id="99" name="TextBox 98">
            <a:extLst>
              <a:ext uri="{FF2B5EF4-FFF2-40B4-BE49-F238E27FC236}">
                <a16:creationId xmlns:a16="http://schemas.microsoft.com/office/drawing/2014/main" id="{DBB16025-3115-4F46-9739-874AE5B7BD89}"/>
              </a:ext>
            </a:extLst>
          </p:cNvPr>
          <p:cNvSpPr txBox="1"/>
          <p:nvPr/>
        </p:nvSpPr>
        <p:spPr bwMode="auto">
          <a:xfrm>
            <a:off x="3998034" y="6100626"/>
            <a:ext cx="1030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ym typeface="Symbol" panose="05050102010706020507" pitchFamily="18" charset="2"/>
              </a:rPr>
              <a:t>(</a:t>
            </a:r>
            <a:r>
              <a:rPr lang="en-US" sz="2400" dirty="0"/>
              <a:t>1</a:t>
            </a:r>
            <a:r>
              <a:rPr lang="en-CA" sz="2400" dirty="0">
                <a:latin typeface="Times New Roman"/>
              </a:rPr>
              <a:t>±</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endParaRPr lang="en-US" altLang="en-US" sz="2400" i="1" dirty="0"/>
          </a:p>
        </p:txBody>
      </p:sp>
      <p:sp>
        <p:nvSpPr>
          <p:cNvPr id="100" name="TextBox 99">
            <a:extLst>
              <a:ext uri="{FF2B5EF4-FFF2-40B4-BE49-F238E27FC236}">
                <a16:creationId xmlns:a16="http://schemas.microsoft.com/office/drawing/2014/main" id="{E1C6B010-786F-454A-BF9D-7463C4D88F72}"/>
              </a:ext>
            </a:extLst>
          </p:cNvPr>
          <p:cNvSpPr txBox="1"/>
          <p:nvPr/>
        </p:nvSpPr>
        <p:spPr bwMode="auto">
          <a:xfrm>
            <a:off x="6873396" y="2828989"/>
            <a:ext cx="4541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Var(</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j</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t>) = </a:t>
            </a:r>
            <a:r>
              <a:rPr lang="en-US" sz="2400" baseline="30000" dirty="0"/>
              <a:t>1</a:t>
            </a:r>
            <a:r>
              <a:rPr lang="en-US" sz="2400" dirty="0"/>
              <a:t>/</a:t>
            </a:r>
            <a:r>
              <a:rPr lang="en-US" sz="2400" baseline="-25000" dirty="0"/>
              <a:t>m</a:t>
            </a:r>
            <a:r>
              <a:rPr lang="en-US" sz="2400" dirty="0"/>
              <a:t>.</a:t>
            </a:r>
          </a:p>
        </p:txBody>
      </p:sp>
    </p:spTree>
    <p:extLst>
      <p:ext uri="{BB962C8B-B14F-4D97-AF65-F5344CB8AC3E}">
        <p14:creationId xmlns:p14="http://schemas.microsoft.com/office/powerpoint/2010/main" val="36353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ppt_x"/>
                                          </p:val>
                                        </p:tav>
                                        <p:tav tm="100000">
                                          <p:val>
                                            <p:strVal val="#ppt_x"/>
                                          </p:val>
                                        </p:tav>
                                      </p:tavLst>
                                    </p:anim>
                                    <p:anim calcmode="lin" valueType="num">
                                      <p:cBhvr additive="base">
                                        <p:cTn id="26" dur="500" fill="hold"/>
                                        <p:tgtEl>
                                          <p:spTgt spid="8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500" fill="hold"/>
                                        <p:tgtEl>
                                          <p:spTgt spid="91"/>
                                        </p:tgtEl>
                                        <p:attrNameLst>
                                          <p:attrName>ppt_x</p:attrName>
                                        </p:attrNameLst>
                                      </p:cBhvr>
                                      <p:tavLst>
                                        <p:tav tm="0">
                                          <p:val>
                                            <p:strVal val="#ppt_x"/>
                                          </p:val>
                                        </p:tav>
                                        <p:tav tm="100000">
                                          <p:val>
                                            <p:strVal val="#ppt_x"/>
                                          </p:val>
                                        </p:tav>
                                      </p:tavLst>
                                    </p:anim>
                                    <p:anim calcmode="lin" valueType="num">
                                      <p:cBhvr additive="base">
                                        <p:cTn id="30" dur="500" fill="hold"/>
                                        <p:tgtEl>
                                          <p:spTgt spid="9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
                                            <p:txEl>
                                              <p:pRg st="1" end="1"/>
                                            </p:txEl>
                                          </p:spTgt>
                                        </p:tgtEl>
                                        <p:attrNameLst>
                                          <p:attrName>style.visibility</p:attrName>
                                        </p:attrNameLst>
                                      </p:cBhvr>
                                      <p:to>
                                        <p:strVal val="visible"/>
                                      </p:to>
                                    </p:set>
                                    <p:anim calcmode="lin" valueType="num">
                                      <p:cBhvr additive="base">
                                        <p:cTn id="33"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
                                            <p:txEl>
                                              <p:pRg st="2" end="2"/>
                                            </p:txEl>
                                          </p:spTgt>
                                        </p:tgtEl>
                                        <p:attrNameLst>
                                          <p:attrName>style.visibility</p:attrName>
                                        </p:attrNameLst>
                                      </p:cBhvr>
                                      <p:to>
                                        <p:strVal val="visible"/>
                                      </p:to>
                                    </p:set>
                                    <p:anim calcmode="lin" valueType="num">
                                      <p:cBhvr additive="base">
                                        <p:cTn id="39"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
                                            <p:txEl>
                                              <p:pRg st="3" end="3"/>
                                            </p:txEl>
                                          </p:spTgt>
                                        </p:tgtEl>
                                        <p:attrNameLst>
                                          <p:attrName>style.visibility</p:attrName>
                                        </p:attrNameLst>
                                      </p:cBhvr>
                                      <p:to>
                                        <p:strVal val="visible"/>
                                      </p:to>
                                    </p:set>
                                    <p:anim calcmode="lin" valueType="num">
                                      <p:cBhvr additive="base">
                                        <p:cTn id="45"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2" presetClass="entr" presetSubtype="4" fill="hold" nodeType="withEffect">
                                  <p:stCondLst>
                                    <p:cond delay="0"/>
                                  </p:stCondLst>
                                  <p:childTnLst>
                                    <p:set>
                                      <p:cBhvr>
                                        <p:cTn id="54" dur="1" fill="hold">
                                          <p:stCondLst>
                                            <p:cond delay="0"/>
                                          </p:stCondLst>
                                        </p:cTn>
                                        <p:tgtEl>
                                          <p:spTgt spid="102">
                                            <p:txEl>
                                              <p:pRg st="4" end="4"/>
                                            </p:txEl>
                                          </p:spTgt>
                                        </p:tgtEl>
                                        <p:attrNameLst>
                                          <p:attrName>style.visibility</p:attrName>
                                        </p:attrNameLst>
                                      </p:cBhvr>
                                      <p:to>
                                        <p:strVal val="visible"/>
                                      </p:to>
                                    </p:set>
                                    <p:anim calcmode="lin" valueType="num">
                                      <p:cBhvr additive="base">
                                        <p:cTn id="55"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2">
                                            <p:txEl>
                                              <p:pRg st="5" end="5"/>
                                            </p:txEl>
                                          </p:spTgt>
                                        </p:tgtEl>
                                        <p:attrNameLst>
                                          <p:attrName>style.visibility</p:attrName>
                                        </p:attrNameLst>
                                      </p:cBhvr>
                                      <p:to>
                                        <p:strVal val="visible"/>
                                      </p:to>
                                    </p:set>
                                    <p:anim calcmode="lin" valueType="num">
                                      <p:cBhvr additive="base">
                                        <p:cTn id="69"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2">
                                            <p:txEl>
                                              <p:pRg st="6" end="6"/>
                                            </p:txEl>
                                          </p:spTgt>
                                        </p:tgtEl>
                                        <p:attrNameLst>
                                          <p:attrName>style.visibility</p:attrName>
                                        </p:attrNameLst>
                                      </p:cBhvr>
                                      <p:to>
                                        <p:strVal val="visible"/>
                                      </p:to>
                                    </p:set>
                                    <p:anim calcmode="lin" valueType="num">
                                      <p:cBhvr additive="base">
                                        <p:cTn id="75"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5"/>
                                        </p:tgtEl>
                                        <p:attrNameLst>
                                          <p:attrName>style.visibility</p:attrName>
                                        </p:attrNameLst>
                                      </p:cBhvr>
                                      <p:to>
                                        <p:strVal val="visible"/>
                                      </p:to>
                                    </p:set>
                                    <p:anim calcmode="lin" valueType="num">
                                      <p:cBhvr additive="base">
                                        <p:cTn id="81" dur="500" fill="hold"/>
                                        <p:tgtEl>
                                          <p:spTgt spid="95"/>
                                        </p:tgtEl>
                                        <p:attrNameLst>
                                          <p:attrName>ppt_x</p:attrName>
                                        </p:attrNameLst>
                                      </p:cBhvr>
                                      <p:tavLst>
                                        <p:tav tm="0">
                                          <p:val>
                                            <p:strVal val="#ppt_x"/>
                                          </p:val>
                                        </p:tav>
                                        <p:tav tm="100000">
                                          <p:val>
                                            <p:strVal val="#ppt_x"/>
                                          </p:val>
                                        </p:tav>
                                      </p:tavLst>
                                    </p:anim>
                                    <p:anim calcmode="lin" valueType="num">
                                      <p:cBhvr additive="base">
                                        <p:cTn id="82" dur="500" fill="hold"/>
                                        <p:tgtEl>
                                          <p:spTgt spid="9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2">
                                            <p:txEl>
                                              <p:pRg st="7" end="7"/>
                                            </p:txEl>
                                          </p:spTgt>
                                        </p:tgtEl>
                                        <p:attrNameLst>
                                          <p:attrName>style.visibility</p:attrName>
                                        </p:attrNameLst>
                                      </p:cBhvr>
                                      <p:to>
                                        <p:strVal val="visible"/>
                                      </p:to>
                                    </p:set>
                                    <p:anim calcmode="lin" valueType="num">
                                      <p:cBhvr additive="base">
                                        <p:cTn id="85"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additive="base">
                                        <p:cTn id="91" dur="500" fill="hold"/>
                                        <p:tgtEl>
                                          <p:spTgt spid="94"/>
                                        </p:tgtEl>
                                        <p:attrNameLst>
                                          <p:attrName>ppt_x</p:attrName>
                                        </p:attrNameLst>
                                      </p:cBhvr>
                                      <p:tavLst>
                                        <p:tav tm="0">
                                          <p:val>
                                            <p:strVal val="#ppt_x"/>
                                          </p:val>
                                        </p:tav>
                                        <p:tav tm="100000">
                                          <p:val>
                                            <p:strVal val="#ppt_x"/>
                                          </p:val>
                                        </p:tav>
                                      </p:tavLst>
                                    </p:anim>
                                    <p:anim calcmode="lin" valueType="num">
                                      <p:cBhvr additive="base">
                                        <p:cTn id="92" dur="500" fill="hold"/>
                                        <p:tgtEl>
                                          <p:spTgt spid="94"/>
                                        </p:tgtEl>
                                        <p:attrNameLst>
                                          <p:attrName>ppt_y</p:attrName>
                                        </p:attrNameLst>
                                      </p:cBhvr>
                                      <p:tavLst>
                                        <p:tav tm="0">
                                          <p:val>
                                            <p:strVal val="1+#ppt_h/2"/>
                                          </p:val>
                                        </p:tav>
                                        <p:tav tm="100000">
                                          <p:val>
                                            <p:strVal val="#ppt_y"/>
                                          </p:val>
                                        </p:tav>
                                      </p:tavLst>
                                    </p:anim>
                                  </p:childTnLst>
                                </p:cTn>
                              </p:par>
                              <p:par>
                                <p:cTn id="93" presetID="1" presetClass="exit" presetSubtype="0" fill="hold" grpId="1" nodeType="withEffect">
                                  <p:stCondLst>
                                    <p:cond delay="0"/>
                                  </p:stCondLst>
                                  <p:childTnLst>
                                    <p:set>
                                      <p:cBhvr>
                                        <p:cTn id="94" dur="1" fill="hold">
                                          <p:stCondLst>
                                            <p:cond delay="0"/>
                                          </p:stCondLst>
                                        </p:cTn>
                                        <p:tgtEl>
                                          <p:spTgt spid="95"/>
                                        </p:tgtEl>
                                        <p:attrNameLst>
                                          <p:attrName>style.visibility</p:attrName>
                                        </p:attrNameLst>
                                      </p:cBhvr>
                                      <p:to>
                                        <p:strVal val="hidden"/>
                                      </p:to>
                                    </p:set>
                                  </p:childTnLst>
                                </p:cTn>
                              </p:par>
                              <p:par>
                                <p:cTn id="95" presetID="2" presetClass="entr" presetSubtype="4"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additive="base">
                                        <p:cTn id="97" dur="500" fill="hold"/>
                                        <p:tgtEl>
                                          <p:spTgt spid="98"/>
                                        </p:tgtEl>
                                        <p:attrNameLst>
                                          <p:attrName>ppt_x</p:attrName>
                                        </p:attrNameLst>
                                      </p:cBhvr>
                                      <p:tavLst>
                                        <p:tav tm="0">
                                          <p:val>
                                            <p:strVal val="#ppt_x"/>
                                          </p:val>
                                        </p:tav>
                                        <p:tav tm="100000">
                                          <p:val>
                                            <p:strVal val="#ppt_x"/>
                                          </p:val>
                                        </p:tav>
                                      </p:tavLst>
                                    </p:anim>
                                    <p:anim calcmode="lin" valueType="num">
                                      <p:cBhvr additive="base">
                                        <p:cTn id="9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anim calcmode="lin" valueType="num">
                                      <p:cBhvr additive="base">
                                        <p:cTn id="103" dur="500" fill="hold"/>
                                        <p:tgtEl>
                                          <p:spTgt spid="99"/>
                                        </p:tgtEl>
                                        <p:attrNameLst>
                                          <p:attrName>ppt_x</p:attrName>
                                        </p:attrNameLst>
                                      </p:cBhvr>
                                      <p:tavLst>
                                        <p:tav tm="0">
                                          <p:val>
                                            <p:strVal val="#ppt_x"/>
                                          </p:val>
                                        </p:tav>
                                        <p:tav tm="100000">
                                          <p:val>
                                            <p:strVal val="#ppt_x"/>
                                          </p:val>
                                        </p:tav>
                                      </p:tavLst>
                                    </p:anim>
                                    <p:anim calcmode="lin" valueType="num">
                                      <p:cBhvr additive="base">
                                        <p:cTn id="104" dur="500" fill="hold"/>
                                        <p:tgtEl>
                                          <p:spTgt spid="99"/>
                                        </p:tgtEl>
                                        <p:attrNameLst>
                                          <p:attrName>ppt_y</p:attrName>
                                        </p:attrNameLst>
                                      </p:cBhvr>
                                      <p:tavLst>
                                        <p:tav tm="0">
                                          <p:val>
                                            <p:strVal val="1+#ppt_h/2"/>
                                          </p:val>
                                        </p:tav>
                                        <p:tav tm="100000">
                                          <p:val>
                                            <p:strVal val="#ppt_y"/>
                                          </p:val>
                                        </p:tav>
                                      </p:tavLst>
                                    </p:anim>
                                  </p:childTnLst>
                                </p:cTn>
                              </p:par>
                              <p:par>
                                <p:cTn id="105" presetID="1" presetClass="exit" presetSubtype="0" fill="hold" grpId="1" nodeType="withEffect">
                                  <p:stCondLst>
                                    <p:cond delay="0"/>
                                  </p:stCondLst>
                                  <p:childTnLst>
                                    <p:set>
                                      <p:cBhvr>
                                        <p:cTn id="106"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4" grpId="1"/>
      <p:bldP spid="95" grpId="0"/>
      <p:bldP spid="95" grpId="1"/>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662" name="Group 661">
            <a:extLst>
              <a:ext uri="{FF2B5EF4-FFF2-40B4-BE49-F238E27FC236}">
                <a16:creationId xmlns:a16="http://schemas.microsoft.com/office/drawing/2014/main" id="{95D19967-E55D-4021-A30E-F082602DD2AB}"/>
              </a:ext>
            </a:extLst>
          </p:cNvPr>
          <p:cNvGrpSpPr/>
          <p:nvPr/>
        </p:nvGrpSpPr>
        <p:grpSpPr>
          <a:xfrm>
            <a:off x="2519512" y="1073676"/>
            <a:ext cx="3320257" cy="1675782"/>
            <a:chOff x="2519512" y="1073676"/>
            <a:chExt cx="3320257" cy="1675782"/>
          </a:xfrm>
        </p:grpSpPr>
        <p:cxnSp>
          <p:nvCxnSpPr>
            <p:cNvPr id="664" name="Straight Connector 663">
              <a:extLst>
                <a:ext uri="{FF2B5EF4-FFF2-40B4-BE49-F238E27FC236}">
                  <a16:creationId xmlns:a16="http://schemas.microsoft.com/office/drawing/2014/main" id="{FF3F5F95-4600-4699-97AF-298177A3A67B}"/>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E9B123DE-FF11-4297-8C1D-67FCB2EE7AA3}"/>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65A76F6E-DBC9-4C6E-B923-8ACB9622E7D4}"/>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C42B4A6C-280F-4C6B-8CF8-A497534AB6E3}"/>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7A2EB2B-D8E2-4C39-AEE7-AD9BBC5477A2}"/>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DE5E8892-75BA-4BF9-B2A7-AB92BDEF6EA1}"/>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A044C82-52DC-40C9-8296-E0C30A49FD59}"/>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0BB26996-3CE6-4540-BD5F-988ADE20D4BA}"/>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7AD98B48-E03D-4929-8348-65A483FE3ABE}"/>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16AF2DF3-E636-4997-946F-C87D5F4C3115}"/>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F8C5456C-D757-49C5-BFFD-FF514FD61A21}"/>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475EE020-535D-4A16-99DA-40592871F446}"/>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5F47246E-1674-44A0-994A-784F55C5503D}"/>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C20601DC-7824-453B-B115-6333BDA1F7DD}"/>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0C6672BD-2D20-4EC8-B05D-049527B91674}"/>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88BE004A-9705-4D0B-9984-1CE2181D05AB}"/>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83B292F0-8160-457E-AA55-9232F056F598}"/>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E652D2A1-CB7C-4C56-933D-A964E3993E7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08B3F2EB-44EC-4834-9086-5325D4498F5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E56F908A-2873-4049-9DF7-9C1D7C500CF5}"/>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89CD4D9-9D75-4C1C-B9DC-55278CA7E0B0}"/>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836E7148-5D01-46B5-8CDF-08BB0E9D6510}"/>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1E066B08-1892-4390-BCEE-57F182816AEC}"/>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21E6BC0-CDC7-40D3-A72A-120A0EA8A29E}"/>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392226D5-1277-4AF8-BA7A-056B42F26FBC}"/>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98323602-DC61-49C8-8788-203FB10947B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51AE66FB-18ED-43CA-8347-F78AEF19464D}"/>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7DD70384-C903-4373-8940-6CF029D34301}"/>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DDC57504-5D5A-4242-AB1D-F11DA8DB58C8}"/>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AA6E10FD-6B3C-4FF8-B0F1-229923DFFBE5}"/>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C2AFEF80-316D-40D8-86E5-5589990B6794}"/>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7D84DB5E-B023-4977-9381-E0F6AD06F591}"/>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09C5B6C5-D4BB-48A2-B87D-93A6A0F71B78}"/>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5F9BF03D-8002-437B-A950-CCCCE9382886}"/>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D84C7D21-E4B8-4D4B-A2DD-EF48F06FAC95}"/>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64464226-EB34-4610-939B-F17EF5940CA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AEE024-B6F6-48A7-BDE5-AFE17F35C586}"/>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F5D820CA-DB54-4B47-83DF-A40397A602F7}"/>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52581B7-E250-45C7-8B98-8D9960CB3F5E}"/>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id="{9F404674-E664-48FB-80DE-E13317A9FBE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F5699777-5938-4030-A3E4-C0063AE480B6}"/>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88FA2A53-2A9D-42D9-9E5E-F6D60BB01C87}"/>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id="{28EC8F76-6ED3-46E6-A9D1-3C70C8625AD3}"/>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EAA47472-5F6A-4B8D-B68D-BA2C4973DC0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708" name="Rectangle 707">
              <a:extLst>
                <a:ext uri="{FF2B5EF4-FFF2-40B4-BE49-F238E27FC236}">
                  <a16:creationId xmlns:a16="http://schemas.microsoft.com/office/drawing/2014/main" id="{EE267037-9BEF-4DDA-9015-CEE558A71CC3}"/>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1B1F3812-4B70-48E1-8C2C-C208A541BF20}"/>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710" name="Straight Connector 709">
              <a:extLst>
                <a:ext uri="{FF2B5EF4-FFF2-40B4-BE49-F238E27FC236}">
                  <a16:creationId xmlns:a16="http://schemas.microsoft.com/office/drawing/2014/main" id="{107600B0-9F61-44FA-95B3-A8371845CAF3}"/>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14F94181-E34F-48A8-B9CA-392448A57543}"/>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9FEA0262-3ADA-4A73-B22A-FFDBD6E139ED}"/>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95222B30-44E9-4927-9247-7921E49C658C}"/>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5FB6F248-65A4-4F5A-AC36-737633046DD3}"/>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D62265D8-C4C0-40F4-B18E-4E4075E1A15F}"/>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6ABEB6EF-0E07-4B95-B2D6-1CAF4A5077B9}"/>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F5398FEC-A260-4DB9-A2F6-BDA37EAFF6F2}"/>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AD414001-B899-4A0D-BE06-FD8255E991E6}"/>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B994706D-88AA-4A2F-8B92-ECC27E68E1B5}"/>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3B71D533-570A-4C11-8CBD-940CD588BF05}"/>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DD37FFB4-7478-4F80-BD9E-ADC06460CA57}"/>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407297D9-6E6B-4933-9A86-5674351A74FD}"/>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F7B659D1-F459-45E7-AB61-F000EDF243B0}"/>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601E5B22-D9EA-454D-AD4D-87E4FFA34764}"/>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3EAAAD45-D18E-47B1-AB4B-872A0648B95E}"/>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80877D5A-BBC4-4158-8452-8241FF87E39C}"/>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5F210D63-ADA2-46DE-8252-4FB6EA6CAC76}"/>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74EB56D-F79F-4403-A910-2464AE054E86}"/>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1F06EA38-A360-4939-8BFF-F3C2DC7EFEE8}"/>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49581"/>
                <a:ext cx="10134600" cy="193899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So far we have only considered one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𝑥</m:t>
                        </m:r>
                      </m:e>
                    </m:acc>
                  </m:oMath>
                </a14:m>
                <a:r>
                  <a:rPr lang="en-US" sz="2400" dirty="0"/>
                  <a:t> and one output </a:t>
                </a:r>
                <a14:m>
                  <m:oMath xmlns:m="http://schemas.openxmlformats.org/officeDocument/2006/math">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oMath>
                </a14:m>
                <a:r>
                  <a:rPr lang="en-US" sz="2400" dirty="0"/>
                  <a:t>.</a:t>
                </a:r>
              </a:p>
              <a:p>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GB" sz="2400" dirty="0">
                  <a:solidFill>
                    <a:schemeClr val="accent1"/>
                  </a:solidFill>
                </a:endParaRPr>
              </a:p>
              <a:p>
                <a:r>
                  <a:rPr lang="en-US" sz="2400" dirty="0"/>
                  <a:t>Let's make a vector space indexed by </a:t>
                </a:r>
                <a:r>
                  <a:rPr lang="el-GR" altLang="en-US" sz="2400" dirty="0">
                    <a:latin typeface="Times New Roman"/>
                    <a:cs typeface="Times New Roman" panose="02020603050405020304" pitchFamily="18" charset="0"/>
                    <a:sym typeface="Symbol" panose="05050102010706020507" pitchFamily="18" charset="2"/>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oMath>
                </a14:m>
                <a:r>
                  <a:rPr lang="en-US" altLang="en-US" sz="2400" dirty="0">
                    <a:latin typeface="Times New Roman"/>
                    <a:cs typeface="Times New Roman" panose="02020603050405020304" pitchFamily="18" charset="0"/>
                    <a:sym typeface="Symbol" panose="05050102010706020507" pitchFamily="18" charset="2"/>
                  </a:rPr>
                  <a:t>,</a:t>
                </a:r>
                <a:r>
                  <a:rPr lang="en-US" altLang="en-US" sz="2400" dirty="0">
                    <a:solidFill>
                      <a:srgbClr val="FF0000"/>
                    </a:solidFill>
                    <a:latin typeface="Times New Roman"/>
                    <a:cs typeface="Times New Roman" panose="02020603050405020304" pitchFamily="18" charset="0"/>
                    <a:sym typeface="Symbol" panose="05050102010706020507" pitchFamily="18" charset="2"/>
                  </a:rPr>
                  <a:t>r</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a:t>
                </a:r>
              </a:p>
              <a:p>
                <a:r>
                  <a:rPr lang="en-US" sz="2400" dirty="0">
                    <a:latin typeface="Times New Roman"/>
                    <a:cs typeface="Times New Roman" panose="02020603050405020304" pitchFamily="18" charset="0"/>
                    <a:sym typeface="Symbol" panose="05050102010706020507" pitchFamily="18" charset="2"/>
                  </a:rPr>
                  <a:t>Let's define </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US" sz="2400" dirty="0">
                    <a:latin typeface="Times New Roman"/>
                    <a:cs typeface="Times New Roman" panose="02020603050405020304" pitchFamily="18" charset="0"/>
                    <a:sym typeface="Symbol" panose="05050102010706020507" pitchFamily="18" charset="2"/>
                  </a:rPr>
                  <a:t> to be a vector with </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14:m>
                  <m:oMath xmlns:m="http://schemas.openxmlformats.org/officeDocument/2006/math">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oMath>
                </a14:m>
                <a:endParaRPr lang="en-GB" sz="2400" dirty="0">
                  <a:solidFill>
                    <a:schemeClr val="accent1"/>
                  </a:solidFill>
                </a:endParaRPr>
              </a:p>
              <a:p>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GB" sz="2400" baseline="30000" dirty="0">
                    <a:solidFill>
                      <a:schemeClr val="accent1"/>
                    </a:solidFill>
                  </a:rPr>
                  <a:t>2</a:t>
                </a:r>
                <a:r>
                  <a:rPr lang="en-US" sz="2400" i="1" dirty="0">
                    <a:solidFill>
                      <a:schemeClr val="accent1"/>
                    </a:solidFill>
                    <a:latin typeface="Times New Roman"/>
                    <a:cs typeface="Times New Roman" panose="02020603050405020304" pitchFamily="18" charset="0"/>
                    <a:sym typeface="Symbol" panose="05050102010706020507" pitchFamily="18" charset="2"/>
                  </a:rPr>
                  <a:t> =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GB" sz="2400" dirty="0">
                    <a:solidFill>
                      <a:schemeClr val="accent1"/>
                    </a:solidFill>
                  </a:rPr>
                  <a:t>)</a:t>
                </a:r>
                <a:r>
                  <a:rPr lang="en-GB" sz="2400" baseline="30000" dirty="0">
                    <a:solidFill>
                      <a:schemeClr val="accent1"/>
                    </a:solidFill>
                  </a:rPr>
                  <a:t>2</a:t>
                </a:r>
                <a:r>
                  <a:rPr lang="en-GB" sz="2400" dirty="0">
                    <a:solidFill>
                      <a:schemeClr val="accent1"/>
                    </a:solidFill>
                  </a:rPr>
                  <a:t>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14:m>
                  <m:oMath xmlns:m="http://schemas.openxmlformats.org/officeDocument/2006/math">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n-GB" altLang="en-US" sz="2400" i="1" dirty="0">
                    <a:solidFill>
                      <a:schemeClr val="accent1"/>
                    </a:solidFill>
                    <a:sym typeface="Symbol" panose="05050102010706020507" pitchFamily="18" charset="2"/>
                  </a:rPr>
                  <a:t> O(</a:t>
                </a:r>
                <a:r>
                  <a:rPr lang="en-GB" sz="2400" i="1" dirty="0">
                    <a:solidFill>
                      <a:schemeClr val="accent1"/>
                    </a:solidFill>
                  </a:rPr>
                  <a:t>Error)</a:t>
                </a:r>
                <a:endParaRPr lang="en-GB" sz="2400" dirty="0">
                  <a:solidFill>
                    <a:schemeClr val="accent1"/>
                  </a:solidFill>
                </a:endParaRP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49581"/>
                <a:ext cx="10134600" cy="1938992"/>
              </a:xfrm>
              <a:prstGeom prst="rect">
                <a:avLst/>
              </a:prstGeom>
              <a:blipFill>
                <a:blip r:embed="rId3"/>
                <a:stretch>
                  <a:fillRect l="-902" t="-4403" b="-6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105" name="Group 104">
            <a:extLst>
              <a:ext uri="{FF2B5EF4-FFF2-40B4-BE49-F238E27FC236}">
                <a16:creationId xmlns:a16="http://schemas.microsoft.com/office/drawing/2014/main" id="{89DF865A-CDA5-42A7-9EF7-5DEE590EA79C}"/>
              </a:ext>
            </a:extLst>
          </p:cNvPr>
          <p:cNvGrpSpPr/>
          <p:nvPr/>
        </p:nvGrpSpPr>
        <p:grpSpPr>
          <a:xfrm>
            <a:off x="1987426" y="1647987"/>
            <a:ext cx="566930" cy="568102"/>
            <a:chOff x="1828800" y="1647987"/>
            <a:chExt cx="566930" cy="568102"/>
          </a:xfrm>
        </p:grpSpPr>
        <p:sp>
          <p:nvSpPr>
            <p:cNvPr id="107" name="Rectangle 106">
              <a:extLst>
                <a:ext uri="{FF2B5EF4-FFF2-40B4-BE49-F238E27FC236}">
                  <a16:creationId xmlns:a16="http://schemas.microsoft.com/office/drawing/2014/main" id="{5B2BF7C6-6C1D-44D1-9103-C0EF4196C61D}"/>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8" name="Picture 10" descr="Image result for bicycle">
              <a:extLst>
                <a:ext uri="{FF2B5EF4-FFF2-40B4-BE49-F238E27FC236}">
                  <a16:creationId xmlns:a16="http://schemas.microsoft.com/office/drawing/2014/main" id="{4030C499-7024-4C97-9250-803A2D889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EE146E36-53BC-4412-A881-7E2C94042381}"/>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157" name="Group 156">
            <a:extLst>
              <a:ext uri="{FF2B5EF4-FFF2-40B4-BE49-F238E27FC236}">
                <a16:creationId xmlns:a16="http://schemas.microsoft.com/office/drawing/2014/main" id="{3B889A0B-6E80-4CDE-8F5D-661952F4884B}"/>
              </a:ext>
            </a:extLst>
          </p:cNvPr>
          <p:cNvGrpSpPr/>
          <p:nvPr/>
        </p:nvGrpSpPr>
        <p:grpSpPr>
          <a:xfrm>
            <a:off x="5756767" y="1586948"/>
            <a:ext cx="577773" cy="477486"/>
            <a:chOff x="6180835" y="1600200"/>
            <a:chExt cx="577773" cy="477486"/>
          </a:xfrm>
        </p:grpSpPr>
        <p:sp>
          <p:nvSpPr>
            <p:cNvPr id="158" name="Rectangle 157">
              <a:extLst>
                <a:ext uri="{FF2B5EF4-FFF2-40B4-BE49-F238E27FC236}">
                  <a16:creationId xmlns:a16="http://schemas.microsoft.com/office/drawing/2014/main" id="{F8975129-243B-4240-80DB-417EC8FC598D}"/>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59" name="Group 158">
              <a:extLst>
                <a:ext uri="{FF2B5EF4-FFF2-40B4-BE49-F238E27FC236}">
                  <a16:creationId xmlns:a16="http://schemas.microsoft.com/office/drawing/2014/main" id="{DDA217F5-E763-4B57-9628-B7EBF173ABBD}"/>
                </a:ext>
              </a:extLst>
            </p:cNvPr>
            <p:cNvGrpSpPr/>
            <p:nvPr/>
          </p:nvGrpSpPr>
          <p:grpSpPr>
            <a:xfrm>
              <a:off x="6180835" y="1600200"/>
              <a:ext cx="577773" cy="461665"/>
              <a:chOff x="6180835" y="1600200"/>
              <a:chExt cx="577773" cy="461665"/>
            </a:xfrm>
          </p:grpSpPr>
          <p:sp>
            <p:nvSpPr>
              <p:cNvPr id="163" name="Oval 162">
                <a:extLst>
                  <a:ext uri="{FF2B5EF4-FFF2-40B4-BE49-F238E27FC236}">
                    <a16:creationId xmlns:a16="http://schemas.microsoft.com/office/drawing/2014/main" id="{BB32DF14-6989-4B67-B851-268C6F3458B3}"/>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E08C3198-2B43-475F-869E-AF6ED1B63192}"/>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164" name="TextBox 163">
                    <a:extLst>
                      <a:ext uri="{FF2B5EF4-FFF2-40B4-BE49-F238E27FC236}">
                        <a16:creationId xmlns:a16="http://schemas.microsoft.com/office/drawing/2014/main" id="{E08C3198-2B43-475F-869E-AF6ED1B63192}"/>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FCD5DBA5-5B88-4546-AD55-BAD9B3BED16E}"/>
              </a:ext>
            </a:extLst>
          </p:cNvPr>
          <p:cNvGrpSpPr/>
          <p:nvPr/>
        </p:nvGrpSpPr>
        <p:grpSpPr>
          <a:xfrm>
            <a:off x="7619997" y="1512409"/>
            <a:ext cx="1222643" cy="964796"/>
            <a:chOff x="7354957" y="1512409"/>
            <a:chExt cx="1222643" cy="964796"/>
          </a:xfrm>
        </p:grpSpPr>
        <p:cxnSp>
          <p:nvCxnSpPr>
            <p:cNvPr id="5" name="Straight Arrow Connector 4">
              <a:extLst>
                <a:ext uri="{FF2B5EF4-FFF2-40B4-BE49-F238E27FC236}">
                  <a16:creationId xmlns:a16="http://schemas.microsoft.com/office/drawing/2014/main" id="{6D8B03C9-AB31-4A0B-A990-33C8E87F9165}"/>
                </a:ext>
              </a:extLst>
            </p:cNvPr>
            <p:cNvCxnSpPr>
              <a:cxnSpLocks/>
            </p:cNvCxnSpPr>
            <p:nvPr/>
          </p:nvCxnSpPr>
          <p:spPr bwMode="auto">
            <a:xfrm flipV="1">
              <a:off x="7354957" y="1512409"/>
              <a:ext cx="1222643" cy="956370"/>
            </a:xfrm>
            <a:prstGeom prst="straightConnector1">
              <a:avLst/>
            </a:prstGeom>
            <a:noFill/>
            <a:ln w="38100" cap="sq" cmpd="sng" algn="ctr">
              <a:solidFill>
                <a:schemeClr val="accent1"/>
              </a:solidFill>
              <a:prstDash val="solid"/>
              <a:round/>
              <a:headEnd type="none" w="med" len="med"/>
              <a:tailEnd type="triangle"/>
            </a:ln>
            <a:effectLst/>
          </p:spPr>
        </p:cxnSp>
        <p:sp>
          <p:nvSpPr>
            <p:cNvPr id="166" name="TextBox 165">
              <a:extLst>
                <a:ext uri="{FF2B5EF4-FFF2-40B4-BE49-F238E27FC236}">
                  <a16:creationId xmlns:a16="http://schemas.microsoft.com/office/drawing/2014/main" id="{A30CDF88-2AE1-4545-A36F-A14F6E924718}"/>
                </a:ext>
              </a:extLst>
            </p:cNvPr>
            <p:cNvSpPr txBox="1"/>
            <p:nvPr/>
          </p:nvSpPr>
          <p:spPr bwMode="auto">
            <a:xfrm>
              <a:off x="7739542" y="2015540"/>
              <a:ext cx="83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endParaRPr lang="en-GB" sz="2400" dirty="0"/>
            </a:p>
          </p:txBody>
        </p:sp>
      </p:grpSp>
      <p:sp>
        <p:nvSpPr>
          <p:cNvPr id="167" name="TextBox 166">
            <a:extLst>
              <a:ext uri="{FF2B5EF4-FFF2-40B4-BE49-F238E27FC236}">
                <a16:creationId xmlns:a16="http://schemas.microsoft.com/office/drawing/2014/main" id="{71B4662A-961A-4CE0-90C7-4391930CD8FC}"/>
              </a:ext>
            </a:extLst>
          </p:cNvPr>
          <p:cNvSpPr txBox="1"/>
          <p:nvPr/>
        </p:nvSpPr>
        <p:spPr bwMode="auto">
          <a:xfrm>
            <a:off x="6954078" y="2518624"/>
            <a:ext cx="241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GB" sz="2400" baseline="30000" dirty="0">
                <a:solidFill>
                  <a:schemeClr val="accent1"/>
                </a:solidFill>
              </a:rPr>
              <a:t>2</a:t>
            </a:r>
            <a:r>
              <a:rPr lang="en-US" sz="2400" i="1" dirty="0">
                <a:solidFill>
                  <a:schemeClr val="accent1"/>
                </a:solidFill>
                <a:latin typeface="Times New Roman"/>
                <a:cs typeface="Times New Roman" panose="02020603050405020304" pitchFamily="18" charset="0"/>
                <a:sym typeface="Symbol" panose="05050102010706020507" pitchFamily="18" charset="2"/>
              </a:rPr>
              <a:t>  = Error</a:t>
            </a:r>
            <a:endParaRPr lang="en-GB" sz="2400" dirty="0">
              <a:solidFill>
                <a:schemeClr val="accent1"/>
              </a:solidFill>
            </a:endParaRPr>
          </a:p>
        </p:txBody>
      </p:sp>
    </p:spTree>
    <p:extLst>
      <p:ext uri="{BB962C8B-B14F-4D97-AF65-F5344CB8AC3E}">
        <p14:creationId xmlns:p14="http://schemas.microsoft.com/office/powerpoint/2010/main" val="17534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additive="base">
                                        <p:cTn id="15" dur="500" fill="hold"/>
                                        <p:tgtEl>
                                          <p:spTgt spid="157"/>
                                        </p:tgtEl>
                                        <p:attrNameLst>
                                          <p:attrName>ppt_x</p:attrName>
                                        </p:attrNameLst>
                                      </p:cBhvr>
                                      <p:tavLst>
                                        <p:tav tm="0">
                                          <p:val>
                                            <p:strVal val="#ppt_x"/>
                                          </p:val>
                                        </p:tav>
                                        <p:tav tm="100000">
                                          <p:val>
                                            <p:strVal val="#ppt_x"/>
                                          </p:val>
                                        </p:tav>
                                      </p:tavLst>
                                    </p:anim>
                                    <p:anim calcmode="lin" valueType="num">
                                      <p:cBhvr additive="base">
                                        <p:cTn id="16"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xEl>
                                              <p:pRg st="1" end="1"/>
                                            </p:txEl>
                                          </p:spTgt>
                                        </p:tgtEl>
                                        <p:attrNameLst>
                                          <p:attrName>style.visibility</p:attrName>
                                        </p:attrNameLst>
                                      </p:cBhvr>
                                      <p:to>
                                        <p:strVal val="visible"/>
                                      </p:to>
                                    </p:set>
                                    <p:anim calcmode="lin" valueType="num">
                                      <p:cBhvr additive="base">
                                        <p:cTn id="21"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
                                            <p:txEl>
                                              <p:pRg st="2" end="2"/>
                                            </p:txEl>
                                          </p:spTgt>
                                        </p:tgtEl>
                                        <p:attrNameLst>
                                          <p:attrName>style.visibility</p:attrName>
                                        </p:attrNameLst>
                                      </p:cBhvr>
                                      <p:to>
                                        <p:strVal val="visible"/>
                                      </p:to>
                                    </p:set>
                                    <p:anim calcmode="lin" valueType="num">
                                      <p:cBhvr additive="base">
                                        <p:cTn id="27"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
                                            <p:txEl>
                                              <p:pRg st="3" end="3"/>
                                            </p:txEl>
                                          </p:spTgt>
                                        </p:tgtEl>
                                        <p:attrNameLst>
                                          <p:attrName>style.visibility</p:attrName>
                                        </p:attrNameLst>
                                      </p:cBhvr>
                                      <p:to>
                                        <p:strVal val="visible"/>
                                      </p:to>
                                    </p:set>
                                    <p:anim calcmode="lin" valueType="num">
                                      <p:cBhvr additive="base">
                                        <p:cTn id="33"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
                                            <p:txEl>
                                              <p:pRg st="4" end="4"/>
                                            </p:txEl>
                                          </p:spTgt>
                                        </p:tgtEl>
                                        <p:attrNameLst>
                                          <p:attrName>style.visibility</p:attrName>
                                        </p:attrNameLst>
                                      </p:cBhvr>
                                      <p:to>
                                        <p:strVal val="visible"/>
                                      </p:to>
                                    </p:set>
                                    <p:anim calcmode="lin" valueType="num">
                                      <p:cBhvr additive="base">
                                        <p:cTn id="43"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7"/>
                                        </p:tgtEl>
                                        <p:attrNameLst>
                                          <p:attrName>style.visibility</p:attrName>
                                        </p:attrNameLst>
                                      </p:cBhvr>
                                      <p:to>
                                        <p:strVal val="visible"/>
                                      </p:to>
                                    </p:set>
                                    <p:anim calcmode="lin" valueType="num">
                                      <p:cBhvr additive="base">
                                        <p:cTn id="49" dur="500" fill="hold"/>
                                        <p:tgtEl>
                                          <p:spTgt spid="167"/>
                                        </p:tgtEl>
                                        <p:attrNameLst>
                                          <p:attrName>ppt_x</p:attrName>
                                        </p:attrNameLst>
                                      </p:cBhvr>
                                      <p:tavLst>
                                        <p:tav tm="0">
                                          <p:val>
                                            <p:strVal val="#ppt_x"/>
                                          </p:val>
                                        </p:tav>
                                        <p:tav tm="100000">
                                          <p:val>
                                            <p:strVal val="#ppt_x"/>
                                          </p:val>
                                        </p:tav>
                                      </p:tavLst>
                                    </p:anim>
                                    <p:anim calcmode="lin" valueType="num">
                                      <p:cBhvr additive="base">
                                        <p:cTn id="50"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49581"/>
                <a:ext cx="10134600"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So far we have only considered one input </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b="0" i="1" dirty="0" smtClean="0">
                            <a:solidFill>
                              <a:srgbClr val="FF00FF"/>
                            </a:solidFill>
                            <a:latin typeface="Cambria Math" panose="02040503050406030204" pitchFamily="18" charset="0"/>
                            <a:sym typeface="Symbol" panose="05050102010706020507" pitchFamily="18" charset="2"/>
                          </a:rPr>
                          <m:t>𝑥</m:t>
                        </m:r>
                      </m:e>
                    </m:acc>
                  </m:oMath>
                </a14:m>
                <a:r>
                  <a:rPr lang="en-US" sz="2400" dirty="0"/>
                  <a:t> and one output </a:t>
                </a:r>
                <a14:m>
                  <m:oMath xmlns:m="http://schemas.openxmlformats.org/officeDocument/2006/math">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oMath>
                </a14:m>
                <a:r>
                  <a:rPr lang="en-US" sz="2400" dirty="0"/>
                  <a:t>.</a:t>
                </a:r>
              </a:p>
              <a:p>
                <a:r>
                  <a:rPr lang="en-US" sz="2400" dirty="0"/>
                  <a:t>Let's make a vector space indexed by </a:t>
                </a:r>
                <a:r>
                  <a:rPr lang="el-GR" altLang="en-US" sz="2400" dirty="0">
                    <a:latin typeface="Times New Roman"/>
                    <a:cs typeface="Times New Roman" panose="02020603050405020304" pitchFamily="18" charset="0"/>
                    <a:sym typeface="Symbol" panose="05050102010706020507" pitchFamily="18" charset="2"/>
                  </a:rPr>
                  <a:t></a:t>
                </a:r>
                <a14:m>
                  <m:oMath xmlns:m="http://schemas.openxmlformats.org/officeDocument/2006/math">
                    <m:acc>
                      <m:accPr>
                        <m:chr m:val="⃗"/>
                        <m:ctrlPr>
                          <a:rPr lang="en-CA"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oMath>
                </a14:m>
                <a:r>
                  <a:rPr lang="en-US" altLang="en-US" sz="2400" dirty="0">
                    <a:latin typeface="Times New Roman"/>
                    <a:cs typeface="Times New Roman" panose="02020603050405020304" pitchFamily="18" charset="0"/>
                    <a:sym typeface="Symbol" panose="05050102010706020507" pitchFamily="18" charset="2"/>
                  </a:rPr>
                  <a:t>,</a:t>
                </a:r>
                <a:r>
                  <a:rPr lang="en-US" altLang="en-US" sz="2400" dirty="0">
                    <a:solidFill>
                      <a:srgbClr val="FF0000"/>
                    </a:solidFill>
                    <a:latin typeface="Times New Roman"/>
                    <a:cs typeface="Times New Roman" panose="02020603050405020304" pitchFamily="18" charset="0"/>
                    <a:sym typeface="Symbol" panose="05050102010706020507" pitchFamily="18" charset="2"/>
                  </a:rPr>
                  <a:t>r</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a:t>
                </a:r>
              </a:p>
              <a:p>
                <a:r>
                  <a:rPr lang="en-US" sz="2400" dirty="0">
                    <a:latin typeface="Times New Roman"/>
                    <a:cs typeface="Times New Roman" panose="02020603050405020304" pitchFamily="18" charset="0"/>
                    <a:sym typeface="Symbol" panose="05050102010706020507" pitchFamily="18" charset="2"/>
                  </a:rPr>
                  <a:t>Let's define </a:t>
                </a:r>
                <a:r>
                  <a:rPr 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sz="2400" dirty="0">
                    <a:latin typeface="Times New Roman"/>
                    <a:cs typeface="Times New Roman" panose="02020603050405020304" pitchFamily="18" charset="0"/>
                    <a:sym typeface="Symbol" panose="05050102010706020507" pitchFamily="18" charset="2"/>
                  </a:rPr>
                  <a:t> to be a vector with </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sz="2400" dirty="0">
                    <a:solidFill>
                      <a:srgbClr val="66FF33"/>
                    </a:solidFill>
                    <a:sym typeface="Symbol" panose="05050102010706020507" pitchFamily="18" charset="2"/>
                  </a:rPr>
                  <a:t>]</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dirty="0">
                    <a:latin typeface="Times New Roman"/>
                    <a:cs typeface="Times New Roman" panose="02020603050405020304" pitchFamily="18" charset="0"/>
                    <a:sym typeface="Symbol" panose="05050102010706020507" pitchFamily="18" charset="2"/>
                  </a:rPr>
                  <a:t> </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endParaRPr lang="en-US" sz="2400" dirty="0">
                  <a:solidFill>
                    <a:srgbClr val="66FF33"/>
                  </a:solidFill>
                  <a:sym typeface="Symbol" panose="05050102010706020507" pitchFamily="18" charset="2"/>
                </a:endParaRPr>
              </a:p>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altLang="en-US" sz="2400" i="1" baseline="-25000" dirty="0">
                    <a:solidFill>
                      <a:srgbClr val="66FF33"/>
                    </a:solidFill>
                    <a:sym typeface="Symbol" panose="05050102010706020507" pitchFamily="18" charset="2"/>
                  </a:rPr>
                  <a:t>levels</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[L]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US" altLang="en-US" sz="1100" i="1" dirty="0">
                    <a:solidFill>
                      <a:srgbClr val="66FF33"/>
                    </a:solidFill>
                    <a:latin typeface="Times New Roman"/>
                    <a:cs typeface="Times New Roman" panose="02020603050405020304" pitchFamily="18" charset="0"/>
                    <a:sym typeface="Symbol" panose="05050102010706020507" pitchFamily="18" charset="2"/>
                  </a:rPr>
                  <a:t>2  </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a:t>
                </a:r>
                <a:r>
                  <a:rPr lang="en-GB" sz="2400" baseline="30000" dirty="0">
                    <a:solidFill>
                      <a:srgbClr val="66FF33"/>
                    </a:solidFill>
                  </a:rPr>
                  <a:t>2</a:t>
                </a:r>
                <a:r>
                  <a:rPr lang="en-US" altLang="en-US" sz="2400" i="1" dirty="0">
                    <a:solidFill>
                      <a:srgbClr val="66FF33"/>
                    </a:solidFill>
                    <a:latin typeface="Times New Roman"/>
                    <a:cs typeface="Times New Roman" panose="02020603050405020304" pitchFamily="18" charset="0"/>
                    <a:sym typeface="Symbol" panose="05050102010706020507" pitchFamily="18" charset="2"/>
                  </a:rPr>
                  <a:t> </a:t>
                </a:r>
              </a:p>
              <a:p>
                <a:r>
                  <a:rPr lang="en-US" sz="2400" i="1" dirty="0">
                    <a:solidFill>
                      <a:srgbClr val="66FF33"/>
                    </a:solidFill>
                    <a:latin typeface="Times New Roman"/>
                    <a:cs typeface="Times New Roman" panose="02020603050405020304" pitchFamily="18" charset="0"/>
                    <a:sym typeface="Symbol" panose="05050102010706020507" pitchFamily="18" charset="2"/>
                  </a:rPr>
                  <a:t>           =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altLang="en-US" sz="2400" i="1" baseline="-25000" dirty="0">
                    <a:solidFill>
                      <a:srgbClr val="66FF33"/>
                    </a:solidFill>
                    <a:sym typeface="Symbol" panose="05050102010706020507" pitchFamily="18" charset="2"/>
                  </a:rPr>
                  <a:t>levels</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[L] </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[m]</a:t>
                </a:r>
                <a:r>
                  <a:rPr lang="en-US" altLang="en-US" sz="1100" i="1" dirty="0">
                    <a:solidFill>
                      <a:srgbClr val="66FF33"/>
                    </a:solidFill>
                    <a:latin typeface="Times New Roman"/>
                    <a:cs typeface="Times New Roman" panose="02020603050405020304" pitchFamily="18" charset="0"/>
                    <a:sym typeface="Symbol" panose="05050102010706020507" pitchFamily="18" charset="2"/>
                  </a:rPr>
                  <a:t>2</a:t>
                </a:r>
                <a:r>
                  <a:rPr lang="en-US" sz="2400" dirty="0">
                    <a:solidFill>
                      <a:srgbClr val="66FF33"/>
                    </a:solidFill>
                  </a:rPr>
                  <a:t> </a:t>
                </a:r>
                <a:r>
                  <a:rPr lang="en-US" sz="2400" dirty="0">
                    <a:solidFill>
                      <a:srgbClr val="66FF33"/>
                    </a:solidFill>
                    <a:sym typeface="Symbol" panose="05050102010706020507" pitchFamily="18" charset="2"/>
                  </a:rPr>
                  <a:t>(</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wij</a:t>
                </a:r>
                <a:r>
                  <a:rPr lang="en-US" sz="2400" dirty="0">
                    <a:solidFill>
                      <a:srgbClr val="66FF33"/>
                    </a:solidFill>
                    <a:sym typeface="Symbol" panose="05050102010706020507" pitchFamily="18" charset="2"/>
                  </a:rPr>
                  <a:t>)</a:t>
                </a:r>
                <a:r>
                  <a:rPr lang="en-US" sz="2400" baseline="30000" dirty="0">
                    <a:solidFill>
                      <a:srgbClr val="66FF33"/>
                    </a:solidFill>
                    <a:sym typeface="Symbol" panose="05050102010706020507" pitchFamily="18" charset="2"/>
                  </a:rPr>
                  <a:t>2</a:t>
                </a:r>
                <a:r>
                  <a:rPr lang="en-US" sz="2400" dirty="0">
                    <a:solidFill>
                      <a:srgbClr val="66FF33"/>
                    </a:solidFill>
                    <a:sym typeface="Symbol" panose="05050102010706020507" pitchFamily="18" charset="2"/>
                  </a:rPr>
                  <a:t>]</a:t>
                </a:r>
              </a:p>
              <a:p>
                <a:r>
                  <a:rPr lang="en-US" sz="2400" i="1" baseline="30000" dirty="0">
                    <a:solidFill>
                      <a:srgbClr val="66FF33"/>
                    </a:solidFill>
                    <a:sym typeface="Symbol" panose="05050102010706020507" pitchFamily="18" charset="2"/>
                  </a:rPr>
                  <a:t> </a:t>
                </a:r>
                <a:r>
                  <a:rPr lang="en-US" sz="2400" i="1" dirty="0">
                    <a:solidFill>
                      <a:srgbClr val="66FF33"/>
                    </a:solidFill>
                    <a:sym typeface="Symbol" panose="05050102010706020507" pitchFamily="18" charset="2"/>
                  </a:rPr>
                  <a:t>          </a:t>
                </a:r>
                <a:r>
                  <a:rPr lang="en-US" sz="2400" i="1" dirty="0">
                    <a:solidFill>
                      <a:srgbClr val="66FF33"/>
                    </a:solidFill>
                    <a:latin typeface="Times New Roman"/>
                    <a:cs typeface="Times New Roman" panose="02020603050405020304" pitchFamily="18" charset="0"/>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altLang="en-US" sz="2400" i="1" baseline="-25000" dirty="0">
                    <a:solidFill>
                      <a:srgbClr val="66FF33"/>
                    </a:solidFill>
                    <a:sym typeface="Symbol" panose="05050102010706020507" pitchFamily="18" charset="2"/>
                  </a:rPr>
                  <a:t>levels</a:t>
                </a:r>
                <a:r>
                  <a:rPr lang="el-GR" altLang="en-US" sz="2400" i="1"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a:cs typeface="Times New Roman" panose="02020603050405020304" pitchFamily="18" charset="0"/>
                    <a:sym typeface="Symbol" panose="05050102010706020507" pitchFamily="18" charset="2"/>
                  </a:rPr>
                  <a:t>[L] </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US" sz="2400" dirty="0">
                    <a:solidFill>
                      <a:srgbClr val="66FF33"/>
                    </a:solidFill>
                  </a:rPr>
                  <a:t>1</a:t>
                </a:r>
                <a:r>
                  <a:rPr lang="en-CA" sz="2400" dirty="0">
                    <a:solidFill>
                      <a:srgbClr val="66FF33"/>
                    </a:solidFill>
                    <a:latin typeface="Times New Roman"/>
                  </a:rPr>
                  <a:t>±</a:t>
                </a:r>
                <a:r>
                  <a:rPr lang="el-GR" altLang="en-US" sz="2400" dirty="0">
                    <a:solidFill>
                      <a:srgbClr val="66FF33"/>
                    </a:solidFill>
                    <a:latin typeface="Times New Roman"/>
                    <a:cs typeface="Times New Roman" panose="02020603050405020304" pitchFamily="18" charset="0"/>
                    <a:sym typeface="Symbol" panose="05050102010706020507" pitchFamily="18" charset="2"/>
                  </a:rPr>
                  <a:t>ε</a:t>
                </a:r>
                <a:r>
                  <a:rPr lang="en-US" sz="2400" dirty="0">
                    <a:solidFill>
                      <a:srgbClr val="66FF33"/>
                    </a:solidFill>
                    <a:sym typeface="Symbol" panose="05050102010706020507" pitchFamily="18" charset="2"/>
                  </a:rPr>
                  <a:t>]</a:t>
                </a:r>
              </a:p>
              <a:p>
                <a:r>
                  <a:rPr lang="en-US" sz="2400" dirty="0">
                    <a:sym typeface="Symbol" panose="05050102010706020507" pitchFamily="18" charset="2"/>
                  </a:rPr>
                  <a:t>          </a:t>
                </a:r>
                <a:r>
                  <a:rPr lang="en-US" sz="2400" dirty="0">
                    <a:solidFill>
                      <a:srgbClr val="66FF33"/>
                    </a:solidFill>
                    <a:sym typeface="Symbol" panose="05050102010706020507" pitchFamily="18" charset="2"/>
                  </a:rPr>
                  <a:t> =</a:t>
                </a:r>
                <a:r>
                  <a:rPr lang="en-US" sz="2400" dirty="0">
                    <a:sym typeface="Symbol" panose="05050102010706020507" pitchFamily="18" charset="2"/>
                  </a:rPr>
                  <a:t> </a:t>
                </a:r>
                <a:r>
                  <a:rPr lang="en-US" sz="2400" dirty="0">
                    <a:solidFill>
                      <a:srgbClr val="FF00FF"/>
                    </a:solidFill>
                    <a:sym typeface="Symbol" panose="05050102010706020507" pitchFamily="18" charset="2"/>
                  </a:rPr>
                  <a:t>(# training data)</a:t>
                </a:r>
                <a:r>
                  <a:rPr lang="en-US" sz="2400" dirty="0">
                    <a:solidFill>
                      <a:srgbClr val="FF0000"/>
                    </a:solidFill>
                    <a:sym typeface="Symbol" panose="05050102010706020507" pitchFamily="18" charset="2"/>
                  </a:rPr>
                  <a:t>(# outputs)</a:t>
                </a:r>
                <a:r>
                  <a:rPr lang="en-US" sz="2400" dirty="0">
                    <a:solidFill>
                      <a:srgbClr val="66FF33"/>
                    </a:solidFill>
                    <a:sym typeface="Symbol" panose="05050102010706020507" pitchFamily="18" charset="2"/>
                  </a:rPr>
                  <a:t>(# levels)</a:t>
                </a:r>
              </a:p>
              <a:p>
                <a:r>
                  <a:rPr lang="en-US" sz="2400" dirty="0">
                    <a:solidFill>
                      <a:srgbClr val="FF0000"/>
                    </a:solidFill>
                    <a:sym typeface="Symbol" panose="05050102010706020507" pitchFamily="18" charset="2"/>
                  </a:rPr>
                  <a:t>        </a:t>
                </a:r>
                <a:r>
                  <a:rPr lang="en-US" sz="2400" dirty="0">
                    <a:solidFill>
                      <a:srgbClr val="66FF33"/>
                    </a:solidFill>
                    <a:sym typeface="Symbol" panose="05050102010706020507" pitchFamily="18" charset="2"/>
                  </a:rPr>
                  <a:t>   = </a:t>
                </a:r>
                <a:r>
                  <a:rPr lang="el-GR" sz="2400" dirty="0">
                    <a:solidFill>
                      <a:srgbClr val="66FF33"/>
                    </a:solidFill>
                    <a:latin typeface="Times New Roman"/>
                    <a:cs typeface="Times New Roman" panose="02020603050405020304" pitchFamily="18" charset="0"/>
                  </a:rPr>
                  <a:t>Θ</a:t>
                </a:r>
                <a:r>
                  <a:rPr lang="en-US" sz="2400" dirty="0">
                    <a:solidFill>
                      <a:srgbClr val="66FF33"/>
                    </a:solidFill>
                    <a:sym typeface="Symbol" panose="05050102010706020507" pitchFamily="18" charset="2"/>
                  </a:rPr>
                  <a:t>(m)</a:t>
                </a:r>
              </a:p>
              <a:p>
                <a:endParaRPr lang="en-GB" sz="2400" dirty="0">
                  <a:solidFill>
                    <a:schemeClr val="accent1"/>
                  </a:solidFill>
                </a:endParaRP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49581"/>
                <a:ext cx="10134600" cy="3416320"/>
              </a:xfrm>
              <a:prstGeom prst="rect">
                <a:avLst/>
              </a:prstGeom>
              <a:blipFill>
                <a:blip r:embed="rId3"/>
                <a:stretch>
                  <a:fillRect l="-902" t="-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05" name="Group 104">
            <a:extLst>
              <a:ext uri="{FF2B5EF4-FFF2-40B4-BE49-F238E27FC236}">
                <a16:creationId xmlns:a16="http://schemas.microsoft.com/office/drawing/2014/main" id="{89DF865A-CDA5-42A7-9EF7-5DEE590EA79C}"/>
              </a:ext>
            </a:extLst>
          </p:cNvPr>
          <p:cNvGrpSpPr/>
          <p:nvPr/>
        </p:nvGrpSpPr>
        <p:grpSpPr>
          <a:xfrm>
            <a:off x="1987426" y="1647987"/>
            <a:ext cx="566930" cy="568102"/>
            <a:chOff x="1828800" y="1647987"/>
            <a:chExt cx="566930" cy="568102"/>
          </a:xfrm>
        </p:grpSpPr>
        <p:sp>
          <p:nvSpPr>
            <p:cNvPr id="107" name="Rectangle 106">
              <a:extLst>
                <a:ext uri="{FF2B5EF4-FFF2-40B4-BE49-F238E27FC236}">
                  <a16:creationId xmlns:a16="http://schemas.microsoft.com/office/drawing/2014/main" id="{5B2BF7C6-6C1D-44D1-9103-C0EF4196C61D}"/>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8" name="Picture 10" descr="Image result for bicycle">
              <a:extLst>
                <a:ext uri="{FF2B5EF4-FFF2-40B4-BE49-F238E27FC236}">
                  <a16:creationId xmlns:a16="http://schemas.microsoft.com/office/drawing/2014/main" id="{4030C499-7024-4C97-9250-803A2D889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EE146E36-53BC-4412-A881-7E2C94042381}"/>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157" name="Group 156">
            <a:extLst>
              <a:ext uri="{FF2B5EF4-FFF2-40B4-BE49-F238E27FC236}">
                <a16:creationId xmlns:a16="http://schemas.microsoft.com/office/drawing/2014/main" id="{3B889A0B-6E80-4CDE-8F5D-661952F4884B}"/>
              </a:ext>
            </a:extLst>
          </p:cNvPr>
          <p:cNvGrpSpPr/>
          <p:nvPr/>
        </p:nvGrpSpPr>
        <p:grpSpPr>
          <a:xfrm>
            <a:off x="5756767" y="1586948"/>
            <a:ext cx="577773" cy="477486"/>
            <a:chOff x="6180835" y="1600200"/>
            <a:chExt cx="577773" cy="477486"/>
          </a:xfrm>
        </p:grpSpPr>
        <p:sp>
          <p:nvSpPr>
            <p:cNvPr id="158" name="Rectangle 157">
              <a:extLst>
                <a:ext uri="{FF2B5EF4-FFF2-40B4-BE49-F238E27FC236}">
                  <a16:creationId xmlns:a16="http://schemas.microsoft.com/office/drawing/2014/main" id="{F8975129-243B-4240-80DB-417EC8FC598D}"/>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59" name="Group 158">
              <a:extLst>
                <a:ext uri="{FF2B5EF4-FFF2-40B4-BE49-F238E27FC236}">
                  <a16:creationId xmlns:a16="http://schemas.microsoft.com/office/drawing/2014/main" id="{DDA217F5-E763-4B57-9628-B7EBF173ABBD}"/>
                </a:ext>
              </a:extLst>
            </p:cNvPr>
            <p:cNvGrpSpPr/>
            <p:nvPr/>
          </p:nvGrpSpPr>
          <p:grpSpPr>
            <a:xfrm>
              <a:off x="6180835" y="1600200"/>
              <a:ext cx="577773" cy="461665"/>
              <a:chOff x="6180835" y="1600200"/>
              <a:chExt cx="577773" cy="461665"/>
            </a:xfrm>
          </p:grpSpPr>
          <p:sp>
            <p:nvSpPr>
              <p:cNvPr id="163" name="Oval 162">
                <a:extLst>
                  <a:ext uri="{FF2B5EF4-FFF2-40B4-BE49-F238E27FC236}">
                    <a16:creationId xmlns:a16="http://schemas.microsoft.com/office/drawing/2014/main" id="{BB32DF14-6989-4B67-B851-268C6F3458B3}"/>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E08C3198-2B43-475F-869E-AF6ED1B63192}"/>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164" name="TextBox 163">
                    <a:extLst>
                      <a:ext uri="{FF2B5EF4-FFF2-40B4-BE49-F238E27FC236}">
                        <a16:creationId xmlns:a16="http://schemas.microsoft.com/office/drawing/2014/main" id="{E08C3198-2B43-475F-869E-AF6ED1B63192}"/>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FCD5DBA5-5B88-4546-AD55-BAD9B3BED16E}"/>
              </a:ext>
            </a:extLst>
          </p:cNvPr>
          <p:cNvGrpSpPr/>
          <p:nvPr/>
        </p:nvGrpSpPr>
        <p:grpSpPr>
          <a:xfrm>
            <a:off x="7619997" y="1512409"/>
            <a:ext cx="1222643" cy="964796"/>
            <a:chOff x="7354957" y="1512409"/>
            <a:chExt cx="1222643" cy="964796"/>
          </a:xfrm>
        </p:grpSpPr>
        <p:cxnSp>
          <p:nvCxnSpPr>
            <p:cNvPr id="5" name="Straight Arrow Connector 4">
              <a:extLst>
                <a:ext uri="{FF2B5EF4-FFF2-40B4-BE49-F238E27FC236}">
                  <a16:creationId xmlns:a16="http://schemas.microsoft.com/office/drawing/2014/main" id="{6D8B03C9-AB31-4A0B-A990-33C8E87F9165}"/>
                </a:ext>
              </a:extLst>
            </p:cNvPr>
            <p:cNvCxnSpPr>
              <a:cxnSpLocks/>
            </p:cNvCxnSpPr>
            <p:nvPr/>
          </p:nvCxnSpPr>
          <p:spPr bwMode="auto">
            <a:xfrm flipV="1">
              <a:off x="7354957" y="1512409"/>
              <a:ext cx="1222643" cy="956370"/>
            </a:xfrm>
            <a:prstGeom prst="straightConnector1">
              <a:avLst/>
            </a:prstGeom>
            <a:noFill/>
            <a:ln w="38100" cap="sq" cmpd="sng" algn="ctr">
              <a:solidFill>
                <a:schemeClr val="accent1"/>
              </a:solidFill>
              <a:prstDash val="solid"/>
              <a:round/>
              <a:headEnd type="none" w="med" len="med"/>
              <a:tailEnd type="triangle"/>
            </a:ln>
            <a:effectLst/>
          </p:spPr>
        </p:cxnSp>
        <p:sp>
          <p:nvSpPr>
            <p:cNvPr id="166" name="TextBox 165">
              <a:extLst>
                <a:ext uri="{FF2B5EF4-FFF2-40B4-BE49-F238E27FC236}">
                  <a16:creationId xmlns:a16="http://schemas.microsoft.com/office/drawing/2014/main" id="{A30CDF88-2AE1-4545-A36F-A14F6E924718}"/>
                </a:ext>
              </a:extLst>
            </p:cNvPr>
            <p:cNvSpPr txBox="1"/>
            <p:nvPr/>
          </p:nvSpPr>
          <p:spPr bwMode="auto">
            <a:xfrm>
              <a:off x="7739542" y="2015540"/>
              <a:ext cx="83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endParaRPr lang="en-GB" sz="2400" dirty="0"/>
            </a:p>
          </p:txBody>
        </p:sp>
      </p:grpSp>
      <p:grpSp>
        <p:nvGrpSpPr>
          <p:cNvPr id="94" name="Group 93">
            <a:extLst>
              <a:ext uri="{FF2B5EF4-FFF2-40B4-BE49-F238E27FC236}">
                <a16:creationId xmlns:a16="http://schemas.microsoft.com/office/drawing/2014/main" id="{1A0B7B7E-6886-47DD-911F-F00215E25D5F}"/>
              </a:ext>
            </a:extLst>
          </p:cNvPr>
          <p:cNvGrpSpPr/>
          <p:nvPr/>
        </p:nvGrpSpPr>
        <p:grpSpPr>
          <a:xfrm>
            <a:off x="3381707" y="1327577"/>
            <a:ext cx="716664" cy="465364"/>
            <a:chOff x="4562717" y="1596501"/>
            <a:chExt cx="932014" cy="465364"/>
          </a:xfrm>
        </p:grpSpPr>
        <p:sp>
          <p:nvSpPr>
            <p:cNvPr id="95" name="Rectangle 94">
              <a:extLst>
                <a:ext uri="{FF2B5EF4-FFF2-40B4-BE49-F238E27FC236}">
                  <a16:creationId xmlns:a16="http://schemas.microsoft.com/office/drawing/2014/main" id="{6BB1A04D-91E3-4577-9A60-7FA3A5C25275}"/>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CF0799E-5679-4C9B-8E47-1D3653610CFC}"/>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altLang="en-US" sz="2400" b="0" i="1" baseline="-25000" dirty="0" smtClean="0">
                            <a:solidFill>
                              <a:srgbClr val="66FF33"/>
                            </a:solidFill>
                            <a:sym typeface="Symbol" panose="05050102010706020507" pitchFamily="18" charset="2"/>
                          </a:rPr>
                          <m:t>,</m:t>
                        </m:r>
                        <m:r>
                          <m:rPr>
                            <m:nor/>
                          </m:rPr>
                          <a:rPr lang="en-US" altLang="en-US" sz="2400" i="1" baseline="-25000" dirty="0" smtClean="0">
                            <a:solidFill>
                              <a:srgbClr val="66FF33"/>
                            </a:solidFill>
                            <a:cs typeface="Times New Roman" panose="02020603050405020304" pitchFamily="18" charset="0"/>
                            <a:sym typeface="Symbol" panose="05050102010706020507" pitchFamily="18" charset="2"/>
                          </a:rPr>
                          <m:t>j</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96" name="TextBox 95">
                  <a:extLst>
                    <a:ext uri="{FF2B5EF4-FFF2-40B4-BE49-F238E27FC236}">
                      <a16:creationId xmlns:a16="http://schemas.microsoft.com/office/drawing/2014/main" id="{CCF0799E-5679-4C9B-8E47-1D3653610CFC}"/>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6"/>
                  <a:stretch>
                    <a:fillRect r="-855" b="-15789"/>
                  </a:stretch>
                </a:blipFill>
                <a:ln>
                  <a:noFill/>
                </a:ln>
              </p:spPr>
              <p:txBody>
                <a:bodyPr/>
                <a:lstStyle/>
                <a:p>
                  <a:r>
                    <a:rPr lang="en-GB">
                      <a:noFill/>
                    </a:rPr>
                    <a:t> </a:t>
                  </a:r>
                </a:p>
              </p:txBody>
            </p:sp>
          </mc:Fallback>
        </mc:AlternateContent>
      </p:grpSp>
      <p:cxnSp>
        <p:nvCxnSpPr>
          <p:cNvPr id="97" name="Straight Connector 96">
            <a:extLst>
              <a:ext uri="{FF2B5EF4-FFF2-40B4-BE49-F238E27FC236}">
                <a16:creationId xmlns:a16="http://schemas.microsoft.com/office/drawing/2014/main" id="{F760662C-BCFE-4103-9D48-4A2CDD50A17E}"/>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FB33BE2F-5869-48BA-942A-50E022784F14}"/>
              </a:ext>
            </a:extLst>
          </p:cNvPr>
          <p:cNvGrpSpPr/>
          <p:nvPr/>
        </p:nvGrpSpPr>
        <p:grpSpPr>
          <a:xfrm>
            <a:off x="6785111" y="1499157"/>
            <a:ext cx="1126434" cy="962764"/>
            <a:chOff x="6520071" y="1499157"/>
            <a:chExt cx="1126434" cy="962764"/>
          </a:xfrm>
        </p:grpSpPr>
        <p:sp>
          <p:nvSpPr>
            <p:cNvPr id="99" name="TextBox 98">
              <a:extLst>
                <a:ext uri="{FF2B5EF4-FFF2-40B4-BE49-F238E27FC236}">
                  <a16:creationId xmlns:a16="http://schemas.microsoft.com/office/drawing/2014/main" id="{B8238ADE-7DCB-4C74-9A9F-374B6E83D2F9}"/>
                </a:ext>
              </a:extLst>
            </p:cNvPr>
            <p:cNvSpPr txBox="1"/>
            <p:nvPr/>
          </p:nvSpPr>
          <p:spPr bwMode="auto">
            <a:xfrm>
              <a:off x="6520071" y="1553875"/>
              <a:ext cx="1126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endParaRPr lang="en-GB" sz="2400" dirty="0"/>
            </a:p>
          </p:txBody>
        </p:sp>
        <p:cxnSp>
          <p:nvCxnSpPr>
            <p:cNvPr id="100" name="Straight Arrow Connector 99">
              <a:extLst>
                <a:ext uri="{FF2B5EF4-FFF2-40B4-BE49-F238E27FC236}">
                  <a16:creationId xmlns:a16="http://schemas.microsoft.com/office/drawing/2014/main" id="{2C12ECAA-9271-4421-8824-37DE4F2EB4BC}"/>
                </a:ext>
              </a:extLst>
            </p:cNvPr>
            <p:cNvCxnSpPr>
              <a:cxnSpLocks/>
            </p:cNvCxnSpPr>
            <p:nvPr/>
          </p:nvCxnSpPr>
          <p:spPr bwMode="auto">
            <a:xfrm flipV="1">
              <a:off x="7354957" y="1499157"/>
              <a:ext cx="251791" cy="962764"/>
            </a:xfrm>
            <a:prstGeom prst="straightConnector1">
              <a:avLst/>
            </a:prstGeom>
            <a:noFill/>
            <a:ln w="38100" cap="sq" cmpd="sng" algn="ctr">
              <a:solidFill>
                <a:srgbClr val="66FF33"/>
              </a:solidFill>
              <a:prstDash val="solid"/>
              <a:round/>
              <a:headEnd type="none" w="med" len="med"/>
              <a:tailEnd type="triangle"/>
            </a:ln>
            <a:effectLst/>
          </p:spPr>
        </p:cxnSp>
      </p:grpSp>
      <p:sp>
        <p:nvSpPr>
          <p:cNvPr id="103" name="TextBox 102">
            <a:extLst>
              <a:ext uri="{FF2B5EF4-FFF2-40B4-BE49-F238E27FC236}">
                <a16:creationId xmlns:a16="http://schemas.microsoft.com/office/drawing/2014/main" id="{C194F27D-185D-4428-B7D1-EAB4DDE3FA8B}"/>
              </a:ext>
            </a:extLst>
          </p:cNvPr>
          <p:cNvSpPr txBox="1"/>
          <p:nvPr/>
        </p:nvSpPr>
        <p:spPr bwMode="auto">
          <a:xfrm>
            <a:off x="6954078" y="2518624"/>
            <a:ext cx="241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GB" sz="2400" baseline="30000" dirty="0">
                <a:solidFill>
                  <a:schemeClr val="accent1"/>
                </a:solidFill>
              </a:rPr>
              <a:t>2</a:t>
            </a:r>
            <a:r>
              <a:rPr lang="en-US" sz="2400" i="1" dirty="0">
                <a:solidFill>
                  <a:schemeClr val="accent1"/>
                </a:solidFill>
                <a:latin typeface="Times New Roman"/>
                <a:cs typeface="Times New Roman" panose="02020603050405020304" pitchFamily="18" charset="0"/>
                <a:sym typeface="Symbol" panose="05050102010706020507" pitchFamily="18" charset="2"/>
              </a:rPr>
              <a:t>  = Error</a:t>
            </a:r>
            <a:endParaRPr lang="en-GB" sz="2400" dirty="0">
              <a:solidFill>
                <a:schemeClr val="accent1"/>
              </a:solidFill>
            </a:endParaRPr>
          </a:p>
        </p:txBody>
      </p:sp>
    </p:spTree>
    <p:extLst>
      <p:ext uri="{BB962C8B-B14F-4D97-AF65-F5344CB8AC3E}">
        <p14:creationId xmlns:p14="http://schemas.microsoft.com/office/powerpoint/2010/main" val="35613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2" end="2"/>
                                            </p:txEl>
                                          </p:spTgt>
                                        </p:tgtEl>
                                        <p:attrNameLst>
                                          <p:attrName>style.visibility</p:attrName>
                                        </p:attrNameLst>
                                      </p:cBhvr>
                                      <p:to>
                                        <p:strVal val="visible"/>
                                      </p:to>
                                    </p:set>
                                    <p:anim calcmode="lin" valueType="num">
                                      <p:cBhvr additive="base">
                                        <p:cTn id="7"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ppt_x"/>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
                                            <p:txEl>
                                              <p:pRg st="4" end="4"/>
                                            </p:txEl>
                                          </p:spTgt>
                                        </p:tgtEl>
                                        <p:attrNameLst>
                                          <p:attrName>style.visibility</p:attrName>
                                        </p:attrNameLst>
                                      </p:cBhvr>
                                      <p:to>
                                        <p:strVal val="visible"/>
                                      </p:to>
                                    </p:set>
                                    <p:anim calcmode="lin" valueType="num">
                                      <p:cBhvr additive="base">
                                        <p:cTn id="31"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
                                            <p:txEl>
                                              <p:pRg st="5" end="5"/>
                                            </p:txEl>
                                          </p:spTgt>
                                        </p:tgtEl>
                                        <p:attrNameLst>
                                          <p:attrName>style.visibility</p:attrName>
                                        </p:attrNameLst>
                                      </p:cBhvr>
                                      <p:to>
                                        <p:strVal val="visible"/>
                                      </p:to>
                                    </p:set>
                                    <p:anim calcmode="lin" valueType="num">
                                      <p:cBhvr additive="base">
                                        <p:cTn id="37"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
                                            <p:txEl>
                                              <p:pRg st="6" end="6"/>
                                            </p:txEl>
                                          </p:spTgt>
                                        </p:tgtEl>
                                        <p:attrNameLst>
                                          <p:attrName>style.visibility</p:attrName>
                                        </p:attrNameLst>
                                      </p:cBhvr>
                                      <p:to>
                                        <p:strVal val="visible"/>
                                      </p:to>
                                    </p:set>
                                    <p:anim calcmode="lin" valueType="num">
                                      <p:cBhvr additive="base">
                                        <p:cTn id="43"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
                                            <p:txEl>
                                              <p:pRg st="7" end="7"/>
                                            </p:txEl>
                                          </p:spTgt>
                                        </p:tgtEl>
                                        <p:attrNameLst>
                                          <p:attrName>style.visibility</p:attrName>
                                        </p:attrNameLst>
                                      </p:cBhvr>
                                      <p:to>
                                        <p:strVal val="visible"/>
                                      </p:to>
                                    </p:set>
                                    <p:anim calcmode="lin" valueType="num">
                                      <p:cBhvr additive="base">
                                        <p:cTn id="49"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49581"/>
                <a:ext cx="10134600" cy="156966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GB" sz="2400" dirty="0">
                  <a:solidFill>
                    <a:schemeClr val="accent1"/>
                  </a:solidFill>
                </a:endParaRPr>
              </a:p>
              <a:p>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a:solidFill>
                      <a:schemeClr val="accent1"/>
                    </a:solidFill>
                    <a:latin typeface="Times New Roman"/>
                    <a:cs typeface="Times New Roman" panose="02020603050405020304" pitchFamily="18" charset="0"/>
                    <a:sym typeface="Symbol" panose="05050102010706020507" pitchFamily="18" charset="2"/>
                  </a:rPr>
                  <a:t> </a:t>
                </a:r>
                <a14:m>
                  <m:oMath xmlns:m="http://schemas.openxmlformats.org/officeDocument/2006/math">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oMath>
                </a14:m>
                <a:r>
                  <a:rPr lang="az-Cyrl-AZ" sz="2400" i="1" baseline="30000" dirty="0">
                    <a:solidFill>
                      <a:srgbClr val="FF0000"/>
                    </a:solidFill>
                    <a:sym typeface="Symbol" panose="05050102010706020507" pitchFamily="18" charset="2"/>
                  </a:rPr>
                  <a:t> </a:t>
                </a:r>
                <a:r>
                  <a:rPr lang="en-US" altLang="en-US" sz="2400" dirty="0">
                    <a:solidFill>
                      <a:srgbClr val="FFC000"/>
                    </a:solidFill>
                    <a:sym typeface="Symbol" pitchFamily="18" charset="2"/>
                  </a:rPr>
                  <a:t> </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endParaRPr lang="en-US" sz="2400" i="1" dirty="0">
                  <a:solidFill>
                    <a:srgbClr val="FFC000"/>
                  </a:solidFill>
                  <a:sym typeface="Symbol" panose="05050102010706020507" pitchFamily="18" charset="2"/>
                </a:endParaRPr>
              </a:p>
              <a:p>
                <a:r>
                  <a:rPr lang="en-US" sz="2400" i="1" dirty="0">
                    <a:solidFill>
                      <a:srgbClr val="FFC000"/>
                    </a:solidFill>
                    <a:sym typeface="Symbol" panose="05050102010706020507" pitchFamily="18" charset="2"/>
                  </a:rPr>
                  <a:t>             </a:t>
                </a:r>
                <a:r>
                  <a:rPr lang="en-US" sz="2400" i="1" dirty="0">
                    <a:solidFill>
                      <a:srgbClr val="FFFFFF"/>
                    </a:solidFill>
                    <a:sym typeface="Symbol" panose="05050102010706020507" pitchFamily="18" charset="2"/>
                  </a:rPr>
                  <a:t>=</a:t>
                </a:r>
                <a:r>
                  <a:rPr lang="en-US" sz="2400" i="1" dirty="0">
                    <a:solidFill>
                      <a:srgbClr val="FFC000"/>
                    </a:solidFill>
                    <a:sym typeface="Symbol" panose="05050102010706020507" pitchFamily="18" charset="2"/>
                  </a:rPr>
                  <a:t>            </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endParaRPr lang="en-GB" sz="2400" dirty="0"/>
              </a:p>
              <a:p>
                <a:r>
                  <a:rPr lang="en-US" sz="2400" i="1" dirty="0">
                    <a:solidFill>
                      <a:srgbClr val="FFC000"/>
                    </a:solidFill>
                    <a:sym typeface="Symbol" panose="05050102010706020507" pitchFamily="18" charset="2"/>
                  </a:rPr>
                  <a:t>            </a:t>
                </a:r>
                <a:r>
                  <a:rPr lang="en-US" sz="2400" i="1" dirty="0">
                    <a:solidFill>
                      <a:srgbClr val="FFFFFF"/>
                    </a:solidFill>
                    <a:sym typeface="Symbol" panose="05050102010706020507" pitchFamily="18" charset="2"/>
                  </a:rPr>
                  <a:t> =</a:t>
                </a:r>
                <a:r>
                  <a:rPr lang="en-US" sz="2400" i="1" dirty="0">
                    <a:solidFill>
                      <a:srgbClr val="FFC000"/>
                    </a:solidFill>
                    <a:sym typeface="Symbol" panose="05050102010706020507" pitchFamily="18" charset="2"/>
                  </a:rPr>
                  <a:t> </a:t>
                </a:r>
                <a:r>
                  <a:rPr lang="en-US" sz="2400" dirty="0">
                    <a:solidFill>
                      <a:srgbClr val="FFFFFF"/>
                    </a:solidFill>
                    <a:sym typeface="Symbol" panose="05050102010706020507" pitchFamily="18" charset="2"/>
                  </a:rPr>
                  <a:t>cos(</a:t>
                </a:r>
                <a:r>
                  <a:rPr lang="el-GR" altLang="en-US" sz="2400" dirty="0">
                    <a:solidFill>
                      <a:srgbClr val="FFFFFF"/>
                    </a:solidFill>
                    <a:latin typeface="Times New Roman"/>
                    <a:cs typeface="Times New Roman" panose="02020603050405020304" pitchFamily="18" charset="0"/>
                    <a:sym typeface="Symbol" panose="05050102010706020507" pitchFamily="18" charset="2"/>
                  </a:rPr>
                  <a:t>θ</a:t>
                </a:r>
                <a:r>
                  <a:rPr lang="en-GB" altLang="en-US" sz="2400" dirty="0">
                    <a:solidFill>
                      <a:srgbClr val="FFFFFF"/>
                    </a:solidFill>
                    <a:sym typeface="Symbol" panose="05050102010706020507" pitchFamily="18" charset="2"/>
                  </a:rPr>
                  <a:t>)</a:t>
                </a:r>
                <a:r>
                  <a:rPr lang="en-US" altLang="en-US" sz="2400" dirty="0">
                    <a:solidFill>
                      <a:srgbClr val="FFFFFF"/>
                    </a:solidFill>
                    <a:sym typeface="Symbol" pitchFamily="18" charset="2"/>
                  </a:rPr>
                  <a:t></a:t>
                </a:r>
                <a:r>
                  <a:rPr lang="en-GB" altLang="en-US" sz="2400" dirty="0">
                    <a:solidFill>
                      <a:schemeClr val="accent1"/>
                    </a:solidFill>
                    <a:sym typeface="Symbol" panose="05050102010706020507" pitchFamily="18" charset="2"/>
                  </a:rPr>
                  <a:t>|</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US" altLang="en-US" sz="2400" dirty="0">
                    <a:solidFill>
                      <a:srgbClr val="FFFFFF"/>
                    </a:solidFill>
                    <a:sym typeface="Symbol"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49581"/>
                <a:ext cx="10134600" cy="1569660"/>
              </a:xfrm>
              <a:prstGeom prst="rect">
                <a:avLst/>
              </a:prstGeom>
              <a:blipFill>
                <a:blip r:embed="rId3"/>
                <a:stretch>
                  <a:fillRect l="-902" t="-5447" b="-8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105" name="Group 104">
            <a:extLst>
              <a:ext uri="{FF2B5EF4-FFF2-40B4-BE49-F238E27FC236}">
                <a16:creationId xmlns:a16="http://schemas.microsoft.com/office/drawing/2014/main" id="{89DF865A-CDA5-42A7-9EF7-5DEE590EA79C}"/>
              </a:ext>
            </a:extLst>
          </p:cNvPr>
          <p:cNvGrpSpPr/>
          <p:nvPr/>
        </p:nvGrpSpPr>
        <p:grpSpPr>
          <a:xfrm>
            <a:off x="1987426" y="1647987"/>
            <a:ext cx="566930" cy="568102"/>
            <a:chOff x="1828800" y="1647987"/>
            <a:chExt cx="566930" cy="568102"/>
          </a:xfrm>
        </p:grpSpPr>
        <p:sp>
          <p:nvSpPr>
            <p:cNvPr id="107" name="Rectangle 106">
              <a:extLst>
                <a:ext uri="{FF2B5EF4-FFF2-40B4-BE49-F238E27FC236}">
                  <a16:creationId xmlns:a16="http://schemas.microsoft.com/office/drawing/2014/main" id="{5B2BF7C6-6C1D-44D1-9103-C0EF4196C61D}"/>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8" name="Picture 10" descr="Image result for bicycle">
              <a:extLst>
                <a:ext uri="{FF2B5EF4-FFF2-40B4-BE49-F238E27FC236}">
                  <a16:creationId xmlns:a16="http://schemas.microsoft.com/office/drawing/2014/main" id="{4030C499-7024-4C97-9250-803A2D889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EE146E36-53BC-4412-A881-7E2C94042381}"/>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157" name="Group 156">
            <a:extLst>
              <a:ext uri="{FF2B5EF4-FFF2-40B4-BE49-F238E27FC236}">
                <a16:creationId xmlns:a16="http://schemas.microsoft.com/office/drawing/2014/main" id="{3B889A0B-6E80-4CDE-8F5D-661952F4884B}"/>
              </a:ext>
            </a:extLst>
          </p:cNvPr>
          <p:cNvGrpSpPr/>
          <p:nvPr/>
        </p:nvGrpSpPr>
        <p:grpSpPr>
          <a:xfrm>
            <a:off x="5756767" y="1586948"/>
            <a:ext cx="577773" cy="477486"/>
            <a:chOff x="6180835" y="1600200"/>
            <a:chExt cx="577773" cy="477486"/>
          </a:xfrm>
        </p:grpSpPr>
        <p:sp>
          <p:nvSpPr>
            <p:cNvPr id="158" name="Rectangle 157">
              <a:extLst>
                <a:ext uri="{FF2B5EF4-FFF2-40B4-BE49-F238E27FC236}">
                  <a16:creationId xmlns:a16="http://schemas.microsoft.com/office/drawing/2014/main" id="{F8975129-243B-4240-80DB-417EC8FC598D}"/>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59" name="Group 158">
              <a:extLst>
                <a:ext uri="{FF2B5EF4-FFF2-40B4-BE49-F238E27FC236}">
                  <a16:creationId xmlns:a16="http://schemas.microsoft.com/office/drawing/2014/main" id="{DDA217F5-E763-4B57-9628-B7EBF173ABBD}"/>
                </a:ext>
              </a:extLst>
            </p:cNvPr>
            <p:cNvGrpSpPr/>
            <p:nvPr/>
          </p:nvGrpSpPr>
          <p:grpSpPr>
            <a:xfrm>
              <a:off x="6180835" y="1600200"/>
              <a:ext cx="577773" cy="461665"/>
              <a:chOff x="6180835" y="1600200"/>
              <a:chExt cx="577773" cy="461665"/>
            </a:xfrm>
          </p:grpSpPr>
          <p:sp>
            <p:nvSpPr>
              <p:cNvPr id="163" name="Oval 162">
                <a:extLst>
                  <a:ext uri="{FF2B5EF4-FFF2-40B4-BE49-F238E27FC236}">
                    <a16:creationId xmlns:a16="http://schemas.microsoft.com/office/drawing/2014/main" id="{BB32DF14-6989-4B67-B851-268C6F3458B3}"/>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E08C3198-2B43-475F-869E-AF6ED1B63192}"/>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164" name="TextBox 163">
                    <a:extLst>
                      <a:ext uri="{FF2B5EF4-FFF2-40B4-BE49-F238E27FC236}">
                        <a16:creationId xmlns:a16="http://schemas.microsoft.com/office/drawing/2014/main" id="{E08C3198-2B43-475F-869E-AF6ED1B63192}"/>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94" name="Group 93">
            <a:extLst>
              <a:ext uri="{FF2B5EF4-FFF2-40B4-BE49-F238E27FC236}">
                <a16:creationId xmlns:a16="http://schemas.microsoft.com/office/drawing/2014/main" id="{1A0B7B7E-6886-47DD-911F-F00215E25D5F}"/>
              </a:ext>
            </a:extLst>
          </p:cNvPr>
          <p:cNvGrpSpPr/>
          <p:nvPr/>
        </p:nvGrpSpPr>
        <p:grpSpPr>
          <a:xfrm>
            <a:off x="3381707" y="1327577"/>
            <a:ext cx="716664" cy="465364"/>
            <a:chOff x="4562717" y="1596501"/>
            <a:chExt cx="932014" cy="465364"/>
          </a:xfrm>
        </p:grpSpPr>
        <p:sp>
          <p:nvSpPr>
            <p:cNvPr id="95" name="Rectangle 94">
              <a:extLst>
                <a:ext uri="{FF2B5EF4-FFF2-40B4-BE49-F238E27FC236}">
                  <a16:creationId xmlns:a16="http://schemas.microsoft.com/office/drawing/2014/main" id="{6BB1A04D-91E3-4577-9A60-7FA3A5C25275}"/>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CF0799E-5679-4C9B-8E47-1D3653610CFC}"/>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altLang="en-US" sz="2400" b="0" i="1" baseline="-25000" dirty="0" smtClean="0">
                            <a:solidFill>
                              <a:srgbClr val="66FF33"/>
                            </a:solidFill>
                            <a:sym typeface="Symbol" panose="05050102010706020507" pitchFamily="18" charset="2"/>
                          </a:rPr>
                          <m:t>,</m:t>
                        </m:r>
                        <m:r>
                          <m:rPr>
                            <m:nor/>
                          </m:rPr>
                          <a:rPr lang="en-US" altLang="en-US" sz="2400" i="1" baseline="-25000" dirty="0" smtClean="0">
                            <a:solidFill>
                              <a:srgbClr val="66FF33"/>
                            </a:solidFill>
                            <a:cs typeface="Times New Roman" panose="02020603050405020304" pitchFamily="18" charset="0"/>
                            <a:sym typeface="Symbol" panose="05050102010706020507" pitchFamily="18" charset="2"/>
                          </a:rPr>
                          <m:t>j</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96" name="TextBox 95">
                  <a:extLst>
                    <a:ext uri="{FF2B5EF4-FFF2-40B4-BE49-F238E27FC236}">
                      <a16:creationId xmlns:a16="http://schemas.microsoft.com/office/drawing/2014/main" id="{CCF0799E-5679-4C9B-8E47-1D3653610CFC}"/>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6"/>
                  <a:stretch>
                    <a:fillRect r="-855" b="-15789"/>
                  </a:stretch>
                </a:blipFill>
                <a:ln>
                  <a:noFill/>
                </a:ln>
              </p:spPr>
              <p:txBody>
                <a:bodyPr/>
                <a:lstStyle/>
                <a:p>
                  <a:r>
                    <a:rPr lang="en-GB">
                      <a:noFill/>
                    </a:rPr>
                    <a:t> </a:t>
                  </a:r>
                </a:p>
              </p:txBody>
            </p:sp>
          </mc:Fallback>
        </mc:AlternateContent>
      </p:grpSp>
      <p:cxnSp>
        <p:nvCxnSpPr>
          <p:cNvPr id="97" name="Straight Connector 96">
            <a:extLst>
              <a:ext uri="{FF2B5EF4-FFF2-40B4-BE49-F238E27FC236}">
                <a16:creationId xmlns:a16="http://schemas.microsoft.com/office/drawing/2014/main" id="{F760662C-BCFE-4103-9D48-4A2CDD50A17E}"/>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grpSp>
        <p:nvGrpSpPr>
          <p:cNvPr id="32" name="Group 31">
            <a:extLst>
              <a:ext uri="{FF2B5EF4-FFF2-40B4-BE49-F238E27FC236}">
                <a16:creationId xmlns:a16="http://schemas.microsoft.com/office/drawing/2014/main" id="{52EDBF8A-2BD7-4F5E-BAD8-9FC213DD0D01}"/>
              </a:ext>
            </a:extLst>
          </p:cNvPr>
          <p:cNvGrpSpPr/>
          <p:nvPr/>
        </p:nvGrpSpPr>
        <p:grpSpPr>
          <a:xfrm>
            <a:off x="7619997" y="1512409"/>
            <a:ext cx="1222643" cy="964796"/>
            <a:chOff x="7354957" y="1512409"/>
            <a:chExt cx="1222643" cy="964796"/>
          </a:xfrm>
        </p:grpSpPr>
        <p:cxnSp>
          <p:nvCxnSpPr>
            <p:cNvPr id="33" name="Straight Arrow Connector 32">
              <a:extLst>
                <a:ext uri="{FF2B5EF4-FFF2-40B4-BE49-F238E27FC236}">
                  <a16:creationId xmlns:a16="http://schemas.microsoft.com/office/drawing/2014/main" id="{FBA5F277-CC39-4067-9844-17EAC95E0AF3}"/>
                </a:ext>
              </a:extLst>
            </p:cNvPr>
            <p:cNvCxnSpPr>
              <a:cxnSpLocks/>
            </p:cNvCxnSpPr>
            <p:nvPr/>
          </p:nvCxnSpPr>
          <p:spPr bwMode="auto">
            <a:xfrm flipV="1">
              <a:off x="7354957" y="1512409"/>
              <a:ext cx="1222643" cy="956370"/>
            </a:xfrm>
            <a:prstGeom prst="straightConnector1">
              <a:avLst/>
            </a:prstGeom>
            <a:noFill/>
            <a:ln w="38100" cap="sq" cmpd="sng" algn="ctr">
              <a:solidFill>
                <a:schemeClr val="accent1"/>
              </a:solidFill>
              <a:prstDash val="solid"/>
              <a:round/>
              <a:headEnd type="none" w="med" len="med"/>
              <a:tailEnd type="triangle"/>
            </a:ln>
            <a:effectLst/>
          </p:spPr>
        </p:cxnSp>
        <p:sp>
          <p:nvSpPr>
            <p:cNvPr id="34" name="TextBox 33">
              <a:extLst>
                <a:ext uri="{FF2B5EF4-FFF2-40B4-BE49-F238E27FC236}">
                  <a16:creationId xmlns:a16="http://schemas.microsoft.com/office/drawing/2014/main" id="{56FCD201-161D-46F3-AC62-E71719B51290}"/>
                </a:ext>
              </a:extLst>
            </p:cNvPr>
            <p:cNvSpPr txBox="1"/>
            <p:nvPr/>
          </p:nvSpPr>
          <p:spPr bwMode="auto">
            <a:xfrm>
              <a:off x="7739542" y="2015540"/>
              <a:ext cx="83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endParaRPr lang="en-GB" sz="2400" dirty="0"/>
            </a:p>
          </p:txBody>
        </p:sp>
      </p:grpSp>
      <p:sp>
        <p:nvSpPr>
          <p:cNvPr id="36" name="TextBox 35">
            <a:extLst>
              <a:ext uri="{FF2B5EF4-FFF2-40B4-BE49-F238E27FC236}">
                <a16:creationId xmlns:a16="http://schemas.microsoft.com/office/drawing/2014/main" id="{138134B1-ABD6-4C10-AA1B-11D9002DD63C}"/>
              </a:ext>
            </a:extLst>
          </p:cNvPr>
          <p:cNvSpPr txBox="1"/>
          <p:nvPr/>
        </p:nvSpPr>
        <p:spPr bwMode="auto">
          <a:xfrm>
            <a:off x="6785111" y="1553875"/>
            <a:ext cx="1126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endParaRPr lang="en-GB" sz="2400" dirty="0"/>
          </a:p>
        </p:txBody>
      </p:sp>
      <p:sp>
        <p:nvSpPr>
          <p:cNvPr id="39" name="TextBox 38">
            <a:extLst>
              <a:ext uri="{FF2B5EF4-FFF2-40B4-BE49-F238E27FC236}">
                <a16:creationId xmlns:a16="http://schemas.microsoft.com/office/drawing/2014/main" id="{56812DBD-7605-448F-8264-59A9539E2933}"/>
              </a:ext>
            </a:extLst>
          </p:cNvPr>
          <p:cNvSpPr txBox="1"/>
          <p:nvPr/>
        </p:nvSpPr>
        <p:spPr bwMode="auto">
          <a:xfrm>
            <a:off x="7785181" y="1758774"/>
            <a:ext cx="252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FFFF"/>
                </a:solidFill>
                <a:latin typeface="Times New Roman"/>
                <a:cs typeface="Times New Roman" panose="02020603050405020304" pitchFamily="18" charset="0"/>
                <a:sym typeface="Symbol" panose="05050102010706020507" pitchFamily="18" charset="2"/>
              </a:rPr>
              <a:t>θ</a:t>
            </a:r>
            <a:endParaRPr lang="en-GB" sz="2400" dirty="0">
              <a:solidFill>
                <a:srgbClr val="FFFFFF"/>
              </a:solidFill>
            </a:endParaRPr>
          </a:p>
        </p:txBody>
      </p:sp>
      <p:sp>
        <p:nvSpPr>
          <p:cNvPr id="40" name="TextBox 39">
            <a:extLst>
              <a:ext uri="{FF2B5EF4-FFF2-40B4-BE49-F238E27FC236}">
                <a16:creationId xmlns:a16="http://schemas.microsoft.com/office/drawing/2014/main" id="{0ADEA28F-F2C8-4107-B6E0-C78338F77A79}"/>
              </a:ext>
            </a:extLst>
          </p:cNvPr>
          <p:cNvSpPr txBox="1"/>
          <p:nvPr/>
        </p:nvSpPr>
        <p:spPr bwMode="auto">
          <a:xfrm>
            <a:off x="4105835" y="5139111"/>
            <a:ext cx="149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t>or zero</a:t>
            </a:r>
            <a:endParaRPr lang="en-US" altLang="en-US" sz="2400" i="1" dirty="0"/>
          </a:p>
        </p:txBody>
      </p:sp>
      <p:sp>
        <p:nvSpPr>
          <p:cNvPr id="41" name="TextBox 40">
            <a:extLst>
              <a:ext uri="{FF2B5EF4-FFF2-40B4-BE49-F238E27FC236}">
                <a16:creationId xmlns:a16="http://schemas.microsoft.com/office/drawing/2014/main" id="{B98B1146-2907-493E-95C8-1731DB30A762}"/>
              </a:ext>
            </a:extLst>
          </p:cNvPr>
          <p:cNvSpPr txBox="1"/>
          <p:nvPr/>
        </p:nvSpPr>
        <p:spPr bwMode="auto">
          <a:xfrm>
            <a:off x="1100742" y="5139111"/>
            <a:ext cx="23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FFFF"/>
                </a:solidFill>
                <a:sym typeface="Symbol" panose="05050102010706020507" pitchFamily="18" charset="2"/>
              </a:rPr>
              <a:t>cos(</a:t>
            </a:r>
            <a:r>
              <a:rPr lang="el-GR" altLang="en-US" sz="2400" dirty="0">
                <a:solidFill>
                  <a:srgbClr val="FFFFFF"/>
                </a:solidFill>
                <a:latin typeface="Times New Roman"/>
                <a:cs typeface="Times New Roman" panose="02020603050405020304" pitchFamily="18" charset="0"/>
                <a:sym typeface="Symbol" panose="05050102010706020507" pitchFamily="18" charset="2"/>
              </a:rPr>
              <a:t>θ</a:t>
            </a:r>
            <a:r>
              <a:rPr lang="en-GB" altLang="en-US" sz="2400" dirty="0">
                <a:solidFill>
                  <a:srgbClr val="FFFFFF"/>
                </a:solidFill>
                <a:sym typeface="Symbol" panose="05050102010706020507" pitchFamily="18" charset="2"/>
              </a:rPr>
              <a:t>) could be 1</a:t>
            </a:r>
            <a:endParaRPr lang="en-US" altLang="en-US" sz="2400" i="1" dirty="0"/>
          </a:p>
        </p:txBody>
      </p:sp>
      <p:cxnSp>
        <p:nvCxnSpPr>
          <p:cNvPr id="42" name="Straight Arrow Connector 41">
            <a:extLst>
              <a:ext uri="{FF2B5EF4-FFF2-40B4-BE49-F238E27FC236}">
                <a16:creationId xmlns:a16="http://schemas.microsoft.com/office/drawing/2014/main" id="{8F6F4E67-FD9F-420F-B735-252CA75D8BC5}"/>
              </a:ext>
            </a:extLst>
          </p:cNvPr>
          <p:cNvCxnSpPr>
            <a:cxnSpLocks/>
          </p:cNvCxnSpPr>
          <p:nvPr/>
        </p:nvCxnSpPr>
        <p:spPr bwMode="auto">
          <a:xfrm flipV="1">
            <a:off x="7619997" y="1499157"/>
            <a:ext cx="251791" cy="962764"/>
          </a:xfrm>
          <a:prstGeom prst="straightConnector1">
            <a:avLst/>
          </a:prstGeom>
          <a:noFill/>
          <a:ln w="38100" cap="sq" cmpd="sng" algn="ctr">
            <a:solidFill>
              <a:srgbClr val="66FF33"/>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51E129CF-C5CE-4E9C-9201-EF6DB5EC721E}"/>
              </a:ext>
            </a:extLst>
          </p:cNvPr>
          <p:cNvCxnSpPr>
            <a:cxnSpLocks/>
          </p:cNvCxnSpPr>
          <p:nvPr/>
        </p:nvCxnSpPr>
        <p:spPr bwMode="auto">
          <a:xfrm flipH="1" flipV="1">
            <a:off x="6997148" y="1658695"/>
            <a:ext cx="611965" cy="801317"/>
          </a:xfrm>
          <a:prstGeom prst="straightConnector1">
            <a:avLst/>
          </a:prstGeom>
          <a:noFill/>
          <a:ln w="38100" cap="sq" cmpd="sng" algn="ctr">
            <a:solidFill>
              <a:srgbClr val="66FF33"/>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3395C111-1834-4F8F-8144-952DD48D92AA}"/>
              </a:ext>
            </a:extLst>
          </p:cNvPr>
          <p:cNvCxnSpPr>
            <a:cxnSpLocks/>
          </p:cNvCxnSpPr>
          <p:nvPr/>
        </p:nvCxnSpPr>
        <p:spPr bwMode="auto">
          <a:xfrm flipV="1">
            <a:off x="7613373" y="1793749"/>
            <a:ext cx="854766" cy="688052"/>
          </a:xfrm>
          <a:prstGeom prst="straightConnector1">
            <a:avLst/>
          </a:prstGeom>
          <a:noFill/>
          <a:ln w="38100" cap="sq" cmpd="sng" algn="ctr">
            <a:solidFill>
              <a:srgbClr val="66FF33"/>
            </a:solidFill>
            <a:prstDash val="solid"/>
            <a:round/>
            <a:headEnd type="none" w="med" len="med"/>
            <a:tailEnd type="triangle"/>
          </a:ln>
          <a:effectLst/>
        </p:spPr>
      </p:cxnSp>
      <p:sp>
        <p:nvSpPr>
          <p:cNvPr id="49" name="TextBox 48">
            <a:extLst>
              <a:ext uri="{FF2B5EF4-FFF2-40B4-BE49-F238E27FC236}">
                <a16:creationId xmlns:a16="http://schemas.microsoft.com/office/drawing/2014/main" id="{A2CE7FD7-06FA-4877-96DE-621E4C27EF52}"/>
              </a:ext>
            </a:extLst>
          </p:cNvPr>
          <p:cNvSpPr txBox="1"/>
          <p:nvPr/>
        </p:nvSpPr>
        <p:spPr bwMode="auto">
          <a:xfrm>
            <a:off x="733156" y="5556554"/>
            <a:ext cx="5932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altLang="en-US" sz="2400" dirty="0"/>
              <a:t>But there is so much independent randomness,</a:t>
            </a:r>
          </a:p>
          <a:p>
            <a:pPr algn="ctr"/>
            <a:r>
              <a:rPr lang="en-US" altLang="en-US" sz="2400" dirty="0"/>
              <a:t>let’s hope that it is </a:t>
            </a:r>
            <a:r>
              <a:rPr lang="el-GR" sz="2400" dirty="0">
                <a:latin typeface="Times New Roman"/>
                <a:cs typeface="Times New Roman" panose="02020603050405020304" pitchFamily="18" charset="0"/>
              </a:rPr>
              <a:t>Θ</a:t>
            </a:r>
            <a:r>
              <a:rPr lang="en-US" sz="2400" dirty="0">
                <a:latin typeface="Times New Roman"/>
                <a:cs typeface="Times New Roman" panose="02020603050405020304" pitchFamily="18" charset="0"/>
              </a:rPr>
              <a:t>(1).</a:t>
            </a:r>
            <a:endParaRPr lang="en-US" altLang="en-US" sz="2400" dirty="0"/>
          </a:p>
        </p:txBody>
      </p:sp>
    </p:spTree>
    <p:extLst>
      <p:ext uri="{BB962C8B-B14F-4D97-AF65-F5344CB8AC3E}">
        <p14:creationId xmlns:p14="http://schemas.microsoft.com/office/powerpoint/2010/main" val="2223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xEl>
                                              <p:pRg st="1" end="1"/>
                                            </p:txEl>
                                          </p:spTgt>
                                        </p:tgtEl>
                                        <p:attrNameLst>
                                          <p:attrName>style.visibility</p:attrName>
                                        </p:attrNameLst>
                                      </p:cBhvr>
                                      <p:to>
                                        <p:strVal val="visible"/>
                                      </p:to>
                                    </p:set>
                                    <p:anim calcmode="lin" valueType="num">
                                      <p:cBhvr additive="base">
                                        <p:cTn id="13" dur="500" fill="hold"/>
                                        <p:tgtEl>
                                          <p:spTgt spid="1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xEl>
                                              <p:pRg st="2" end="2"/>
                                            </p:txEl>
                                          </p:spTgt>
                                        </p:tgtEl>
                                        <p:attrNameLst>
                                          <p:attrName>style.visibility</p:attrName>
                                        </p:attrNameLst>
                                      </p:cBhvr>
                                      <p:to>
                                        <p:strVal val="visible"/>
                                      </p:to>
                                    </p:set>
                                    <p:anim calcmode="lin" valueType="num">
                                      <p:cBhvr additive="base">
                                        <p:cTn id="19" dur="500" fill="hold"/>
                                        <p:tgtEl>
                                          <p:spTgt spid="1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9971E760-7658-42EF-8E8A-7CEA3146FD0B}"/>
              </a:ext>
            </a:extLst>
          </p:cNvPr>
          <p:cNvGrpSpPr/>
          <p:nvPr/>
        </p:nvGrpSpPr>
        <p:grpSpPr>
          <a:xfrm>
            <a:off x="1954316" y="823924"/>
            <a:ext cx="4711527" cy="2011680"/>
            <a:chOff x="1954316" y="823924"/>
            <a:chExt cx="4711527" cy="2011680"/>
          </a:xfrm>
        </p:grpSpPr>
        <p:sp>
          <p:nvSpPr>
            <p:cNvPr id="161" name="Rectangle 160">
              <a:extLst>
                <a:ext uri="{FF2B5EF4-FFF2-40B4-BE49-F238E27FC236}">
                  <a16:creationId xmlns:a16="http://schemas.microsoft.com/office/drawing/2014/main" id="{F8C7AC61-CA8C-45AA-99C6-8A635CF047DF}"/>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162" name="Picture 6" descr="Image result for convolutional neural network">
              <a:extLst>
                <a:ext uri="{FF2B5EF4-FFF2-40B4-BE49-F238E27FC236}">
                  <a16:creationId xmlns:a16="http://schemas.microsoft.com/office/drawing/2014/main" id="{5D21F5E7-6808-498F-BEC2-05C1D188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49581"/>
                <a:ext cx="10134600" cy="267765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r>
                  <a:rPr lang="en-GB" sz="2400" dirty="0">
                    <a:solidFill>
                      <a:schemeClr val="accent1"/>
                    </a:solidFill>
                  </a:rPr>
                  <a:t> </a:t>
                </a:r>
                <a:r>
                  <a:rPr lang="en-CA" sz="2400" i="1" dirty="0">
                    <a:solidFill>
                      <a:schemeClr val="accent1"/>
                    </a:solidFill>
                    <a:latin typeface="Times New Roman"/>
                    <a:cs typeface="Times New Roman" panose="02020603050405020304" pitchFamily="18" charset="0"/>
                    <a:sym typeface="Symbol" panose="05050102010706020507" pitchFamily="18" charset="2"/>
                  </a:rPr>
                  <a:t> </a:t>
                </a:r>
                <a:endParaRPr lang="en-GB" sz="2400" dirty="0">
                  <a:solidFill>
                    <a:schemeClr val="accent1"/>
                  </a:solidFill>
                </a:endParaRPr>
              </a:p>
              <a:p>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FF0000"/>
                    </a:solidFill>
                    <a:latin typeface="Times New Roman"/>
                    <a:cs typeface="Times New Roman" panose="02020603050405020304" pitchFamily="18" charset="0"/>
                    <a:sym typeface="Symbol" panose="05050102010706020507" pitchFamily="18" charset="2"/>
                  </a:rPr>
                  <a:t>r</a:t>
                </a:r>
                <a:r>
                  <a:rPr lang="el-GR" altLang="en-US" sz="2400" baseline="-25000" dirty="0">
                    <a:solidFill>
                      <a:schemeClr val="accent1"/>
                    </a:solidFill>
                    <a:latin typeface="Times New Roman"/>
                    <a:cs typeface="Times New Roman" panose="02020603050405020304" pitchFamily="18" charset="0"/>
                    <a:sym typeface="Symbol" panose="05050102010706020507" pitchFamily="18" charset="2"/>
                  </a:rPr>
                  <a:t></a:t>
                </a:r>
                <a:r>
                  <a:rPr lang="en-US" altLang="en-US" sz="2400" baseline="-25000" dirty="0">
                    <a:solidFill>
                      <a:schemeClr val="accent1"/>
                    </a:solidFill>
                    <a:latin typeface="Times New Roman"/>
                    <a:cs typeface="Times New Roman" panose="02020603050405020304" pitchFamily="18" charset="0"/>
                    <a:sym typeface="Symbol" panose="05050102010706020507" pitchFamily="18" charset="2"/>
                  </a:rPr>
                  <a:t> </a:t>
                </a:r>
                <a14:m>
                  <m:oMath xmlns:m="http://schemas.openxmlformats.org/officeDocument/2006/math">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oMath>
                </a14:m>
                <a:r>
                  <a:rPr lang="az-Cyrl-AZ" sz="2400" i="1" baseline="30000" dirty="0">
                    <a:solidFill>
                      <a:srgbClr val="FF0000"/>
                    </a:solidFill>
                    <a:sym typeface="Symbol" panose="05050102010706020507" pitchFamily="18" charset="2"/>
                  </a:rPr>
                  <a:t> </a:t>
                </a:r>
                <a:r>
                  <a:rPr lang="en-US" altLang="en-US" sz="2400" dirty="0">
                    <a:solidFill>
                      <a:srgbClr val="FFC000"/>
                    </a:solidFill>
                    <a:sym typeface="Symbol" pitchFamily="18" charset="2"/>
                  </a:rPr>
                  <a:t> </a:t>
                </a:r>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endParaRPr lang="en-US" sz="2400" i="1" dirty="0">
                  <a:solidFill>
                    <a:srgbClr val="FFC000"/>
                  </a:solidFill>
                  <a:sym typeface="Symbol" panose="05050102010706020507" pitchFamily="18" charset="2"/>
                </a:endParaRPr>
              </a:p>
              <a:p>
                <a:r>
                  <a:rPr lang="en-US" sz="2400" i="1" dirty="0">
                    <a:solidFill>
                      <a:srgbClr val="FFC000"/>
                    </a:solidFill>
                    <a:sym typeface="Symbol" panose="05050102010706020507" pitchFamily="18" charset="2"/>
                  </a:rPr>
                  <a:t>             </a:t>
                </a:r>
                <a:r>
                  <a:rPr lang="en-US" sz="2400" i="1" dirty="0">
                    <a:solidFill>
                      <a:srgbClr val="FFFFFF"/>
                    </a:solidFill>
                    <a:sym typeface="Symbol" panose="05050102010706020507" pitchFamily="18" charset="2"/>
                  </a:rPr>
                  <a:t>=</a:t>
                </a:r>
                <a:r>
                  <a:rPr lang="en-US" sz="2400" i="1" dirty="0">
                    <a:solidFill>
                      <a:srgbClr val="FFC000"/>
                    </a:solidFill>
                    <a:sym typeface="Symbol" panose="05050102010706020507" pitchFamily="18" charset="2"/>
                  </a:rPr>
                  <a:t>            </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l-GR" altLang="en-US" sz="2400" dirty="0">
                    <a:solidFill>
                      <a:srgbClr val="FFC000"/>
                    </a:solidFill>
                    <a:latin typeface="Times New Roman"/>
                    <a:cs typeface="Times New Roman" panose="02020603050405020304" pitchFamily="18" charset="0"/>
                    <a:sym typeface="Symbol" panose="05050102010706020507" pitchFamily="18" charset="2"/>
                  </a:rPr>
                  <a:t> </a:t>
                </a:r>
                <a:r>
                  <a:rPr lang="en-CA" altLang="en-US" sz="2400" dirty="0">
                    <a:solidFill>
                      <a:srgbClr val="FFC000"/>
                    </a:solidFill>
                    <a:latin typeface="Times New Roman"/>
                    <a:cs typeface="Times New Roman" panose="02020603050405020304" pitchFamily="18" charset="0"/>
                    <a:sym typeface="Symbol" panose="05050102010706020507" pitchFamily="18" charset="2"/>
                  </a:rPr>
                  <a:t>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endParaRPr lang="en-CA" altLang="en-US" sz="2400" baseline="-25000" dirty="0">
                  <a:solidFill>
                    <a:srgbClr val="66FF33"/>
                  </a:solidFill>
                  <a:latin typeface="Times New Roman"/>
                  <a:cs typeface="Times New Roman" panose="02020603050405020304" pitchFamily="18" charset="0"/>
                  <a:sym typeface="Symbol" panose="05050102010706020507" pitchFamily="18" charset="2"/>
                </a:endParaRPr>
              </a:p>
              <a:p>
                <a:r>
                  <a:rPr lang="en-US" sz="2400" i="1" dirty="0">
                    <a:solidFill>
                      <a:srgbClr val="FFC000"/>
                    </a:solidFill>
                    <a:sym typeface="Symbol" panose="05050102010706020507" pitchFamily="18" charset="2"/>
                  </a:rPr>
                  <a:t>            </a:t>
                </a:r>
                <a:r>
                  <a:rPr lang="en-US" sz="2400" i="1" dirty="0">
                    <a:solidFill>
                      <a:srgbClr val="FFFFFF"/>
                    </a:solidFill>
                    <a:sym typeface="Symbol" panose="05050102010706020507" pitchFamily="18" charset="2"/>
                  </a:rPr>
                  <a:t> =</a:t>
                </a:r>
                <a:r>
                  <a:rPr lang="en-US" sz="2400" i="1" dirty="0">
                    <a:solidFill>
                      <a:srgbClr val="FFC000"/>
                    </a:solidFill>
                    <a:sym typeface="Symbol" panose="05050102010706020507" pitchFamily="18" charset="2"/>
                  </a:rPr>
                  <a:t> </a:t>
                </a:r>
                <a:r>
                  <a:rPr lang="en-US" sz="2400" dirty="0">
                    <a:solidFill>
                      <a:srgbClr val="FFFFFF"/>
                    </a:solidFill>
                    <a:sym typeface="Symbol" panose="05050102010706020507" pitchFamily="18" charset="2"/>
                  </a:rPr>
                  <a:t>cos(</a:t>
                </a:r>
                <a:r>
                  <a:rPr lang="el-GR" altLang="en-US" sz="2400" dirty="0">
                    <a:solidFill>
                      <a:srgbClr val="FFFFFF"/>
                    </a:solidFill>
                    <a:latin typeface="Times New Roman"/>
                    <a:cs typeface="Times New Roman" panose="02020603050405020304" pitchFamily="18" charset="0"/>
                    <a:sym typeface="Symbol" panose="05050102010706020507" pitchFamily="18" charset="2"/>
                  </a:rPr>
                  <a:t>θ</a:t>
                </a:r>
                <a:r>
                  <a:rPr lang="en-GB" altLang="en-US" sz="2400" dirty="0">
                    <a:solidFill>
                      <a:srgbClr val="FFFFFF"/>
                    </a:solidFill>
                    <a:sym typeface="Symbol" panose="05050102010706020507" pitchFamily="18" charset="2"/>
                  </a:rPr>
                  <a:t>)</a:t>
                </a:r>
                <a:r>
                  <a:rPr lang="en-US" altLang="en-US" sz="2400" dirty="0">
                    <a:solidFill>
                      <a:srgbClr val="FFFFFF"/>
                    </a:solidFill>
                    <a:sym typeface="Symbol" pitchFamily="18" charset="2"/>
                  </a:rPr>
                  <a:t></a:t>
                </a:r>
                <a:r>
                  <a:rPr lang="en-GB" altLang="en-US" sz="2400" dirty="0">
                    <a:solidFill>
                      <a:schemeClr val="accent1"/>
                    </a:solidFill>
                    <a:sym typeface="Symbol" panose="05050102010706020507" pitchFamily="18" charset="2"/>
                  </a:rPr>
                  <a:t>|</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US" altLang="en-US" sz="2400" dirty="0">
                    <a:solidFill>
                      <a:srgbClr val="FFFFFF"/>
                    </a:solidFill>
                    <a:sym typeface="Symbol"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p>
              <a:p>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level,i,j</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GB" sz="2400" dirty="0">
                    <a:solidFill>
                      <a:schemeClr val="accent1"/>
                    </a:solidFill>
                  </a:rPr>
                  <a:t>)</a:t>
                </a:r>
                <a:r>
                  <a:rPr lang="en-GB" sz="2400" baseline="30000" dirty="0">
                    <a:solidFill>
                      <a:schemeClr val="accent1"/>
                    </a:solidFill>
                  </a:rPr>
                  <a:t>2</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sz="2400" i="1" dirty="0">
                    <a:solidFill>
                      <a:srgbClr val="FFFFFF"/>
                    </a:solidFill>
                    <a:sym typeface="Symbol" panose="05050102010706020507" pitchFamily="18" charset="2"/>
                  </a:rPr>
                  <a:t>=</a:t>
                </a:r>
                <a:r>
                  <a:rPr lang="en-US" sz="2400" i="1" dirty="0">
                    <a:solidFill>
                      <a:srgbClr val="FFC000"/>
                    </a:solidFill>
                    <a:sym typeface="Symbol" panose="05050102010706020507" pitchFamily="18" charset="2"/>
                  </a:rPr>
                  <a:t> </a:t>
                </a:r>
                <a:r>
                  <a:rPr lang="el-GR" sz="2400" dirty="0">
                    <a:latin typeface="Times New Roman"/>
                    <a:cs typeface="Times New Roman" panose="02020603050405020304" pitchFamily="18" charset="0"/>
                  </a:rPr>
                  <a:t>Θ</a:t>
                </a:r>
                <a:r>
                  <a:rPr lang="en-US" sz="2400" dirty="0">
                    <a:latin typeface="Times New Roman"/>
                    <a:cs typeface="Times New Roman" panose="02020603050405020304" pitchFamily="18" charset="0"/>
                  </a:rPr>
                  <a:t>(1)</a:t>
                </a:r>
                <a:r>
                  <a:rPr lang="en-US" altLang="en-US" sz="2400" dirty="0">
                    <a:solidFill>
                      <a:srgbClr val="FFFFFF"/>
                    </a:solidFill>
                    <a:sym typeface="Symbol" pitchFamily="18" charset="2"/>
                  </a:rPr>
                  <a:t></a:t>
                </a:r>
                <a:r>
                  <a:rPr lang="en-GB" altLang="en-US" sz="2400" dirty="0">
                    <a:solidFill>
                      <a:schemeClr val="accent1"/>
                    </a:solidFill>
                    <a:sym typeface="Symbol" panose="05050102010706020507" pitchFamily="18" charset="2"/>
                  </a:rPr>
                  <a:t>|</a:t>
                </a:r>
                <a:r>
                  <a:rPr lang="en-US" sz="2400" i="1" dirty="0">
                    <a:solidFill>
                      <a:schemeClr val="accent1"/>
                    </a:solidFill>
                    <a:latin typeface="Times New Roman"/>
                    <a:cs typeface="Times New Roman" panose="02020603050405020304" pitchFamily="18" charset="0"/>
                    <a:sym typeface="Symbol" panose="05050102010706020507" pitchFamily="18" charset="2"/>
                  </a:rPr>
                  <a:t>Loss|</a:t>
                </a:r>
                <a:r>
                  <a:rPr lang="en-GB" sz="2400" baseline="30000" dirty="0">
                    <a:solidFill>
                      <a:schemeClr val="accent1"/>
                    </a:solidFill>
                  </a:rPr>
                  <a:t>2</a:t>
                </a:r>
                <a:r>
                  <a:rPr lang="en-US" altLang="en-US" sz="2400" dirty="0">
                    <a:solidFill>
                      <a:srgbClr val="FFFFFF"/>
                    </a:solidFill>
                    <a:sym typeface="Symbol" pitchFamily="18" charset="2"/>
                  </a:rPr>
                  <a:t></a:t>
                </a:r>
                <a:r>
                  <a:rPr lang="el-GR" altLang="en-US" sz="2400" dirty="0">
                    <a:solidFill>
                      <a:srgbClr val="66FF33"/>
                    </a:solidFill>
                    <a:latin typeface="Times New Roman"/>
                    <a:cs typeface="Times New Roman" panose="02020603050405020304" pitchFamily="18" charset="0"/>
                    <a:sym typeface="Symbol" panose="05050102010706020507" pitchFamily="18" charset="2"/>
                  </a:rPr>
                  <a:t> ∑</a:t>
                </a:r>
                <a:r>
                  <a:rPr lang="en-CA" sz="2400" i="1" baseline="-25000" dirty="0" err="1">
                    <a:solidFill>
                      <a:srgbClr val="66FF33"/>
                    </a:solidFill>
                  </a:rPr>
                  <a:t>level,i,j</a:t>
                </a:r>
                <a:r>
                  <a:rPr lang="en-CA" sz="2400" i="1" baseline="-25000" dirty="0">
                    <a:solidFill>
                      <a:srgbClr val="66FF33"/>
                    </a:solidFill>
                  </a:rPr>
                  <a:t> </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a:t>
                </a:r>
                <a:r>
                  <a:rPr lang="en-GB" sz="2400" baseline="30000" dirty="0">
                    <a:solidFill>
                      <a:srgbClr val="66FF33"/>
                    </a:solidFill>
                  </a:rPr>
                  <a:t>2</a:t>
                </a:r>
                <a:endParaRPr lang="en-US" altLang="en-US" sz="2400" dirty="0">
                  <a:solidFill>
                    <a:srgbClr val="66FF33"/>
                  </a:solidFill>
                  <a:latin typeface="Times New Roman"/>
                  <a:cs typeface="Times New Roman" panose="02020603050405020304" pitchFamily="18" charset="0"/>
                  <a:sym typeface="Symbol" panose="05050102010706020507" pitchFamily="18" charset="2"/>
                </a:endParaRPr>
              </a:p>
              <a:p>
                <a:r>
                  <a:rPr lang="en-US" sz="2400" i="1" dirty="0">
                    <a:solidFill>
                      <a:srgbClr val="FFFFFF"/>
                    </a:solidFill>
                    <a:sym typeface="Symbol" panose="05050102010706020507" pitchFamily="18" charset="2"/>
                  </a:rPr>
                  <a:t>                            =</a:t>
                </a:r>
                <a:r>
                  <a:rPr lang="en-US" sz="2400" i="1" dirty="0">
                    <a:solidFill>
                      <a:srgbClr val="FFC000"/>
                    </a:solidFill>
                    <a:sym typeface="Symbol" panose="05050102010706020507" pitchFamily="18" charset="2"/>
                  </a:rPr>
                  <a:t> </a:t>
                </a:r>
                <a:r>
                  <a:rPr lang="el-GR" sz="2400" dirty="0">
                    <a:latin typeface="Times New Roman"/>
                    <a:cs typeface="Times New Roman" panose="02020603050405020304" pitchFamily="18" charset="0"/>
                  </a:rPr>
                  <a:t>Θ</a:t>
                </a:r>
                <a:r>
                  <a:rPr lang="en-US" sz="2400" dirty="0">
                    <a:latin typeface="Times New Roman"/>
                    <a:cs typeface="Times New Roman" panose="02020603050405020304" pitchFamily="18" charset="0"/>
                  </a:rPr>
                  <a:t>(1)</a:t>
                </a:r>
                <a:r>
                  <a:rPr lang="en-US" altLang="en-US" sz="2400" dirty="0">
                    <a:solidFill>
                      <a:srgbClr val="FFFFFF"/>
                    </a:solidFill>
                    <a:sym typeface="Symbol" pitchFamily="18" charset="2"/>
                  </a:rPr>
                  <a:t> </a:t>
                </a:r>
                <a:r>
                  <a:rPr lang="en-US" altLang="en-US" sz="2400" dirty="0">
                    <a:solidFill>
                      <a:schemeClr val="accent1"/>
                    </a:solidFill>
                    <a:sym typeface="Symbol" panose="05050102010706020507" pitchFamily="18" charset="2"/>
                  </a:rPr>
                  <a:t>Error </a:t>
                </a:r>
                <a:r>
                  <a:rPr lang="en-US" altLang="en-US" sz="2400" dirty="0">
                    <a:solidFill>
                      <a:srgbClr val="FFFFFF"/>
                    </a:solidFill>
                    <a:sym typeface="Symbol" pitchFamily="18" charset="2"/>
                  </a:rPr>
                  <a:t> </a:t>
                </a:r>
                <a:r>
                  <a:rPr lang="el-GR" sz="2400" dirty="0">
                    <a:solidFill>
                      <a:srgbClr val="66FF33"/>
                    </a:solidFill>
                    <a:latin typeface="Times New Roman"/>
                    <a:cs typeface="Times New Roman" panose="02020603050405020304" pitchFamily="18" charset="0"/>
                  </a:rPr>
                  <a:t>Θ</a:t>
                </a:r>
                <a:r>
                  <a:rPr lang="en-US" altLang="en-US" sz="2400" dirty="0">
                    <a:solidFill>
                      <a:srgbClr val="66FF33"/>
                    </a:solidFill>
                    <a:latin typeface="Times New Roman"/>
                    <a:cs typeface="Times New Roman" panose="02020603050405020304" pitchFamily="18" charset="0"/>
                    <a:sym typeface="Symbol" panose="05050102010706020507" pitchFamily="18" charset="2"/>
                  </a:rPr>
                  <a:t>(m)</a:t>
                </a:r>
                <a:endParaRPr lang="en-US" sz="2400" i="1" dirty="0">
                  <a:solidFill>
                    <a:srgbClr val="66FF33"/>
                  </a:solidFill>
                  <a:latin typeface="Times New Roman"/>
                  <a:cs typeface="Times New Roman" panose="02020603050405020304" pitchFamily="18" charset="0"/>
                  <a:sym typeface="Symbol" panose="05050102010706020507" pitchFamily="18" charset="2"/>
                </a:endParaRPr>
              </a:p>
              <a:p>
                <a:r>
                  <a:rPr lang="en-US" sz="2400" dirty="0">
                    <a:sym typeface="Symbol" panose="05050102010706020507" pitchFamily="18" charset="2"/>
                  </a:rPr>
                  <a:t>This is what we needed to prove!</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49581"/>
                <a:ext cx="10134600" cy="2677656"/>
              </a:xfrm>
              <a:prstGeom prst="rect">
                <a:avLst/>
              </a:prstGeom>
              <a:blipFill>
                <a:blip r:embed="rId3"/>
                <a:stretch>
                  <a:fillRect l="-902" t="-3189" b="-4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05" name="Group 104">
            <a:extLst>
              <a:ext uri="{FF2B5EF4-FFF2-40B4-BE49-F238E27FC236}">
                <a16:creationId xmlns:a16="http://schemas.microsoft.com/office/drawing/2014/main" id="{89DF865A-CDA5-42A7-9EF7-5DEE590EA79C}"/>
              </a:ext>
            </a:extLst>
          </p:cNvPr>
          <p:cNvGrpSpPr/>
          <p:nvPr/>
        </p:nvGrpSpPr>
        <p:grpSpPr>
          <a:xfrm>
            <a:off x="1987426" y="1647987"/>
            <a:ext cx="566930" cy="568102"/>
            <a:chOff x="1828800" y="1647987"/>
            <a:chExt cx="566930" cy="568102"/>
          </a:xfrm>
        </p:grpSpPr>
        <p:sp>
          <p:nvSpPr>
            <p:cNvPr id="107" name="Rectangle 106">
              <a:extLst>
                <a:ext uri="{FF2B5EF4-FFF2-40B4-BE49-F238E27FC236}">
                  <a16:creationId xmlns:a16="http://schemas.microsoft.com/office/drawing/2014/main" id="{5B2BF7C6-6C1D-44D1-9103-C0EF4196C61D}"/>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8" name="Picture 10" descr="Image result for bicycle">
              <a:extLst>
                <a:ext uri="{FF2B5EF4-FFF2-40B4-BE49-F238E27FC236}">
                  <a16:creationId xmlns:a16="http://schemas.microsoft.com/office/drawing/2014/main" id="{4030C499-7024-4C97-9250-803A2D889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EE146E36-53BC-4412-A881-7E2C94042381}"/>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157" name="Group 156">
            <a:extLst>
              <a:ext uri="{FF2B5EF4-FFF2-40B4-BE49-F238E27FC236}">
                <a16:creationId xmlns:a16="http://schemas.microsoft.com/office/drawing/2014/main" id="{3B889A0B-6E80-4CDE-8F5D-661952F4884B}"/>
              </a:ext>
            </a:extLst>
          </p:cNvPr>
          <p:cNvGrpSpPr/>
          <p:nvPr/>
        </p:nvGrpSpPr>
        <p:grpSpPr>
          <a:xfrm>
            <a:off x="5756767" y="1586948"/>
            <a:ext cx="577773" cy="477486"/>
            <a:chOff x="6180835" y="1600200"/>
            <a:chExt cx="577773" cy="477486"/>
          </a:xfrm>
        </p:grpSpPr>
        <p:sp>
          <p:nvSpPr>
            <p:cNvPr id="158" name="Rectangle 157">
              <a:extLst>
                <a:ext uri="{FF2B5EF4-FFF2-40B4-BE49-F238E27FC236}">
                  <a16:creationId xmlns:a16="http://schemas.microsoft.com/office/drawing/2014/main" id="{F8975129-243B-4240-80DB-417EC8FC598D}"/>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59" name="Group 158">
              <a:extLst>
                <a:ext uri="{FF2B5EF4-FFF2-40B4-BE49-F238E27FC236}">
                  <a16:creationId xmlns:a16="http://schemas.microsoft.com/office/drawing/2014/main" id="{DDA217F5-E763-4B57-9628-B7EBF173ABBD}"/>
                </a:ext>
              </a:extLst>
            </p:cNvPr>
            <p:cNvGrpSpPr/>
            <p:nvPr/>
          </p:nvGrpSpPr>
          <p:grpSpPr>
            <a:xfrm>
              <a:off x="6180835" y="1600200"/>
              <a:ext cx="577773" cy="461665"/>
              <a:chOff x="6180835" y="1600200"/>
              <a:chExt cx="577773" cy="461665"/>
            </a:xfrm>
          </p:grpSpPr>
          <p:sp>
            <p:nvSpPr>
              <p:cNvPr id="163" name="Oval 162">
                <a:extLst>
                  <a:ext uri="{FF2B5EF4-FFF2-40B4-BE49-F238E27FC236}">
                    <a16:creationId xmlns:a16="http://schemas.microsoft.com/office/drawing/2014/main" id="{BB32DF14-6989-4B67-B851-268C6F3458B3}"/>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E08C3198-2B43-475F-869E-AF6ED1B63192}"/>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164" name="TextBox 163">
                    <a:extLst>
                      <a:ext uri="{FF2B5EF4-FFF2-40B4-BE49-F238E27FC236}">
                        <a16:creationId xmlns:a16="http://schemas.microsoft.com/office/drawing/2014/main" id="{E08C3198-2B43-475F-869E-AF6ED1B63192}"/>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421" r="-27586"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grpSp>
        <p:nvGrpSpPr>
          <p:cNvPr id="94" name="Group 93">
            <a:extLst>
              <a:ext uri="{FF2B5EF4-FFF2-40B4-BE49-F238E27FC236}">
                <a16:creationId xmlns:a16="http://schemas.microsoft.com/office/drawing/2014/main" id="{1A0B7B7E-6886-47DD-911F-F00215E25D5F}"/>
              </a:ext>
            </a:extLst>
          </p:cNvPr>
          <p:cNvGrpSpPr/>
          <p:nvPr/>
        </p:nvGrpSpPr>
        <p:grpSpPr>
          <a:xfrm>
            <a:off x="3381707" y="1327577"/>
            <a:ext cx="716664" cy="465364"/>
            <a:chOff x="4562717" y="1596501"/>
            <a:chExt cx="932014" cy="465364"/>
          </a:xfrm>
        </p:grpSpPr>
        <p:sp>
          <p:nvSpPr>
            <p:cNvPr id="95" name="Rectangle 94">
              <a:extLst>
                <a:ext uri="{FF2B5EF4-FFF2-40B4-BE49-F238E27FC236}">
                  <a16:creationId xmlns:a16="http://schemas.microsoft.com/office/drawing/2014/main" id="{6BB1A04D-91E3-4577-9A60-7FA3A5C25275}"/>
                </a:ext>
              </a:extLst>
            </p:cNvPr>
            <p:cNvSpPr/>
            <p:nvPr/>
          </p:nvSpPr>
          <p:spPr>
            <a:xfrm>
              <a:off x="4720272" y="1714472"/>
              <a:ext cx="713117"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CF0799E-5679-4C9B-8E47-1D3653610CFC}"/>
                    </a:ext>
                  </a:extLst>
                </p:cNvPr>
                <p:cNvSpPr txBox="1"/>
                <p:nvPr/>
              </p:nvSpPr>
              <p:spPr bwMode="auto">
                <a:xfrm>
                  <a:off x="4562717" y="1596501"/>
                  <a:ext cx="932014"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smtClean="0">
                            <a:solidFill>
                              <a:srgbClr val="66FF33"/>
                            </a:solidFill>
                            <a:latin typeface="Cambria Math" panose="02040503050406030204" pitchFamily="18" charset="0"/>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altLang="en-US" sz="2400" b="0" i="1" baseline="-25000" dirty="0" smtClean="0">
                            <a:solidFill>
                              <a:srgbClr val="66FF33"/>
                            </a:solidFill>
                            <a:sym typeface="Symbol" panose="05050102010706020507" pitchFamily="18" charset="2"/>
                          </a:rPr>
                          <m:t>,</m:t>
                        </m:r>
                        <m:r>
                          <m:rPr>
                            <m:nor/>
                          </m:rPr>
                          <a:rPr lang="en-US" altLang="en-US" sz="2400" i="1" baseline="-25000" dirty="0" smtClean="0">
                            <a:solidFill>
                              <a:srgbClr val="66FF33"/>
                            </a:solidFill>
                            <a:cs typeface="Times New Roman" panose="02020603050405020304" pitchFamily="18" charset="0"/>
                            <a:sym typeface="Symbol" panose="05050102010706020507" pitchFamily="18" charset="2"/>
                          </a:rPr>
                          <m:t>j</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96" name="TextBox 95">
                  <a:extLst>
                    <a:ext uri="{FF2B5EF4-FFF2-40B4-BE49-F238E27FC236}">
                      <a16:creationId xmlns:a16="http://schemas.microsoft.com/office/drawing/2014/main" id="{CCF0799E-5679-4C9B-8E47-1D3653610CFC}"/>
                    </a:ext>
                  </a:extLst>
                </p:cNvPr>
                <p:cNvSpPr txBox="1">
                  <a:spLocks noRot="1" noChangeAspect="1" noMove="1" noResize="1" noEditPoints="1" noAdjustHandles="1" noChangeArrowheads="1" noChangeShapeType="1" noTextEdit="1"/>
                </p:cNvSpPr>
                <p:nvPr/>
              </p:nvSpPr>
              <p:spPr bwMode="auto">
                <a:xfrm>
                  <a:off x="4562717" y="1596501"/>
                  <a:ext cx="932014" cy="461665"/>
                </a:xfrm>
                <a:prstGeom prst="rect">
                  <a:avLst/>
                </a:prstGeom>
                <a:blipFill>
                  <a:blip r:embed="rId6"/>
                  <a:stretch>
                    <a:fillRect r="-855" b="-15789"/>
                  </a:stretch>
                </a:blipFill>
                <a:ln>
                  <a:noFill/>
                </a:ln>
              </p:spPr>
              <p:txBody>
                <a:bodyPr/>
                <a:lstStyle/>
                <a:p>
                  <a:r>
                    <a:rPr lang="en-GB">
                      <a:noFill/>
                    </a:rPr>
                    <a:t> </a:t>
                  </a:r>
                </a:p>
              </p:txBody>
            </p:sp>
          </mc:Fallback>
        </mc:AlternateContent>
      </p:grpSp>
      <p:cxnSp>
        <p:nvCxnSpPr>
          <p:cNvPr id="97" name="Straight Connector 96">
            <a:extLst>
              <a:ext uri="{FF2B5EF4-FFF2-40B4-BE49-F238E27FC236}">
                <a16:creationId xmlns:a16="http://schemas.microsoft.com/office/drawing/2014/main" id="{F760662C-BCFE-4103-9D48-4A2CDD50A17E}"/>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grpSp>
        <p:nvGrpSpPr>
          <p:cNvPr id="32" name="Group 31">
            <a:extLst>
              <a:ext uri="{FF2B5EF4-FFF2-40B4-BE49-F238E27FC236}">
                <a16:creationId xmlns:a16="http://schemas.microsoft.com/office/drawing/2014/main" id="{52EDBF8A-2BD7-4F5E-BAD8-9FC213DD0D01}"/>
              </a:ext>
            </a:extLst>
          </p:cNvPr>
          <p:cNvGrpSpPr/>
          <p:nvPr/>
        </p:nvGrpSpPr>
        <p:grpSpPr>
          <a:xfrm>
            <a:off x="7619997" y="1512409"/>
            <a:ext cx="1222643" cy="964796"/>
            <a:chOff x="7354957" y="1512409"/>
            <a:chExt cx="1222643" cy="964796"/>
          </a:xfrm>
        </p:grpSpPr>
        <p:cxnSp>
          <p:nvCxnSpPr>
            <p:cNvPr id="33" name="Straight Arrow Connector 32">
              <a:extLst>
                <a:ext uri="{FF2B5EF4-FFF2-40B4-BE49-F238E27FC236}">
                  <a16:creationId xmlns:a16="http://schemas.microsoft.com/office/drawing/2014/main" id="{FBA5F277-CC39-4067-9844-17EAC95E0AF3}"/>
                </a:ext>
              </a:extLst>
            </p:cNvPr>
            <p:cNvCxnSpPr>
              <a:cxnSpLocks/>
            </p:cNvCxnSpPr>
            <p:nvPr/>
          </p:nvCxnSpPr>
          <p:spPr bwMode="auto">
            <a:xfrm flipV="1">
              <a:off x="7354957" y="1512409"/>
              <a:ext cx="1222643" cy="956370"/>
            </a:xfrm>
            <a:prstGeom prst="straightConnector1">
              <a:avLst/>
            </a:prstGeom>
            <a:noFill/>
            <a:ln w="38100" cap="sq" cmpd="sng" algn="ctr">
              <a:solidFill>
                <a:schemeClr val="accent1"/>
              </a:solidFill>
              <a:prstDash val="solid"/>
              <a:round/>
              <a:headEnd type="none" w="med" len="med"/>
              <a:tailEnd type="triangle"/>
            </a:ln>
            <a:effectLst/>
          </p:spPr>
        </p:cxnSp>
        <p:sp>
          <p:nvSpPr>
            <p:cNvPr id="34" name="TextBox 33">
              <a:extLst>
                <a:ext uri="{FF2B5EF4-FFF2-40B4-BE49-F238E27FC236}">
                  <a16:creationId xmlns:a16="http://schemas.microsoft.com/office/drawing/2014/main" id="{56FCD201-161D-46F3-AC62-E71719B51290}"/>
                </a:ext>
              </a:extLst>
            </p:cNvPr>
            <p:cNvSpPr txBox="1"/>
            <p:nvPr/>
          </p:nvSpPr>
          <p:spPr bwMode="auto">
            <a:xfrm>
              <a:off x="7739542" y="2015540"/>
              <a:ext cx="83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chemeClr val="accent1"/>
                  </a:solidFill>
                  <a:latin typeface="Times New Roman"/>
                  <a:cs typeface="Times New Roman" panose="02020603050405020304" pitchFamily="18" charset="0"/>
                  <a:sym typeface="Symbol" panose="05050102010706020507" pitchFamily="18" charset="2"/>
                </a:rPr>
                <a:t>Loss</a:t>
              </a:r>
              <a:endParaRPr lang="en-GB" sz="2400" dirty="0"/>
            </a:p>
          </p:txBody>
        </p:sp>
      </p:grpSp>
      <p:grpSp>
        <p:nvGrpSpPr>
          <p:cNvPr id="35" name="Group 34">
            <a:extLst>
              <a:ext uri="{FF2B5EF4-FFF2-40B4-BE49-F238E27FC236}">
                <a16:creationId xmlns:a16="http://schemas.microsoft.com/office/drawing/2014/main" id="{7FEF755A-8747-44A0-848E-155F945D3C54}"/>
              </a:ext>
            </a:extLst>
          </p:cNvPr>
          <p:cNvGrpSpPr/>
          <p:nvPr/>
        </p:nvGrpSpPr>
        <p:grpSpPr>
          <a:xfrm>
            <a:off x="6785111" y="1499157"/>
            <a:ext cx="1126434" cy="962764"/>
            <a:chOff x="6520071" y="1499157"/>
            <a:chExt cx="1126434" cy="962764"/>
          </a:xfrm>
        </p:grpSpPr>
        <p:sp>
          <p:nvSpPr>
            <p:cNvPr id="36" name="TextBox 35">
              <a:extLst>
                <a:ext uri="{FF2B5EF4-FFF2-40B4-BE49-F238E27FC236}">
                  <a16:creationId xmlns:a16="http://schemas.microsoft.com/office/drawing/2014/main" id="{138134B1-ABD6-4C10-AA1B-11D9002DD63C}"/>
                </a:ext>
              </a:extLst>
            </p:cNvPr>
            <p:cNvSpPr txBox="1"/>
            <p:nvPr/>
          </p:nvSpPr>
          <p:spPr bwMode="auto">
            <a:xfrm>
              <a:off x="6520071" y="1553875"/>
              <a:ext cx="1126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rgbClr val="66FF33"/>
                  </a:solidFill>
                  <a:latin typeface="Times New Roman"/>
                  <a:cs typeface="Times New Roman" panose="02020603050405020304" pitchFamily="18" charset="0"/>
                  <a:sym typeface="Symbol" panose="05050102010706020507" pitchFamily="18" charset="2"/>
                </a:rPr>
                <a:t>Dir</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endParaRPr lang="en-GB" sz="2400" dirty="0"/>
            </a:p>
          </p:txBody>
        </p:sp>
        <p:cxnSp>
          <p:nvCxnSpPr>
            <p:cNvPr id="37" name="Straight Arrow Connector 36">
              <a:extLst>
                <a:ext uri="{FF2B5EF4-FFF2-40B4-BE49-F238E27FC236}">
                  <a16:creationId xmlns:a16="http://schemas.microsoft.com/office/drawing/2014/main" id="{2B5A1E07-5C40-4254-A185-12A85EEC8BE2}"/>
                </a:ext>
              </a:extLst>
            </p:cNvPr>
            <p:cNvCxnSpPr>
              <a:cxnSpLocks/>
            </p:cNvCxnSpPr>
            <p:nvPr/>
          </p:nvCxnSpPr>
          <p:spPr bwMode="auto">
            <a:xfrm flipV="1">
              <a:off x="7354957" y="1499157"/>
              <a:ext cx="251791" cy="962764"/>
            </a:xfrm>
            <a:prstGeom prst="straightConnector1">
              <a:avLst/>
            </a:prstGeom>
            <a:noFill/>
            <a:ln w="38100" cap="sq" cmpd="sng" algn="ctr">
              <a:solidFill>
                <a:srgbClr val="66FF33"/>
              </a:solidFill>
              <a:prstDash val="solid"/>
              <a:round/>
              <a:headEnd type="none" w="med" len="med"/>
              <a:tailEnd type="triangle"/>
            </a:ln>
            <a:effectLst/>
          </p:spPr>
        </p:cxnSp>
      </p:grpSp>
      <p:sp>
        <p:nvSpPr>
          <p:cNvPr id="39" name="TextBox 38">
            <a:extLst>
              <a:ext uri="{FF2B5EF4-FFF2-40B4-BE49-F238E27FC236}">
                <a16:creationId xmlns:a16="http://schemas.microsoft.com/office/drawing/2014/main" id="{56812DBD-7605-448F-8264-59A9539E2933}"/>
              </a:ext>
            </a:extLst>
          </p:cNvPr>
          <p:cNvSpPr txBox="1"/>
          <p:nvPr/>
        </p:nvSpPr>
        <p:spPr bwMode="auto">
          <a:xfrm>
            <a:off x="7785181" y="1758774"/>
            <a:ext cx="252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l-GR" altLang="en-US" sz="2400" dirty="0">
                <a:solidFill>
                  <a:srgbClr val="FFFFFF"/>
                </a:solidFill>
                <a:latin typeface="Times New Roman"/>
                <a:cs typeface="Times New Roman" panose="02020603050405020304" pitchFamily="18" charset="0"/>
                <a:sym typeface="Symbol" panose="05050102010706020507" pitchFamily="18" charset="2"/>
              </a:rPr>
              <a:t>θ</a:t>
            </a:r>
            <a:endParaRPr lang="en-GB" sz="2400" dirty="0">
              <a:solidFill>
                <a:srgbClr val="FFFFFF"/>
              </a:solidFill>
            </a:endParaRPr>
          </a:p>
        </p:txBody>
      </p:sp>
    </p:spTree>
    <p:extLst>
      <p:ext uri="{BB962C8B-B14F-4D97-AF65-F5344CB8AC3E}">
        <p14:creationId xmlns:p14="http://schemas.microsoft.com/office/powerpoint/2010/main" val="11729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4" end="4"/>
                                            </p:txEl>
                                          </p:spTgt>
                                        </p:tgtEl>
                                        <p:attrNameLst>
                                          <p:attrName>style.visibility</p:attrName>
                                        </p:attrNameLst>
                                      </p:cBhvr>
                                      <p:to>
                                        <p:strVal val="visible"/>
                                      </p:to>
                                    </p:set>
                                    <p:anim calcmode="lin" valueType="num">
                                      <p:cBhvr additive="base">
                                        <p:cTn id="7" dur="500" fill="hold"/>
                                        <p:tgtEl>
                                          <p:spTgt spid="10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xEl>
                                              <p:pRg st="5" end="5"/>
                                            </p:txEl>
                                          </p:spTgt>
                                        </p:tgtEl>
                                        <p:attrNameLst>
                                          <p:attrName>style.visibility</p:attrName>
                                        </p:attrNameLst>
                                      </p:cBhvr>
                                      <p:to>
                                        <p:strVal val="visible"/>
                                      </p:to>
                                    </p:set>
                                    <p:anim calcmode="lin" valueType="num">
                                      <p:cBhvr additive="base">
                                        <p:cTn id="13"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xEl>
                                              <p:pRg st="6" end="6"/>
                                            </p:txEl>
                                          </p:spTgt>
                                        </p:tgtEl>
                                        <p:attrNameLst>
                                          <p:attrName>style.visibility</p:attrName>
                                        </p:attrNameLst>
                                      </p:cBhvr>
                                      <p:to>
                                        <p:strVal val="visible"/>
                                      </p:to>
                                    </p:set>
                                    <p:anim calcmode="lin" valueType="num">
                                      <p:cBhvr additive="base">
                                        <p:cTn id="19"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73" y="323094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06FAFAF4-DD81-4A78-8291-14191D73E075}"/>
              </a:ext>
            </a:extLst>
          </p:cNvPr>
          <p:cNvSpPr/>
          <p:nvPr/>
        </p:nvSpPr>
        <p:spPr>
          <a:xfrm>
            <a:off x="6815137" y="644652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5072742" y="472440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444342" y="623388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815114" y="45828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pic>
        <p:nvPicPr>
          <p:cNvPr id="58" name="Picture 57">
            <a:extLst>
              <a:ext uri="{FF2B5EF4-FFF2-40B4-BE49-F238E27FC236}">
                <a16:creationId xmlns:a16="http://schemas.microsoft.com/office/drawing/2014/main" id="{679D7EAC-D05A-4B43-8A40-CB038D3D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09" y="3680817"/>
            <a:ext cx="486724" cy="615529"/>
          </a:xfrm>
          <a:prstGeom prst="rect">
            <a:avLst/>
          </a:prstGeom>
        </p:spPr>
      </p:pic>
      <p:sp>
        <p:nvSpPr>
          <p:cNvPr id="60" name="TextBox 59">
            <a:extLst>
              <a:ext uri="{FF2B5EF4-FFF2-40B4-BE49-F238E27FC236}">
                <a16:creationId xmlns:a16="http://schemas.microsoft.com/office/drawing/2014/main" id="{0D1D8101-BF00-404E-8A04-01AD277B014A}"/>
              </a:ext>
            </a:extLst>
          </p:cNvPr>
          <p:cNvSpPr txBox="1"/>
          <p:nvPr/>
        </p:nvSpPr>
        <p:spPr bwMode="auto">
          <a:xfrm>
            <a:off x="119400" y="1290221"/>
            <a:ext cx="90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The algorithm does gradient decent starting from random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dirty="0"/>
              <a:t>.</a:t>
            </a:r>
          </a:p>
          <a:p>
            <a:endParaRPr lang="en-US" sz="2400" dirty="0"/>
          </a:p>
          <a:p>
            <a:r>
              <a:rPr lang="en-US" sz="2400" dirty="0"/>
              <a:t>We understand a neural net with random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dirty="0"/>
              <a:t> </a:t>
            </a:r>
            <a:br>
              <a:rPr lang="en-US" sz="2400" dirty="0"/>
            </a:br>
            <a:r>
              <a:rPr lang="en-US" sz="2400" dirty="0"/>
              <a:t>  because high prob on "average" they behave they should. </a:t>
            </a:r>
          </a:p>
        </p:txBody>
      </p:sp>
      <p:pic>
        <p:nvPicPr>
          <p:cNvPr id="5122" name="Picture 2" descr="Normal Distribution Definition">
            <a:extLst>
              <a:ext uri="{FF2B5EF4-FFF2-40B4-BE49-F238E27FC236}">
                <a16:creationId xmlns:a16="http://schemas.microsoft.com/office/drawing/2014/main" id="{30570D94-55ED-4159-9B2A-CE00FE0EC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179" y="3017906"/>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0">
                                            <p:txEl>
                                              <p:pRg st="2" end="2"/>
                                            </p:txEl>
                                          </p:spTgt>
                                        </p:tgtEl>
                                        <p:attrNameLst>
                                          <p:attrName>style.visibility</p:attrName>
                                        </p:attrNameLst>
                                      </p:cBhvr>
                                      <p:to>
                                        <p:strVal val="visible"/>
                                      </p:to>
                                    </p:set>
                                    <p:anim calcmode="lin" valueType="num">
                                      <p:cBhvr additive="base">
                                        <p:cTn id="39"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0">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22"/>
                                        </p:tgtEl>
                                        <p:attrNameLst>
                                          <p:attrName>style.visibility</p:attrName>
                                        </p:attrNameLst>
                                      </p:cBhvr>
                                      <p:to>
                                        <p:strVal val="visible"/>
                                      </p:to>
                                    </p:set>
                                    <p:anim calcmode="lin" valueType="num">
                                      <p:cBhvr additive="base">
                                        <p:cTn id="43" dur="500" fill="hold"/>
                                        <p:tgtEl>
                                          <p:spTgt spid="5122"/>
                                        </p:tgtEl>
                                        <p:attrNameLst>
                                          <p:attrName>ppt_x</p:attrName>
                                        </p:attrNameLst>
                                      </p:cBhvr>
                                      <p:tavLst>
                                        <p:tav tm="0">
                                          <p:val>
                                            <p:strVal val="#ppt_x"/>
                                          </p:val>
                                        </p:tav>
                                        <p:tav tm="100000">
                                          <p:val>
                                            <p:strVal val="#ppt_x"/>
                                          </p:val>
                                        </p:tav>
                                      </p:tavLst>
                                    </p:anim>
                                    <p:anim calcmode="lin" valueType="num">
                                      <p:cBhvr additive="base">
                                        <p:cTn id="4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52"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90" name="Group 89">
            <a:extLst>
              <a:ext uri="{FF2B5EF4-FFF2-40B4-BE49-F238E27FC236}">
                <a16:creationId xmlns:a16="http://schemas.microsoft.com/office/drawing/2014/main" id="{53E339FC-0474-A97F-9A69-B24FC0131617}"/>
              </a:ext>
            </a:extLst>
          </p:cNvPr>
          <p:cNvGrpSpPr/>
          <p:nvPr/>
        </p:nvGrpSpPr>
        <p:grpSpPr>
          <a:xfrm>
            <a:off x="2207888" y="866700"/>
            <a:ext cx="4711527" cy="2011680"/>
            <a:chOff x="2207888" y="866700"/>
            <a:chExt cx="4711527" cy="2011680"/>
          </a:xfrm>
        </p:grpSpPr>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8B4501E2-A7E1-145C-9F09-9646D3222980}"/>
                  </a:ext>
                </a:extLst>
              </p:cNvPr>
              <p:cNvSpPr txBox="1"/>
              <p:nvPr/>
            </p:nvSpPr>
            <p:spPr bwMode="auto">
              <a:xfrm>
                <a:off x="571499" y="2956725"/>
                <a:ext cx="8352058" cy="378565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lgn="ctr" defTabSz="685800" eaLnBrk="1" fontAlgn="auto" hangingPunct="1">
                  <a:spcBef>
                    <a:spcPts val="0"/>
                  </a:spcBef>
                  <a:spcAft>
                    <a:spcPts val="0"/>
                  </a:spcAft>
                </a:pPr>
                <a:r>
                  <a:rPr lang="en-US" altLang="en-US" sz="2400" dirty="0">
                    <a:solidFill>
                      <a:srgbClr val="FFFFFF"/>
                    </a:solidFill>
                  </a:rPr>
                  <a:t>Training Data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smtClean="0">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p>
              <a:p>
                <a:pPr algn="ctr" defTabSz="685800" fontAlgn="auto">
                  <a:spcBef>
                    <a:spcPts val="0"/>
                  </a:spcBef>
                  <a:spcAft>
                    <a:spcPts val="0"/>
                  </a:spcAft>
                </a:pPr>
                <a:r>
                  <a:rPr lang="en-US" altLang="en-US" sz="2400" dirty="0">
                    <a:cs typeface="Times New Roman" panose="02020603050405020304" pitchFamily="18" charset="0"/>
                    <a:sym typeface="Symbol" panose="05050102010706020507" pitchFamily="18" charset="2"/>
                  </a:rPr>
                  <a:t>m = # </a:t>
                </a:r>
                <a:r>
                  <a:rPr lang="en-US" altLang="en-US" sz="2400" dirty="0"/>
                  <a:t>parameters &gt;&gt; (# training data)</a:t>
                </a:r>
                <a:r>
                  <a:rPr lang="en-US" altLang="en-US" sz="2400" baseline="30000" dirty="0"/>
                  <a:t>O(1) </a:t>
                </a:r>
                <a:r>
                  <a:rPr lang="en-US" altLang="en-US" sz="2400" dirty="0"/>
                  <a:t>= D</a:t>
                </a:r>
                <a:r>
                  <a:rPr lang="en-US" altLang="en-US" sz="2400" baseline="30000" dirty="0"/>
                  <a:t>24    </a:t>
                </a:r>
                <a:endParaRPr lang="en-CA" altLang="en-US" sz="2400" dirty="0"/>
              </a:p>
              <a:p>
                <a:pPr algn="ctr" defTabSz="685800" fontAlgn="auto">
                  <a:spcBef>
                    <a:spcPts val="0"/>
                  </a:spcBef>
                  <a:spcAft>
                    <a:spcPts val="0"/>
                  </a:spcAft>
                </a:pPr>
                <a:endParaRPr lang="en-US" altLang="en-US" sz="2400" dirty="0"/>
              </a:p>
              <a:p>
                <a:pPr defTabSz="685800" eaLnBrk="1" fontAlgn="auto" hangingPunct="1">
                  <a:spcBef>
                    <a:spcPts val="0"/>
                  </a:spcBef>
                  <a:spcAft>
                    <a:spcPts val="0"/>
                  </a:spcAft>
                </a:pPr>
                <a:r>
                  <a:rPr lang="en-US" altLang="en-US" sz="2400" dirty="0"/>
                  <a:t>Maybe not interesting:</a:t>
                </a: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t>Network of depth 2 give correct answers with table looku</a:t>
                </a:r>
                <a:r>
                  <a:rPr lang="en-US" altLang="en-US" sz="2400" dirty="0">
                    <a:solidFill>
                      <a:srgbClr val="FFFFFF"/>
                    </a:solidFill>
                  </a:rPr>
                  <a:t>p</a:t>
                </a:r>
              </a:p>
              <a:p>
                <a:pPr defTabSz="685800" eaLnBrk="1" fontAlgn="auto" hangingPunct="1">
                  <a:spcBef>
                    <a:spcPts val="0"/>
                  </a:spcBef>
                  <a:spcAft>
                    <a:spcPts val="0"/>
                  </a:spcAft>
                </a:pPr>
                <a:r>
                  <a:rPr lang="en-US" altLang="en-US" sz="2400" dirty="0">
                    <a:solidFill>
                      <a:srgbClr val="FFFFFF"/>
                    </a:solidFill>
                  </a:rPr>
                  <a:t>            If input is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cs typeface="Times New Roman" panose="02020603050405020304" pitchFamily="18" charset="0"/>
                    <a:sym typeface="Symbol" panose="05050102010706020507" pitchFamily="18" charset="2"/>
                  </a:rPr>
                  <a:t> output </a:t>
                </a:r>
                <a14:m>
                  <m:oMath xmlns:m="http://schemas.openxmlformats.org/officeDocument/2006/math">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endParaRPr lang="en-US" altLang="en-US" sz="2400" dirty="0">
                  <a:cs typeface="Times New Roman" panose="02020603050405020304" pitchFamily="18" charset="0"/>
                  <a:sym typeface="Symbol" panose="05050102010706020507" pitchFamily="18" charset="2"/>
                </a:endParaRPr>
              </a:p>
              <a:p>
                <a:pPr defTabSz="685800" eaLnBrk="1" fontAlgn="auto" hangingPunct="1">
                  <a:spcBef>
                    <a:spcPts val="0"/>
                  </a:spcBef>
                  <a:spcAft>
                    <a:spcPts val="0"/>
                  </a:spcAft>
                </a:pPr>
                <a:r>
                  <a:rPr lang="en-US" altLang="en-US" sz="2400" dirty="0">
                    <a:solidFill>
                      <a:srgbClr val="FFFFFF"/>
                    </a:solidFill>
                  </a:rPr>
                  <a:t>            If input is </a:t>
                </a:r>
                <a14:m>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2</m:t>
                        </m:r>
                      </m:sub>
                    </m:sSub>
                  </m:oMath>
                </a14:m>
                <a:r>
                  <a:rPr lang="en-US" altLang="en-US" sz="2400" dirty="0">
                    <a:cs typeface="Times New Roman" panose="02020603050405020304" pitchFamily="18" charset="0"/>
                    <a:sym typeface="Symbol" panose="05050102010706020507" pitchFamily="18" charset="2"/>
                  </a:rPr>
                  <a:t> output </a:t>
                </a:r>
                <a14:m>
                  <m:oMath xmlns:m="http://schemas.openxmlformats.org/officeDocument/2006/math">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US" altLang="en-US" sz="2400" b="0" i="1" smtClean="0">
                            <a:solidFill>
                              <a:srgbClr val="FF00FF"/>
                            </a:solidFill>
                            <a:latin typeface="Cambria Math" panose="02040503050406030204" pitchFamily="18" charset="0"/>
                            <a:sym typeface="Symbol" panose="05050102010706020507" pitchFamily="18" charset="2"/>
                          </a:rPr>
                          <m:t>2</m:t>
                        </m:r>
                      </m:sub>
                    </m:sSub>
                    <m:r>
                      <a:rPr lang="en-CA" altLang="en-US" sz="2400" i="1">
                        <a:solidFill>
                          <a:srgbClr val="FF00FF"/>
                        </a:solidFill>
                        <a:latin typeface="Cambria Math" panose="02040503050406030204" pitchFamily="18" charset="0"/>
                        <a:sym typeface="Symbol" panose="05050102010706020507" pitchFamily="18" charset="2"/>
                      </a:rPr>
                      <m:t> </m:t>
                    </m:r>
                  </m:oMath>
                </a14:m>
                <a:endParaRPr lang="en-US" altLang="en-US" sz="2400" dirty="0">
                  <a:cs typeface="Times New Roman" panose="02020603050405020304" pitchFamily="18" charset="0"/>
                  <a:sym typeface="Symbol" panose="05050102010706020507" pitchFamily="18" charset="2"/>
                </a:endParaRPr>
              </a:p>
              <a:p>
                <a:pPr defTabSz="685800" eaLnBrk="1" fontAlgn="auto" hangingPunct="1">
                  <a:spcBef>
                    <a:spcPts val="0"/>
                  </a:spcBef>
                  <a:spcAft>
                    <a:spcPts val="0"/>
                  </a:spcAft>
                </a:pPr>
                <a:r>
                  <a:rPr lang="en-US" altLang="en-US" sz="2400" dirty="0">
                    <a:cs typeface="Times New Roman" panose="02020603050405020304" pitchFamily="18" charset="0"/>
                    <a:sym typeface="Symbol" panose="05050102010706020507" pitchFamily="18" charset="2"/>
                  </a:rPr>
                  <a:t>               …</a:t>
                </a:r>
                <a:endParaRPr lang="en-US" altLang="en-US" sz="2400" dirty="0">
                  <a:solidFill>
                    <a:srgbClr val="FFFFFF"/>
                  </a:solidFill>
                </a:endParaRP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Over fitting </a:t>
                </a:r>
                <a:r>
                  <a:rPr lang="en-US" altLang="en-US" sz="2400" dirty="0">
                    <a:solidFill>
                      <a:srgbClr val="FFFFFF"/>
                    </a:solidFill>
                    <a:sym typeface="Wingdings" panose="05000000000000000000" pitchFamily="2" charset="2"/>
                  </a:rPr>
                  <a:t> Does not generalize well.</a:t>
                </a:r>
                <a:endParaRPr lang="en-US" altLang="en-US" sz="2400" dirty="0">
                  <a:solidFill>
                    <a:srgbClr val="FFFFFF"/>
                  </a:solidFill>
                </a:endParaRPr>
              </a:p>
              <a:p>
                <a:pPr defTabSz="685800" eaLnBrk="1" fontAlgn="auto" hangingPunct="1">
                  <a:spcBef>
                    <a:spcPts val="0"/>
                  </a:spcBef>
                  <a:spcAft>
                    <a:spcPts val="0"/>
                  </a:spcAft>
                </a:pPr>
                <a:endParaRPr lang="en-US" altLang="en-US" sz="2400" dirty="0">
                  <a:solidFill>
                    <a:srgbClr val="FF00FF"/>
                  </a:solidFill>
                  <a:cs typeface="Times New Roman" panose="02020603050405020304" pitchFamily="18" charset="0"/>
                  <a:sym typeface="Symbol" panose="05050102010706020507" pitchFamily="18" charset="2"/>
                </a:endParaRPr>
              </a:p>
            </p:txBody>
          </p:sp>
        </mc:Choice>
        <mc:Fallback xmlns="">
          <p:sp>
            <p:nvSpPr>
              <p:cNvPr id="86" name="TextBox 85">
                <a:extLst>
                  <a:ext uri="{FF2B5EF4-FFF2-40B4-BE49-F238E27FC236}">
                    <a16:creationId xmlns:a16="http://schemas.microsoft.com/office/drawing/2014/main" id="{8B4501E2-A7E1-145C-9F09-9646D3222980}"/>
                  </a:ext>
                </a:extLst>
              </p:cNvPr>
              <p:cNvSpPr txBox="1">
                <a:spLocks noRot="1" noChangeAspect="1" noMove="1" noResize="1" noEditPoints="1" noAdjustHandles="1" noChangeArrowheads="1" noChangeShapeType="1" noTextEdit="1"/>
              </p:cNvSpPr>
              <p:nvPr/>
            </p:nvSpPr>
            <p:spPr bwMode="auto">
              <a:xfrm>
                <a:off x="571499" y="2956725"/>
                <a:ext cx="8352058" cy="3785652"/>
              </a:xfrm>
              <a:prstGeom prst="rect">
                <a:avLst/>
              </a:prstGeom>
              <a:blipFill>
                <a:blip r:embed="rId3"/>
                <a:stretch>
                  <a:fillRect l="-1168" t="-22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25" name="Group 24">
            <a:extLst>
              <a:ext uri="{FF2B5EF4-FFF2-40B4-BE49-F238E27FC236}">
                <a16:creationId xmlns:a16="http://schemas.microsoft.com/office/drawing/2014/main" id="{85EA109F-5203-1D9C-D1E3-534418B95F35}"/>
              </a:ext>
            </a:extLst>
          </p:cNvPr>
          <p:cNvGrpSpPr/>
          <p:nvPr/>
        </p:nvGrpSpPr>
        <p:grpSpPr>
          <a:xfrm>
            <a:off x="6210904" y="5120980"/>
            <a:ext cx="2825491" cy="1621397"/>
            <a:chOff x="6210904" y="5120980"/>
            <a:chExt cx="2825491" cy="1621397"/>
          </a:xfrm>
        </p:grpSpPr>
        <p:grpSp>
          <p:nvGrpSpPr>
            <p:cNvPr id="2" name="Group 29">
              <a:extLst>
                <a:ext uri="{FF2B5EF4-FFF2-40B4-BE49-F238E27FC236}">
                  <a16:creationId xmlns:a16="http://schemas.microsoft.com/office/drawing/2014/main" id="{5D17F936-0821-47F7-A9D0-A5A4F7F21A78}"/>
                </a:ext>
              </a:extLst>
            </p:cNvPr>
            <p:cNvGrpSpPr>
              <a:grpSpLocks/>
            </p:cNvGrpSpPr>
            <p:nvPr/>
          </p:nvGrpSpPr>
          <p:grpSpPr bwMode="auto">
            <a:xfrm>
              <a:off x="8118804" y="5812384"/>
              <a:ext cx="917591" cy="929993"/>
              <a:chOff x="2065" y="1551"/>
              <a:chExt cx="1628" cy="1988"/>
            </a:xfrm>
          </p:grpSpPr>
          <p:sp>
            <p:nvSpPr>
              <p:cNvPr id="6" name="Freeform 30">
                <a:extLst>
                  <a:ext uri="{FF2B5EF4-FFF2-40B4-BE49-F238E27FC236}">
                    <a16:creationId xmlns:a16="http://schemas.microsoft.com/office/drawing/2014/main" id="{352658CA-D341-6D26-623D-B5BA31C049B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8" name="Freeform 31">
                <a:extLst>
                  <a:ext uri="{FF2B5EF4-FFF2-40B4-BE49-F238E27FC236}">
                    <a16:creationId xmlns:a16="http://schemas.microsoft.com/office/drawing/2014/main" id="{4DC52AF3-EB45-43B4-A2D3-789AB9B99F3D}"/>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2">
                <a:extLst>
                  <a:ext uri="{FF2B5EF4-FFF2-40B4-BE49-F238E27FC236}">
                    <a16:creationId xmlns:a16="http://schemas.microsoft.com/office/drawing/2014/main" id="{5186FB44-828A-129B-1D27-55AC52183BB5}"/>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3">
                <a:extLst>
                  <a:ext uri="{FF2B5EF4-FFF2-40B4-BE49-F238E27FC236}">
                    <a16:creationId xmlns:a16="http://schemas.microsoft.com/office/drawing/2014/main" id="{04C62F45-7C16-481C-30DA-4E9AA19F97A6}"/>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4">
                <a:extLst>
                  <a:ext uri="{FF2B5EF4-FFF2-40B4-BE49-F238E27FC236}">
                    <a16:creationId xmlns:a16="http://schemas.microsoft.com/office/drawing/2014/main" id="{C7634DA9-97D2-593B-0FF5-6D40C663A661}"/>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5">
                <a:extLst>
                  <a:ext uri="{FF2B5EF4-FFF2-40B4-BE49-F238E27FC236}">
                    <a16:creationId xmlns:a16="http://schemas.microsoft.com/office/drawing/2014/main" id="{0EB5DDF6-53BF-91C2-18BC-18B13BE3CF16}"/>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6">
                <a:extLst>
                  <a:ext uri="{FF2B5EF4-FFF2-40B4-BE49-F238E27FC236}">
                    <a16:creationId xmlns:a16="http://schemas.microsoft.com/office/drawing/2014/main" id="{9B4E59D5-AC08-AF73-2F9D-33D82511C233}"/>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7">
                <a:extLst>
                  <a:ext uri="{FF2B5EF4-FFF2-40B4-BE49-F238E27FC236}">
                    <a16:creationId xmlns:a16="http://schemas.microsoft.com/office/drawing/2014/main" id="{EFC1FC0A-912B-5340-4B9B-84B4D339A2F5}"/>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8">
                <a:extLst>
                  <a:ext uri="{FF2B5EF4-FFF2-40B4-BE49-F238E27FC236}">
                    <a16:creationId xmlns:a16="http://schemas.microsoft.com/office/drawing/2014/main" id="{F3CB96EE-1AD6-584D-6F75-60DAF4465206}"/>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9">
                <a:extLst>
                  <a:ext uri="{FF2B5EF4-FFF2-40B4-BE49-F238E27FC236}">
                    <a16:creationId xmlns:a16="http://schemas.microsoft.com/office/drawing/2014/main" id="{15288994-2B13-7890-E15D-5D3548506939}"/>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40">
                <a:extLst>
                  <a:ext uri="{FF2B5EF4-FFF2-40B4-BE49-F238E27FC236}">
                    <a16:creationId xmlns:a16="http://schemas.microsoft.com/office/drawing/2014/main" id="{73C61154-D60D-C7AA-9011-3EE644AB8371}"/>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1">
                <a:extLst>
                  <a:ext uri="{FF2B5EF4-FFF2-40B4-BE49-F238E27FC236}">
                    <a16:creationId xmlns:a16="http://schemas.microsoft.com/office/drawing/2014/main" id="{2074B913-8ACF-5313-A879-4795DCEC93FC}"/>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2">
                <a:extLst>
                  <a:ext uri="{FF2B5EF4-FFF2-40B4-BE49-F238E27FC236}">
                    <a16:creationId xmlns:a16="http://schemas.microsoft.com/office/drawing/2014/main" id="{AF6C91C9-37F2-E99D-8938-0BCFFA9F9EB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3">
                <a:extLst>
                  <a:ext uri="{FF2B5EF4-FFF2-40B4-BE49-F238E27FC236}">
                    <a16:creationId xmlns:a16="http://schemas.microsoft.com/office/drawing/2014/main" id="{1333B9A8-3F5E-7CD1-FAF6-BB5083669445}"/>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4">
                <a:extLst>
                  <a:ext uri="{FF2B5EF4-FFF2-40B4-BE49-F238E27FC236}">
                    <a16:creationId xmlns:a16="http://schemas.microsoft.com/office/drawing/2014/main" id="{653C0405-4C61-9B17-FEA2-D97C14574DF3}"/>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45">
                <a:extLst>
                  <a:ext uri="{FF2B5EF4-FFF2-40B4-BE49-F238E27FC236}">
                    <a16:creationId xmlns:a16="http://schemas.microsoft.com/office/drawing/2014/main" id="{3B820740-6456-5F28-DB21-7D021659C822}"/>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6">
                <a:extLst>
                  <a:ext uri="{FF2B5EF4-FFF2-40B4-BE49-F238E27FC236}">
                    <a16:creationId xmlns:a16="http://schemas.microsoft.com/office/drawing/2014/main" id="{F8B8DAE9-455E-DDC7-AC65-F16669310593}"/>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4" name="AutoShape 35">
              <a:extLst>
                <a:ext uri="{FF2B5EF4-FFF2-40B4-BE49-F238E27FC236}">
                  <a16:creationId xmlns:a16="http://schemas.microsoft.com/office/drawing/2014/main" id="{C3C30F48-A007-AF2B-26B9-262818FCB721}"/>
                </a:ext>
              </a:extLst>
            </p:cNvPr>
            <p:cNvSpPr>
              <a:spLocks noChangeArrowheads="1"/>
            </p:cNvSpPr>
            <p:nvPr/>
          </p:nvSpPr>
          <p:spPr bwMode="auto">
            <a:xfrm>
              <a:off x="6210904" y="5120980"/>
              <a:ext cx="2200206" cy="856539"/>
            </a:xfrm>
            <a:prstGeom prst="wedgeRoundRectCallout">
              <a:avLst>
                <a:gd name="adj1" fmla="val 45380"/>
                <a:gd name="adj2" fmla="val 6495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Let's worry about this later.</a:t>
              </a:r>
            </a:p>
          </p:txBody>
        </p:sp>
      </p:grpSp>
    </p:spTree>
    <p:extLst>
      <p:ext uri="{BB962C8B-B14F-4D97-AF65-F5344CB8AC3E}">
        <p14:creationId xmlns:p14="http://schemas.microsoft.com/office/powerpoint/2010/main" val="24790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xEl>
                                              <p:pRg st="0" end="0"/>
                                            </p:txEl>
                                          </p:spTgt>
                                        </p:tgtEl>
                                        <p:attrNameLst>
                                          <p:attrName>style.visibility</p:attrName>
                                        </p:attrNameLst>
                                      </p:cBhvr>
                                      <p:to>
                                        <p:strVal val="visible"/>
                                      </p:to>
                                    </p:set>
                                    <p:anim calcmode="lin" valueType="num">
                                      <p:cBhvr additive="base">
                                        <p:cTn id="13"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
                                            <p:txEl>
                                              <p:pRg st="1" end="1"/>
                                            </p:txEl>
                                          </p:spTgt>
                                        </p:tgtEl>
                                        <p:attrNameLst>
                                          <p:attrName>style.visibility</p:attrName>
                                        </p:attrNameLst>
                                      </p:cBhvr>
                                      <p:to>
                                        <p:strVal val="visible"/>
                                      </p:to>
                                    </p:set>
                                    <p:anim calcmode="lin" valueType="num">
                                      <p:cBhvr additive="base">
                                        <p:cTn id="19" dur="500" fill="hold"/>
                                        <p:tgtEl>
                                          <p:spTgt spid="8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
                                            <p:txEl>
                                              <p:pRg st="3" end="3"/>
                                            </p:txEl>
                                          </p:spTgt>
                                        </p:tgtEl>
                                        <p:attrNameLst>
                                          <p:attrName>style.visibility</p:attrName>
                                        </p:attrNameLst>
                                      </p:cBhvr>
                                      <p:to>
                                        <p:strVal val="visible"/>
                                      </p:to>
                                    </p:set>
                                    <p:anim calcmode="lin" valueType="num">
                                      <p:cBhvr additive="base">
                                        <p:cTn id="25" dur="500" fill="hold"/>
                                        <p:tgtEl>
                                          <p:spTgt spid="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anim calcmode="lin" valueType="num">
                                      <p:cBhvr additive="base">
                                        <p:cTn id="31"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6">
                                            <p:txEl>
                                              <p:pRg st="5" end="5"/>
                                            </p:txEl>
                                          </p:spTgt>
                                        </p:tgtEl>
                                        <p:attrNameLst>
                                          <p:attrName>style.visibility</p:attrName>
                                        </p:attrNameLst>
                                      </p:cBhvr>
                                      <p:to>
                                        <p:strVal val="visible"/>
                                      </p:to>
                                    </p:set>
                                    <p:anim calcmode="lin" valueType="num">
                                      <p:cBhvr additive="base">
                                        <p:cTn id="35" dur="500" fill="hold"/>
                                        <p:tgtEl>
                                          <p:spTgt spid="8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6">
                                            <p:txEl>
                                              <p:pRg st="6" end="6"/>
                                            </p:txEl>
                                          </p:spTgt>
                                        </p:tgtEl>
                                        <p:attrNameLst>
                                          <p:attrName>style.visibility</p:attrName>
                                        </p:attrNameLst>
                                      </p:cBhvr>
                                      <p:to>
                                        <p:strVal val="visible"/>
                                      </p:to>
                                    </p:set>
                                    <p:anim calcmode="lin" valueType="num">
                                      <p:cBhvr additive="base">
                                        <p:cTn id="39" dur="500" fill="hold"/>
                                        <p:tgtEl>
                                          <p:spTgt spid="8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6">
                                            <p:txEl>
                                              <p:pRg st="7" end="7"/>
                                            </p:txEl>
                                          </p:spTgt>
                                        </p:tgtEl>
                                        <p:attrNameLst>
                                          <p:attrName>style.visibility</p:attrName>
                                        </p:attrNameLst>
                                      </p:cBhvr>
                                      <p:to>
                                        <p:strVal val="visible"/>
                                      </p:to>
                                    </p:set>
                                    <p:anim calcmode="lin" valueType="num">
                                      <p:cBhvr additive="base">
                                        <p:cTn id="43" dur="500" fill="hold"/>
                                        <p:tgtEl>
                                          <p:spTgt spid="8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6">
                                            <p:txEl>
                                              <p:pRg st="8" end="8"/>
                                            </p:txEl>
                                          </p:spTgt>
                                        </p:tgtEl>
                                        <p:attrNameLst>
                                          <p:attrName>style.visibility</p:attrName>
                                        </p:attrNameLst>
                                      </p:cBhvr>
                                      <p:to>
                                        <p:strVal val="visible"/>
                                      </p:to>
                                    </p:set>
                                    <p:anim calcmode="lin" valueType="num">
                                      <p:cBhvr additive="base">
                                        <p:cTn id="49" dur="500" fill="hold"/>
                                        <p:tgtEl>
                                          <p:spTgt spid="8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Contour plot">
            <a:extLst>
              <a:ext uri="{FF2B5EF4-FFF2-40B4-BE49-F238E27FC236}">
                <a16:creationId xmlns:a16="http://schemas.microsoft.com/office/drawing/2014/main" id="{79FE505D-B2F5-45DB-8B34-B4D9AE750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73" y="3230940"/>
            <a:ext cx="3397827" cy="3429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06FAFAF4-DD81-4A78-8291-14191D73E075}"/>
              </a:ext>
            </a:extLst>
          </p:cNvPr>
          <p:cNvSpPr/>
          <p:nvPr/>
        </p:nvSpPr>
        <p:spPr>
          <a:xfrm>
            <a:off x="6815137" y="644652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10F237AF-1DE5-40FC-AA4F-3F1BE0BEA1D5}"/>
              </a:ext>
            </a:extLst>
          </p:cNvPr>
          <p:cNvSpPr/>
          <p:nvPr/>
        </p:nvSpPr>
        <p:spPr>
          <a:xfrm>
            <a:off x="5072742" y="3981439"/>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51" name="Text Box 33">
            <a:extLst>
              <a:ext uri="{FF2B5EF4-FFF2-40B4-BE49-F238E27FC236}">
                <a16:creationId xmlns:a16="http://schemas.microsoft.com/office/drawing/2014/main" id="{0F099C3C-2058-41E3-8986-DA5F7746BC8E}"/>
              </a:ext>
            </a:extLst>
          </p:cNvPr>
          <p:cNvSpPr txBox="1">
            <a:spLocks noChangeArrowheads="1"/>
          </p:cNvSpPr>
          <p:nvPr/>
        </p:nvSpPr>
        <p:spPr bwMode="auto">
          <a:xfrm>
            <a:off x="6444342" y="623388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52" name="Text Box 33">
            <a:extLst>
              <a:ext uri="{FF2B5EF4-FFF2-40B4-BE49-F238E27FC236}">
                <a16:creationId xmlns:a16="http://schemas.microsoft.com/office/drawing/2014/main" id="{559347AC-9440-4082-A3CD-E274C3BBA9CE}"/>
              </a:ext>
            </a:extLst>
          </p:cNvPr>
          <p:cNvSpPr txBox="1">
            <a:spLocks noChangeArrowheads="1"/>
          </p:cNvSpPr>
          <p:nvPr/>
        </p:nvSpPr>
        <p:spPr bwMode="auto">
          <a:xfrm>
            <a:off x="4815114" y="45828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0" name="Rectangle 39">
            <a:extLst>
              <a:ext uri="{FF2B5EF4-FFF2-40B4-BE49-F238E27FC236}">
                <a16:creationId xmlns:a16="http://schemas.microsoft.com/office/drawing/2014/main" id="{03732671-51CD-4B57-B778-3BA27CC944E1}"/>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pic>
        <p:nvPicPr>
          <p:cNvPr id="58" name="Picture 57">
            <a:extLst>
              <a:ext uri="{FF2B5EF4-FFF2-40B4-BE49-F238E27FC236}">
                <a16:creationId xmlns:a16="http://schemas.microsoft.com/office/drawing/2014/main" id="{679D7EAC-D05A-4B43-8A40-CB038D3D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09" y="3680817"/>
            <a:ext cx="486724" cy="615529"/>
          </a:xfrm>
          <a:prstGeom prst="rect">
            <a:avLst/>
          </a:prstGeom>
        </p:spPr>
      </p:pic>
      <p:sp>
        <p:nvSpPr>
          <p:cNvPr id="60" name="TextBox 59">
            <a:extLst>
              <a:ext uri="{FF2B5EF4-FFF2-40B4-BE49-F238E27FC236}">
                <a16:creationId xmlns:a16="http://schemas.microsoft.com/office/drawing/2014/main" id="{0D1D8101-BF00-404E-8A04-01AD277B014A}"/>
              </a:ext>
            </a:extLst>
          </p:cNvPr>
          <p:cNvSpPr txBox="1"/>
          <p:nvPr/>
        </p:nvSpPr>
        <p:spPr bwMode="auto">
          <a:xfrm>
            <a:off x="119400" y="818731"/>
            <a:ext cx="9024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If you shift by a very small amount  to weights (</a:t>
            </a:r>
            <a:r>
              <a:rPr lang="en-US" sz="2400" i="1" dirty="0" err="1">
                <a:solidFill>
                  <a:srgbClr val="66FF33"/>
                </a:solidFill>
              </a:rPr>
              <a:t>w</a:t>
            </a:r>
            <a:r>
              <a:rPr lang="en-US" sz="2400" i="1" baseline="-25000" dirty="0" err="1">
                <a:solidFill>
                  <a:srgbClr val="66FF33"/>
                </a:solidFill>
                <a:latin typeface="Times New Roman" pitchFamily="18" charset="0"/>
              </a:rPr>
              <a:t>rand</a:t>
            </a:r>
            <a:r>
              <a:rPr lang="en-US" sz="2400" i="1" baseline="-25000" dirty="0">
                <a:solidFill>
                  <a:srgbClr val="66FF33"/>
                </a:solidFill>
                <a:latin typeface="Times New Roman" pitchFamily="18" charset="0"/>
              </a:rPr>
              <a:t> </a:t>
            </a:r>
            <a:r>
              <a:rPr lang="en-US" sz="2400" dirty="0">
                <a:solidFill>
                  <a:srgbClr val="66FF33"/>
                </a:solidFill>
              </a:rPr>
              <a:t>+</a:t>
            </a:r>
            <a:r>
              <a:rPr lang="en-US" sz="2400" i="1" dirty="0">
                <a:solidFill>
                  <a:srgbClr val="66FF33"/>
                </a:solidFill>
              </a:rPr>
              <a:t>w</a:t>
            </a:r>
            <a:r>
              <a:rPr lang="en-US" sz="2400" i="1" dirty="0">
                <a:solidFill>
                  <a:srgbClr val="66FF33"/>
                </a:solidFill>
                <a:latin typeface="Times New Roman" pitchFamily="18" charset="0"/>
              </a:rPr>
              <a:t>'</a:t>
            </a:r>
            <a:r>
              <a:rPr lang="en-US" sz="2400" dirty="0"/>
              <a:t>), </a:t>
            </a:r>
            <a:br>
              <a:rPr lang="en-US" sz="2400" dirty="0"/>
            </a:br>
            <a:r>
              <a:rPr lang="en-US" sz="2400" dirty="0"/>
              <a:t>  then the behavior does not change by all that much.</a:t>
            </a:r>
          </a:p>
          <a:p>
            <a:r>
              <a:rPr lang="en-US" sz="1100" dirty="0"/>
              <a:t>  </a:t>
            </a:r>
          </a:p>
          <a:p>
            <a:r>
              <a:rPr lang="en-US" sz="2400" dirty="0"/>
              <a:t>The first step is to show that very few neurons </a:t>
            </a:r>
            <a:br>
              <a:rPr lang="en-US" sz="2400" dirty="0"/>
            </a:br>
            <a:r>
              <a:rPr lang="en-US" sz="2400" dirty="0"/>
              <a:t>  shift between the zero and the linear part of the </a:t>
            </a:r>
            <a:r>
              <a:rPr lang="en-US" sz="2400" dirty="0" err="1"/>
              <a:t>ReLU</a:t>
            </a:r>
            <a:r>
              <a:rPr lang="en-US" sz="2400" dirty="0"/>
              <a:t> gate. </a:t>
            </a:r>
          </a:p>
          <a:p>
            <a:endParaRPr lang="en-US" sz="2400" dirty="0"/>
          </a:p>
          <a:p>
            <a:endParaRPr lang="en-US" sz="2400" dirty="0"/>
          </a:p>
          <a:p>
            <a:endParaRPr lang="en-US" sz="2400" dirty="0"/>
          </a:p>
          <a:p>
            <a:endParaRPr lang="en-US" sz="2400" dirty="0"/>
          </a:p>
          <a:p>
            <a:r>
              <a:rPr lang="en-US" sz="1400" dirty="0"/>
              <a:t>  </a:t>
            </a:r>
          </a:p>
          <a:p>
            <a:r>
              <a:rPr lang="en-US" sz="2400" dirty="0"/>
              <a:t>When the </a:t>
            </a:r>
            <a:r>
              <a:rPr lang="en-US" sz="2400" dirty="0" err="1"/>
              <a:t>ReLU</a:t>
            </a:r>
            <a:r>
              <a:rPr lang="en-US" sz="2400" dirty="0"/>
              <a:t> do not shift sides,</a:t>
            </a:r>
            <a:br>
              <a:rPr lang="en-US" sz="2400" dirty="0"/>
            </a:br>
            <a:r>
              <a:rPr lang="en-US" sz="2400" dirty="0"/>
              <a:t>  the NN is just a linear function.</a:t>
            </a:r>
            <a:br>
              <a:rPr lang="en-US" sz="2400" dirty="0"/>
            </a:br>
            <a:r>
              <a:rPr lang="en-US" sz="1050" dirty="0"/>
              <a:t>  </a:t>
            </a:r>
          </a:p>
          <a:p>
            <a:r>
              <a:rPr lang="en-US" sz="2400" dirty="0"/>
              <a:t>Hence, little changes.</a:t>
            </a:r>
            <a:endParaRPr lang="en-GB" sz="3600" dirty="0"/>
          </a:p>
        </p:txBody>
      </p:sp>
      <p:sp>
        <p:nvSpPr>
          <p:cNvPr id="3" name="Oval 2">
            <a:extLst>
              <a:ext uri="{FF2B5EF4-FFF2-40B4-BE49-F238E27FC236}">
                <a16:creationId xmlns:a16="http://schemas.microsoft.com/office/drawing/2014/main" id="{3C6F6AF9-9243-403D-BF96-3A2DEEBE5289}"/>
              </a:ext>
            </a:extLst>
          </p:cNvPr>
          <p:cNvSpPr/>
          <p:nvPr/>
        </p:nvSpPr>
        <p:spPr>
          <a:xfrm>
            <a:off x="7211209" y="38206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14" name="Group 29">
            <a:extLst>
              <a:ext uri="{FF2B5EF4-FFF2-40B4-BE49-F238E27FC236}">
                <a16:creationId xmlns:a16="http://schemas.microsoft.com/office/drawing/2014/main" id="{4042C20A-548B-4B48-844D-9FF87FBE0D58}"/>
              </a:ext>
            </a:extLst>
          </p:cNvPr>
          <p:cNvGrpSpPr>
            <a:grpSpLocks/>
          </p:cNvGrpSpPr>
          <p:nvPr/>
        </p:nvGrpSpPr>
        <p:grpSpPr bwMode="auto">
          <a:xfrm>
            <a:off x="-94959" y="5981523"/>
            <a:ext cx="917591" cy="929993"/>
            <a:chOff x="2065" y="1551"/>
            <a:chExt cx="1628" cy="1988"/>
          </a:xfrm>
        </p:grpSpPr>
        <p:sp>
          <p:nvSpPr>
            <p:cNvPr id="15" name="Freeform 30">
              <a:extLst>
                <a:ext uri="{FF2B5EF4-FFF2-40B4-BE49-F238E27FC236}">
                  <a16:creationId xmlns:a16="http://schemas.microsoft.com/office/drawing/2014/main" id="{FEEC86CA-F79F-450A-8333-E3F46B4939C5}"/>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1">
              <a:extLst>
                <a:ext uri="{FF2B5EF4-FFF2-40B4-BE49-F238E27FC236}">
                  <a16:creationId xmlns:a16="http://schemas.microsoft.com/office/drawing/2014/main" id="{B281435A-B1ED-476D-BE0C-9FCF8E1B496B}"/>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2">
              <a:extLst>
                <a:ext uri="{FF2B5EF4-FFF2-40B4-BE49-F238E27FC236}">
                  <a16:creationId xmlns:a16="http://schemas.microsoft.com/office/drawing/2014/main" id="{8653D26E-9E8C-4BDB-9CF7-FB498BCD81E8}"/>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3">
              <a:extLst>
                <a:ext uri="{FF2B5EF4-FFF2-40B4-BE49-F238E27FC236}">
                  <a16:creationId xmlns:a16="http://schemas.microsoft.com/office/drawing/2014/main" id="{D2EA78DC-D2CE-4758-AD4A-F649CDAE5D2D}"/>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4">
              <a:extLst>
                <a:ext uri="{FF2B5EF4-FFF2-40B4-BE49-F238E27FC236}">
                  <a16:creationId xmlns:a16="http://schemas.microsoft.com/office/drawing/2014/main" id="{4FD09AB5-F733-49B7-90B0-1CE9E14343F3}"/>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5">
              <a:extLst>
                <a:ext uri="{FF2B5EF4-FFF2-40B4-BE49-F238E27FC236}">
                  <a16:creationId xmlns:a16="http://schemas.microsoft.com/office/drawing/2014/main" id="{F848826E-8BCF-4CA7-A1E5-BC371AC3066B}"/>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6">
              <a:extLst>
                <a:ext uri="{FF2B5EF4-FFF2-40B4-BE49-F238E27FC236}">
                  <a16:creationId xmlns:a16="http://schemas.microsoft.com/office/drawing/2014/main" id="{89902242-FF08-45CF-86DD-5C5EB6FFF242}"/>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7">
              <a:extLst>
                <a:ext uri="{FF2B5EF4-FFF2-40B4-BE49-F238E27FC236}">
                  <a16:creationId xmlns:a16="http://schemas.microsoft.com/office/drawing/2014/main" id="{1F5E8257-EAA5-4543-9CE2-FFBD9CFB77F2}"/>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38">
              <a:extLst>
                <a:ext uri="{FF2B5EF4-FFF2-40B4-BE49-F238E27FC236}">
                  <a16:creationId xmlns:a16="http://schemas.microsoft.com/office/drawing/2014/main" id="{3283C132-4DB0-4A99-82EC-4A9BA3BDAEF6}"/>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39">
              <a:extLst>
                <a:ext uri="{FF2B5EF4-FFF2-40B4-BE49-F238E27FC236}">
                  <a16:creationId xmlns:a16="http://schemas.microsoft.com/office/drawing/2014/main" id="{71B9C48B-9469-42F0-865F-68FAC5EC9A45}"/>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0">
              <a:extLst>
                <a:ext uri="{FF2B5EF4-FFF2-40B4-BE49-F238E27FC236}">
                  <a16:creationId xmlns:a16="http://schemas.microsoft.com/office/drawing/2014/main" id="{AA815A8E-18F6-40EC-BD30-9A45C14C1410}"/>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1">
              <a:extLst>
                <a:ext uri="{FF2B5EF4-FFF2-40B4-BE49-F238E27FC236}">
                  <a16:creationId xmlns:a16="http://schemas.microsoft.com/office/drawing/2014/main" id="{9216DA11-D1AC-45B4-A71E-4AF6945350DF}"/>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2">
              <a:extLst>
                <a:ext uri="{FF2B5EF4-FFF2-40B4-BE49-F238E27FC236}">
                  <a16:creationId xmlns:a16="http://schemas.microsoft.com/office/drawing/2014/main" id="{E378CEAA-D9DD-4F30-8CC6-AABA9A67D300}"/>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3">
              <a:extLst>
                <a:ext uri="{FF2B5EF4-FFF2-40B4-BE49-F238E27FC236}">
                  <a16:creationId xmlns:a16="http://schemas.microsoft.com/office/drawing/2014/main" id="{F77FF0EA-DDAC-4073-BA25-BB7A6BDECF0C}"/>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4">
              <a:extLst>
                <a:ext uri="{FF2B5EF4-FFF2-40B4-BE49-F238E27FC236}">
                  <a16:creationId xmlns:a16="http://schemas.microsoft.com/office/drawing/2014/main" id="{2E713742-AE75-472A-A5AE-830485242D12}"/>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45">
              <a:extLst>
                <a:ext uri="{FF2B5EF4-FFF2-40B4-BE49-F238E27FC236}">
                  <a16:creationId xmlns:a16="http://schemas.microsoft.com/office/drawing/2014/main" id="{BD4C98FE-0D4B-4784-97D2-C48DE687712A}"/>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46">
              <a:extLst>
                <a:ext uri="{FF2B5EF4-FFF2-40B4-BE49-F238E27FC236}">
                  <a16:creationId xmlns:a16="http://schemas.microsoft.com/office/drawing/2014/main" id="{1182B588-31D1-4B09-86D3-473624A0CF7C}"/>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2" name="AutoShape 35">
            <a:extLst>
              <a:ext uri="{FF2B5EF4-FFF2-40B4-BE49-F238E27FC236}">
                <a16:creationId xmlns:a16="http://schemas.microsoft.com/office/drawing/2014/main" id="{5E82A5B5-DCE2-4EC2-B964-7C055779B9B4}"/>
              </a:ext>
            </a:extLst>
          </p:cNvPr>
          <p:cNvSpPr>
            <a:spLocks noChangeArrowheads="1"/>
          </p:cNvSpPr>
          <p:nvPr/>
        </p:nvSpPr>
        <p:spPr bwMode="auto">
          <a:xfrm>
            <a:off x="580907" y="5872164"/>
            <a:ext cx="2676643" cy="870720"/>
          </a:xfrm>
          <a:prstGeom prst="wedgeRoundRectCallout">
            <a:avLst>
              <a:gd name="adj1" fmla="val -50490"/>
              <a:gd name="adj2" fmla="val -26336"/>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is all we will say about this.</a:t>
            </a:r>
          </a:p>
        </p:txBody>
      </p:sp>
      <p:grpSp>
        <p:nvGrpSpPr>
          <p:cNvPr id="33" name="Group 32">
            <a:extLst>
              <a:ext uri="{FF2B5EF4-FFF2-40B4-BE49-F238E27FC236}">
                <a16:creationId xmlns:a16="http://schemas.microsoft.com/office/drawing/2014/main" id="{E05C4D34-3FFF-4374-A8E3-D765A2085094}"/>
              </a:ext>
            </a:extLst>
          </p:cNvPr>
          <p:cNvGrpSpPr/>
          <p:nvPr/>
        </p:nvGrpSpPr>
        <p:grpSpPr>
          <a:xfrm>
            <a:off x="1347679" y="2619902"/>
            <a:ext cx="2622577" cy="1516712"/>
            <a:chOff x="4934116" y="4199170"/>
            <a:chExt cx="2622577" cy="1516712"/>
          </a:xfrm>
        </p:grpSpPr>
        <p:grpSp>
          <p:nvGrpSpPr>
            <p:cNvPr id="34" name="Group 33">
              <a:extLst>
                <a:ext uri="{FF2B5EF4-FFF2-40B4-BE49-F238E27FC236}">
                  <a16:creationId xmlns:a16="http://schemas.microsoft.com/office/drawing/2014/main" id="{171E71F2-CA16-4574-ABD6-F2711A93CF37}"/>
                </a:ext>
              </a:extLst>
            </p:cNvPr>
            <p:cNvGrpSpPr/>
            <p:nvPr/>
          </p:nvGrpSpPr>
          <p:grpSpPr>
            <a:xfrm>
              <a:off x="4934116" y="4199170"/>
              <a:ext cx="2622577" cy="1516712"/>
              <a:chOff x="3447749" y="5442229"/>
              <a:chExt cx="2622577" cy="1516712"/>
            </a:xfrm>
          </p:grpSpPr>
          <p:grpSp>
            <p:nvGrpSpPr>
              <p:cNvPr id="36" name="Group 35">
                <a:extLst>
                  <a:ext uri="{FF2B5EF4-FFF2-40B4-BE49-F238E27FC236}">
                    <a16:creationId xmlns:a16="http://schemas.microsoft.com/office/drawing/2014/main" id="{852F70E9-0572-4121-996D-17CEE1F7243C}"/>
                  </a:ext>
                </a:extLst>
              </p:cNvPr>
              <p:cNvGrpSpPr/>
              <p:nvPr/>
            </p:nvGrpSpPr>
            <p:grpSpPr>
              <a:xfrm>
                <a:off x="3447749" y="5442229"/>
                <a:ext cx="2425366" cy="1154376"/>
                <a:chOff x="6389370" y="4612005"/>
                <a:chExt cx="2723085" cy="1269565"/>
              </a:xfrm>
            </p:grpSpPr>
            <p:grpSp>
              <p:nvGrpSpPr>
                <p:cNvPr id="38" name="Group 37">
                  <a:extLst>
                    <a:ext uri="{FF2B5EF4-FFF2-40B4-BE49-F238E27FC236}">
                      <a16:creationId xmlns:a16="http://schemas.microsoft.com/office/drawing/2014/main" id="{F4362EBC-5FCB-4CEB-886F-CDC9AF88060A}"/>
                    </a:ext>
                  </a:extLst>
                </p:cNvPr>
                <p:cNvGrpSpPr/>
                <p:nvPr/>
              </p:nvGrpSpPr>
              <p:grpSpPr>
                <a:xfrm>
                  <a:off x="6389370" y="4612005"/>
                  <a:ext cx="2723085" cy="1269565"/>
                  <a:chOff x="457200" y="990600"/>
                  <a:chExt cx="4619625" cy="3076575"/>
                </a:xfrm>
              </p:grpSpPr>
              <p:pic>
                <p:nvPicPr>
                  <p:cNvPr id="41" name="Picture 40" descr="Image result for sigmoid function">
                    <a:extLst>
                      <a:ext uri="{FF2B5EF4-FFF2-40B4-BE49-F238E27FC236}">
                        <a16:creationId xmlns:a16="http://schemas.microsoft.com/office/drawing/2014/main" id="{2575A276-5327-4FE5-BCE6-95FD79695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5500215B-C4A8-4093-BFD0-628344AAFE70}"/>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44" name="Straight Connector 43">
                    <a:extLst>
                      <a:ext uri="{FF2B5EF4-FFF2-40B4-BE49-F238E27FC236}">
                        <a16:creationId xmlns:a16="http://schemas.microsoft.com/office/drawing/2014/main" id="{8C3FC37A-A72A-4C95-854D-56FB452E8EE5}"/>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39" name="Straight Connector 38">
                  <a:extLst>
                    <a:ext uri="{FF2B5EF4-FFF2-40B4-BE49-F238E27FC236}">
                      <a16:creationId xmlns:a16="http://schemas.microsoft.com/office/drawing/2014/main" id="{537DEE36-32BA-437D-99B6-910D34F2152F}"/>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37" name="Rectangle 36">
                <a:extLst>
                  <a:ext uri="{FF2B5EF4-FFF2-40B4-BE49-F238E27FC236}">
                    <a16:creationId xmlns:a16="http://schemas.microsoft.com/office/drawing/2014/main" id="{187B2650-34DF-45E7-B9C6-C88FF5CE0AC3}"/>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35" name="Straight Connector 34">
              <a:extLst>
                <a:ext uri="{FF2B5EF4-FFF2-40B4-BE49-F238E27FC236}">
                  <a16:creationId xmlns:a16="http://schemas.microsoft.com/office/drawing/2014/main" id="{A9EE6A66-709E-4CA7-B8E5-1D6994973CF5}"/>
                </a:ext>
              </a:extLst>
            </p:cNvPr>
            <p:cNvCxnSpPr/>
            <p:nvPr/>
          </p:nvCxnSpPr>
          <p:spPr bwMode="auto">
            <a:xfrm flipV="1">
              <a:off x="5243913" y="5109030"/>
              <a:ext cx="1004487" cy="0"/>
            </a:xfrm>
            <a:prstGeom prst="line">
              <a:avLst/>
            </a:prstGeom>
            <a:noFill/>
            <a:ln w="15875" cap="sq" cmpd="sng" algn="ctr">
              <a:solidFill>
                <a:srgbClr val="0070C0"/>
              </a:solidFill>
              <a:prstDash val="solid"/>
              <a:round/>
              <a:headEnd type="none" w="med" len="med"/>
              <a:tailEnd type="none" w="med" len="med"/>
            </a:ln>
            <a:effectLst/>
          </p:spPr>
        </p:cxnSp>
      </p:grpSp>
      <p:sp>
        <p:nvSpPr>
          <p:cNvPr id="45" name="Freeform: Shape 44">
            <a:extLst>
              <a:ext uri="{FF2B5EF4-FFF2-40B4-BE49-F238E27FC236}">
                <a16:creationId xmlns:a16="http://schemas.microsoft.com/office/drawing/2014/main" id="{F0B6053C-06B3-438C-996A-B79B6F31AE9B}"/>
              </a:ext>
            </a:extLst>
          </p:cNvPr>
          <p:cNvSpPr/>
          <p:nvPr/>
        </p:nvSpPr>
        <p:spPr>
          <a:xfrm>
            <a:off x="2357438" y="2885897"/>
            <a:ext cx="600075" cy="357355"/>
          </a:xfrm>
          <a:custGeom>
            <a:avLst/>
            <a:gdLst>
              <a:gd name="connsiteX0" fmla="*/ 0 w 571500"/>
              <a:gd name="connsiteY0" fmla="*/ 314588 h 314588"/>
              <a:gd name="connsiteX1" fmla="*/ 314325 w 571500"/>
              <a:gd name="connsiteY1" fmla="*/ 263 h 314588"/>
              <a:gd name="connsiteX2" fmla="*/ 571500 w 571500"/>
              <a:gd name="connsiteY2" fmla="*/ 271726 h 314588"/>
              <a:gd name="connsiteX0" fmla="*/ 0 w 600075"/>
              <a:gd name="connsiteY0" fmla="*/ 314492 h 357355"/>
              <a:gd name="connsiteX1" fmla="*/ 314325 w 600075"/>
              <a:gd name="connsiteY1" fmla="*/ 167 h 357355"/>
              <a:gd name="connsiteX2" fmla="*/ 600075 w 600075"/>
              <a:gd name="connsiteY2" fmla="*/ 357355 h 357355"/>
            </a:gdLst>
            <a:ahLst/>
            <a:cxnLst>
              <a:cxn ang="0">
                <a:pos x="connsiteX0" y="connsiteY0"/>
              </a:cxn>
              <a:cxn ang="0">
                <a:pos x="connsiteX1" y="connsiteY1"/>
              </a:cxn>
              <a:cxn ang="0">
                <a:pos x="connsiteX2" y="connsiteY2"/>
              </a:cxn>
            </a:cxnLst>
            <a:rect l="l" t="t" r="r" b="b"/>
            <a:pathLst>
              <a:path w="600075" h="357355">
                <a:moveTo>
                  <a:pt x="0" y="314492"/>
                </a:moveTo>
                <a:cubicBezTo>
                  <a:pt x="109537" y="160901"/>
                  <a:pt x="219075" y="7311"/>
                  <a:pt x="314325" y="167"/>
                </a:cubicBezTo>
                <a:cubicBezTo>
                  <a:pt x="409575" y="-6977"/>
                  <a:pt x="519112" y="218051"/>
                  <a:pt x="600075" y="357355"/>
                </a:cubicBezTo>
              </a:path>
            </a:pathLst>
          </a:custGeom>
          <a:noFill/>
          <a:ln w="25400">
            <a:solidFill>
              <a:srgbClr val="FF0000"/>
            </a:solidFill>
            <a:headEnd type="arrow"/>
            <a:tailEnd type="arrow"/>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grpSp>
        <p:nvGrpSpPr>
          <p:cNvPr id="7" name="Group 6">
            <a:extLst>
              <a:ext uri="{FF2B5EF4-FFF2-40B4-BE49-F238E27FC236}">
                <a16:creationId xmlns:a16="http://schemas.microsoft.com/office/drawing/2014/main" id="{D3D157E9-702B-44E4-B7CB-05266D98D253}"/>
              </a:ext>
            </a:extLst>
          </p:cNvPr>
          <p:cNvGrpSpPr/>
          <p:nvPr/>
        </p:nvGrpSpPr>
        <p:grpSpPr>
          <a:xfrm>
            <a:off x="1954317" y="2567137"/>
            <a:ext cx="1341335" cy="461665"/>
            <a:chOff x="1954317" y="3252946"/>
            <a:chExt cx="1341335" cy="461665"/>
          </a:xfrm>
        </p:grpSpPr>
        <p:sp>
          <p:nvSpPr>
            <p:cNvPr id="5" name="Oval 4">
              <a:extLst>
                <a:ext uri="{FF2B5EF4-FFF2-40B4-BE49-F238E27FC236}">
                  <a16:creationId xmlns:a16="http://schemas.microsoft.com/office/drawing/2014/main" id="{4EFC12CA-64D4-4F41-AAA5-228131E38BD5}"/>
                </a:ext>
              </a:extLst>
            </p:cNvPr>
            <p:cNvSpPr/>
            <p:nvPr/>
          </p:nvSpPr>
          <p:spPr>
            <a:xfrm>
              <a:off x="1954317" y="3442463"/>
              <a:ext cx="245958" cy="168358"/>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47" name="Oval 46">
              <a:extLst>
                <a:ext uri="{FF2B5EF4-FFF2-40B4-BE49-F238E27FC236}">
                  <a16:creationId xmlns:a16="http://schemas.microsoft.com/office/drawing/2014/main" id="{13305DF9-F65D-4594-A27E-F360443E6558}"/>
                </a:ext>
              </a:extLst>
            </p:cNvPr>
            <p:cNvSpPr/>
            <p:nvPr/>
          </p:nvSpPr>
          <p:spPr>
            <a:xfrm>
              <a:off x="3049694" y="3442463"/>
              <a:ext cx="245958" cy="168358"/>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55" name="TextBox 54">
              <a:extLst>
                <a:ext uri="{FF2B5EF4-FFF2-40B4-BE49-F238E27FC236}">
                  <a16:creationId xmlns:a16="http://schemas.microsoft.com/office/drawing/2014/main" id="{FED84701-8E7C-48AA-B61F-104028035F23}"/>
                </a:ext>
              </a:extLst>
            </p:cNvPr>
            <p:cNvSpPr txBox="1"/>
            <p:nvPr/>
          </p:nvSpPr>
          <p:spPr bwMode="auto">
            <a:xfrm>
              <a:off x="2422847" y="3252946"/>
              <a:ext cx="478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0000"/>
                  </a:solidFill>
                </a:rPr>
                <a:t>or</a:t>
              </a:r>
              <a:endParaRPr lang="en-GB" sz="2400" dirty="0">
                <a:solidFill>
                  <a:srgbClr val="FF0000"/>
                </a:solidFill>
              </a:endParaRPr>
            </a:p>
          </p:txBody>
        </p:sp>
      </p:grpSp>
    </p:spTree>
    <p:extLst>
      <p:ext uri="{BB962C8B-B14F-4D97-AF65-F5344CB8AC3E}">
        <p14:creationId xmlns:p14="http://schemas.microsoft.com/office/powerpoint/2010/main" val="36282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 calcmode="lin" valueType="num">
                                      <p:cBhvr additive="base">
                                        <p:cTn id="1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0">
                                            <p:txEl>
                                              <p:pRg st="8" end="8"/>
                                            </p:txEl>
                                          </p:spTgt>
                                        </p:tgtEl>
                                        <p:attrNameLst>
                                          <p:attrName>style.visibility</p:attrName>
                                        </p:attrNameLst>
                                      </p:cBhvr>
                                      <p:to>
                                        <p:strVal val="visible"/>
                                      </p:to>
                                    </p:set>
                                    <p:anim calcmode="lin" valueType="num">
                                      <p:cBhvr additive="base">
                                        <p:cTn id="31" dur="500" fill="hold"/>
                                        <p:tgtEl>
                                          <p:spTgt spid="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0">
                                            <p:txEl>
                                              <p:pRg st="9" end="9"/>
                                            </p:txEl>
                                          </p:spTgt>
                                        </p:tgtEl>
                                        <p:attrNameLst>
                                          <p:attrName>style.visibility</p:attrName>
                                        </p:attrNameLst>
                                      </p:cBhvr>
                                      <p:to>
                                        <p:strVal val="visible"/>
                                      </p:to>
                                    </p:set>
                                    <p:anim calcmode="lin" valueType="num">
                                      <p:cBhvr additive="base">
                                        <p:cTn id="43" dur="500" fill="hold"/>
                                        <p:tgtEl>
                                          <p:spTgt spid="60">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45" grpId="0" animBg="1"/>
      <p:bldP spid="4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05E8D17-7F54-425F-8235-3C351117024E}"/>
              </a:ext>
            </a:extLst>
          </p:cNvPr>
          <p:cNvGrpSpPr/>
          <p:nvPr/>
        </p:nvGrpSpPr>
        <p:grpSpPr>
          <a:xfrm>
            <a:off x="1505949" y="962419"/>
            <a:ext cx="1702752" cy="1485304"/>
            <a:chOff x="1505949" y="962419"/>
            <a:chExt cx="1702752" cy="1485304"/>
          </a:xfrm>
        </p:grpSpPr>
        <p:pic>
          <p:nvPicPr>
            <p:cNvPr id="5122" name="Picture 2" descr="How many edges does an n-dimensional hypercube have? - Quora">
              <a:extLst>
                <a:ext uri="{FF2B5EF4-FFF2-40B4-BE49-F238E27FC236}">
                  <a16:creationId xmlns:a16="http://schemas.microsoft.com/office/drawing/2014/main" id="{BBB7B90D-22EC-45B3-A505-F326DA474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976" t="20040" r="31481" b="17822"/>
            <a:stretch/>
          </p:blipFill>
          <p:spPr bwMode="auto">
            <a:xfrm>
              <a:off x="1550194" y="1038378"/>
              <a:ext cx="1407320" cy="132577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78F0D2C9-CB51-4CB6-B623-1869145F12D3}"/>
                </a:ext>
              </a:extLst>
            </p:cNvPr>
            <p:cNvSpPr txBox="1"/>
            <p:nvPr/>
          </p:nvSpPr>
          <p:spPr bwMode="auto">
            <a:xfrm>
              <a:off x="1505949" y="2068558"/>
              <a:ext cx="47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0</a:t>
              </a:r>
              <a:endParaRPr lang="en-GB" sz="1800" dirty="0">
                <a:solidFill>
                  <a:schemeClr val="bg2"/>
                </a:solidFill>
              </a:endParaRPr>
            </a:p>
          </p:txBody>
        </p:sp>
        <p:sp>
          <p:nvSpPr>
            <p:cNvPr id="62" name="TextBox 61">
              <a:extLst>
                <a:ext uri="{FF2B5EF4-FFF2-40B4-BE49-F238E27FC236}">
                  <a16:creationId xmlns:a16="http://schemas.microsoft.com/office/drawing/2014/main" id="{2EDB4371-7CE8-4A07-8F66-5A93356BB5AA}"/>
                </a:ext>
              </a:extLst>
            </p:cNvPr>
            <p:cNvSpPr txBox="1"/>
            <p:nvPr/>
          </p:nvSpPr>
          <p:spPr bwMode="auto">
            <a:xfrm>
              <a:off x="1522907" y="1291807"/>
              <a:ext cx="395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1</a:t>
              </a:r>
              <a:endParaRPr lang="en-GB" sz="1800" dirty="0">
                <a:solidFill>
                  <a:schemeClr val="bg2"/>
                </a:solidFill>
              </a:endParaRPr>
            </a:p>
          </p:txBody>
        </p:sp>
        <p:sp>
          <p:nvSpPr>
            <p:cNvPr id="63" name="TextBox 62">
              <a:extLst>
                <a:ext uri="{FF2B5EF4-FFF2-40B4-BE49-F238E27FC236}">
                  <a16:creationId xmlns:a16="http://schemas.microsoft.com/office/drawing/2014/main" id="{AFFFE61D-7DF3-4DAA-97D6-84D8B45EF2B2}"/>
                </a:ext>
              </a:extLst>
            </p:cNvPr>
            <p:cNvSpPr txBox="1"/>
            <p:nvPr/>
          </p:nvSpPr>
          <p:spPr bwMode="auto">
            <a:xfrm>
              <a:off x="2474430" y="1311466"/>
              <a:ext cx="47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0</a:t>
              </a:r>
              <a:endParaRPr lang="en-GB" sz="1800" dirty="0">
                <a:solidFill>
                  <a:schemeClr val="bg2"/>
                </a:solidFill>
              </a:endParaRPr>
            </a:p>
          </p:txBody>
        </p:sp>
        <p:sp>
          <p:nvSpPr>
            <p:cNvPr id="64" name="TextBox 63">
              <a:extLst>
                <a:ext uri="{FF2B5EF4-FFF2-40B4-BE49-F238E27FC236}">
                  <a16:creationId xmlns:a16="http://schemas.microsoft.com/office/drawing/2014/main" id="{271D6779-D391-4724-B8FC-C62115785E8A}"/>
                </a:ext>
              </a:extLst>
            </p:cNvPr>
            <p:cNvSpPr txBox="1"/>
            <p:nvPr/>
          </p:nvSpPr>
          <p:spPr bwMode="auto">
            <a:xfrm>
              <a:off x="2730069" y="1699840"/>
              <a:ext cx="47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0</a:t>
              </a:r>
              <a:endParaRPr lang="en-GB" sz="1800" dirty="0">
                <a:solidFill>
                  <a:schemeClr val="bg2"/>
                </a:solidFill>
              </a:endParaRPr>
            </a:p>
          </p:txBody>
        </p:sp>
        <p:sp>
          <p:nvSpPr>
            <p:cNvPr id="65" name="TextBox 64">
              <a:extLst>
                <a:ext uri="{FF2B5EF4-FFF2-40B4-BE49-F238E27FC236}">
                  <a16:creationId xmlns:a16="http://schemas.microsoft.com/office/drawing/2014/main" id="{ED04D6AA-D4A3-4BA8-BC68-17A393E57057}"/>
                </a:ext>
              </a:extLst>
            </p:cNvPr>
            <p:cNvSpPr txBox="1"/>
            <p:nvPr/>
          </p:nvSpPr>
          <p:spPr bwMode="auto">
            <a:xfrm>
              <a:off x="2471720" y="2078391"/>
              <a:ext cx="395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1</a:t>
              </a:r>
              <a:endParaRPr lang="en-GB" sz="1800" dirty="0">
                <a:solidFill>
                  <a:schemeClr val="bg2"/>
                </a:solidFill>
              </a:endParaRPr>
            </a:p>
          </p:txBody>
        </p:sp>
        <p:sp>
          <p:nvSpPr>
            <p:cNvPr id="66" name="TextBox 65">
              <a:extLst>
                <a:ext uri="{FF2B5EF4-FFF2-40B4-BE49-F238E27FC236}">
                  <a16:creationId xmlns:a16="http://schemas.microsoft.com/office/drawing/2014/main" id="{8BA3D89F-524F-4BBB-8D74-3BD22E980377}"/>
                </a:ext>
              </a:extLst>
            </p:cNvPr>
            <p:cNvSpPr txBox="1"/>
            <p:nvPr/>
          </p:nvSpPr>
          <p:spPr bwMode="auto">
            <a:xfrm>
              <a:off x="1960445" y="1670361"/>
              <a:ext cx="395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1</a:t>
              </a:r>
              <a:endParaRPr lang="en-GB" sz="1800" dirty="0">
                <a:solidFill>
                  <a:schemeClr val="bg2"/>
                </a:solidFill>
              </a:endParaRPr>
            </a:p>
          </p:txBody>
        </p:sp>
        <p:sp>
          <p:nvSpPr>
            <p:cNvPr id="67" name="TextBox 66">
              <a:extLst>
                <a:ext uri="{FF2B5EF4-FFF2-40B4-BE49-F238E27FC236}">
                  <a16:creationId xmlns:a16="http://schemas.microsoft.com/office/drawing/2014/main" id="{2D32A4DF-2DA8-433B-A1CE-FA972FA4D800}"/>
                </a:ext>
              </a:extLst>
            </p:cNvPr>
            <p:cNvSpPr txBox="1"/>
            <p:nvPr/>
          </p:nvSpPr>
          <p:spPr bwMode="auto">
            <a:xfrm>
              <a:off x="2717528" y="982104"/>
              <a:ext cx="395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1</a:t>
              </a:r>
              <a:endParaRPr lang="en-GB" sz="1800" dirty="0">
                <a:solidFill>
                  <a:schemeClr val="bg2"/>
                </a:solidFill>
              </a:endParaRPr>
            </a:p>
          </p:txBody>
        </p:sp>
        <p:sp>
          <p:nvSpPr>
            <p:cNvPr id="68" name="TextBox 67">
              <a:extLst>
                <a:ext uri="{FF2B5EF4-FFF2-40B4-BE49-F238E27FC236}">
                  <a16:creationId xmlns:a16="http://schemas.microsoft.com/office/drawing/2014/main" id="{FA2AA54A-4A39-463C-BD35-B8E66C972F16}"/>
                </a:ext>
              </a:extLst>
            </p:cNvPr>
            <p:cNvSpPr txBox="1"/>
            <p:nvPr/>
          </p:nvSpPr>
          <p:spPr bwMode="auto">
            <a:xfrm>
              <a:off x="1800917" y="962419"/>
              <a:ext cx="47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1800" dirty="0">
                  <a:solidFill>
                    <a:schemeClr val="bg2"/>
                  </a:solidFill>
                </a:rPr>
                <a:t>0</a:t>
              </a:r>
              <a:endParaRPr lang="en-GB" sz="1800" dirty="0">
                <a:solidFill>
                  <a:schemeClr val="bg2"/>
                </a:solidFill>
              </a:endParaRPr>
            </a:p>
          </p:txBody>
        </p:sp>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33" name="Group 32">
            <a:extLst>
              <a:ext uri="{FF2B5EF4-FFF2-40B4-BE49-F238E27FC236}">
                <a16:creationId xmlns:a16="http://schemas.microsoft.com/office/drawing/2014/main" id="{E05C4D34-3FFF-4374-A8E3-D765A2085094}"/>
              </a:ext>
            </a:extLst>
          </p:cNvPr>
          <p:cNvGrpSpPr/>
          <p:nvPr/>
        </p:nvGrpSpPr>
        <p:grpSpPr>
          <a:xfrm>
            <a:off x="1347679" y="2619902"/>
            <a:ext cx="2622577" cy="1516712"/>
            <a:chOff x="4934116" y="4199170"/>
            <a:chExt cx="2622577" cy="1516712"/>
          </a:xfrm>
        </p:grpSpPr>
        <p:grpSp>
          <p:nvGrpSpPr>
            <p:cNvPr id="34" name="Group 33">
              <a:extLst>
                <a:ext uri="{FF2B5EF4-FFF2-40B4-BE49-F238E27FC236}">
                  <a16:creationId xmlns:a16="http://schemas.microsoft.com/office/drawing/2014/main" id="{171E71F2-CA16-4574-ABD6-F2711A93CF37}"/>
                </a:ext>
              </a:extLst>
            </p:cNvPr>
            <p:cNvGrpSpPr/>
            <p:nvPr/>
          </p:nvGrpSpPr>
          <p:grpSpPr>
            <a:xfrm>
              <a:off x="4934116" y="4199170"/>
              <a:ext cx="2622577" cy="1516712"/>
              <a:chOff x="3447749" y="5442229"/>
              <a:chExt cx="2622577" cy="1516712"/>
            </a:xfrm>
          </p:grpSpPr>
          <p:grpSp>
            <p:nvGrpSpPr>
              <p:cNvPr id="36" name="Group 35">
                <a:extLst>
                  <a:ext uri="{FF2B5EF4-FFF2-40B4-BE49-F238E27FC236}">
                    <a16:creationId xmlns:a16="http://schemas.microsoft.com/office/drawing/2014/main" id="{852F70E9-0572-4121-996D-17CEE1F7243C}"/>
                  </a:ext>
                </a:extLst>
              </p:cNvPr>
              <p:cNvGrpSpPr/>
              <p:nvPr/>
            </p:nvGrpSpPr>
            <p:grpSpPr>
              <a:xfrm>
                <a:off x="3447749" y="5442229"/>
                <a:ext cx="2425366" cy="1154376"/>
                <a:chOff x="6389370" y="4612005"/>
                <a:chExt cx="2723085" cy="1269565"/>
              </a:xfrm>
            </p:grpSpPr>
            <p:grpSp>
              <p:nvGrpSpPr>
                <p:cNvPr id="38" name="Group 37">
                  <a:extLst>
                    <a:ext uri="{FF2B5EF4-FFF2-40B4-BE49-F238E27FC236}">
                      <a16:creationId xmlns:a16="http://schemas.microsoft.com/office/drawing/2014/main" id="{F4362EBC-5FCB-4CEB-886F-CDC9AF88060A}"/>
                    </a:ext>
                  </a:extLst>
                </p:cNvPr>
                <p:cNvGrpSpPr/>
                <p:nvPr/>
              </p:nvGrpSpPr>
              <p:grpSpPr>
                <a:xfrm>
                  <a:off x="6389370" y="4612005"/>
                  <a:ext cx="2723085" cy="1269565"/>
                  <a:chOff x="457200" y="990600"/>
                  <a:chExt cx="4619625" cy="3076575"/>
                </a:xfrm>
              </p:grpSpPr>
              <p:pic>
                <p:nvPicPr>
                  <p:cNvPr id="41" name="Picture 40" descr="Image result for sigmoid function">
                    <a:extLst>
                      <a:ext uri="{FF2B5EF4-FFF2-40B4-BE49-F238E27FC236}">
                        <a16:creationId xmlns:a16="http://schemas.microsoft.com/office/drawing/2014/main" id="{2575A276-5327-4FE5-BCE6-95FD79695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5500215B-C4A8-4093-BFD0-628344AAFE70}"/>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44" name="Straight Connector 43">
                    <a:extLst>
                      <a:ext uri="{FF2B5EF4-FFF2-40B4-BE49-F238E27FC236}">
                        <a16:creationId xmlns:a16="http://schemas.microsoft.com/office/drawing/2014/main" id="{8C3FC37A-A72A-4C95-854D-56FB452E8EE5}"/>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39" name="Straight Connector 38">
                  <a:extLst>
                    <a:ext uri="{FF2B5EF4-FFF2-40B4-BE49-F238E27FC236}">
                      <a16:creationId xmlns:a16="http://schemas.microsoft.com/office/drawing/2014/main" id="{537DEE36-32BA-437D-99B6-910D34F2152F}"/>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37" name="Rectangle 36">
                <a:extLst>
                  <a:ext uri="{FF2B5EF4-FFF2-40B4-BE49-F238E27FC236}">
                    <a16:creationId xmlns:a16="http://schemas.microsoft.com/office/drawing/2014/main" id="{187B2650-34DF-45E7-B9C6-C88FF5CE0AC3}"/>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35" name="Straight Connector 34">
              <a:extLst>
                <a:ext uri="{FF2B5EF4-FFF2-40B4-BE49-F238E27FC236}">
                  <a16:creationId xmlns:a16="http://schemas.microsoft.com/office/drawing/2014/main" id="{A9EE6A66-709E-4CA7-B8E5-1D6994973CF5}"/>
                </a:ext>
              </a:extLst>
            </p:cNvPr>
            <p:cNvCxnSpPr/>
            <p:nvPr/>
          </p:nvCxnSpPr>
          <p:spPr bwMode="auto">
            <a:xfrm flipV="1">
              <a:off x="5243913" y="5109030"/>
              <a:ext cx="1004487" cy="0"/>
            </a:xfrm>
            <a:prstGeom prst="line">
              <a:avLst/>
            </a:prstGeom>
            <a:noFill/>
            <a:ln w="15875" cap="sq" cmpd="sng" algn="ctr">
              <a:solidFill>
                <a:srgbClr val="0070C0"/>
              </a:solidFill>
              <a:prstDash val="solid"/>
              <a:round/>
              <a:headEnd type="none" w="med" len="med"/>
              <a:tailEnd type="none" w="med" len="med"/>
            </a:ln>
            <a:effectLst/>
          </p:spPr>
        </p:cxnSp>
      </p:grpSp>
      <p:sp>
        <p:nvSpPr>
          <p:cNvPr id="45" name="Freeform: Shape 44">
            <a:extLst>
              <a:ext uri="{FF2B5EF4-FFF2-40B4-BE49-F238E27FC236}">
                <a16:creationId xmlns:a16="http://schemas.microsoft.com/office/drawing/2014/main" id="{F0B6053C-06B3-438C-996A-B79B6F31AE9B}"/>
              </a:ext>
            </a:extLst>
          </p:cNvPr>
          <p:cNvSpPr/>
          <p:nvPr/>
        </p:nvSpPr>
        <p:spPr>
          <a:xfrm>
            <a:off x="2357438" y="2885897"/>
            <a:ext cx="600075" cy="357355"/>
          </a:xfrm>
          <a:custGeom>
            <a:avLst/>
            <a:gdLst>
              <a:gd name="connsiteX0" fmla="*/ 0 w 571500"/>
              <a:gd name="connsiteY0" fmla="*/ 314588 h 314588"/>
              <a:gd name="connsiteX1" fmla="*/ 314325 w 571500"/>
              <a:gd name="connsiteY1" fmla="*/ 263 h 314588"/>
              <a:gd name="connsiteX2" fmla="*/ 571500 w 571500"/>
              <a:gd name="connsiteY2" fmla="*/ 271726 h 314588"/>
              <a:gd name="connsiteX0" fmla="*/ 0 w 600075"/>
              <a:gd name="connsiteY0" fmla="*/ 314492 h 357355"/>
              <a:gd name="connsiteX1" fmla="*/ 314325 w 600075"/>
              <a:gd name="connsiteY1" fmla="*/ 167 h 357355"/>
              <a:gd name="connsiteX2" fmla="*/ 600075 w 600075"/>
              <a:gd name="connsiteY2" fmla="*/ 357355 h 357355"/>
            </a:gdLst>
            <a:ahLst/>
            <a:cxnLst>
              <a:cxn ang="0">
                <a:pos x="connsiteX0" y="connsiteY0"/>
              </a:cxn>
              <a:cxn ang="0">
                <a:pos x="connsiteX1" y="connsiteY1"/>
              </a:cxn>
              <a:cxn ang="0">
                <a:pos x="connsiteX2" y="connsiteY2"/>
              </a:cxn>
            </a:cxnLst>
            <a:rect l="l" t="t" r="r" b="b"/>
            <a:pathLst>
              <a:path w="600075" h="357355">
                <a:moveTo>
                  <a:pt x="0" y="314492"/>
                </a:moveTo>
                <a:cubicBezTo>
                  <a:pt x="109537" y="160901"/>
                  <a:pt x="219075" y="7311"/>
                  <a:pt x="314325" y="167"/>
                </a:cubicBezTo>
                <a:cubicBezTo>
                  <a:pt x="409575" y="-6977"/>
                  <a:pt x="519112" y="218051"/>
                  <a:pt x="600075" y="357355"/>
                </a:cubicBezTo>
              </a:path>
            </a:pathLst>
          </a:custGeom>
          <a:noFill/>
          <a:ln w="25400">
            <a:solidFill>
              <a:srgbClr val="FF0000"/>
            </a:solidFill>
            <a:headEnd type="arrow"/>
            <a:tailEnd type="arrow"/>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48" name="Picture 5" descr="j0116172">
            <a:extLst>
              <a:ext uri="{FF2B5EF4-FFF2-40B4-BE49-F238E27FC236}">
                <a16:creationId xmlns:a16="http://schemas.microsoft.com/office/drawing/2014/main" id="{196E81C8-D8D8-4E54-9D89-83AE6C5EF9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714828"/>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8">
            <a:extLst>
              <a:ext uri="{FF2B5EF4-FFF2-40B4-BE49-F238E27FC236}">
                <a16:creationId xmlns:a16="http://schemas.microsoft.com/office/drawing/2014/main" id="{D5499E86-0A07-44A8-A28A-2765EB93D854}"/>
              </a:ext>
            </a:extLst>
          </p:cNvPr>
          <p:cNvSpPr>
            <a:spLocks noChangeArrowheads="1"/>
          </p:cNvSpPr>
          <p:nvPr/>
        </p:nvSpPr>
        <p:spPr bwMode="auto">
          <a:xfrm>
            <a:off x="3864952" y="898486"/>
            <a:ext cx="5164744" cy="2343373"/>
          </a:xfrm>
          <a:prstGeom prst="wedgeRectCallout">
            <a:avLst>
              <a:gd name="adj1" fmla="val -62930"/>
              <a:gd name="adj2" fmla="val -33086"/>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As an aside, </a:t>
            </a:r>
            <a:r>
              <a:rPr lang="en-US" altLang="en-US" sz="2400" dirty="0"/>
              <a:t>parity</a:t>
            </a:r>
            <a:r>
              <a:rPr lang="en-US" altLang="en-US" sz="2400" dirty="0">
                <a:solidFill>
                  <a:srgbClr val="FFFFFF"/>
                </a:solidFill>
              </a:rPr>
              <a:t> is very non linear.</a:t>
            </a:r>
          </a:p>
          <a:p>
            <a:pPr indent="-171450" algn="ctr" defTabSz="685800" eaLnBrk="1" fontAlgn="auto" hangingPunct="1">
              <a:spcBef>
                <a:spcPts val="0"/>
              </a:spcBef>
              <a:spcAft>
                <a:spcPts val="0"/>
              </a:spcAft>
              <a:buNone/>
            </a:pPr>
            <a:r>
              <a:rPr lang="en-US" altLang="en-US" sz="2400" dirty="0">
                <a:solidFill>
                  <a:srgbClr val="FFFFFF"/>
                </a:solidFill>
              </a:rPr>
              <a:t>If you flip one input bit,</a:t>
            </a:r>
            <a:br>
              <a:rPr lang="en-US" altLang="en-US" sz="2400" dirty="0">
                <a:solidFill>
                  <a:srgbClr val="FFFFFF"/>
                </a:solidFill>
              </a:rPr>
            </a:br>
            <a:r>
              <a:rPr lang="en-US" altLang="en-US" sz="2400" dirty="0">
                <a:solidFill>
                  <a:srgbClr val="FFFFFF"/>
                </a:solidFill>
              </a:rPr>
              <a:t>in a NN with random weights,</a:t>
            </a:r>
          </a:p>
          <a:p>
            <a:pPr indent="-171450" algn="ctr" defTabSz="685800" eaLnBrk="1" fontAlgn="auto" hangingPunct="1">
              <a:spcBef>
                <a:spcPts val="0"/>
              </a:spcBef>
              <a:spcAft>
                <a:spcPts val="0"/>
              </a:spcAft>
              <a:buNone/>
            </a:pPr>
            <a:r>
              <a:rPr lang="en-US" altLang="en-US" sz="2400" baseline="30000" dirty="0">
                <a:solidFill>
                  <a:srgbClr val="FFFFFF"/>
                </a:solidFill>
              </a:rPr>
              <a:t>1</a:t>
            </a:r>
            <a:r>
              <a:rPr lang="en-US" altLang="en-US" sz="2400" dirty="0">
                <a:solidFill>
                  <a:srgbClr val="FFFFFF"/>
                </a:solidFill>
              </a:rPr>
              <a:t>/</a:t>
            </a:r>
            <a:r>
              <a:rPr lang="en-US" sz="2400" baseline="-25000" dirty="0"/>
              <a:t>√n</a:t>
            </a:r>
            <a:r>
              <a:rPr lang="en-US" altLang="en-US" sz="2400" dirty="0">
                <a:solidFill>
                  <a:srgbClr val="FFFFFF"/>
                </a:solidFill>
              </a:rPr>
              <a:t> fraction of the neurons</a:t>
            </a:r>
            <a:br>
              <a:rPr lang="en-US" altLang="en-US" sz="2400" dirty="0">
                <a:solidFill>
                  <a:srgbClr val="FFFFFF"/>
                </a:solidFill>
              </a:rPr>
            </a:br>
            <a:r>
              <a:rPr lang="en-US" sz="2400" dirty="0"/>
              <a:t>shift between the zero and the linear part of the </a:t>
            </a:r>
            <a:r>
              <a:rPr lang="en-US" sz="2400" dirty="0" err="1"/>
              <a:t>ReLU</a:t>
            </a:r>
            <a:r>
              <a:rPr lang="en-US" sz="2400" dirty="0"/>
              <a:t> gate.</a:t>
            </a:r>
            <a:endParaRPr lang="en-US" altLang="en-US" sz="2400" baseline="-25000" dirty="0">
              <a:solidFill>
                <a:srgbClr val="FFFFFF"/>
              </a:solidFill>
            </a:endParaRPr>
          </a:p>
        </p:txBody>
      </p:sp>
      <p:cxnSp>
        <p:nvCxnSpPr>
          <p:cNvPr id="59" name="Straight Connector 58">
            <a:extLst>
              <a:ext uri="{FF2B5EF4-FFF2-40B4-BE49-F238E27FC236}">
                <a16:creationId xmlns:a16="http://schemas.microsoft.com/office/drawing/2014/main" id="{9CB380A2-5C1C-43E2-BA4C-878AC86EDBB7}"/>
              </a:ext>
            </a:extLst>
          </p:cNvPr>
          <p:cNvCxnSpPr>
            <a:cxnSpLocks/>
          </p:cNvCxnSpPr>
          <p:nvPr/>
        </p:nvCxnSpPr>
        <p:spPr bwMode="auto">
          <a:xfrm>
            <a:off x="2028825" y="1109818"/>
            <a:ext cx="799262" cy="0"/>
          </a:xfrm>
          <a:prstGeom prst="line">
            <a:avLst/>
          </a:prstGeom>
          <a:noFill/>
          <a:ln w="38100" cap="sq" cmpd="sng" algn="ctr">
            <a:solidFill>
              <a:schemeClr val="hlink"/>
            </a:solidFill>
            <a:prstDash val="solid"/>
            <a:round/>
            <a:headEnd type="arrow" w="med" len="sm"/>
            <a:tailEnd type="arrow" w="med" len="sm"/>
          </a:ln>
          <a:effectLst/>
        </p:spPr>
      </p:cxnSp>
    </p:spTree>
    <p:extLst>
      <p:ext uri="{BB962C8B-B14F-4D97-AF65-F5344CB8AC3E}">
        <p14:creationId xmlns:p14="http://schemas.microsoft.com/office/powerpoint/2010/main" val="29094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additive="base">
                                        <p:cTn id="15"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6">
                                            <p:txEl>
                                              <p:pRg st="1" end="1"/>
                                            </p:txEl>
                                          </p:spTgt>
                                        </p:tgtEl>
                                        <p:attrNameLst>
                                          <p:attrName>style.visibility</p:attrName>
                                        </p:attrNameLst>
                                      </p:cBhvr>
                                      <p:to>
                                        <p:strVal val="visible"/>
                                      </p:to>
                                    </p:set>
                                    <p:anim calcmode="lin" valueType="num">
                                      <p:cBhvr additive="base">
                                        <p:cTn id="25" dur="500" fill="hold"/>
                                        <p:tgtEl>
                                          <p:spTgt spid="5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0-#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6">
                                            <p:txEl>
                                              <p:pRg st="2" end="2"/>
                                            </p:txEl>
                                          </p:spTgt>
                                        </p:tgtEl>
                                        <p:attrNameLst>
                                          <p:attrName>style.visibility</p:attrName>
                                        </p:attrNameLst>
                                      </p:cBhvr>
                                      <p:to>
                                        <p:strVal val="visible"/>
                                      </p:to>
                                    </p:set>
                                    <p:anim calcmode="lin" valueType="num">
                                      <p:cBhvr additive="base">
                                        <p:cTn id="35" dur="500" fill="hold"/>
                                        <p:tgtEl>
                                          <p:spTgt spid="56">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6">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50" name="Group 49">
            <a:extLst>
              <a:ext uri="{FF2B5EF4-FFF2-40B4-BE49-F238E27FC236}">
                <a16:creationId xmlns:a16="http://schemas.microsoft.com/office/drawing/2014/main" id="{90572460-699B-5F95-1C92-A611925FB576}"/>
              </a:ext>
            </a:extLst>
          </p:cNvPr>
          <p:cNvGrpSpPr/>
          <p:nvPr/>
        </p:nvGrpSpPr>
        <p:grpSpPr>
          <a:xfrm>
            <a:off x="5602752" y="1794326"/>
            <a:ext cx="3352800" cy="810000"/>
            <a:chOff x="2667000" y="1413120"/>
            <a:chExt cx="3352800" cy="810000"/>
          </a:xfrm>
        </p:grpSpPr>
        <p:sp>
          <p:nvSpPr>
            <p:cNvPr id="52" name="Rectangle 5">
              <a:extLst>
                <a:ext uri="{FF2B5EF4-FFF2-40B4-BE49-F238E27FC236}">
                  <a16:creationId xmlns:a16="http://schemas.microsoft.com/office/drawing/2014/main" id="{FC36469A-059B-60F8-CA77-230DE1ACF0BD}"/>
                </a:ext>
              </a:extLst>
            </p:cNvPr>
            <p:cNvSpPr>
              <a:spLocks noChangeArrowheads="1"/>
            </p:cNvSpPr>
            <p:nvPr/>
          </p:nvSpPr>
          <p:spPr bwMode="auto">
            <a:xfrm>
              <a:off x="3200400" y="1524000"/>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a:solidFill>
                    <a:srgbClr val="FF00FF"/>
                  </a:solidFill>
                  <a:latin typeface="Times New Roman" panose="02020603050405020304" pitchFamily="18" charset="0"/>
                </a:rPr>
                <a:t>face</a:t>
              </a:r>
            </a:p>
          </p:txBody>
        </p:sp>
        <p:pic>
          <p:nvPicPr>
            <p:cNvPr id="53" name="Picture 52" descr="https://scontent-mrs1-1.xx.fbcdn.net/hphotos-xfp1/t31.0-8/10575340_10153802014361141_2581281123763146573_o.jpg">
              <a:extLst>
                <a:ext uri="{FF2B5EF4-FFF2-40B4-BE49-F238E27FC236}">
                  <a16:creationId xmlns:a16="http://schemas.microsoft.com/office/drawing/2014/main" id="{05C542C8-7291-11C1-38DD-EC2BB58CF2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03" t="13188" r="53606" b="53100"/>
            <a:stretch/>
          </p:blipFill>
          <p:spPr bwMode="auto">
            <a:xfrm>
              <a:off x="2667000" y="1413120"/>
              <a:ext cx="645197" cy="81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encrypted-tbn2.gstatic.com/images?q=tbn:ANd9GcQxi0BXRGGWwpZlLt6x5i_eKwXhaJLwx7Ku7fvdkqS2tzyVEg1gRg">
              <a:extLst>
                <a:ext uri="{FF2B5EF4-FFF2-40B4-BE49-F238E27FC236}">
                  <a16:creationId xmlns:a16="http://schemas.microsoft.com/office/drawing/2014/main" id="{1503C287-96D7-9F41-9CFD-7BEF762048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512217"/>
              <a:ext cx="1048280" cy="69758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
              <a:extLst>
                <a:ext uri="{FF2B5EF4-FFF2-40B4-BE49-F238E27FC236}">
                  <a16:creationId xmlns:a16="http://schemas.microsoft.com/office/drawing/2014/main" id="{C42810E3-DA30-FE07-7CDB-832CB5488342}"/>
                </a:ext>
              </a:extLst>
            </p:cNvPr>
            <p:cNvSpPr>
              <a:spLocks noChangeArrowheads="1"/>
            </p:cNvSpPr>
            <p:nvPr/>
          </p:nvSpPr>
          <p:spPr bwMode="auto">
            <a:xfrm>
              <a:off x="4717841" y="1543919"/>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solidFill>
                    <a:srgbClr val="FF00FF"/>
                  </a:solidFill>
                  <a:latin typeface="Times New Roman" panose="02020603050405020304" pitchFamily="18" charset="0"/>
                </a:rPr>
                <a:t>bicycle</a:t>
              </a:r>
            </a:p>
          </p:txBody>
        </p:sp>
      </p:gr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  </a:t>
            </a:r>
          </a:p>
        </p:txBody>
      </p:sp>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p:txBody>
      </p:sp>
    </p:spTree>
    <p:extLst>
      <p:ext uri="{BB962C8B-B14F-4D97-AF65-F5344CB8AC3E}">
        <p14:creationId xmlns:p14="http://schemas.microsoft.com/office/powerpoint/2010/main" val="41194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 calcmode="lin" valueType="num">
                                      <p:cBhvr additive="base">
                                        <p:cTn id="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anim calcmode="lin" valueType="num">
                                      <p:cBhvr additive="base">
                                        <p:cTn id="11"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Errors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activations    </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156966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endParaRPr lang="en-US" altLang="en-US" sz="2400" dirty="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F6FE0E53-FEEA-7697-27EF-102C4AE84246}"/>
                  </a:ext>
                </a:extLst>
              </p:cNvPr>
              <p:cNvSpPr txBox="1">
                <a:spLocks noRot="1" noChangeAspect="1" noMove="1" noResize="1" noEditPoints="1" noAdjustHandles="1" noChangeArrowheads="1" noChangeShapeType="1" noTextEdit="1"/>
              </p:cNvSpPr>
              <p:nvPr/>
            </p:nvSpPr>
            <p:spPr bwMode="auto">
              <a:xfrm>
                <a:off x="571499" y="935030"/>
                <a:ext cx="4605030" cy="1569660"/>
              </a:xfrm>
              <a:prstGeom prst="rect">
                <a:avLst/>
              </a:prstGeom>
              <a:blipFill>
                <a:blip r:embed="rId2"/>
                <a:stretch>
                  <a:fillRect l="-2119" t="-3101" b="-7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4" name="Group 3">
            <a:extLst>
              <a:ext uri="{FF2B5EF4-FFF2-40B4-BE49-F238E27FC236}">
                <a16:creationId xmlns:a16="http://schemas.microsoft.com/office/drawing/2014/main" id="{F552F2CD-D172-3BFC-D9F8-8B66A4347607}"/>
              </a:ext>
            </a:extLst>
          </p:cNvPr>
          <p:cNvGrpSpPr/>
          <p:nvPr/>
        </p:nvGrpSpPr>
        <p:grpSpPr>
          <a:xfrm>
            <a:off x="1093511" y="2572636"/>
            <a:ext cx="2622577" cy="1516712"/>
            <a:chOff x="6521423" y="1688809"/>
            <a:chExt cx="2622577" cy="1516712"/>
          </a:xfrm>
        </p:grpSpPr>
        <p:grpSp>
          <p:nvGrpSpPr>
            <p:cNvPr id="5" name="Group 4">
              <a:extLst>
                <a:ext uri="{FF2B5EF4-FFF2-40B4-BE49-F238E27FC236}">
                  <a16:creationId xmlns:a16="http://schemas.microsoft.com/office/drawing/2014/main" id="{60A1B123-D0C9-A409-80DB-9FACC927B31A}"/>
                </a:ext>
              </a:extLst>
            </p:cNvPr>
            <p:cNvGrpSpPr/>
            <p:nvPr/>
          </p:nvGrpSpPr>
          <p:grpSpPr>
            <a:xfrm>
              <a:off x="6521423" y="1688809"/>
              <a:ext cx="2622577" cy="1516712"/>
              <a:chOff x="3447749" y="5442229"/>
              <a:chExt cx="2622577" cy="1516712"/>
            </a:xfrm>
          </p:grpSpPr>
          <p:grpSp>
            <p:nvGrpSpPr>
              <p:cNvPr id="8" name="Group 7">
                <a:extLst>
                  <a:ext uri="{FF2B5EF4-FFF2-40B4-BE49-F238E27FC236}">
                    <a16:creationId xmlns:a16="http://schemas.microsoft.com/office/drawing/2014/main" id="{C333BC57-9920-4653-148D-C0C24B23BF60}"/>
                  </a:ext>
                </a:extLst>
              </p:cNvPr>
              <p:cNvGrpSpPr/>
              <p:nvPr/>
            </p:nvGrpSpPr>
            <p:grpSpPr>
              <a:xfrm>
                <a:off x="3447749" y="5442229"/>
                <a:ext cx="2425366" cy="1154376"/>
                <a:chOff x="6389370" y="4612005"/>
                <a:chExt cx="2723085" cy="1269565"/>
              </a:xfrm>
            </p:grpSpPr>
            <p:grpSp>
              <p:nvGrpSpPr>
                <p:cNvPr id="10" name="Group 9">
                  <a:extLst>
                    <a:ext uri="{FF2B5EF4-FFF2-40B4-BE49-F238E27FC236}">
                      <a16:creationId xmlns:a16="http://schemas.microsoft.com/office/drawing/2014/main" id="{CA5F02FE-75D1-FFC8-BC65-A11F1A55D848}"/>
                    </a:ext>
                  </a:extLst>
                </p:cNvPr>
                <p:cNvGrpSpPr/>
                <p:nvPr/>
              </p:nvGrpSpPr>
              <p:grpSpPr>
                <a:xfrm>
                  <a:off x="6389370" y="4612005"/>
                  <a:ext cx="2723085" cy="1269565"/>
                  <a:chOff x="457200" y="990600"/>
                  <a:chExt cx="4619625" cy="3076575"/>
                </a:xfrm>
              </p:grpSpPr>
              <p:pic>
                <p:nvPicPr>
                  <p:cNvPr id="12" name="Picture 11" descr="Image result for sigmoid function">
                    <a:extLst>
                      <a:ext uri="{FF2B5EF4-FFF2-40B4-BE49-F238E27FC236}">
                        <a16:creationId xmlns:a16="http://schemas.microsoft.com/office/drawing/2014/main" id="{8661CC38-0666-0C59-7DB3-5A3DA3A9A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86B6A5F-34C2-9C33-1A13-DFBE56C0650A}"/>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14" name="Straight Connector 13">
                    <a:extLst>
                      <a:ext uri="{FF2B5EF4-FFF2-40B4-BE49-F238E27FC236}">
                        <a16:creationId xmlns:a16="http://schemas.microsoft.com/office/drawing/2014/main" id="{552E5F70-D328-A265-B1C1-833E1EB4C6DE}"/>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11" name="Straight Connector 10">
                  <a:extLst>
                    <a:ext uri="{FF2B5EF4-FFF2-40B4-BE49-F238E27FC236}">
                      <a16:creationId xmlns:a16="http://schemas.microsoft.com/office/drawing/2014/main" id="{699E55F7-C83A-BCFC-9712-D1FCA8D38C79}"/>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9" name="Rectangle 8">
                <a:extLst>
                  <a:ext uri="{FF2B5EF4-FFF2-40B4-BE49-F238E27FC236}">
                    <a16:creationId xmlns:a16="http://schemas.microsoft.com/office/drawing/2014/main" id="{7FA6526A-F68A-C354-0B6A-1B953B26A18A}"/>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6" name="Straight Connector 5">
              <a:extLst>
                <a:ext uri="{FF2B5EF4-FFF2-40B4-BE49-F238E27FC236}">
                  <a16:creationId xmlns:a16="http://schemas.microsoft.com/office/drawing/2014/main" id="{FA5F2072-E49D-335C-5C8E-5C8320696F5F}"/>
                </a:ext>
              </a:extLst>
            </p:cNvPr>
            <p:cNvCxnSpPr/>
            <p:nvPr/>
          </p:nvCxnSpPr>
          <p:spPr bwMode="auto">
            <a:xfrm flipV="1">
              <a:off x="6802863" y="2600508"/>
              <a:ext cx="1004487" cy="0"/>
            </a:xfrm>
            <a:prstGeom prst="line">
              <a:avLst/>
            </a:prstGeom>
            <a:noFill/>
            <a:ln w="15875" cap="sq" cmpd="sng" algn="ctr">
              <a:solidFill>
                <a:srgbClr val="0070C0"/>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8D5A4971-4C37-F67D-8B9E-519E7E2C6BD7}"/>
              </a:ext>
            </a:extLst>
          </p:cNvPr>
          <p:cNvGrpSpPr/>
          <p:nvPr/>
        </p:nvGrpSpPr>
        <p:grpSpPr>
          <a:xfrm>
            <a:off x="5427914" y="2572636"/>
            <a:ext cx="2425366" cy="1483486"/>
            <a:chOff x="3447749" y="3982020"/>
            <a:chExt cx="2425366" cy="1483486"/>
          </a:xfrm>
        </p:grpSpPr>
        <p:pic>
          <p:nvPicPr>
            <p:cNvPr id="16" name="Picture 15" descr="Image result for sigmoid function">
              <a:extLst>
                <a:ext uri="{FF2B5EF4-FFF2-40B4-BE49-F238E27FC236}">
                  <a16:creationId xmlns:a16="http://schemas.microsoft.com/office/drawing/2014/main" id="{FF813684-4F94-186D-F72D-F8204899E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749" y="3982020"/>
              <a:ext cx="2425366" cy="1154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2B05B29-82D9-8E76-EEB2-26C7BB3972FE}"/>
                </a:ext>
              </a:extLst>
            </p:cNvPr>
            <p:cNvSpPr/>
            <p:nvPr/>
          </p:nvSpPr>
          <p:spPr>
            <a:xfrm>
              <a:off x="4095897" y="5045728"/>
              <a:ext cx="1092510" cy="419778"/>
            </a:xfrm>
            <a:prstGeom prst="rect">
              <a:avLst/>
            </a:prstGeom>
          </p:spPr>
          <p:txBody>
            <a:bodyPr wrap="none">
              <a:spAutoFit/>
            </a:bodyPr>
            <a:lstStyle/>
            <a:p>
              <a:r>
                <a:rPr lang="en-US" altLang="en-US" sz="2400" dirty="0"/>
                <a:t>Sigmoid</a:t>
              </a:r>
              <a:endParaRPr lang="en-CA" sz="2400" dirty="0"/>
            </a:p>
          </p:txBody>
        </p:sp>
      </p:grpSp>
    </p:spTree>
    <p:extLst>
      <p:ext uri="{BB962C8B-B14F-4D97-AF65-F5344CB8AC3E}">
        <p14:creationId xmlns:p14="http://schemas.microsoft.com/office/powerpoint/2010/main" val="41630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
                                            <p:txEl>
                                              <p:pRg st="2" end="2"/>
                                            </p:txEl>
                                          </p:spTgt>
                                        </p:tgtEl>
                                        <p:attrNameLst>
                                          <p:attrName>style.visibility</p:attrName>
                                        </p:attrNameLst>
                                      </p:cBhvr>
                                      <p:to>
                                        <p:strVal val="visible"/>
                                      </p:to>
                                    </p:set>
                                    <p:anim calcmode="lin" valueType="num">
                                      <p:cBhvr additive="base">
                                        <p:cTn id="7"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 calcmode="lin" valueType="num">
                                      <p:cBhvr additive="base">
                                        <p:cTn id="13"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
                                            <p:txEl>
                                              <p:pRg st="3" end="3"/>
                                            </p:txEl>
                                          </p:spTgt>
                                        </p:tgtEl>
                                        <p:attrNameLst>
                                          <p:attrName>style.visibility</p:attrName>
                                        </p:attrNameLst>
                                      </p:cBhvr>
                                      <p:to>
                                        <p:strVal val="visible"/>
                                      </p:to>
                                    </p:set>
                                    <p:anim calcmode="lin" valueType="num">
                                      <p:cBhvr additive="base">
                                        <p:cTn id="19" dur="500" fill="hold"/>
                                        <p:tgtEl>
                                          <p:spTgt spid="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8">
                                            <p:txEl>
                                              <p:pRg st="3" end="3"/>
                                            </p:txEl>
                                          </p:spTgt>
                                        </p:tgtEl>
                                        <p:attrNameLst>
                                          <p:attrName>style.visibility</p:attrName>
                                        </p:attrNameLst>
                                      </p:cBhvr>
                                      <p:to>
                                        <p:strVal val="visible"/>
                                      </p:to>
                                    </p:set>
                                    <p:anim calcmode="lin" valueType="num">
                                      <p:cBhvr additive="base">
                                        <p:cTn id="29"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Errors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activations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Stochastic,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i.e. Small batch sizes     </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156966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p>
            </p:txBody>
          </p:sp>
        </mc:Choice>
        <mc:Fallback xmlns="">
          <p:sp>
            <p:nvSpPr>
              <p:cNvPr id="59" name="TextBox 58">
                <a:extLst>
                  <a:ext uri="{FF2B5EF4-FFF2-40B4-BE49-F238E27FC236}">
                    <a16:creationId xmlns:a16="http://schemas.microsoft.com/office/drawing/2014/main" id="{F6FE0E53-FEEA-7697-27EF-102C4AE84246}"/>
                  </a:ext>
                </a:extLst>
              </p:cNvPr>
              <p:cNvSpPr txBox="1">
                <a:spLocks noRot="1" noChangeAspect="1" noMove="1" noResize="1" noEditPoints="1" noAdjustHandles="1" noChangeArrowheads="1" noChangeShapeType="1" noTextEdit="1"/>
              </p:cNvSpPr>
              <p:nvPr/>
            </p:nvSpPr>
            <p:spPr bwMode="auto">
              <a:xfrm>
                <a:off x="571499" y="935030"/>
                <a:ext cx="4605030" cy="1569660"/>
              </a:xfrm>
              <a:prstGeom prst="rect">
                <a:avLst/>
              </a:prstGeom>
              <a:blipFill>
                <a:blip r:embed="rId2"/>
                <a:stretch>
                  <a:fillRect l="-2119" t="-3101" b="-7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 name="Group 1">
            <a:extLst>
              <a:ext uri="{FF2B5EF4-FFF2-40B4-BE49-F238E27FC236}">
                <a16:creationId xmlns:a16="http://schemas.microsoft.com/office/drawing/2014/main" id="{1A11D62E-A9E5-A816-0643-BC3CAB1891B2}"/>
              </a:ext>
            </a:extLst>
          </p:cNvPr>
          <p:cNvGrpSpPr/>
          <p:nvPr/>
        </p:nvGrpSpPr>
        <p:grpSpPr>
          <a:xfrm>
            <a:off x="1769631" y="3246817"/>
            <a:ext cx="4923777" cy="2740420"/>
            <a:chOff x="1453507" y="3285796"/>
            <a:chExt cx="5909538" cy="3521405"/>
          </a:xfrm>
        </p:grpSpPr>
        <p:grpSp>
          <p:nvGrpSpPr>
            <p:cNvPr id="3" name="Group 2">
              <a:extLst>
                <a:ext uri="{FF2B5EF4-FFF2-40B4-BE49-F238E27FC236}">
                  <a16:creationId xmlns:a16="http://schemas.microsoft.com/office/drawing/2014/main" id="{AE13822B-4263-1A74-E3B3-0C6833BD8A8B}"/>
                </a:ext>
              </a:extLst>
            </p:cNvPr>
            <p:cNvGrpSpPr/>
            <p:nvPr/>
          </p:nvGrpSpPr>
          <p:grpSpPr>
            <a:xfrm>
              <a:off x="1676400" y="6202328"/>
              <a:ext cx="5486393" cy="579470"/>
              <a:chOff x="2362200" y="514768"/>
              <a:chExt cx="5257800" cy="741163"/>
            </a:xfrm>
          </p:grpSpPr>
          <p:sp>
            <p:nvSpPr>
              <p:cNvPr id="31" name="TextBox 30">
                <a:extLst>
                  <a:ext uri="{FF2B5EF4-FFF2-40B4-BE49-F238E27FC236}">
                    <a16:creationId xmlns:a16="http://schemas.microsoft.com/office/drawing/2014/main" id="{9EAC43E5-335E-E921-70C1-AB9375CFF6A9}"/>
                  </a:ext>
                </a:extLst>
              </p:cNvPr>
              <p:cNvSpPr txBox="1"/>
              <p:nvPr/>
            </p:nvSpPr>
            <p:spPr bwMode="auto">
              <a:xfrm>
                <a:off x="2362200" y="609600"/>
                <a:ext cx="5257800" cy="646331"/>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2" name="Rectangle 31">
                <a:extLst>
                  <a:ext uri="{FF2B5EF4-FFF2-40B4-BE49-F238E27FC236}">
                    <a16:creationId xmlns:a16="http://schemas.microsoft.com/office/drawing/2014/main" id="{93746DA9-CA3F-ED42-6054-EA7A9D8BE63B}"/>
                  </a:ext>
                </a:extLst>
              </p:cNvPr>
              <p:cNvSpPr/>
              <p:nvPr/>
            </p:nvSpPr>
            <p:spPr>
              <a:xfrm>
                <a:off x="4038600" y="514768"/>
                <a:ext cx="1846646" cy="657599"/>
              </a:xfrm>
              <a:prstGeom prst="rect">
                <a:avLst/>
              </a:prstGeom>
            </p:spPr>
            <p:txBody>
              <a:bodyPr wrap="none">
                <a:spAutoFit/>
              </a:bodyPr>
              <a:lstStyle/>
              <a:p>
                <a:r>
                  <a:rPr lang="en-US" sz="2000" dirty="0">
                    <a:sym typeface="Symbol" panose="05050102010706020507" pitchFamily="18" charset="2"/>
                  </a:rPr>
                  <a:t>Training Data</a:t>
                </a:r>
                <a:endParaRPr lang="en-US" sz="2000" dirty="0"/>
              </a:p>
            </p:txBody>
          </p:sp>
        </p:grpSp>
        <p:sp>
          <p:nvSpPr>
            <p:cNvPr id="18" name="Rectangle 17">
              <a:extLst>
                <a:ext uri="{FF2B5EF4-FFF2-40B4-BE49-F238E27FC236}">
                  <a16:creationId xmlns:a16="http://schemas.microsoft.com/office/drawing/2014/main" id="{F44330FA-D1EA-ACB8-5158-CF1C0D5711D1}"/>
                </a:ext>
              </a:extLst>
            </p:cNvPr>
            <p:cNvSpPr/>
            <p:nvPr/>
          </p:nvSpPr>
          <p:spPr>
            <a:xfrm>
              <a:off x="28956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19" name="Picture 18" descr="Image result for gradient descent">
              <a:extLst>
                <a:ext uri="{FF2B5EF4-FFF2-40B4-BE49-F238E27FC236}">
                  <a16:creationId xmlns:a16="http://schemas.microsoft.com/office/drawing/2014/main" id="{ABDE78FE-CDE6-76D5-54E7-CBF42E5F3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07" y="3285796"/>
              <a:ext cx="5909538" cy="29269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FAC6BCBA-4B94-840D-0B9D-22D969A50DDD}"/>
                </a:ext>
              </a:extLst>
            </p:cNvPr>
            <p:cNvGrpSpPr/>
            <p:nvPr/>
          </p:nvGrpSpPr>
          <p:grpSpPr>
            <a:xfrm>
              <a:off x="1676400" y="6248400"/>
              <a:ext cx="5486400" cy="558801"/>
              <a:chOff x="2133600" y="5791200"/>
              <a:chExt cx="5486400" cy="1295400"/>
            </a:xfrm>
          </p:grpSpPr>
          <p:cxnSp>
            <p:nvCxnSpPr>
              <p:cNvPr id="21" name="Straight Connector 20">
                <a:extLst>
                  <a:ext uri="{FF2B5EF4-FFF2-40B4-BE49-F238E27FC236}">
                    <a16:creationId xmlns:a16="http://schemas.microsoft.com/office/drawing/2014/main" id="{6806942B-0A3A-40B3-A8CA-C58622A95131}"/>
                  </a:ext>
                </a:extLst>
              </p:cNvPr>
              <p:cNvCxnSpPr/>
              <p:nvPr/>
            </p:nvCxnSpPr>
            <p:spPr bwMode="auto">
              <a:xfrm flipV="1">
                <a:off x="2133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A0A1F28-506A-D779-FE55-C9445F9B7164}"/>
                  </a:ext>
                </a:extLst>
              </p:cNvPr>
              <p:cNvCxnSpPr/>
              <p:nvPr/>
            </p:nvCxnSpPr>
            <p:spPr bwMode="auto">
              <a:xfrm flipV="1">
                <a:off x="2743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01D161E5-0963-4269-E6EA-D4D27424349A}"/>
                  </a:ext>
                </a:extLst>
              </p:cNvPr>
              <p:cNvCxnSpPr/>
              <p:nvPr/>
            </p:nvCxnSpPr>
            <p:spPr bwMode="auto">
              <a:xfrm flipV="1">
                <a:off x="3352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13B425C-377B-F2A6-0195-48403D4DD080}"/>
                  </a:ext>
                </a:extLst>
              </p:cNvPr>
              <p:cNvCxnSpPr/>
              <p:nvPr/>
            </p:nvCxnSpPr>
            <p:spPr bwMode="auto">
              <a:xfrm flipV="1">
                <a:off x="3962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6A40DB53-179B-C123-F25B-09715DC567BB}"/>
                  </a:ext>
                </a:extLst>
              </p:cNvPr>
              <p:cNvCxnSpPr/>
              <p:nvPr/>
            </p:nvCxnSpPr>
            <p:spPr bwMode="auto">
              <a:xfrm flipV="1">
                <a:off x="45720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C0CD043-7146-B511-677D-2470412836F3}"/>
                  </a:ext>
                </a:extLst>
              </p:cNvPr>
              <p:cNvCxnSpPr/>
              <p:nvPr/>
            </p:nvCxnSpPr>
            <p:spPr bwMode="auto">
              <a:xfrm flipV="1">
                <a:off x="5181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25AB5209-BF3F-DDF4-68BE-6171F00287DA}"/>
                  </a:ext>
                </a:extLst>
              </p:cNvPr>
              <p:cNvCxnSpPr/>
              <p:nvPr/>
            </p:nvCxnSpPr>
            <p:spPr bwMode="auto">
              <a:xfrm flipV="1">
                <a:off x="5791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1355C77E-73DE-25A8-6D25-90902989AC79}"/>
                  </a:ext>
                </a:extLst>
              </p:cNvPr>
              <p:cNvCxnSpPr/>
              <p:nvPr/>
            </p:nvCxnSpPr>
            <p:spPr bwMode="auto">
              <a:xfrm flipV="1">
                <a:off x="6400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BED7C66F-0C83-B403-57E4-806153EB8B22}"/>
                  </a:ext>
                </a:extLst>
              </p:cNvPr>
              <p:cNvCxnSpPr/>
              <p:nvPr/>
            </p:nvCxnSpPr>
            <p:spPr bwMode="auto">
              <a:xfrm flipV="1">
                <a:off x="7010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36C235C-80EE-6D8D-3BCE-D14FDD0368C4}"/>
                  </a:ext>
                </a:extLst>
              </p:cNvPr>
              <p:cNvCxnSpPr/>
              <p:nvPr/>
            </p:nvCxnSpPr>
            <p:spPr bwMode="auto">
              <a:xfrm flipV="1">
                <a:off x="7620000" y="5791200"/>
                <a:ext cx="0" cy="1295400"/>
              </a:xfrm>
              <a:prstGeom prst="line">
                <a:avLst/>
              </a:prstGeom>
              <a:noFill/>
              <a:ln w="38100" cap="sq" cmpd="sng" algn="ctr">
                <a:solidFill>
                  <a:srgbClr val="00FFFF"/>
                </a:solidFill>
                <a:prstDash val="solid"/>
                <a:round/>
                <a:headEnd type="none" w="med" len="med"/>
                <a:tailEnd type="none" w="med" len="med"/>
              </a:ln>
              <a:effectLst/>
            </p:spPr>
          </p:cxnSp>
        </p:grpSp>
      </p:grpSp>
    </p:spTree>
    <p:extLst>
      <p:ext uri="{BB962C8B-B14F-4D97-AF65-F5344CB8AC3E}">
        <p14:creationId xmlns:p14="http://schemas.microsoft.com/office/powerpoint/2010/main" val="380596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xEl>
                                              <p:pRg st="4" end="4"/>
                                            </p:txEl>
                                          </p:spTgt>
                                        </p:tgtEl>
                                        <p:attrNameLst>
                                          <p:attrName>style.visibility</p:attrName>
                                        </p:attrNameLst>
                                      </p:cBhvr>
                                      <p:to>
                                        <p:strVal val="visible"/>
                                      </p:to>
                                    </p:set>
                                    <p:anim calcmode="lin" valueType="num">
                                      <p:cBhvr additive="base">
                                        <p:cTn id="7"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Errors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activations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Stochastic,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i.e. Small batch sizes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Different layers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different widths </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p>
              <a:p>
                <a:pPr defTabSz="685800" fontAlgn="auto">
                  <a:spcBef>
                    <a:spcPts val="0"/>
                  </a:spcBef>
                  <a:spcAft>
                    <a:spcPts val="0"/>
                  </a:spcAft>
                </a:pPr>
                <a:endParaRPr lang="en-GB" sz="2400" dirty="0">
                  <a:cs typeface="Times New Roman" panose="02020603050405020304" pitchFamily="18" charset="0"/>
                </a:endParaRPr>
              </a:p>
              <a:p>
                <a:pPr defTabSz="685800" fontAlgn="auto">
                  <a:spcBef>
                    <a:spcPts val="0"/>
                  </a:spcBef>
                  <a:spcAft>
                    <a:spcPts val="0"/>
                  </a:spcAft>
                </a:pPr>
                <a:endParaRPr lang="en-GB" sz="2400" dirty="0">
                  <a:cs typeface="Times New Roman" panose="02020603050405020304" pitchFamily="18" charset="0"/>
                </a:endParaRPr>
              </a:p>
              <a:p>
                <a:pPr marL="342900" indent="-342900" defTabSz="685800" fontAlgn="auto">
                  <a:spcBef>
                    <a:spcPts val="0"/>
                  </a:spcBef>
                  <a:spcAft>
                    <a:spcPts val="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Full layers fixed width</a:t>
                </a:r>
              </a:p>
              <a:p>
                <a:pPr marL="342900" indent="-342900" defTabSz="685800" fontAlgn="auto">
                  <a:spcBef>
                    <a:spcPts val="0"/>
                  </a:spcBef>
                  <a:spcAft>
                    <a:spcPts val="0"/>
                  </a:spcAft>
                  <a:buFont typeface="Arial" panose="020B0604020202020204" pitchFamily="34" charset="0"/>
                  <a:buChar char="•"/>
                </a:pPr>
                <a:endParaRPr lang="en-GB" sz="2400" dirty="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F6FE0E53-FEEA-7697-27EF-102C4AE84246}"/>
                  </a:ext>
                </a:extLst>
              </p:cNvPr>
              <p:cNvSpPr txBox="1">
                <a:spLocks noRot="1" noChangeAspect="1" noMove="1" noResize="1" noEditPoints="1" noAdjustHandles="1" noChangeArrowheads="1" noChangeShapeType="1" noTextEdit="1"/>
              </p:cNvSpPr>
              <p:nvPr/>
            </p:nvSpPr>
            <p:spPr bwMode="auto">
              <a:xfrm>
                <a:off x="571499" y="935030"/>
                <a:ext cx="4605030" cy="3046988"/>
              </a:xfrm>
              <a:prstGeom prst="rect">
                <a:avLst/>
              </a:prstGeom>
              <a:blipFill>
                <a:blip r:embed="rId2"/>
                <a:stretch>
                  <a:fillRect l="-2119" t="-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4" name="Group 3">
            <a:extLst>
              <a:ext uri="{FF2B5EF4-FFF2-40B4-BE49-F238E27FC236}">
                <a16:creationId xmlns:a16="http://schemas.microsoft.com/office/drawing/2014/main" id="{AA70EE60-317E-C816-50A2-3177EE69BCD6}"/>
              </a:ext>
            </a:extLst>
          </p:cNvPr>
          <p:cNvGrpSpPr/>
          <p:nvPr/>
        </p:nvGrpSpPr>
        <p:grpSpPr>
          <a:xfrm>
            <a:off x="2292853" y="4071467"/>
            <a:ext cx="4848408" cy="2004749"/>
            <a:chOff x="990600" y="571500"/>
            <a:chExt cx="7145283" cy="2890830"/>
          </a:xfrm>
        </p:grpSpPr>
        <p:sp>
          <p:nvSpPr>
            <p:cNvPr id="5" name="Rectangle 4">
              <a:extLst>
                <a:ext uri="{FF2B5EF4-FFF2-40B4-BE49-F238E27FC236}">
                  <a16:creationId xmlns:a16="http://schemas.microsoft.com/office/drawing/2014/main" id="{20E94C7D-A440-0E99-07F3-C13751761F38}"/>
                </a:ext>
              </a:extLst>
            </p:cNvPr>
            <p:cNvSpPr/>
            <p:nvPr/>
          </p:nvSpPr>
          <p:spPr>
            <a:xfrm>
              <a:off x="990600" y="571500"/>
              <a:ext cx="6858000" cy="2781300"/>
            </a:xfrm>
            <a:prstGeom prst="rect">
              <a:avLst/>
            </a:prstGeom>
            <a:solidFill>
              <a:schemeClr val="tx1"/>
            </a:solidFill>
            <a:ln>
              <a:noFill/>
            </a:ln>
          </p:spPr>
          <p:txBody>
            <a:bodyPr wrap="square" rtlCol="0" anchor="ctr">
              <a:spAutoFit/>
            </a:bodyPr>
            <a:lstStyle/>
            <a:p>
              <a:pPr algn="l"/>
              <a:endParaRPr lang="en-CA" sz="2400"/>
            </a:p>
          </p:txBody>
        </p:sp>
        <p:pic>
          <p:nvPicPr>
            <p:cNvPr id="6" name="Picture 6" descr="Image result for convolutional neural network">
              <a:extLst>
                <a:ext uri="{FF2B5EF4-FFF2-40B4-BE49-F238E27FC236}">
                  <a16:creationId xmlns:a16="http://schemas.microsoft.com/office/drawing/2014/main" id="{F689F640-73AB-E231-C45A-2D99800F5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68887"/>
              <a:ext cx="5334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E4BCCAD-84FB-7C2E-8D15-3E35E746CF17}"/>
                </a:ext>
              </a:extLst>
            </p:cNvPr>
            <p:cNvSpPr/>
            <p:nvPr/>
          </p:nvSpPr>
          <p:spPr>
            <a:xfrm>
              <a:off x="6096001" y="2792965"/>
              <a:ext cx="1752599" cy="488192"/>
            </a:xfrm>
            <a:prstGeom prst="rect">
              <a:avLst/>
            </a:prstGeom>
            <a:solidFill>
              <a:schemeClr val="tx1"/>
            </a:solidFill>
          </p:spPr>
          <p:txBody>
            <a:bodyPr wrap="square">
              <a:spAutoFit/>
            </a:bodyPr>
            <a:lstStyle/>
            <a:p>
              <a:pPr algn="ctr"/>
              <a:r>
                <a:rPr lang="en-US" sz="1600" i="1">
                  <a:solidFill>
                    <a:schemeClr val="accent1"/>
                  </a:solidFill>
                </a:rPr>
                <a:t>E(</a:t>
              </a:r>
              <a:r>
                <a:rPr lang="en-US" altLang="en-US" sz="1600" i="1">
                  <a:solidFill>
                    <a:srgbClr val="008000"/>
                  </a:solidFill>
                </a:rPr>
                <a:t>w</a:t>
              </a:r>
              <a:r>
                <a:rPr lang="en-US" altLang="en-US" sz="1600" i="1" baseline="-25000">
                  <a:solidFill>
                    <a:srgbClr val="008000"/>
                  </a:solidFill>
                </a:rPr>
                <a:t>1</a:t>
              </a:r>
              <a:r>
                <a:rPr lang="en-CA" sz="1600" i="1">
                  <a:solidFill>
                    <a:schemeClr val="accent1"/>
                  </a:solidFill>
                </a:rPr>
                <a:t>,…,</a:t>
              </a:r>
              <a:r>
                <a:rPr lang="en-US" altLang="en-US" sz="1600" i="1" err="1">
                  <a:solidFill>
                    <a:srgbClr val="008000"/>
                  </a:solidFill>
                </a:rPr>
                <a:t>w</a:t>
              </a:r>
              <a:r>
                <a:rPr lang="en-US" altLang="en-US" sz="1600" i="1" baseline="-25000" err="1">
                  <a:solidFill>
                    <a:srgbClr val="008000"/>
                  </a:solidFill>
                </a:rPr>
                <a:t>m</a:t>
              </a:r>
              <a:r>
                <a:rPr lang="en-CA" sz="1600" i="1">
                  <a:solidFill>
                    <a:schemeClr val="accent1"/>
                  </a:solidFill>
                </a:rPr>
                <a:t>)</a:t>
              </a:r>
            </a:p>
          </p:txBody>
        </p:sp>
        <p:sp>
          <p:nvSpPr>
            <p:cNvPr id="9" name="Rectangle 8">
              <a:extLst>
                <a:ext uri="{FF2B5EF4-FFF2-40B4-BE49-F238E27FC236}">
                  <a16:creationId xmlns:a16="http://schemas.microsoft.com/office/drawing/2014/main" id="{AEADEF4C-731F-F203-7236-C1CCACF2520F}"/>
                </a:ext>
              </a:extLst>
            </p:cNvPr>
            <p:cNvSpPr/>
            <p:nvPr/>
          </p:nvSpPr>
          <p:spPr>
            <a:xfrm>
              <a:off x="2087119" y="735562"/>
              <a:ext cx="808482" cy="665717"/>
            </a:xfrm>
            <a:prstGeom prst="rect">
              <a:avLst/>
            </a:prstGeom>
            <a:noFill/>
          </p:spPr>
          <p:txBody>
            <a:bodyPr wrap="square">
              <a:spAutoFit/>
            </a:bodyPr>
            <a:lstStyle/>
            <a:p>
              <a:pPr algn="ctr"/>
              <a:r>
                <a:rPr lang="en-US" altLang="en-US" sz="2400" i="1">
                  <a:solidFill>
                    <a:srgbClr val="008000"/>
                  </a:solidFill>
                </a:rPr>
                <a:t>w</a:t>
              </a:r>
              <a:r>
                <a:rPr lang="en-US" altLang="en-US" sz="2400" i="1" baseline="-25000">
                  <a:solidFill>
                    <a:srgbClr val="008000"/>
                  </a:solidFill>
                </a:rPr>
                <a:t>1</a:t>
              </a:r>
              <a:endParaRPr lang="en-CA" sz="2400" i="1">
                <a:solidFill>
                  <a:srgbClr val="008000"/>
                </a:solidFill>
              </a:endParaRPr>
            </a:p>
          </p:txBody>
        </p:sp>
        <p:sp>
          <p:nvSpPr>
            <p:cNvPr id="10" name="Rectangle 9">
              <a:extLst>
                <a:ext uri="{FF2B5EF4-FFF2-40B4-BE49-F238E27FC236}">
                  <a16:creationId xmlns:a16="http://schemas.microsoft.com/office/drawing/2014/main" id="{C3C9EE34-8861-D91F-B65D-692DF1C3BF60}"/>
                </a:ext>
              </a:extLst>
            </p:cNvPr>
            <p:cNvSpPr/>
            <p:nvPr/>
          </p:nvSpPr>
          <p:spPr>
            <a:xfrm>
              <a:off x="2102500" y="1001483"/>
              <a:ext cx="808482" cy="665717"/>
            </a:xfrm>
            <a:prstGeom prst="rect">
              <a:avLst/>
            </a:prstGeom>
            <a:noFill/>
          </p:spPr>
          <p:txBody>
            <a:bodyPr wrap="square">
              <a:spAutoFit/>
            </a:bodyPr>
            <a:lstStyle/>
            <a:p>
              <a:pPr algn="ctr"/>
              <a:r>
                <a:rPr lang="en-US" altLang="en-US" sz="2400" i="1">
                  <a:solidFill>
                    <a:srgbClr val="008000"/>
                  </a:solidFill>
                </a:rPr>
                <a:t>w</a:t>
              </a:r>
              <a:r>
                <a:rPr lang="en-US" altLang="en-US" sz="2400" i="1" baseline="-25000">
                  <a:solidFill>
                    <a:srgbClr val="008000"/>
                  </a:solidFill>
                </a:rPr>
                <a:t>2</a:t>
              </a:r>
              <a:endParaRPr lang="en-CA" sz="2400" i="1">
                <a:solidFill>
                  <a:srgbClr val="008000"/>
                </a:solidFill>
              </a:endParaRPr>
            </a:p>
          </p:txBody>
        </p:sp>
        <p:sp>
          <p:nvSpPr>
            <p:cNvPr id="11" name="Rectangle 10">
              <a:extLst>
                <a:ext uri="{FF2B5EF4-FFF2-40B4-BE49-F238E27FC236}">
                  <a16:creationId xmlns:a16="http://schemas.microsoft.com/office/drawing/2014/main" id="{54556CFD-F705-B586-2840-11E6D46AA626}"/>
                </a:ext>
              </a:extLst>
            </p:cNvPr>
            <p:cNvSpPr/>
            <p:nvPr/>
          </p:nvSpPr>
          <p:spPr>
            <a:xfrm>
              <a:off x="5439918" y="2640563"/>
              <a:ext cx="808482" cy="665717"/>
            </a:xfrm>
            <a:prstGeom prst="rect">
              <a:avLst/>
            </a:prstGeom>
            <a:noFill/>
          </p:spPr>
          <p:txBody>
            <a:bodyPr wrap="square">
              <a:spAutoFit/>
            </a:bodyPr>
            <a:lstStyle/>
            <a:p>
              <a:pPr algn="ctr"/>
              <a:r>
                <a:rPr lang="en-US" altLang="en-US" sz="2400" i="1" err="1">
                  <a:solidFill>
                    <a:srgbClr val="008000"/>
                  </a:solidFill>
                </a:rPr>
                <a:t>w</a:t>
              </a:r>
              <a:r>
                <a:rPr lang="en-US" altLang="en-US" sz="2400" i="1" baseline="-25000" err="1">
                  <a:solidFill>
                    <a:srgbClr val="008000"/>
                  </a:solidFill>
                </a:rPr>
                <a:t>m</a:t>
              </a:r>
              <a:endParaRPr lang="en-CA" sz="2400" i="1">
                <a:solidFill>
                  <a:srgbClr val="008000"/>
                </a:solidFill>
              </a:endParaRPr>
            </a:p>
          </p:txBody>
        </p:sp>
        <p:sp>
          <p:nvSpPr>
            <p:cNvPr id="12" name="Rectangle 11">
              <a:extLst>
                <a:ext uri="{FF2B5EF4-FFF2-40B4-BE49-F238E27FC236}">
                  <a16:creationId xmlns:a16="http://schemas.microsoft.com/office/drawing/2014/main" id="{C8B39FCF-BA20-4436-1DF7-23808DEB241C}"/>
                </a:ext>
              </a:extLst>
            </p:cNvPr>
            <p:cNvSpPr/>
            <p:nvPr/>
          </p:nvSpPr>
          <p:spPr>
            <a:xfrm>
              <a:off x="1360650" y="905469"/>
              <a:ext cx="637050" cy="665717"/>
            </a:xfrm>
            <a:prstGeom prst="rect">
              <a:avLst/>
            </a:prstGeom>
            <a:noFill/>
          </p:spPr>
          <p:txBody>
            <a:bodyPr wrap="square">
              <a:spAutoFit/>
            </a:bodyPr>
            <a:lstStyle/>
            <a:p>
              <a:pPr algn="ctr"/>
              <a:r>
                <a:rPr lang="en-US" altLang="en-US" sz="2400" i="1" dirty="0">
                  <a:solidFill>
                    <a:schemeClr val="bg2"/>
                  </a:solidFill>
                </a:rPr>
                <a:t>x</a:t>
              </a:r>
              <a:r>
                <a:rPr lang="en-US" altLang="en-US" sz="2400" i="1" baseline="-25000" dirty="0">
                  <a:solidFill>
                    <a:schemeClr val="bg2"/>
                  </a:solidFill>
                </a:rPr>
                <a:t>1</a:t>
              </a:r>
              <a:endParaRPr lang="en-CA" sz="2400" i="1" dirty="0">
                <a:solidFill>
                  <a:schemeClr val="bg2"/>
                </a:solidFill>
              </a:endParaRPr>
            </a:p>
          </p:txBody>
        </p:sp>
        <p:sp>
          <p:nvSpPr>
            <p:cNvPr id="13" name="Rectangle 12">
              <a:extLst>
                <a:ext uri="{FF2B5EF4-FFF2-40B4-BE49-F238E27FC236}">
                  <a16:creationId xmlns:a16="http://schemas.microsoft.com/office/drawing/2014/main" id="{5C0174D7-9646-D5DF-5BE7-D921DCAFEECC}"/>
                </a:ext>
              </a:extLst>
            </p:cNvPr>
            <p:cNvSpPr/>
            <p:nvPr/>
          </p:nvSpPr>
          <p:spPr>
            <a:xfrm>
              <a:off x="1344150" y="2796613"/>
              <a:ext cx="637050" cy="665717"/>
            </a:xfrm>
            <a:prstGeom prst="rect">
              <a:avLst/>
            </a:prstGeom>
            <a:noFill/>
          </p:spPr>
          <p:txBody>
            <a:bodyPr wrap="square">
              <a:spAutoFit/>
            </a:bodyPr>
            <a:lstStyle/>
            <a:p>
              <a:pPr algn="ctr"/>
              <a:r>
                <a:rPr lang="en-US" altLang="en-US" sz="2400" i="1" err="1">
                  <a:solidFill>
                    <a:schemeClr val="bg2"/>
                  </a:solidFill>
                </a:rPr>
                <a:t>x</a:t>
              </a:r>
              <a:r>
                <a:rPr lang="en-US" altLang="en-US" sz="2400" i="1" baseline="-25000" err="1">
                  <a:solidFill>
                    <a:schemeClr val="bg2"/>
                  </a:solidFill>
                </a:rPr>
                <a:t>n</a:t>
              </a:r>
              <a:endParaRPr lang="en-CA" sz="2400" i="1">
                <a:solidFill>
                  <a:schemeClr val="bg2"/>
                </a:solidFill>
              </a:endParaRPr>
            </a:p>
          </p:txBody>
        </p:sp>
        <p:sp>
          <p:nvSpPr>
            <p:cNvPr id="14" name="Rectangle 13">
              <a:extLst>
                <a:ext uri="{FF2B5EF4-FFF2-40B4-BE49-F238E27FC236}">
                  <a16:creationId xmlns:a16="http://schemas.microsoft.com/office/drawing/2014/main" id="{7F8431F3-7758-58DB-9390-57090AEB9CE8}"/>
                </a:ext>
              </a:extLst>
            </p:cNvPr>
            <p:cNvSpPr/>
            <p:nvPr/>
          </p:nvSpPr>
          <p:spPr>
            <a:xfrm>
              <a:off x="6858000" y="1474357"/>
              <a:ext cx="824953" cy="665717"/>
            </a:xfrm>
            <a:prstGeom prst="rect">
              <a:avLst/>
            </a:prstGeom>
          </p:spPr>
          <p:txBody>
            <a:bodyPr wrap="none">
              <a:spAutoFit/>
            </a:bodyPr>
            <a:lstStyle/>
            <a:p>
              <a:r>
                <a:rPr lang="en-US" altLang="en-US" sz="2400" i="1">
                  <a:solidFill>
                    <a:schemeClr val="bg2"/>
                  </a:solidFill>
                  <a:sym typeface="Symbol" panose="05050102010706020507" pitchFamily="18" charset="2"/>
                </a:rPr>
                <a:t>cat</a:t>
              </a:r>
              <a:endParaRPr lang="en-CA" sz="2400">
                <a:solidFill>
                  <a:schemeClr val="bg2"/>
                </a:solidFill>
              </a:endParaRPr>
            </a:p>
          </p:txBody>
        </p:sp>
        <p:sp>
          <p:nvSpPr>
            <p:cNvPr id="15" name="Rectangle 14">
              <a:extLst>
                <a:ext uri="{FF2B5EF4-FFF2-40B4-BE49-F238E27FC236}">
                  <a16:creationId xmlns:a16="http://schemas.microsoft.com/office/drawing/2014/main" id="{FEE246C5-602B-58C8-B88F-9AF057862156}"/>
                </a:ext>
              </a:extLst>
            </p:cNvPr>
            <p:cNvSpPr/>
            <p:nvPr/>
          </p:nvSpPr>
          <p:spPr>
            <a:xfrm>
              <a:off x="6858000" y="1753160"/>
              <a:ext cx="952523" cy="665717"/>
            </a:xfrm>
            <a:prstGeom prst="rect">
              <a:avLst/>
            </a:prstGeom>
          </p:spPr>
          <p:txBody>
            <a:bodyPr wrap="none">
              <a:spAutoFit/>
            </a:bodyPr>
            <a:lstStyle/>
            <a:p>
              <a:r>
                <a:rPr lang="en-US" sz="2400" i="1">
                  <a:solidFill>
                    <a:schemeClr val="bg2"/>
                  </a:solidFill>
                  <a:sym typeface="Symbol" panose="05050102010706020507" pitchFamily="18" charset="2"/>
                </a:rPr>
                <a:t>dog</a:t>
              </a:r>
              <a:endParaRPr lang="en-CA" sz="2400">
                <a:solidFill>
                  <a:schemeClr val="bg2"/>
                </a:solidFill>
              </a:endParaRPr>
            </a:p>
          </p:txBody>
        </p:sp>
        <p:sp>
          <p:nvSpPr>
            <p:cNvPr id="16" name="Rectangle 15">
              <a:extLst>
                <a:ext uri="{FF2B5EF4-FFF2-40B4-BE49-F238E27FC236}">
                  <a16:creationId xmlns:a16="http://schemas.microsoft.com/office/drawing/2014/main" id="{787438E1-38B0-6298-FFF7-4764AFF219FB}"/>
                </a:ext>
              </a:extLst>
            </p:cNvPr>
            <p:cNvSpPr/>
            <p:nvPr/>
          </p:nvSpPr>
          <p:spPr>
            <a:xfrm>
              <a:off x="6873072" y="2047818"/>
              <a:ext cx="1025757" cy="665717"/>
            </a:xfrm>
            <a:prstGeom prst="rect">
              <a:avLst/>
            </a:prstGeom>
          </p:spPr>
          <p:txBody>
            <a:bodyPr wrap="none">
              <a:spAutoFit/>
            </a:bodyPr>
            <a:lstStyle/>
            <a:p>
              <a:r>
                <a:rPr lang="en-US" altLang="en-US" sz="2400" i="1">
                  <a:solidFill>
                    <a:schemeClr val="bg2"/>
                  </a:solidFill>
                  <a:sym typeface="Symbol" panose="05050102010706020507" pitchFamily="18" charset="2"/>
                </a:rPr>
                <a:t>face</a:t>
              </a:r>
              <a:endParaRPr lang="en-CA" sz="2400">
                <a:solidFill>
                  <a:schemeClr val="bg2"/>
                </a:solidFill>
              </a:endParaRPr>
            </a:p>
          </p:txBody>
        </p:sp>
        <p:sp>
          <p:nvSpPr>
            <p:cNvPr id="17" name="Rectangle 16">
              <a:extLst>
                <a:ext uri="{FF2B5EF4-FFF2-40B4-BE49-F238E27FC236}">
                  <a16:creationId xmlns:a16="http://schemas.microsoft.com/office/drawing/2014/main" id="{9087CA3D-2989-5457-8499-F2970677C73B}"/>
                </a:ext>
              </a:extLst>
            </p:cNvPr>
            <p:cNvSpPr/>
            <p:nvPr/>
          </p:nvSpPr>
          <p:spPr>
            <a:xfrm>
              <a:off x="6469914" y="2306655"/>
              <a:ext cx="1665969" cy="665717"/>
            </a:xfrm>
            <a:prstGeom prst="rect">
              <a:avLst/>
            </a:prstGeom>
          </p:spPr>
          <p:txBody>
            <a:bodyPr wrap="none">
              <a:spAutoFit/>
            </a:bodyPr>
            <a:lstStyle/>
            <a:p>
              <a:r>
                <a:rPr lang="en-US" sz="2400" i="1">
                  <a:solidFill>
                    <a:schemeClr val="bg2"/>
                  </a:solidFill>
                  <a:sym typeface="Symbol" panose="05050102010706020507" pitchFamily="18" charset="2"/>
                </a:rPr>
                <a:t>bicycle.</a:t>
              </a:r>
              <a:endParaRPr lang="en-CA" sz="2400">
                <a:solidFill>
                  <a:schemeClr val="bg2"/>
                </a:solidFill>
              </a:endParaRPr>
            </a:p>
          </p:txBody>
        </p:sp>
        <p:sp>
          <p:nvSpPr>
            <p:cNvPr id="33" name="Rectangle 32">
              <a:extLst>
                <a:ext uri="{FF2B5EF4-FFF2-40B4-BE49-F238E27FC236}">
                  <a16:creationId xmlns:a16="http://schemas.microsoft.com/office/drawing/2014/main" id="{CE067F82-ABD0-40F9-E5E6-32CB3E9FA997}"/>
                </a:ext>
              </a:extLst>
            </p:cNvPr>
            <p:cNvSpPr/>
            <p:nvPr/>
          </p:nvSpPr>
          <p:spPr>
            <a:xfrm>
              <a:off x="1033505" y="1752600"/>
              <a:ext cx="1396654" cy="665717"/>
            </a:xfrm>
            <a:prstGeom prst="rect">
              <a:avLst/>
            </a:prstGeom>
          </p:spPr>
          <p:txBody>
            <a:bodyPr wrap="none">
              <a:spAutoFit/>
            </a:bodyPr>
            <a:lstStyle/>
            <a:p>
              <a:r>
                <a:rPr lang="en-US" sz="2400" i="1" err="1">
                  <a:solidFill>
                    <a:schemeClr val="bg2"/>
                  </a:solidFill>
                  <a:sym typeface="Symbol" panose="05050102010706020507" pitchFamily="18" charset="2"/>
                </a:rPr>
                <a:t>pixel</a:t>
              </a:r>
              <a:r>
                <a:rPr lang="en-US" sz="2400" i="1" baseline="-25000" err="1">
                  <a:solidFill>
                    <a:schemeClr val="bg2"/>
                  </a:solidFill>
                  <a:sym typeface="Symbol" panose="05050102010706020507" pitchFamily="18" charset="2"/>
                </a:rPr>
                <a:t>i,j</a:t>
              </a:r>
              <a:endParaRPr lang="en-CA" sz="2400" baseline="-25000">
                <a:solidFill>
                  <a:schemeClr val="bg2"/>
                </a:solidFill>
              </a:endParaRPr>
            </a:p>
          </p:txBody>
        </p:sp>
      </p:grpSp>
      <p:grpSp>
        <p:nvGrpSpPr>
          <p:cNvPr id="34" name="Group 33">
            <a:extLst>
              <a:ext uri="{FF2B5EF4-FFF2-40B4-BE49-F238E27FC236}">
                <a16:creationId xmlns:a16="http://schemas.microsoft.com/office/drawing/2014/main" id="{04C1766A-F3DA-5B82-09BB-D922FF2ED4D2}"/>
              </a:ext>
            </a:extLst>
          </p:cNvPr>
          <p:cNvGrpSpPr/>
          <p:nvPr/>
        </p:nvGrpSpPr>
        <p:grpSpPr>
          <a:xfrm>
            <a:off x="3754738" y="4360016"/>
            <a:ext cx="1318594" cy="1590559"/>
            <a:chOff x="3233530" y="2366624"/>
            <a:chExt cx="1318594" cy="1590559"/>
          </a:xfrm>
        </p:grpSpPr>
        <p:sp>
          <p:nvSpPr>
            <p:cNvPr id="35" name="Isosceles Triangle 34">
              <a:extLst>
                <a:ext uri="{FF2B5EF4-FFF2-40B4-BE49-F238E27FC236}">
                  <a16:creationId xmlns:a16="http://schemas.microsoft.com/office/drawing/2014/main" id="{4069E0DE-88D3-C32F-C9BC-623F2EF0BE43}"/>
                </a:ext>
              </a:extLst>
            </p:cNvPr>
            <p:cNvSpPr/>
            <p:nvPr/>
          </p:nvSpPr>
          <p:spPr>
            <a:xfrm>
              <a:off x="3233530" y="3512940"/>
              <a:ext cx="1311966" cy="444243"/>
            </a:xfrm>
            <a:prstGeom prst="triangle">
              <a:avLst>
                <a:gd name="adj" fmla="val 45959"/>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36" name="Isosceles Triangle 35">
              <a:extLst>
                <a:ext uri="{FF2B5EF4-FFF2-40B4-BE49-F238E27FC236}">
                  <a16:creationId xmlns:a16="http://schemas.microsoft.com/office/drawing/2014/main" id="{718FD785-9885-CB11-5E4F-93CE36A048AA}"/>
                </a:ext>
              </a:extLst>
            </p:cNvPr>
            <p:cNvSpPr/>
            <p:nvPr/>
          </p:nvSpPr>
          <p:spPr>
            <a:xfrm flipV="1">
              <a:off x="3240158" y="2366624"/>
              <a:ext cx="1311966" cy="444243"/>
            </a:xfrm>
            <a:prstGeom prst="triangle">
              <a:avLst>
                <a:gd name="adj" fmla="val 45959"/>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154357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
                                            <p:txEl>
                                              <p:pRg st="6" end="6"/>
                                            </p:txEl>
                                          </p:spTgt>
                                        </p:tgtEl>
                                        <p:attrNameLst>
                                          <p:attrName>style.visibility</p:attrName>
                                        </p:attrNameLst>
                                      </p:cBhvr>
                                      <p:to>
                                        <p:strVal val="visible"/>
                                      </p:to>
                                    </p:set>
                                    <p:anim calcmode="lin" valueType="num">
                                      <p:cBhvr additive="base">
                                        <p:cTn id="7"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
                                            <p:txEl>
                                              <p:pRg st="5" end="5"/>
                                            </p:txEl>
                                          </p:spTgt>
                                        </p:tgtEl>
                                        <p:attrNameLst>
                                          <p:attrName>style.visibility</p:attrName>
                                        </p:attrNameLst>
                                      </p:cBhvr>
                                      <p:to>
                                        <p:strVal val="visible"/>
                                      </p:to>
                                    </p:set>
                                    <p:anim calcmode="lin" valueType="num">
                                      <p:cBhvr additive="base">
                                        <p:cTn id="17"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8">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Errors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activations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Stochastic,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i.e. Small batch sizes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Different layers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different widths </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Convolutional nets</a:t>
            </a:r>
          </a:p>
          <a:p>
            <a:pPr marL="342900"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p>
              <a:p>
                <a:pPr defTabSz="685800" fontAlgn="auto">
                  <a:spcBef>
                    <a:spcPts val="0"/>
                  </a:spcBef>
                  <a:spcAft>
                    <a:spcPts val="0"/>
                  </a:spcAft>
                </a:pPr>
                <a:endParaRPr lang="en-GB" sz="2400" dirty="0">
                  <a:cs typeface="Times New Roman" panose="02020603050405020304" pitchFamily="18" charset="0"/>
                </a:endParaRPr>
              </a:p>
              <a:p>
                <a:pPr defTabSz="685800" fontAlgn="auto">
                  <a:spcBef>
                    <a:spcPts val="0"/>
                  </a:spcBef>
                  <a:spcAft>
                    <a:spcPts val="0"/>
                  </a:spcAft>
                </a:pPr>
                <a:endParaRPr lang="en-GB" sz="2400" dirty="0">
                  <a:cs typeface="Times New Roman" panose="02020603050405020304" pitchFamily="18" charset="0"/>
                </a:endParaRPr>
              </a:p>
              <a:p>
                <a:pPr marL="342900" indent="-342900" defTabSz="685800" fontAlgn="auto">
                  <a:spcBef>
                    <a:spcPts val="0"/>
                  </a:spcBef>
                  <a:spcAft>
                    <a:spcPts val="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Full layers fixed width</a:t>
                </a:r>
              </a:p>
              <a:p>
                <a:pPr marL="342900" indent="-342900" defTabSz="685800" fontAlgn="auto">
                  <a:spcBef>
                    <a:spcPts val="0"/>
                  </a:spcBef>
                  <a:spcAft>
                    <a:spcPts val="0"/>
                  </a:spcAft>
                  <a:buFont typeface="Arial" panose="020B0604020202020204" pitchFamily="34" charset="0"/>
                  <a:buChar char="•"/>
                </a:pPr>
                <a:endParaRPr lang="en-GB" sz="2400" dirty="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F6FE0E53-FEEA-7697-27EF-102C4AE84246}"/>
                  </a:ext>
                </a:extLst>
              </p:cNvPr>
              <p:cNvSpPr txBox="1">
                <a:spLocks noRot="1" noChangeAspect="1" noMove="1" noResize="1" noEditPoints="1" noAdjustHandles="1" noChangeArrowheads="1" noChangeShapeType="1" noTextEdit="1"/>
              </p:cNvSpPr>
              <p:nvPr/>
            </p:nvSpPr>
            <p:spPr bwMode="auto">
              <a:xfrm>
                <a:off x="571499" y="935030"/>
                <a:ext cx="4605030" cy="3046988"/>
              </a:xfrm>
              <a:prstGeom prst="rect">
                <a:avLst/>
              </a:prstGeom>
              <a:blipFill>
                <a:blip r:embed="rId2"/>
                <a:stretch>
                  <a:fillRect l="-2119" t="-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 name="Group 1">
            <a:extLst>
              <a:ext uri="{FF2B5EF4-FFF2-40B4-BE49-F238E27FC236}">
                <a16:creationId xmlns:a16="http://schemas.microsoft.com/office/drawing/2014/main" id="{F2A3A1F8-47FB-9D43-846E-BD7BE1B8F11F}"/>
              </a:ext>
            </a:extLst>
          </p:cNvPr>
          <p:cNvGrpSpPr/>
          <p:nvPr/>
        </p:nvGrpSpPr>
        <p:grpSpPr>
          <a:xfrm>
            <a:off x="115888" y="3659191"/>
            <a:ext cx="5060630" cy="2239250"/>
            <a:chOff x="155575" y="2295524"/>
            <a:chExt cx="7997825" cy="2886076"/>
          </a:xfrm>
        </p:grpSpPr>
        <p:sp>
          <p:nvSpPr>
            <p:cNvPr id="3" name="Rectangle 2">
              <a:extLst>
                <a:ext uri="{FF2B5EF4-FFF2-40B4-BE49-F238E27FC236}">
                  <a16:creationId xmlns:a16="http://schemas.microsoft.com/office/drawing/2014/main" id="{6440E022-7B18-5D3D-00B5-4EF5C7007CCD}"/>
                </a:ext>
              </a:extLst>
            </p:cNvPr>
            <p:cNvSpPr/>
            <p:nvPr/>
          </p:nvSpPr>
          <p:spPr>
            <a:xfrm>
              <a:off x="155575" y="2295524"/>
              <a:ext cx="7997825" cy="2886076"/>
            </a:xfrm>
            <a:prstGeom prst="rect">
              <a:avLst/>
            </a:prstGeom>
            <a:solidFill>
              <a:schemeClr val="tx1"/>
            </a:solidFill>
            <a:ln>
              <a:noFill/>
            </a:ln>
          </p:spPr>
          <p:txBody>
            <a:bodyPr wrap="square" rtlCol="0" anchor="ctr">
              <a:spAutoFit/>
            </a:bodyPr>
            <a:lstStyle/>
            <a:p>
              <a:pPr algn="l"/>
              <a:endParaRPr lang="en-CA" sz="2400" dirty="0"/>
            </a:p>
          </p:txBody>
        </p:sp>
        <p:pic>
          <p:nvPicPr>
            <p:cNvPr id="18" name="Picture 2" descr="Related image">
              <a:extLst>
                <a:ext uri="{FF2B5EF4-FFF2-40B4-BE49-F238E27FC236}">
                  <a16:creationId xmlns:a16="http://schemas.microsoft.com/office/drawing/2014/main" id="{C671282F-AE0F-85F0-2F79-28E8DCB2E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295524"/>
              <a:ext cx="7858125" cy="2733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40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xEl>
                                              <p:pRg st="6" end="6"/>
                                            </p:txEl>
                                          </p:spTgt>
                                        </p:tgtEl>
                                        <p:attrNameLst>
                                          <p:attrName>style.visibility</p:attrName>
                                        </p:attrNameLst>
                                      </p:cBhvr>
                                      <p:to>
                                        <p:strVal val="visible"/>
                                      </p:to>
                                    </p:set>
                                    <p:anim calcmode="lin" valueType="num">
                                      <p:cBhvr additive="base">
                                        <p:cTn id="7" dur="500" fill="hold"/>
                                        <p:tgtEl>
                                          <p:spTgt spid="5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8" name="Text Box 33">
            <a:extLst>
              <a:ext uri="{FF2B5EF4-FFF2-40B4-BE49-F238E27FC236}">
                <a16:creationId xmlns:a16="http://schemas.microsoft.com/office/drawing/2014/main" id="{69D609D4-EDD2-C34E-0ACC-22C4F9119FD4}"/>
              </a:ext>
            </a:extLst>
          </p:cNvPr>
          <p:cNvSpPr txBox="1">
            <a:spLocks noChangeArrowheads="1"/>
          </p:cNvSpPr>
          <p:nvPr/>
        </p:nvSpPr>
        <p:spPr bwMode="auto">
          <a:xfrm>
            <a:off x="5063396" y="938493"/>
            <a:ext cx="87948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Paper also considers</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Labels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Errors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General activations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Stochastic,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i.e. Small batch sizes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Different layers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different widths </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Convolutional nets</a:t>
            </a:r>
          </a:p>
          <a:p>
            <a:pPr marL="342900" indent="-342900">
              <a:spcBef>
                <a:spcPct val="0"/>
              </a:spcBef>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Residual nets</a:t>
            </a: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6FE0E53-FEEA-7697-27EF-102C4AE84246}"/>
                  </a:ext>
                </a:extLst>
              </p:cNvPr>
              <p:cNvSpPr txBox="1"/>
              <p:nvPr/>
            </p:nvSpPr>
            <p:spPr bwMode="auto">
              <a:xfrm>
                <a:off x="571499" y="935030"/>
                <a:ext cx="4605030" cy="304698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p>
              <a:p>
                <a:pPr defTabSz="685800" fontAlgn="auto">
                  <a:spcBef>
                    <a:spcPts val="0"/>
                  </a:spcBef>
                  <a:spcAft>
                    <a:spcPts val="0"/>
                  </a:spcAft>
                </a:pPr>
                <a:endParaRPr lang="en-GB" sz="2400" dirty="0">
                  <a:cs typeface="Times New Roman" panose="02020603050405020304" pitchFamily="18" charset="0"/>
                </a:endParaRPr>
              </a:p>
              <a:p>
                <a:pPr defTabSz="685800" fontAlgn="auto">
                  <a:spcBef>
                    <a:spcPts val="0"/>
                  </a:spcBef>
                  <a:spcAft>
                    <a:spcPts val="0"/>
                  </a:spcAft>
                </a:pPr>
                <a:endParaRPr lang="en-GB" sz="2400" dirty="0">
                  <a:cs typeface="Times New Roman" panose="02020603050405020304" pitchFamily="18" charset="0"/>
                </a:endParaRPr>
              </a:p>
              <a:p>
                <a:pPr marL="342900" indent="-342900" defTabSz="685800" fontAlgn="auto">
                  <a:spcBef>
                    <a:spcPts val="0"/>
                  </a:spcBef>
                  <a:spcAft>
                    <a:spcPts val="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Full layers fixed width</a:t>
                </a:r>
              </a:p>
              <a:p>
                <a:pPr marL="342900" indent="-342900" defTabSz="685800" fontAlgn="auto">
                  <a:spcBef>
                    <a:spcPts val="0"/>
                  </a:spcBef>
                  <a:spcAft>
                    <a:spcPts val="0"/>
                  </a:spcAft>
                  <a:buFont typeface="Arial" panose="020B0604020202020204" pitchFamily="34" charset="0"/>
                  <a:buChar char="•"/>
                </a:pPr>
                <a:endParaRPr lang="en-GB" sz="2400" dirty="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F6FE0E53-FEEA-7697-27EF-102C4AE84246}"/>
                  </a:ext>
                </a:extLst>
              </p:cNvPr>
              <p:cNvSpPr txBox="1">
                <a:spLocks noRot="1" noChangeAspect="1" noMove="1" noResize="1" noEditPoints="1" noAdjustHandles="1" noChangeArrowheads="1" noChangeShapeType="1" noTextEdit="1"/>
              </p:cNvSpPr>
              <p:nvPr/>
            </p:nvSpPr>
            <p:spPr bwMode="auto">
              <a:xfrm>
                <a:off x="571499" y="935030"/>
                <a:ext cx="4605030" cy="3046988"/>
              </a:xfrm>
              <a:prstGeom prst="rect">
                <a:avLst/>
              </a:prstGeom>
              <a:blipFill>
                <a:blip r:embed="rId2"/>
                <a:stretch>
                  <a:fillRect l="-2119" t="-1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pic>
        <p:nvPicPr>
          <p:cNvPr id="4" name="Picture 2" descr="Residual neural network - Wikipedia">
            <a:extLst>
              <a:ext uri="{FF2B5EF4-FFF2-40B4-BE49-F238E27FC236}">
                <a16:creationId xmlns:a16="http://schemas.microsoft.com/office/drawing/2014/main" id="{BA5BF5A0-2FBE-92A7-464A-25E99B85CE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931" y="3677479"/>
            <a:ext cx="2194532" cy="309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xEl>
                                              <p:pRg st="7" end="7"/>
                                            </p:txEl>
                                          </p:spTgt>
                                        </p:tgtEl>
                                        <p:attrNameLst>
                                          <p:attrName>style.visibility</p:attrName>
                                        </p:attrNameLst>
                                      </p:cBhvr>
                                      <p:to>
                                        <p:strVal val="visible"/>
                                      </p:to>
                                    </p:set>
                                    <p:anim calcmode="lin" valueType="num">
                                      <p:cBhvr additive="base">
                                        <p:cTn id="7" dur="500" fill="hold"/>
                                        <p:tgtEl>
                                          <p:spTgt spid="5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9" name="TextBox 58">
            <a:extLst>
              <a:ext uri="{FF2B5EF4-FFF2-40B4-BE49-F238E27FC236}">
                <a16:creationId xmlns:a16="http://schemas.microsoft.com/office/drawing/2014/main" id="{F6FE0E53-FEEA-7697-27EF-102C4AE84246}"/>
              </a:ext>
            </a:extLst>
          </p:cNvPr>
          <p:cNvSpPr txBox="1"/>
          <p:nvPr/>
        </p:nvSpPr>
        <p:spPr bwMode="auto">
          <a:xfrm>
            <a:off x="4133689" y="927930"/>
            <a:ext cx="4605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chemeClr val="tx2"/>
                </a:solidFill>
              </a:rPr>
              <a:t>Done</a:t>
            </a:r>
            <a:endParaRPr lang="en-GB" sz="2400" dirty="0">
              <a:solidFill>
                <a:schemeClr val="tx2"/>
              </a:solidFill>
              <a:cs typeface="Times New Roman" panose="02020603050405020304" pitchFamily="18" charset="0"/>
            </a:endParaRPr>
          </a:p>
        </p:txBody>
      </p:sp>
      <p:pic>
        <p:nvPicPr>
          <p:cNvPr id="2" name="Picture 1">
            <a:extLst>
              <a:ext uri="{FF2B5EF4-FFF2-40B4-BE49-F238E27FC236}">
                <a16:creationId xmlns:a16="http://schemas.microsoft.com/office/drawing/2014/main" id="{3ABF4EF0-320D-37ED-9D5B-A5785041A731}"/>
              </a:ext>
            </a:extLst>
          </p:cNvPr>
          <p:cNvPicPr>
            <a:picLocks noChangeAspect="1"/>
          </p:cNvPicPr>
          <p:nvPr/>
        </p:nvPicPr>
        <p:blipFill>
          <a:blip r:embed="rId2"/>
          <a:stretch>
            <a:fillRect/>
          </a:stretch>
        </p:blipFill>
        <p:spPr>
          <a:xfrm>
            <a:off x="805200" y="1466252"/>
            <a:ext cx="7480187" cy="1670060"/>
          </a:xfrm>
          <a:prstGeom prst="rect">
            <a:avLst/>
          </a:prstGeom>
        </p:spPr>
      </p:pic>
    </p:spTree>
    <p:extLst>
      <p:ext uri="{BB962C8B-B14F-4D97-AF65-F5344CB8AC3E}">
        <p14:creationId xmlns:p14="http://schemas.microsoft.com/office/powerpoint/2010/main" val="17073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id="{D7C69E4E-34C7-4EF9-9877-B594805B9004}"/>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130" name="Title 1">
            <a:extLst>
              <a:ext uri="{FF2B5EF4-FFF2-40B4-BE49-F238E27FC236}">
                <a16:creationId xmlns:a16="http://schemas.microsoft.com/office/drawing/2014/main" id="{18708298-95D2-4BFF-A8F1-4BCC5FE25CD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sp>
        <p:nvSpPr>
          <p:cNvPr id="2" name="Rectangle 1">
            <a:extLst>
              <a:ext uri="{FF2B5EF4-FFF2-40B4-BE49-F238E27FC236}">
                <a16:creationId xmlns:a16="http://schemas.microsoft.com/office/drawing/2014/main" id="{C57B9118-6243-4ABD-82EE-82FDC033A389}"/>
              </a:ext>
            </a:extLst>
          </p:cNvPr>
          <p:cNvSpPr>
            <a:spLocks noChangeArrowheads="1"/>
          </p:cNvSpPr>
          <p:nvPr/>
        </p:nvSpPr>
        <p:spPr bwMode="auto">
          <a:xfrm>
            <a:off x="-152400" y="2939960"/>
            <a:ext cx="112646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They say they can make all of these polynomials smaller - especially when the activation function is smooth. </a:t>
            </a:r>
          </a:p>
        </p:txBody>
      </p:sp>
      <p:pic>
        <p:nvPicPr>
          <p:cNvPr id="6146" name="Picture 2">
            <a:extLst>
              <a:ext uri="{FF2B5EF4-FFF2-40B4-BE49-F238E27FC236}">
                <a16:creationId xmlns:a16="http://schemas.microsoft.com/office/drawing/2014/main" id="{5196636C-0069-44D8-AE62-0E1BAF26F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6" y="854076"/>
            <a:ext cx="9244475" cy="109537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FE9BA9BF-D78E-4E1A-B809-84541E71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99343"/>
            <a:ext cx="8906730" cy="82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8B4501E2-A7E1-145C-9F09-9646D3222980}"/>
                  </a:ext>
                </a:extLst>
              </p:cNvPr>
              <p:cNvSpPr txBox="1"/>
              <p:nvPr/>
            </p:nvSpPr>
            <p:spPr bwMode="auto">
              <a:xfrm>
                <a:off x="571499" y="2956725"/>
                <a:ext cx="8352058" cy="230832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lgn="ctr" defTabSz="685800" eaLnBrk="1" fontAlgn="auto" hangingPunct="1">
                  <a:spcBef>
                    <a:spcPts val="0"/>
                  </a:spcBef>
                  <a:spcAft>
                    <a:spcPts val="0"/>
                  </a:spcAft>
                </a:pPr>
                <a:r>
                  <a:rPr lang="en-US" altLang="en-US" sz="2400" dirty="0">
                    <a:solidFill>
                      <a:srgbClr val="FFFFFF"/>
                    </a:solidFill>
                  </a:rPr>
                  <a:t>Training Data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p>
              <a:p>
                <a:pPr algn="ctr" defTabSz="685800" eaLnBrk="1" fontAlgn="auto" hangingPunct="1">
                  <a:spcBef>
                    <a:spcPts val="0"/>
                  </a:spcBef>
                  <a:spcAft>
                    <a:spcPts val="0"/>
                  </a:spcAft>
                </a:pPr>
                <a:r>
                  <a:rPr lang="en-US" altLang="en-US" sz="2400" dirty="0">
                    <a:cs typeface="Times New Roman" panose="02020603050405020304" pitchFamily="18" charset="0"/>
                    <a:sym typeface="Symbol" panose="05050102010706020507" pitchFamily="18" charset="2"/>
                  </a:rPr>
                  <a:t>m = # </a:t>
                </a:r>
                <a:r>
                  <a:rPr lang="en-US" altLang="en-US" sz="2400" dirty="0"/>
                  <a:t>parameters &gt;&gt; (# training data)</a:t>
                </a:r>
                <a:r>
                  <a:rPr lang="en-US" altLang="en-US" sz="2400" baseline="30000" dirty="0"/>
                  <a:t>O(1) </a:t>
                </a:r>
                <a:r>
                  <a:rPr lang="en-US" altLang="en-US" sz="2400" dirty="0"/>
                  <a:t>= D</a:t>
                </a:r>
                <a:r>
                  <a:rPr lang="en-US" altLang="en-US" sz="2400" baseline="30000" dirty="0"/>
                  <a:t>24</a:t>
                </a:r>
              </a:p>
              <a:p>
                <a:pPr algn="ctr" defTabSz="685800" eaLnBrk="1" fontAlgn="auto" hangingPunct="1">
                  <a:spcBef>
                    <a:spcPts val="0"/>
                  </a:spcBef>
                  <a:spcAft>
                    <a:spcPts val="0"/>
                  </a:spcAft>
                </a:pPr>
                <a:endParaRPr lang="en-US" altLang="en-US" sz="2400" dirty="0"/>
              </a:p>
              <a:p>
                <a:pPr defTabSz="685800" eaLnBrk="1" fontAlgn="auto" hangingPunct="1">
                  <a:spcBef>
                    <a:spcPts val="0"/>
                  </a:spcBef>
                  <a:spcAft>
                    <a:spcPts val="0"/>
                  </a:spcAft>
                </a:pPr>
                <a:r>
                  <a:rPr lang="en-US" altLang="en-US" sz="2400" dirty="0">
                    <a:solidFill>
                      <a:srgbClr val="FFFFFF"/>
                    </a:solidFill>
                  </a:rPr>
                  <a:t>How well does gradient decent find a solution?</a:t>
                </a: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How quickly it will converge?</a:t>
                </a: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Will get stuck in a local minimum?</a:t>
                </a:r>
              </a:p>
            </p:txBody>
          </p:sp>
        </mc:Choice>
        <mc:Fallback xmlns="">
          <p:sp>
            <p:nvSpPr>
              <p:cNvPr id="86" name="TextBox 85">
                <a:extLst>
                  <a:ext uri="{FF2B5EF4-FFF2-40B4-BE49-F238E27FC236}">
                    <a16:creationId xmlns:a16="http://schemas.microsoft.com/office/drawing/2014/main" id="{8B4501E2-A7E1-145C-9F09-9646D3222980}"/>
                  </a:ext>
                </a:extLst>
              </p:cNvPr>
              <p:cNvSpPr txBox="1">
                <a:spLocks noRot="1" noChangeAspect="1" noMove="1" noResize="1" noEditPoints="1" noAdjustHandles="1" noChangeArrowheads="1" noChangeShapeType="1" noTextEdit="1"/>
              </p:cNvSpPr>
              <p:nvPr/>
            </p:nvSpPr>
            <p:spPr bwMode="auto">
              <a:xfrm>
                <a:off x="571499" y="2956725"/>
                <a:ext cx="8352058" cy="2308324"/>
              </a:xfrm>
              <a:prstGeom prst="rect">
                <a:avLst/>
              </a:prstGeom>
              <a:blipFill>
                <a:blip r:embed="rId3"/>
                <a:stretch>
                  <a:fillRect l="-1168" t="-3694" b="-5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2" name="Group 1">
            <a:extLst>
              <a:ext uri="{FF2B5EF4-FFF2-40B4-BE49-F238E27FC236}">
                <a16:creationId xmlns:a16="http://schemas.microsoft.com/office/drawing/2014/main" id="{39EF390F-EADA-7754-832E-A8AA88CCDFF6}"/>
              </a:ext>
            </a:extLst>
          </p:cNvPr>
          <p:cNvGrpSpPr/>
          <p:nvPr/>
        </p:nvGrpSpPr>
        <p:grpSpPr>
          <a:xfrm>
            <a:off x="6909746" y="3792232"/>
            <a:ext cx="2136598" cy="1787895"/>
            <a:chOff x="4953000" y="3200400"/>
            <a:chExt cx="2136598" cy="1787895"/>
          </a:xfrm>
        </p:grpSpPr>
        <p:pic>
          <p:nvPicPr>
            <p:cNvPr id="6" name="Picture 2" descr="Image result for stochastic gradient descent">
              <a:extLst>
                <a:ext uri="{FF2B5EF4-FFF2-40B4-BE49-F238E27FC236}">
                  <a16:creationId xmlns:a16="http://schemas.microsoft.com/office/drawing/2014/main" id="{603E6038-8C1D-04F2-17D1-362BEA78BF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200400"/>
              <a:ext cx="2136598" cy="17878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472D25-8F3E-A7DE-3E50-9439C1D27994}"/>
                </a:ext>
              </a:extLst>
            </p:cNvPr>
            <p:cNvSpPr/>
            <p:nvPr/>
          </p:nvSpPr>
          <p:spPr>
            <a:xfrm>
              <a:off x="5156549" y="3286843"/>
              <a:ext cx="914399" cy="265093"/>
            </a:xfrm>
            <a:prstGeom prst="rect">
              <a:avLst/>
            </a:prstGeom>
            <a:solidFill>
              <a:srgbClr val="FFFFFF"/>
            </a:solidFill>
          </p:spPr>
          <p:txBody>
            <a:bodyPr wrap="square" rtlCol="0" anchor="ctr">
              <a:spAutoFit/>
            </a:bodyPr>
            <a:lstStyle/>
            <a:p>
              <a:pPr algn="ctr"/>
              <a:endParaRPr lang="en-CA" sz="240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17857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
                                            <p:txEl>
                                              <p:pRg st="3" end="3"/>
                                            </p:txEl>
                                          </p:spTgt>
                                        </p:tgtEl>
                                        <p:attrNameLst>
                                          <p:attrName>style.visibility</p:attrName>
                                        </p:attrNameLst>
                                      </p:cBhvr>
                                      <p:to>
                                        <p:strVal val="visible"/>
                                      </p:to>
                                    </p:set>
                                    <p:anim calcmode="lin" valueType="num">
                                      <p:cBhvr additive="base">
                                        <p:cTn id="11" dur="500" fill="hold"/>
                                        <p:tgtEl>
                                          <p:spTgt spid="8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xEl>
                                              <p:pRg st="4" end="4"/>
                                            </p:txEl>
                                          </p:spTgt>
                                        </p:tgtEl>
                                        <p:attrNameLst>
                                          <p:attrName>style.visibility</p:attrName>
                                        </p:attrNameLst>
                                      </p:cBhvr>
                                      <p:to>
                                        <p:strVal val="visible"/>
                                      </p:to>
                                    </p:set>
                                    <p:anim calcmode="lin" valueType="num">
                                      <p:cBhvr additive="base">
                                        <p:cTn id="17"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
                                            <p:txEl>
                                              <p:pRg st="5" end="5"/>
                                            </p:txEl>
                                          </p:spTgt>
                                        </p:tgtEl>
                                        <p:attrNameLst>
                                          <p:attrName>style.visibility</p:attrName>
                                        </p:attrNameLst>
                                      </p:cBhvr>
                                      <p:to>
                                        <p:strVal val="visible"/>
                                      </p:to>
                                    </p:set>
                                    <p:anim calcmode="lin" valueType="num">
                                      <p:cBhvr additive="base">
                                        <p:cTn id="23" dur="500" fill="hold"/>
                                        <p:tgtEl>
                                          <p:spTgt spid="8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id="{D7C69E4E-34C7-4EF9-9877-B594805B9004}"/>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130" name="Title 1">
            <a:extLst>
              <a:ext uri="{FF2B5EF4-FFF2-40B4-BE49-F238E27FC236}">
                <a16:creationId xmlns:a16="http://schemas.microsoft.com/office/drawing/2014/main" id="{18708298-95D2-4BFF-A8F1-4BCC5FE25CD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pic>
        <p:nvPicPr>
          <p:cNvPr id="7" name="Picture 6">
            <a:extLst>
              <a:ext uri="{FF2B5EF4-FFF2-40B4-BE49-F238E27FC236}">
                <a16:creationId xmlns:a16="http://schemas.microsoft.com/office/drawing/2014/main" id="{01408F6E-E3DF-4B8D-8277-9188F974F0A6}"/>
              </a:ext>
            </a:extLst>
          </p:cNvPr>
          <p:cNvPicPr>
            <a:picLocks noChangeAspect="1"/>
          </p:cNvPicPr>
          <p:nvPr/>
        </p:nvPicPr>
        <p:blipFill>
          <a:blip r:embed="rId2"/>
          <a:stretch>
            <a:fillRect/>
          </a:stretch>
        </p:blipFill>
        <p:spPr>
          <a:xfrm>
            <a:off x="336210" y="4094304"/>
            <a:ext cx="8448682" cy="2667246"/>
          </a:xfrm>
          <a:prstGeom prst="rect">
            <a:avLst/>
          </a:prstGeom>
        </p:spPr>
      </p:pic>
      <p:pic>
        <p:nvPicPr>
          <p:cNvPr id="8" name="Picture 7">
            <a:extLst>
              <a:ext uri="{FF2B5EF4-FFF2-40B4-BE49-F238E27FC236}">
                <a16:creationId xmlns:a16="http://schemas.microsoft.com/office/drawing/2014/main" id="{C4257E2B-1E0A-4DFC-8827-8CFE0046151C}"/>
              </a:ext>
            </a:extLst>
          </p:cNvPr>
          <p:cNvPicPr>
            <a:picLocks noChangeAspect="1"/>
          </p:cNvPicPr>
          <p:nvPr/>
        </p:nvPicPr>
        <p:blipFill>
          <a:blip r:embed="rId3"/>
          <a:stretch>
            <a:fillRect/>
          </a:stretch>
        </p:blipFill>
        <p:spPr>
          <a:xfrm>
            <a:off x="0" y="780395"/>
            <a:ext cx="9164846" cy="1355473"/>
          </a:xfrm>
          <a:prstGeom prst="rect">
            <a:avLst/>
          </a:prstGeom>
        </p:spPr>
      </p:pic>
      <p:grpSp>
        <p:nvGrpSpPr>
          <p:cNvPr id="9" name="Group 8">
            <a:extLst>
              <a:ext uri="{FF2B5EF4-FFF2-40B4-BE49-F238E27FC236}">
                <a16:creationId xmlns:a16="http://schemas.microsoft.com/office/drawing/2014/main" id="{1CFB6D92-918C-4234-B002-6F66F05CD7C3}"/>
              </a:ext>
            </a:extLst>
          </p:cNvPr>
          <p:cNvGrpSpPr/>
          <p:nvPr/>
        </p:nvGrpSpPr>
        <p:grpSpPr>
          <a:xfrm>
            <a:off x="0" y="2191935"/>
            <a:ext cx="8843964" cy="1837131"/>
            <a:chOff x="1785359" y="4895608"/>
            <a:chExt cx="5430008" cy="1135708"/>
          </a:xfrm>
        </p:grpSpPr>
        <p:pic>
          <p:nvPicPr>
            <p:cNvPr id="10" name="Picture 9">
              <a:extLst>
                <a:ext uri="{FF2B5EF4-FFF2-40B4-BE49-F238E27FC236}">
                  <a16:creationId xmlns:a16="http://schemas.microsoft.com/office/drawing/2014/main" id="{0F5A7A63-2CCD-4494-BAF6-23C0AD26BA6F}"/>
                </a:ext>
              </a:extLst>
            </p:cNvPr>
            <p:cNvPicPr>
              <a:picLocks noChangeAspect="1"/>
            </p:cNvPicPr>
            <p:nvPr/>
          </p:nvPicPr>
          <p:blipFill>
            <a:blip r:embed="rId4"/>
            <a:stretch>
              <a:fillRect/>
            </a:stretch>
          </p:blipFill>
          <p:spPr>
            <a:xfrm>
              <a:off x="1785359" y="4895608"/>
              <a:ext cx="5334744" cy="485843"/>
            </a:xfrm>
            <a:prstGeom prst="rect">
              <a:avLst/>
            </a:prstGeom>
          </p:spPr>
        </p:pic>
        <p:pic>
          <p:nvPicPr>
            <p:cNvPr id="11" name="Picture 10">
              <a:extLst>
                <a:ext uri="{FF2B5EF4-FFF2-40B4-BE49-F238E27FC236}">
                  <a16:creationId xmlns:a16="http://schemas.microsoft.com/office/drawing/2014/main" id="{118D78C2-27A7-40C4-8B22-FD5CF0858908}"/>
                </a:ext>
              </a:extLst>
            </p:cNvPr>
            <p:cNvPicPr>
              <a:picLocks noChangeAspect="1"/>
            </p:cNvPicPr>
            <p:nvPr/>
          </p:nvPicPr>
          <p:blipFill>
            <a:blip r:embed="rId5"/>
            <a:stretch>
              <a:fillRect/>
            </a:stretch>
          </p:blipFill>
          <p:spPr>
            <a:xfrm>
              <a:off x="1785359" y="5354947"/>
              <a:ext cx="5430008" cy="676369"/>
            </a:xfrm>
            <a:prstGeom prst="rect">
              <a:avLst/>
            </a:prstGeom>
          </p:spPr>
        </p:pic>
      </p:grpSp>
    </p:spTree>
    <p:extLst>
      <p:ext uri="{BB962C8B-B14F-4D97-AF65-F5344CB8AC3E}">
        <p14:creationId xmlns:p14="http://schemas.microsoft.com/office/powerpoint/2010/main" val="2450309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4"/>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742454" y="4593324"/>
            <a:ext cx="3936281" cy="956742"/>
          </a:xfrm>
          <a:prstGeom prst="wedgeRoundRectCallout">
            <a:avLst>
              <a:gd name="adj1" fmla="val 17577"/>
              <a:gd name="adj2" fmla="val 61467"/>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4622515"/>
            <a:ext cx="3936281" cy="956742"/>
          </a:xfrm>
          <a:prstGeom prst="wedgeRoundRectCallout">
            <a:avLst>
              <a:gd name="adj1" fmla="val 50357"/>
              <a:gd name="adj2" fmla="val 64653"/>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87915" y="5390471"/>
            <a:ext cx="1502388" cy="1502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888" r="26966" b="30974"/>
          <a:stretch/>
        </p:blipFill>
        <p:spPr bwMode="auto">
          <a:xfrm flipH="1">
            <a:off x="451025" y="2963823"/>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97">
            <a:extLst>
              <a:ext uri="{FF2B5EF4-FFF2-40B4-BE49-F238E27FC236}">
                <a16:creationId xmlns:a16="http://schemas.microsoft.com/office/drawing/2014/main" id="{558F41E1-58BB-FAFF-524B-E7BA8F5A0456}"/>
              </a:ext>
            </a:extLst>
          </p:cNvPr>
          <p:cNvSpPr/>
          <p:nvPr/>
        </p:nvSpPr>
        <p:spPr>
          <a:xfrm>
            <a:off x="2579436" y="3316584"/>
            <a:ext cx="3839350"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 you can get both.</a:t>
            </a:r>
          </a:p>
        </p:txBody>
      </p:sp>
    </p:spTree>
    <p:extLst>
      <p:ext uri="{BB962C8B-B14F-4D97-AF65-F5344CB8AC3E}">
        <p14:creationId xmlns:p14="http://schemas.microsoft.com/office/powerpoint/2010/main" val="35661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2"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742454" y="4593324"/>
            <a:ext cx="3936281" cy="956742"/>
          </a:xfrm>
          <a:prstGeom prst="wedgeRoundRectCallout">
            <a:avLst>
              <a:gd name="adj1" fmla="val 17577"/>
              <a:gd name="adj2" fmla="val 61467"/>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87915" y="5390471"/>
            <a:ext cx="1502388" cy="15023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3E2815E-6FBE-45B6-38EF-1A85655DC608}"/>
              </a:ext>
            </a:extLst>
          </p:cNvPr>
          <p:cNvGrpSpPr/>
          <p:nvPr/>
        </p:nvGrpSpPr>
        <p:grpSpPr>
          <a:xfrm>
            <a:off x="4900504" y="5206884"/>
            <a:ext cx="2252136" cy="873821"/>
            <a:chOff x="4960965" y="1090010"/>
            <a:chExt cx="2252136" cy="873821"/>
          </a:xfrm>
        </p:grpSpPr>
        <p:sp>
          <p:nvSpPr>
            <p:cNvPr id="10" name="TextBox 9">
              <a:extLst>
                <a:ext uri="{FF2B5EF4-FFF2-40B4-BE49-F238E27FC236}">
                  <a16:creationId xmlns:a16="http://schemas.microsoft.com/office/drawing/2014/main" id="{9C6EEAE8-1300-7512-87D8-7394C33611FE}"/>
                </a:ext>
              </a:extLst>
            </p:cNvPr>
            <p:cNvSpPr txBox="1"/>
            <p:nvPr/>
          </p:nvSpPr>
          <p:spPr bwMode="auto">
            <a:xfrm>
              <a:off x="5031749" y="1502166"/>
              <a:ext cx="218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FF"/>
                  </a:solidFill>
                </a:rPr>
                <a:t>log(# machines)</a:t>
              </a:r>
              <a:endParaRPr lang="en-CA" sz="2400" dirty="0"/>
            </a:p>
          </p:txBody>
        </p:sp>
        <p:cxnSp>
          <p:nvCxnSpPr>
            <p:cNvPr id="12" name="Straight Connector 11">
              <a:extLst>
                <a:ext uri="{FF2B5EF4-FFF2-40B4-BE49-F238E27FC236}">
                  <a16:creationId xmlns:a16="http://schemas.microsoft.com/office/drawing/2014/main" id="{87C8584D-A097-8FAE-7A9E-50B3642913C1}"/>
                </a:ext>
              </a:extLst>
            </p:cNvPr>
            <p:cNvCxnSpPr>
              <a:cxnSpLocks/>
            </p:cNvCxnSpPr>
            <p:nvPr/>
          </p:nvCxnSpPr>
          <p:spPr bwMode="auto">
            <a:xfrm flipV="1">
              <a:off x="4960965" y="1090010"/>
              <a:ext cx="1216315" cy="241078"/>
            </a:xfrm>
            <a:prstGeom prst="line">
              <a:avLst/>
            </a:prstGeom>
            <a:noFill/>
            <a:ln w="38100" cap="sq" cmpd="sng" algn="ctr">
              <a:solidFill>
                <a:schemeClr val="hlink"/>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89EC7268-6113-772E-4F3F-912F79DE832B}"/>
              </a:ext>
            </a:extLst>
          </p:cNvPr>
          <p:cNvGrpSpPr/>
          <p:nvPr/>
        </p:nvGrpSpPr>
        <p:grpSpPr>
          <a:xfrm>
            <a:off x="8446424" y="1251284"/>
            <a:ext cx="486724" cy="615529"/>
            <a:chOff x="3080950" y="3906453"/>
            <a:chExt cx="486724" cy="615529"/>
          </a:xfrm>
        </p:grpSpPr>
        <p:pic>
          <p:nvPicPr>
            <p:cNvPr id="15" name="Picture 14">
              <a:extLst>
                <a:ext uri="{FF2B5EF4-FFF2-40B4-BE49-F238E27FC236}">
                  <a16:creationId xmlns:a16="http://schemas.microsoft.com/office/drawing/2014/main" id="{C46BF256-EA80-D177-5FD5-61A6874820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0950" y="3906453"/>
              <a:ext cx="486724" cy="615529"/>
            </a:xfrm>
            <a:prstGeom prst="rect">
              <a:avLst/>
            </a:prstGeom>
          </p:spPr>
        </p:pic>
        <p:sp>
          <p:nvSpPr>
            <p:cNvPr id="16" name="Oval 15">
              <a:extLst>
                <a:ext uri="{FF2B5EF4-FFF2-40B4-BE49-F238E27FC236}">
                  <a16:creationId xmlns:a16="http://schemas.microsoft.com/office/drawing/2014/main" id="{EAFF2ECC-F940-4A42-AE9B-D07D217F5803}"/>
                </a:ext>
              </a:extLst>
            </p:cNvPr>
            <p:cNvSpPr/>
            <p:nvPr/>
          </p:nvSpPr>
          <p:spPr>
            <a:xfrm>
              <a:off x="3228927" y="3973025"/>
              <a:ext cx="312083" cy="333946"/>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sp>
        <p:nvSpPr>
          <p:cNvPr id="17" name="Oval 16">
            <a:extLst>
              <a:ext uri="{FF2B5EF4-FFF2-40B4-BE49-F238E27FC236}">
                <a16:creationId xmlns:a16="http://schemas.microsoft.com/office/drawing/2014/main" id="{50D9C350-6556-B89A-17B0-40C6B3167137}"/>
              </a:ext>
            </a:extLst>
          </p:cNvPr>
          <p:cNvSpPr/>
          <p:nvPr/>
        </p:nvSpPr>
        <p:spPr>
          <a:xfrm>
            <a:off x="8730605" y="1449434"/>
            <a:ext cx="45719" cy="45719"/>
          </a:xfrm>
          <a:prstGeom prst="ellipse">
            <a:avLst/>
          </a:prstGeom>
          <a:solidFill>
            <a:schemeClr val="accent1"/>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18" name="AutoShape 35">
            <a:extLst>
              <a:ext uri="{FF2B5EF4-FFF2-40B4-BE49-F238E27FC236}">
                <a16:creationId xmlns:a16="http://schemas.microsoft.com/office/drawing/2014/main" id="{430C2C18-3407-E866-20BD-E85CCD7CCD0B}"/>
              </a:ext>
            </a:extLst>
          </p:cNvPr>
          <p:cNvSpPr>
            <a:spLocks noChangeArrowheads="1"/>
          </p:cNvSpPr>
          <p:nvPr/>
        </p:nvSpPr>
        <p:spPr bwMode="auto">
          <a:xfrm>
            <a:off x="1820233" y="3193850"/>
            <a:ext cx="6637968" cy="1287210"/>
          </a:xfrm>
          <a:prstGeom prst="wedgeRoundRectCallout">
            <a:avLst>
              <a:gd name="adj1" fmla="val 17577"/>
              <a:gd name="adj2" fmla="val 61467"/>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sz="2400" dirty="0"/>
              <a:t>No</a:t>
            </a:r>
            <a:endParaRPr lang="en-US" sz="2400" dirty="0">
              <a:solidFill>
                <a:srgbClr val="66FF33"/>
              </a:solidFill>
            </a:endParaRPr>
          </a:p>
          <a:p>
            <a:pPr indent="-171450" algn="ctr" defTabSz="685800" eaLnBrk="1" fontAlgn="auto" hangingPunct="1">
              <a:spcBef>
                <a:spcPts val="0"/>
              </a:spcBef>
              <a:spcAft>
                <a:spcPts val="0"/>
              </a:spcAft>
              <a:buNone/>
            </a:pPr>
            <a:r>
              <a:rPr lang="en-US" sz="2400" i="1" dirty="0">
                <a:solidFill>
                  <a:srgbClr val="66FF33"/>
                </a:solidFill>
              </a:rPr>
              <a:t>W'</a:t>
            </a:r>
            <a:r>
              <a:rPr lang="en-US" sz="2400" dirty="0">
                <a:solidFill>
                  <a:srgbClr val="66FF33"/>
                </a:solidFill>
              </a:rPr>
              <a:t> </a:t>
            </a:r>
            <a:r>
              <a:rPr lang="en-US" sz="2400" dirty="0"/>
              <a:t>still has too many weights (though small)</a:t>
            </a:r>
          </a:p>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And any function can be learned within this ball.</a:t>
            </a:r>
          </a:p>
        </p:txBody>
      </p:sp>
      <p:sp>
        <p:nvSpPr>
          <p:cNvPr id="19" name="AutoShape 8">
            <a:extLst>
              <a:ext uri="{FF2B5EF4-FFF2-40B4-BE49-F238E27FC236}">
                <a16:creationId xmlns:a16="http://schemas.microsoft.com/office/drawing/2014/main" id="{F17C6E61-D4EB-D8C8-E920-F4FF64003E32}"/>
              </a:ext>
            </a:extLst>
          </p:cNvPr>
          <p:cNvSpPr>
            <a:spLocks noChangeArrowheads="1"/>
          </p:cNvSpPr>
          <p:nvPr/>
        </p:nvSpPr>
        <p:spPr bwMode="auto">
          <a:xfrm>
            <a:off x="2130520" y="668578"/>
            <a:ext cx="5873935" cy="2399741"/>
          </a:xfrm>
          <a:prstGeom prst="wedgeRectCallout">
            <a:avLst>
              <a:gd name="adj1" fmla="val -53049"/>
              <a:gd name="adj2" fmla="val -5183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Just wait a minute.</a:t>
            </a:r>
          </a:p>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After fixing the initial random weights,   </a:t>
            </a:r>
          </a:p>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only consider machines </a:t>
            </a:r>
            <a:br>
              <a:rPr lang="en-US" altLang="en-US" sz="2400" dirty="0">
                <a:latin typeface="Times New Roman"/>
                <a:cs typeface="Times New Roman" panose="02020603050405020304" pitchFamily="18" charset="0"/>
                <a:sym typeface="Symbol" panose="05050102010706020507" pitchFamily="18" charset="2"/>
              </a:rPr>
            </a:br>
            <a:r>
              <a:rPr lang="en-US" altLang="en-US" sz="2400" dirty="0">
                <a:latin typeface="Times New Roman"/>
                <a:cs typeface="Times New Roman" panose="02020603050405020304" pitchFamily="18" charset="0"/>
                <a:sym typeface="Symbol" panose="05050102010706020507" pitchFamily="18" charset="2"/>
              </a:rPr>
              <a:t>within a VERY small ball  </a:t>
            </a:r>
            <a:r>
              <a:rPr lang="en-US" altLang="en-US" sz="2400" dirty="0">
                <a:solidFill>
                  <a:srgbClr val="000066"/>
                </a:solidFill>
                <a:latin typeface="Times New Roman"/>
                <a:cs typeface="Times New Roman" panose="02020603050405020304" pitchFamily="18" charset="0"/>
                <a:sym typeface="Symbol" panose="05050102010706020507" pitchFamily="18" charset="2"/>
              </a:rPr>
              <a:t>   . </a:t>
            </a:r>
          </a:p>
          <a:p>
            <a:pPr indent="-171450" algn="ctr" defTabSz="685800" eaLnBrk="1" fontAlgn="auto" hangingPunct="1">
              <a:spcBef>
                <a:spcPts val="0"/>
              </a:spcBef>
              <a:spcAft>
                <a:spcPts val="0"/>
              </a:spcAft>
              <a:buNone/>
            </a:pPr>
            <a:r>
              <a:rPr lang="en-US" sz="2400" dirty="0">
                <a:solidFill>
                  <a:srgbClr val="66FF33"/>
                </a:solidFill>
              </a:rPr>
              <a:t>{</a:t>
            </a:r>
            <a:r>
              <a:rPr lang="en-US" sz="2400" i="1" dirty="0" err="1">
                <a:solidFill>
                  <a:srgbClr val="66FF33"/>
                </a:solidFill>
              </a:rPr>
              <a:t>W</a:t>
            </a:r>
            <a:r>
              <a:rPr lang="en-US" sz="2400" i="1" baseline="-25000" dirty="0" err="1">
                <a:solidFill>
                  <a:srgbClr val="66FF33"/>
                </a:solidFill>
              </a:rPr>
              <a:t>rand</a:t>
            </a:r>
            <a:r>
              <a:rPr lang="en-US" sz="2400" i="1" baseline="-25000" dirty="0">
                <a:solidFill>
                  <a:srgbClr val="66FF33"/>
                </a:solidFill>
              </a:rPr>
              <a:t> </a:t>
            </a:r>
            <a:r>
              <a:rPr lang="en-US" sz="2400" dirty="0">
                <a:solidFill>
                  <a:srgbClr val="66FF33"/>
                </a:solidFill>
              </a:rPr>
              <a:t>+</a:t>
            </a:r>
            <a:r>
              <a:rPr lang="en-US" sz="2400" i="1" dirty="0">
                <a:solidFill>
                  <a:srgbClr val="66FF33"/>
                </a:solidFill>
              </a:rPr>
              <a:t>W'</a:t>
            </a:r>
            <a:r>
              <a:rPr lang="en-US" sz="2400" dirty="0">
                <a:solidFill>
                  <a:srgbClr val="66FF33"/>
                </a:solidFill>
              </a:rPr>
              <a:t> | for fixed </a:t>
            </a:r>
            <a:r>
              <a:rPr lang="en-US" sz="2400" i="1" dirty="0" err="1">
                <a:solidFill>
                  <a:srgbClr val="66FF33"/>
                </a:solidFill>
              </a:rPr>
              <a:t>W</a:t>
            </a:r>
            <a:r>
              <a:rPr lang="en-US" sz="2400" i="1" baseline="-25000" dirty="0" err="1">
                <a:solidFill>
                  <a:srgbClr val="66FF33"/>
                </a:solidFill>
              </a:rPr>
              <a:t>rand</a:t>
            </a:r>
            <a:r>
              <a:rPr lang="en-US" sz="2400" dirty="0">
                <a:solidFill>
                  <a:srgbClr val="66FF33"/>
                </a:solidFill>
              </a:rPr>
              <a:t> and |</a:t>
            </a:r>
            <a:r>
              <a:rPr lang="en-US" sz="2400" i="1" dirty="0">
                <a:solidFill>
                  <a:srgbClr val="66FF33"/>
                </a:solidFill>
              </a:rPr>
              <a:t>W'</a:t>
            </a:r>
            <a:r>
              <a:rPr lang="en-US" sz="2400" dirty="0">
                <a:solidFill>
                  <a:srgbClr val="66FF33"/>
                </a:solidFill>
              </a:rPr>
              <a:t>|</a:t>
            </a:r>
            <a:r>
              <a:rPr lang="en-US" sz="2400" baseline="-25000" dirty="0">
                <a:solidFill>
                  <a:srgbClr val="66FF33"/>
                </a:solidFill>
              </a:rPr>
              <a:t>2</a:t>
            </a:r>
            <a:r>
              <a:rPr lang="en-US" sz="2400" dirty="0">
                <a:solidFill>
                  <a:srgbClr val="66FF33"/>
                </a:solidFill>
              </a:rPr>
              <a:t> &lt; </a:t>
            </a:r>
            <a:r>
              <a:rPr lang="en-US" sz="2400" baseline="30000" dirty="0">
                <a:solidFill>
                  <a:srgbClr val="66FF33"/>
                </a:solidFill>
              </a:rPr>
              <a:t>1</a:t>
            </a:r>
            <a:r>
              <a:rPr lang="en-US" sz="2400" dirty="0">
                <a:solidFill>
                  <a:srgbClr val="66FF33"/>
                </a:solidFill>
              </a:rPr>
              <a:t>/</a:t>
            </a:r>
            <a:r>
              <a:rPr lang="en-US" sz="2400" baseline="-25000" dirty="0" err="1">
                <a:solidFill>
                  <a:srgbClr val="66FF33"/>
                </a:solidFill>
              </a:rPr>
              <a:t>m</a:t>
            </a:r>
            <a:r>
              <a:rPr lang="en-US" sz="1050" dirty="0" err="1">
                <a:solidFill>
                  <a:srgbClr val="66FF33"/>
                </a:solidFill>
              </a:rPr>
              <a:t>O</a:t>
            </a:r>
            <a:r>
              <a:rPr lang="en-US" sz="1050" dirty="0">
                <a:solidFill>
                  <a:srgbClr val="66FF33"/>
                </a:solidFill>
              </a:rPr>
              <a:t>(1)</a:t>
            </a:r>
            <a:r>
              <a:rPr lang="en-US" sz="2400" dirty="0">
                <a:solidFill>
                  <a:srgbClr val="66FF33"/>
                </a:solidFill>
              </a:rPr>
              <a:t> }</a:t>
            </a:r>
            <a:br>
              <a:rPr lang="en-US" sz="2400" dirty="0"/>
            </a:br>
            <a:r>
              <a:rPr lang="en-US" altLang="en-US" sz="2400" dirty="0">
                <a:latin typeface="Times New Roman"/>
                <a:cs typeface="Times New Roman" panose="02020603050405020304" pitchFamily="18" charset="0"/>
                <a:sym typeface="Symbol" panose="05050102010706020507" pitchFamily="18" charset="2"/>
              </a:rPr>
              <a:t>Maybe they generalize well.</a:t>
            </a:r>
          </a:p>
        </p:txBody>
      </p:sp>
    </p:spTree>
    <p:extLst>
      <p:ext uri="{BB962C8B-B14F-4D97-AF65-F5344CB8AC3E}">
        <p14:creationId xmlns:p14="http://schemas.microsoft.com/office/powerpoint/2010/main" val="6937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3"/>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grpSp>
        <p:nvGrpSpPr>
          <p:cNvPr id="12" name="Group 29">
            <a:extLst>
              <a:ext uri="{FF2B5EF4-FFF2-40B4-BE49-F238E27FC236}">
                <a16:creationId xmlns:a16="http://schemas.microsoft.com/office/drawing/2014/main" id="{BF0ADA7E-0ED2-4D38-B410-95CE1611CB30}"/>
              </a:ext>
            </a:extLst>
          </p:cNvPr>
          <p:cNvGrpSpPr>
            <a:grpSpLocks/>
          </p:cNvGrpSpPr>
          <p:nvPr/>
        </p:nvGrpSpPr>
        <p:grpSpPr bwMode="auto">
          <a:xfrm>
            <a:off x="-150775" y="3123645"/>
            <a:ext cx="917591" cy="929993"/>
            <a:chOff x="2065" y="1551"/>
            <a:chExt cx="1628" cy="1988"/>
          </a:xfrm>
        </p:grpSpPr>
        <p:sp>
          <p:nvSpPr>
            <p:cNvPr id="13" name="Freeform 30">
              <a:extLst>
                <a:ext uri="{FF2B5EF4-FFF2-40B4-BE49-F238E27FC236}">
                  <a16:creationId xmlns:a16="http://schemas.microsoft.com/office/drawing/2014/main" id="{9C4240E0-D925-419E-8828-ED2C5D098EA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1">
              <a:extLst>
                <a:ext uri="{FF2B5EF4-FFF2-40B4-BE49-F238E27FC236}">
                  <a16:creationId xmlns:a16="http://schemas.microsoft.com/office/drawing/2014/main" id="{CD0B7B20-0A91-47B2-9764-B9755750D1E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2">
              <a:extLst>
                <a:ext uri="{FF2B5EF4-FFF2-40B4-BE49-F238E27FC236}">
                  <a16:creationId xmlns:a16="http://schemas.microsoft.com/office/drawing/2014/main" id="{097847EE-2A7F-4D98-B85A-5AD4AA9540A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3">
              <a:extLst>
                <a:ext uri="{FF2B5EF4-FFF2-40B4-BE49-F238E27FC236}">
                  <a16:creationId xmlns:a16="http://schemas.microsoft.com/office/drawing/2014/main" id="{F92EB80B-6B19-45C5-B857-EA214BFFB2A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4">
              <a:extLst>
                <a:ext uri="{FF2B5EF4-FFF2-40B4-BE49-F238E27FC236}">
                  <a16:creationId xmlns:a16="http://schemas.microsoft.com/office/drawing/2014/main" id="{3C031806-7D80-44DA-8F38-5FEA972FE28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5">
              <a:extLst>
                <a:ext uri="{FF2B5EF4-FFF2-40B4-BE49-F238E27FC236}">
                  <a16:creationId xmlns:a16="http://schemas.microsoft.com/office/drawing/2014/main" id="{629ABB7C-31D7-4478-8D66-D3F707E4A24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6">
              <a:extLst>
                <a:ext uri="{FF2B5EF4-FFF2-40B4-BE49-F238E27FC236}">
                  <a16:creationId xmlns:a16="http://schemas.microsoft.com/office/drawing/2014/main" id="{DB776BA9-13B8-438A-B4FD-AC8D203C020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7">
              <a:extLst>
                <a:ext uri="{FF2B5EF4-FFF2-40B4-BE49-F238E27FC236}">
                  <a16:creationId xmlns:a16="http://schemas.microsoft.com/office/drawing/2014/main" id="{3976AB4B-15DA-4D54-BB4C-BE22F4B1E8F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8">
              <a:extLst>
                <a:ext uri="{FF2B5EF4-FFF2-40B4-BE49-F238E27FC236}">
                  <a16:creationId xmlns:a16="http://schemas.microsoft.com/office/drawing/2014/main" id="{60A03202-4321-46C9-BBF5-F5997326732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9">
              <a:extLst>
                <a:ext uri="{FF2B5EF4-FFF2-40B4-BE49-F238E27FC236}">
                  <a16:creationId xmlns:a16="http://schemas.microsoft.com/office/drawing/2014/main" id="{82C2CF19-0454-4E49-ADC8-F847022F5E1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0">
              <a:extLst>
                <a:ext uri="{FF2B5EF4-FFF2-40B4-BE49-F238E27FC236}">
                  <a16:creationId xmlns:a16="http://schemas.microsoft.com/office/drawing/2014/main" id="{254477E2-2B08-4376-9742-3D89E40DBDD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1">
              <a:extLst>
                <a:ext uri="{FF2B5EF4-FFF2-40B4-BE49-F238E27FC236}">
                  <a16:creationId xmlns:a16="http://schemas.microsoft.com/office/drawing/2014/main" id="{90417E50-0EB9-4221-A16D-0819F75401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2">
              <a:extLst>
                <a:ext uri="{FF2B5EF4-FFF2-40B4-BE49-F238E27FC236}">
                  <a16:creationId xmlns:a16="http://schemas.microsoft.com/office/drawing/2014/main" id="{E20ED2B9-9484-463B-9158-9014E856E5A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3">
              <a:extLst>
                <a:ext uri="{FF2B5EF4-FFF2-40B4-BE49-F238E27FC236}">
                  <a16:creationId xmlns:a16="http://schemas.microsoft.com/office/drawing/2014/main" id="{723C84F5-5246-4C95-9473-276B1732145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4">
              <a:extLst>
                <a:ext uri="{FF2B5EF4-FFF2-40B4-BE49-F238E27FC236}">
                  <a16:creationId xmlns:a16="http://schemas.microsoft.com/office/drawing/2014/main" id="{6943AB39-AC86-4757-9348-FF7C74C97F1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5">
              <a:extLst>
                <a:ext uri="{FF2B5EF4-FFF2-40B4-BE49-F238E27FC236}">
                  <a16:creationId xmlns:a16="http://schemas.microsoft.com/office/drawing/2014/main" id="{9DD95CEF-2B3B-41D5-B2D7-B1C3617A5A7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6">
              <a:extLst>
                <a:ext uri="{FF2B5EF4-FFF2-40B4-BE49-F238E27FC236}">
                  <a16:creationId xmlns:a16="http://schemas.microsoft.com/office/drawing/2014/main" id="{84D98E0A-60AB-4B26-9888-2BCFBA67E096}"/>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624626" y="2916422"/>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33" name="AutoShape 8">
            <a:extLst>
              <a:ext uri="{FF2B5EF4-FFF2-40B4-BE49-F238E27FC236}">
                <a16:creationId xmlns:a16="http://schemas.microsoft.com/office/drawing/2014/main" id="{A243EEC6-6215-4F8D-BE57-CBFEEDD26335}"/>
              </a:ext>
            </a:extLst>
          </p:cNvPr>
          <p:cNvSpPr>
            <a:spLocks noChangeArrowheads="1"/>
          </p:cNvSpPr>
          <p:nvPr/>
        </p:nvSpPr>
        <p:spPr bwMode="auto">
          <a:xfrm>
            <a:off x="3584870" y="3942846"/>
            <a:ext cx="1828481" cy="472446"/>
          </a:xfrm>
          <a:prstGeom prst="wedgeRectCallout">
            <a:avLst>
              <a:gd name="adj1" fmla="val -55682"/>
              <a:gd name="adj2" fmla="val -4711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both!</a:t>
            </a:r>
          </a:p>
        </p:txBody>
      </p:sp>
      <p:sp>
        <p:nvSpPr>
          <p:cNvPr id="34" name="AutoShape 35">
            <a:extLst>
              <a:ext uri="{FF2B5EF4-FFF2-40B4-BE49-F238E27FC236}">
                <a16:creationId xmlns:a16="http://schemas.microsoft.com/office/drawing/2014/main" id="{9F20199D-43C7-4E1F-9AE1-0BC802345BB6}"/>
              </a:ext>
            </a:extLst>
          </p:cNvPr>
          <p:cNvSpPr>
            <a:spLocks noChangeArrowheads="1"/>
          </p:cNvSpPr>
          <p:nvPr/>
        </p:nvSpPr>
        <p:spPr bwMode="auto">
          <a:xfrm>
            <a:off x="2100272" y="4467175"/>
            <a:ext cx="4843867" cy="462635"/>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Sorry. If the data </a:t>
            </a:r>
            <a:r>
              <a:rPr lang="en-US" altLang="en-US" sz="2400" i="1" dirty="0">
                <a:solidFill>
                  <a:srgbClr val="FFFFFF"/>
                </a:solidFill>
              </a:rPr>
              <a:t>y</a:t>
            </a:r>
            <a:r>
              <a:rPr lang="en-US" altLang="en-US" sz="2400" dirty="0">
                <a:solidFill>
                  <a:srgbClr val="FFFFFF"/>
                </a:solidFill>
              </a:rPr>
              <a:t> labels are random,</a:t>
            </a:r>
          </a:p>
        </p:txBody>
      </p:sp>
      <p:sp>
        <p:nvSpPr>
          <p:cNvPr id="35" name="AutoShape 35">
            <a:extLst>
              <a:ext uri="{FF2B5EF4-FFF2-40B4-BE49-F238E27FC236}">
                <a16:creationId xmlns:a16="http://schemas.microsoft.com/office/drawing/2014/main" id="{DA6234BD-DD1B-44AC-B10E-41CFB1E91B79}"/>
              </a:ext>
            </a:extLst>
          </p:cNvPr>
          <p:cNvSpPr>
            <a:spLocks noChangeArrowheads="1"/>
          </p:cNvSpPr>
          <p:nvPr/>
        </p:nvSpPr>
        <p:spPr bwMode="auto">
          <a:xfrm>
            <a:off x="21816" y="6334540"/>
            <a:ext cx="9002919" cy="470452"/>
          </a:xfrm>
          <a:prstGeom prst="wedgeRoundRectCallout">
            <a:avLst>
              <a:gd name="adj1" fmla="val -25988"/>
              <a:gd name="adj2" fmla="val -60981"/>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proves that your approach cannot work for such a hard function.</a:t>
            </a:r>
            <a:endParaRPr lang="en-US" altLang="en-US" sz="2000" dirty="0">
              <a:solidFill>
                <a:srgbClr val="FFFFFF"/>
              </a:solidFill>
            </a:endParaRPr>
          </a:p>
        </p:txBody>
      </p:sp>
      <p:sp>
        <p:nvSpPr>
          <p:cNvPr id="36" name="AutoShape 35">
            <a:extLst>
              <a:ext uri="{FF2B5EF4-FFF2-40B4-BE49-F238E27FC236}">
                <a16:creationId xmlns:a16="http://schemas.microsoft.com/office/drawing/2014/main" id="{3A20DAC7-C6CE-43E0-9A74-E5A7420C890C}"/>
              </a:ext>
            </a:extLst>
          </p:cNvPr>
          <p:cNvSpPr>
            <a:spLocks noChangeArrowheads="1"/>
          </p:cNvSpPr>
          <p:nvPr/>
        </p:nvSpPr>
        <p:spPr bwMode="auto">
          <a:xfrm>
            <a:off x="133084" y="4985206"/>
            <a:ext cx="4366027" cy="1269822"/>
          </a:xfrm>
          <a:prstGeom prst="wedgeRoundRectCallout">
            <a:avLst>
              <a:gd name="adj1" fmla="val -51720"/>
              <a:gd name="adj2" fmla="val -4825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the smallest machine to compute the training data is </a:t>
            </a:r>
          </a:p>
          <a:p>
            <a:pPr algn="ctr" defTabSz="685800" eaLnBrk="1" fontAlgn="auto" hangingPunct="1">
              <a:spcBef>
                <a:spcPct val="0"/>
              </a:spcBef>
              <a:spcAft>
                <a:spcPts val="0"/>
              </a:spcAft>
              <a:buNone/>
            </a:pPr>
            <a:r>
              <a:rPr lang="en-US" altLang="en-US" sz="2400" dirty="0">
                <a:solidFill>
                  <a:srgbClr val="FFFFFF"/>
                </a:solidFill>
              </a:rPr>
              <a:t>&gt; # training data</a:t>
            </a:r>
            <a:endParaRPr lang="en-US" altLang="en-US" sz="2000" dirty="0">
              <a:solidFill>
                <a:srgbClr val="FFFFFF"/>
              </a:solidFill>
            </a:endParaRPr>
          </a:p>
        </p:txBody>
      </p:sp>
      <p:sp>
        <p:nvSpPr>
          <p:cNvPr id="37" name="AutoShape 35">
            <a:extLst>
              <a:ext uri="{FF2B5EF4-FFF2-40B4-BE49-F238E27FC236}">
                <a16:creationId xmlns:a16="http://schemas.microsoft.com/office/drawing/2014/main" id="{90E3D424-23F4-4DD1-99AA-3EFFD64C936E}"/>
              </a:ext>
            </a:extLst>
          </p:cNvPr>
          <p:cNvSpPr>
            <a:spLocks noChangeArrowheads="1"/>
          </p:cNvSpPr>
          <p:nvPr/>
        </p:nvSpPr>
        <p:spPr bwMode="auto">
          <a:xfrm>
            <a:off x="4624626" y="4952074"/>
            <a:ext cx="4400109" cy="1302954"/>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 labels of the new data are also random and hence your machine can't know them.</a:t>
            </a:r>
            <a:endParaRPr lang="en-US" altLang="en-US" sz="2000" dirty="0">
              <a:solidFill>
                <a:srgbClr val="FFFFFF"/>
              </a:solidFill>
            </a:endParaRP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2935955"/>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spTree>
    <p:extLst>
      <p:ext uri="{BB962C8B-B14F-4D97-AF65-F5344CB8AC3E}">
        <p14:creationId xmlns:p14="http://schemas.microsoft.com/office/powerpoint/2010/main" val="22178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33" grpId="0" animBg="1"/>
      <p:bldP spid="34" grpId="0" animBg="1"/>
      <p:bldP spid="35" grpId="0" animBg="1"/>
      <p:bldP spid="36" grpId="0" animBg="1"/>
      <p:bldP spid="37"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47E2-C9C8-D161-1B4B-382F32A542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062F46-99D0-6CF7-84A9-D29F50425FF3}"/>
              </a:ext>
            </a:extLst>
          </p:cNvPr>
          <p:cNvSpPr>
            <a:spLocks noGrp="1"/>
          </p:cNvSpPr>
          <p:nvPr>
            <p:ph idx="1"/>
          </p:nvPr>
        </p:nvSpPr>
        <p:spPr>
          <a:solidFill>
            <a:srgbClr val="FF00FF"/>
          </a:solidFill>
        </p:spPr>
        <p:txBody>
          <a:bodyPr/>
          <a:lstStyle/>
          <a:p>
            <a:endParaRPr lang="en-GB"/>
          </a:p>
        </p:txBody>
      </p:sp>
    </p:spTree>
    <p:extLst>
      <p:ext uri="{BB962C8B-B14F-4D97-AF65-F5344CB8AC3E}">
        <p14:creationId xmlns:p14="http://schemas.microsoft.com/office/powerpoint/2010/main" val="2652595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mc:AlternateContent xmlns:mc="http://schemas.openxmlformats.org/markup-compatibility/2006" xmlns:a14="http://schemas.microsoft.com/office/drawing/2010/main">
        <mc:Choice Requires="a14">
          <p:sp>
            <p:nvSpPr>
              <p:cNvPr id="36" name="Rectangle 35"/>
              <p:cNvSpPr/>
              <p:nvPr/>
            </p:nvSpPr>
            <p:spPr>
              <a:xfrm>
                <a:off x="76200" y="533400"/>
                <a:ext cx="9305408" cy="378565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00"/>
                    </a:solidFill>
                    <a:effectLst/>
                    <a:uLnTx/>
                    <a:uFillTx/>
                    <a:cs typeface="Times New Roman" panose="02020603050405020304" pitchFamily="18" charset="0"/>
                  </a:rPr>
                  <a:t>Theory: </a:t>
                </a:r>
                <a:r>
                  <a:rPr kumimoji="0" lang="en-CA" altLang="en-US" sz="2400" b="0" i="0" u="none" strike="noStrike" kern="1200" cap="none" spc="0" normalizeH="0" baseline="0" noProof="0" dirty="0">
                    <a:ln>
                      <a:noFill/>
                    </a:ln>
                    <a:solidFill>
                      <a:srgbClr val="FFFF00"/>
                    </a:solidFill>
                    <a:effectLst/>
                    <a:uLnTx/>
                    <a:uFillTx/>
                    <a:sym typeface="Symbol" panose="05050102010706020507" pitchFamily="18" charset="2"/>
                  </a:rPr>
                  <a:t>PAC-Learnable</a:t>
                </a:r>
                <a:r>
                  <a:rPr kumimoji="0" lang="en-CA" altLang="en-US" sz="2400" b="0" i="0" u="none" strike="noStrike" kern="1200" cap="none" spc="0" normalizeH="0" baseline="0" noProof="0" dirty="0">
                    <a:ln>
                      <a:noFill/>
                    </a:ln>
                    <a:solidFill>
                      <a:srgbClr val="FFFF00"/>
                    </a:solidFill>
                    <a:effectLst/>
                    <a:uLnTx/>
                    <a:uFillTx/>
                    <a:cs typeface="Times New Roman" panose="02020603050405020304" pitchFamily="18" charset="0"/>
                    <a:sym typeface="Symbol" panose="05050102010706020507" pitchFamily="18" charset="2"/>
                  </a:rPr>
                  <a:t> (</a:t>
                </a:r>
                <a:r>
                  <a:rPr kumimoji="0" lang="en-CA" sz="2400" b="0" i="0" u="none" strike="noStrike" kern="1200" cap="none" spc="0" normalizeH="0" baseline="0" noProof="0" dirty="0">
                    <a:ln>
                      <a:noFill/>
                    </a:ln>
                    <a:solidFill>
                      <a:srgbClr val="FFFF00"/>
                    </a:solidFill>
                    <a:effectLst/>
                    <a:uLnTx/>
                    <a:uFillTx/>
                  </a:rPr>
                  <a:t>Probably Approximately Correct)</a:t>
                </a:r>
              </a:p>
              <a:p>
                <a:pPr marL="742950" lvl="0" indent="-457200">
                  <a:buFont typeface="Arial" panose="020B0604020202020204" pitchFamily="34" charset="0"/>
                  <a:buChar char="•"/>
                  <a:defRPr/>
                </a:pPr>
                <a:r>
                  <a:rPr lang="en-CA" altLang="en-US" sz="2400" i="1" dirty="0">
                    <a:solidFill>
                      <a:srgbClr val="66FF33"/>
                    </a:solidFill>
                    <a:cs typeface="Times New Roman" panose="02020603050405020304" pitchFamily="18" charset="0"/>
                    <a:sym typeface="Symbol" panose="05050102010706020507" pitchFamily="18" charset="2"/>
                  </a:rPr>
                  <a:t>m</a:t>
                </a:r>
                <a:r>
                  <a:rPr lang="en-CA" altLang="en-US" sz="2400" dirty="0">
                    <a:solidFill>
                      <a:srgbClr val="FFFFFF"/>
                    </a:solidFill>
                    <a:cs typeface="Times New Roman" panose="02020603050405020304" pitchFamily="18" charset="0"/>
                    <a:sym typeface="Symbol" panose="05050102010706020507" pitchFamily="18" charset="2"/>
                  </a:rPr>
                  <a:t> = # of bits </a:t>
                </a:r>
                <a14:m>
                  <m:oMath xmlns:m="http://schemas.openxmlformats.org/officeDocument/2006/math">
                    <m:r>
                      <a:rPr lang="en-US" altLang="en-US" sz="2400" i="1" dirty="0">
                        <a:solidFill>
                          <a:srgbClr val="66FF33"/>
                        </a:solidFill>
                        <a:latin typeface="Cambria Math" panose="02040503050406030204" pitchFamily="18" charset="0"/>
                        <a:sym typeface="Symbol" panose="05050102010706020507" pitchFamily="18" charset="2"/>
                      </a:rPr>
                      <m:t>𝑤</m:t>
                    </m:r>
                  </m:oMath>
                </a14:m>
                <a:r>
                  <a:rPr lang="en-CA" altLang="en-US" sz="2400" i="1" baseline="-25000" dirty="0">
                    <a:solidFill>
                      <a:srgbClr val="66FF33"/>
                    </a:solidFill>
                    <a:cs typeface="Times New Roman" panose="02020603050405020304" pitchFamily="18" charset="0"/>
                    <a:sym typeface="Symbol" panose="05050102010706020507" pitchFamily="18" charset="2"/>
                  </a:rPr>
                  <a:t>i</a:t>
                </a:r>
                <a:r>
                  <a:rPr lang="en-CA" altLang="en-US" sz="2400" i="1" dirty="0">
                    <a:solidFill>
                      <a:srgbClr val="92D050"/>
                    </a:solidFill>
                    <a:cs typeface="Times New Roman" panose="02020603050405020304" pitchFamily="18" charset="0"/>
                    <a:sym typeface="Symbol" panose="05050102010706020507" pitchFamily="18" charset="2"/>
                  </a:rPr>
                  <a:t> </a:t>
                </a:r>
                <a:r>
                  <a:rPr lang="en-CA" altLang="en-US" sz="2400" dirty="0">
                    <a:solidFill>
                      <a:srgbClr val="FFFFFF"/>
                    </a:solidFill>
                    <a:cs typeface="Times New Roman" panose="02020603050405020304" pitchFamily="18" charset="0"/>
                    <a:sym typeface="Symbol" panose="05050102010706020507" pitchFamily="18" charset="2"/>
                  </a:rPr>
                  <a:t>describing </a:t>
                </a:r>
                <a14:m>
                  <m:oMath xmlns:m="http://schemas.openxmlformats.org/officeDocument/2006/math">
                    <m:sSub>
                      <m:sSubPr>
                        <m:ctrlPr>
                          <a:rPr lang="en-US" altLang="en-US" sz="2400" i="1" dirty="0">
                            <a:solidFill>
                              <a:srgbClr val="66FF33"/>
                            </a:solidFill>
                            <a:latin typeface="Cambria Math" panose="02040503050406030204" pitchFamily="18" charset="0"/>
                            <a:sym typeface="Symbol" panose="05050102010706020507" pitchFamily="18" charset="2"/>
                          </a:rPr>
                        </m:ctrlPr>
                      </m:sSubPr>
                      <m:e>
                        <m:r>
                          <a:rPr lang="en-CA" altLang="en-US" sz="2400"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sz="2400" i="1" dirty="0">
                                <a:solidFill>
                                  <a:srgbClr val="66FF33"/>
                                </a:solidFill>
                                <a:latin typeface="Cambria Math" panose="02040503050406030204" pitchFamily="18" charset="0"/>
                                <a:sym typeface="Symbol" panose="05050102010706020507" pitchFamily="18" charset="2"/>
                              </a:rPr>
                            </m:ctrlPr>
                          </m:accPr>
                          <m:e>
                            <m:r>
                              <a:rPr lang="en-CA" altLang="en-US" sz="2400" i="1" dirty="0">
                                <a:solidFill>
                                  <a:srgbClr val="66FF33"/>
                                </a:solidFill>
                                <a:latin typeface="Cambria Math" panose="02040503050406030204" pitchFamily="18" charset="0"/>
                                <a:sym typeface="Symbol" panose="05050102010706020507" pitchFamily="18" charset="2"/>
                              </a:rPr>
                              <m:t>𝑤</m:t>
                            </m:r>
                          </m:e>
                        </m:acc>
                      </m:sub>
                    </m:sSub>
                    <m:r>
                      <a:rPr lang="en-CA" altLang="en-US" sz="2400" i="1" dirty="0">
                        <a:solidFill>
                          <a:srgbClr val="66FF33"/>
                        </a:solidFill>
                        <a:latin typeface="Cambria Math" panose="02040503050406030204" pitchFamily="18" charset="0"/>
                        <a:sym typeface="Symbol" panose="05050102010706020507" pitchFamily="18" charset="2"/>
                      </a:rPr>
                      <m:t> </m:t>
                    </m:r>
                  </m:oMath>
                </a14:m>
                <a:endPar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endParaRPr>
              </a:p>
              <a:p>
                <a:pPr marL="742950" lvl="0" indent="-457200">
                  <a:buFont typeface="Arial" panose="020B0604020202020204" pitchFamily="34" charset="0"/>
                  <a:buChar char="•"/>
                  <a:defRPr/>
                </a:pPr>
                <a:r>
                  <a:rPr lang="en-US" altLang="en-US" sz="2400" i="1" dirty="0">
                    <a:solidFill>
                      <a:srgbClr val="FF00FF"/>
                    </a:solidFill>
                    <a:sym typeface="Symbol" panose="05050102010706020507" pitchFamily="18" charset="2"/>
                  </a:rPr>
                  <a:t>D </a:t>
                </a:r>
                <a:r>
                  <a:rPr lang="en-CA" altLang="en-US" sz="2400" dirty="0">
                    <a:solidFill>
                      <a:srgbClr val="FF00FF"/>
                    </a:solidFill>
                    <a:cs typeface="Times New Roman" panose="02020603050405020304" pitchFamily="18" charset="0"/>
                    <a:sym typeface="Symbol" panose="05050102010706020507" pitchFamily="18" charset="2"/>
                  </a:rPr>
                  <a:t> = # of training data</a:t>
                </a:r>
              </a:p>
              <a:p>
                <a:pPr marL="742950" lvl="0" indent="-457200">
                  <a:buFont typeface="Arial" panose="020B0604020202020204" pitchFamily="34" charset="0"/>
                  <a:buChar char="•"/>
                  <a:defRPr/>
                </a:pPr>
                <a:r>
                  <a:rPr lang="en-CA" altLang="en-US" sz="2400" i="1" dirty="0">
                    <a:solidFill>
                      <a:srgbClr val="66FF33"/>
                    </a:solidFill>
                    <a:cs typeface="Times New Roman" panose="02020603050405020304" pitchFamily="18" charset="0"/>
                    <a:sym typeface="Symbol" panose="05050102010706020507" pitchFamily="18" charset="2"/>
                  </a:rPr>
                  <a:t>m </a:t>
                </a:r>
                <a:r>
                  <a:rPr lang="en-CA" altLang="en-US" sz="2400" dirty="0">
                    <a:solidFill>
                      <a:srgbClr val="FFFFFF"/>
                    </a:solidFill>
                    <a:sym typeface="Symbol" panose="05050102010706020507" pitchFamily="18" charset="2"/>
                  </a:rPr>
                  <a:t>  </a:t>
                </a:r>
                <a:r>
                  <a:rPr lang="az-Cyrl-AZ" altLang="en-US" sz="2400" i="1" dirty="0">
                    <a:solidFill>
                      <a:srgbClr val="FF0000"/>
                    </a:solidFill>
                  </a:rPr>
                  <a:t>ԑ</a:t>
                </a:r>
                <a:r>
                  <a:rPr lang="en-CA" altLang="en-US" sz="2400" i="1" baseline="30000" dirty="0">
                    <a:solidFill>
                      <a:srgbClr val="FF0000"/>
                    </a:solidFill>
                  </a:rPr>
                  <a:t>2</a:t>
                </a:r>
                <a:r>
                  <a:rPr lang="en-US" altLang="en-US" sz="2400" i="1" dirty="0">
                    <a:solidFill>
                      <a:srgbClr val="FF00FF"/>
                    </a:solidFill>
                    <a:sym typeface="Symbol" panose="05050102010706020507" pitchFamily="18" charset="2"/>
                  </a:rPr>
                  <a:t>D</a:t>
                </a:r>
                <a:endParaRPr lang="en-CA" sz="2400" dirty="0">
                  <a:solidFill>
                    <a:srgbClr val="FFFFFF"/>
                  </a:solidFill>
                  <a:cs typeface="Times New Roman" panose="02020603050405020304" pitchFamily="18" charset="0"/>
                </a:endParaRPr>
              </a:p>
              <a:p>
                <a:pPr marL="742950" lvl="0" indent="-457200">
                  <a:buFont typeface="Arial" panose="020B0604020202020204" pitchFamily="34" charset="0"/>
                  <a:buChar char="•"/>
                  <a:defRPr/>
                </a:pP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If on the randomly chosen training data, </a:t>
                </a:r>
              </a:p>
              <a:p>
                <a:pPr marL="74295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sz="2400" noProof="0" dirty="0">
                    <a:solidFill>
                      <a:srgbClr val="FFFFFF"/>
                    </a:solidFill>
                    <a:cs typeface="Times New Roman" panose="02020603050405020304" pitchFamily="18" charset="0"/>
                  </a:rPr>
                  <a:t>a</a:t>
                </a: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 machine is found that gives good answers,</a:t>
                </a:r>
              </a:p>
              <a:p>
                <a:pPr marL="285750">
                  <a:defRPr/>
                </a:pPr>
                <a:r>
                  <a:rPr lang="en-CA" sz="2400" noProof="0" dirty="0">
                    <a:solidFill>
                      <a:srgbClr val="FFFFFF"/>
                    </a:solidFill>
                    <a:cs typeface="Times New Roman" panose="02020603050405020304" pitchFamily="18" charset="0"/>
                  </a:rPr>
                  <a:t>       </a:t>
                </a:r>
                <a:r>
                  <a:rPr lang="en-CA" sz="2400" dirty="0">
                    <a:solidFill>
                      <a:srgbClr val="FFFFFF"/>
                    </a:solidFill>
                    <a:cs typeface="Times New Roman" panose="02020603050405020304" pitchFamily="18" charset="0"/>
                  </a:rPr>
                  <a:t>without simply memorizing, </a:t>
                </a:r>
              </a:p>
              <a:p>
                <a:pPr marL="742950" lvl="0" indent="-457200">
                  <a:buFont typeface="Arial" panose="020B0604020202020204" pitchFamily="34" charset="0"/>
                  <a:buChar char="•"/>
                  <a:defRPr/>
                </a:pP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then we can prove that with high probability </a:t>
                </a:r>
                <a:b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b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this same machine will also work </a:t>
                </a:r>
                <a:r>
                  <a:rPr kumimoji="0" lang="en-CA" sz="2400" b="0" u="none" strike="noStrike" kern="1200" cap="none" spc="0" normalizeH="0" baseline="0" noProof="0" dirty="0">
                    <a:ln>
                      <a:noFill/>
                    </a:ln>
                    <a:effectLst/>
                    <a:uLnTx/>
                    <a:uFillTx/>
                    <a:cs typeface="Times New Roman" panose="02020603050405020304" pitchFamily="18" charset="0"/>
                  </a:rPr>
                  <a:t>(1-</a:t>
                </a:r>
                <a:r>
                  <a:rPr lang="az-Cyrl-AZ" altLang="en-US" sz="2400" dirty="0">
                    <a:solidFill>
                      <a:srgbClr val="FF0000"/>
                    </a:solidFill>
                  </a:rPr>
                  <a:t>ԑ</a:t>
                </a:r>
                <a:r>
                  <a:rPr lang="en-US" altLang="en-US" sz="2400" dirty="0"/>
                  <a:t>) </a:t>
                </a: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well</a:t>
                </a:r>
                <a:br>
                  <a:rPr lang="en-CA" sz="2400" dirty="0">
                    <a:solidFill>
                      <a:srgbClr val="FFFFFF"/>
                    </a:solidFill>
                    <a:cs typeface="Times New Roman" panose="02020603050405020304" pitchFamily="18" charset="0"/>
                  </a:rPr>
                </a:br>
                <a:r>
                  <a:rPr kumimoji="0" lang="en-CA" sz="2400" b="0" i="0" u="none" strike="noStrike" kern="1200" cap="none" spc="0" normalizeH="0" baseline="0" noProof="0" dirty="0">
                    <a:ln>
                      <a:noFill/>
                    </a:ln>
                    <a:solidFill>
                      <a:srgbClr val="FFFFFF"/>
                    </a:solidFill>
                    <a:effectLst/>
                    <a:uLnTx/>
                    <a:uFillTx/>
                    <a:cs typeface="Times New Roman" panose="02020603050405020304" pitchFamily="18" charset="0"/>
                  </a:rPr>
                  <a:t>on never seen before instances.</a:t>
                </a:r>
                <a:endParaRPr kumimoji="0" lang="en-CA" altLang="en-US" sz="2400" b="0" i="0" u="none" strike="noStrike" kern="1200" cap="none" spc="0" normalizeH="0" baseline="0" noProof="0" dirty="0">
                  <a:ln>
                    <a:noFill/>
                  </a:ln>
                  <a:solidFill>
                    <a:srgbClr val="FFFFFF"/>
                  </a:solidFill>
                  <a:effectLst/>
                  <a:uLnTx/>
                  <a:uFillTx/>
                  <a:cs typeface="Times New Roman" panose="02020603050405020304" pitchFamily="18" charset="0"/>
                  <a:sym typeface="Symbol" panose="05050102010706020507" pitchFamily="18" charset="2"/>
                </a:endParaRPr>
              </a:p>
            </p:txBody>
          </p:sp>
        </mc:Choice>
        <mc:Fallback xmlns="">
          <p:sp>
            <p:nvSpPr>
              <p:cNvPr id="36" name="Rectangle 35"/>
              <p:cNvSpPr>
                <a:spLocks noRot="1" noChangeAspect="1" noMove="1" noResize="1" noEditPoints="1" noAdjustHandles="1" noChangeArrowheads="1" noChangeShapeType="1" noTextEdit="1"/>
              </p:cNvSpPr>
              <p:nvPr/>
            </p:nvSpPr>
            <p:spPr>
              <a:xfrm>
                <a:off x="76200" y="533400"/>
                <a:ext cx="9305408" cy="3785652"/>
              </a:xfrm>
              <a:prstGeom prst="rect">
                <a:avLst/>
              </a:prstGeom>
              <a:blipFill>
                <a:blip r:embed="rId3"/>
                <a:stretch>
                  <a:fillRect t="-1288" b="-2576"/>
                </a:stretch>
              </a:blipFill>
            </p:spPr>
            <p:txBody>
              <a:bodyPr/>
              <a:lstStyle/>
              <a:p>
                <a:r>
                  <a:rPr lang="en-GB">
                    <a:noFill/>
                  </a:rPr>
                  <a:t> </a:t>
                </a:r>
              </a:p>
            </p:txBody>
          </p:sp>
        </mc:Fallback>
      </mc:AlternateContent>
      <p:grpSp>
        <p:nvGrpSpPr>
          <p:cNvPr id="114" name="Group 113"/>
          <p:cNvGrpSpPr/>
          <p:nvPr/>
        </p:nvGrpSpPr>
        <p:grpSpPr>
          <a:xfrm>
            <a:off x="4029682" y="5511060"/>
            <a:ext cx="1639331" cy="678340"/>
            <a:chOff x="875410" y="4942080"/>
            <a:chExt cx="2353800" cy="860040"/>
          </a:xfrm>
        </p:grpSpPr>
        <p:sp>
          <p:nvSpPr>
            <p:cNvPr id="116" name="Oval 115"/>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7" name="Oval 116"/>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8" name="Oval 117"/>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9" name="Oval 118"/>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0" name="Oval 119"/>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1" name="Oval 120"/>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3" name="Oval 12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4" name="Oval 12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5" name="Oval 12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6" name="Oval 12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4098" name="Picture 2" descr="Image result for d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03420"/>
            <a:ext cx="988450" cy="988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ar tr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448" y="4855347"/>
            <a:ext cx="2139999" cy="141859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summarize the mater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670" y="5002121"/>
            <a:ext cx="1837980" cy="1378485"/>
          </a:xfrm>
          <a:prstGeom prst="rect">
            <a:avLst/>
          </a:prstGeom>
          <a:noFill/>
          <a:extLst>
            <a:ext uri="{909E8E84-426E-40DD-AFC4-6F175D3DCCD1}">
              <a14:hiddenFill xmlns:a14="http://schemas.microsoft.com/office/drawing/2010/main">
                <a:solidFill>
                  <a:srgbClr val="FFFFFF"/>
                </a:solidFill>
              </a14:hiddenFill>
            </a:ext>
          </a:extLst>
        </p:spPr>
      </p:pic>
      <p:sp>
        <p:nvSpPr>
          <p:cNvPr id="67" name="Freeform 66"/>
          <p:cNvSpPr/>
          <p:nvPr/>
        </p:nvSpPr>
        <p:spPr>
          <a:xfrm>
            <a:off x="3910829" y="5624752"/>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nvGrpSpPr>
          <p:cNvPr id="2" name="Group 1">
            <a:extLst>
              <a:ext uri="{FF2B5EF4-FFF2-40B4-BE49-F238E27FC236}">
                <a16:creationId xmlns:a16="http://schemas.microsoft.com/office/drawing/2014/main" id="{87691F14-5550-48ED-8F5C-469EC332C1D2}"/>
              </a:ext>
            </a:extLst>
          </p:cNvPr>
          <p:cNvGrpSpPr/>
          <p:nvPr/>
        </p:nvGrpSpPr>
        <p:grpSpPr>
          <a:xfrm>
            <a:off x="3707835" y="5339369"/>
            <a:ext cx="2388165" cy="1442431"/>
            <a:chOff x="3707835" y="5339369"/>
            <a:chExt cx="2388165" cy="1442431"/>
          </a:xfrm>
        </p:grpSpPr>
        <p:cxnSp>
          <p:nvCxnSpPr>
            <p:cNvPr id="95" name="Straight Connector 94">
              <a:extLst>
                <a:ext uri="{FF2B5EF4-FFF2-40B4-BE49-F238E27FC236}">
                  <a16:creationId xmlns:a16="http://schemas.microsoft.com/office/drawing/2014/main" id="{BCA091C8-AF4C-4396-8224-A2AF8BE63B86}"/>
                </a:ext>
              </a:extLst>
            </p:cNvPr>
            <p:cNvCxnSpPr/>
            <p:nvPr/>
          </p:nvCxnSpPr>
          <p:spPr bwMode="auto">
            <a:xfrm>
              <a:off x="3813976" y="5339369"/>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911AB77-B20C-417E-A342-1279145066C1}"/>
                </a:ext>
              </a:extLst>
            </p:cNvPr>
            <p:cNvCxnSpPr/>
            <p:nvPr/>
          </p:nvCxnSpPr>
          <p:spPr bwMode="auto">
            <a:xfrm flipH="1">
              <a:off x="3707835" y="6661598"/>
              <a:ext cx="2388165" cy="0"/>
            </a:xfrm>
            <a:prstGeom prst="line">
              <a:avLst/>
            </a:prstGeom>
            <a:noFill/>
            <a:ln w="12700" cap="sq" cmpd="sng" algn="ctr">
              <a:solidFill>
                <a:schemeClr val="tx1"/>
              </a:solidFill>
              <a:prstDash val="solid"/>
              <a:round/>
              <a:headEnd type="none" w="med" len="med"/>
              <a:tailEnd type="none" w="med" len="med"/>
            </a:ln>
            <a:effectLst/>
          </p:spPr>
        </p:cxnSp>
      </p:grpSp>
      <p:cxnSp>
        <p:nvCxnSpPr>
          <p:cNvPr id="4" name="Straight Connector 3">
            <a:extLst>
              <a:ext uri="{FF2B5EF4-FFF2-40B4-BE49-F238E27FC236}">
                <a16:creationId xmlns:a16="http://schemas.microsoft.com/office/drawing/2014/main" id="{4FFAA11E-4CAE-448F-9215-6F8407E07914}"/>
              </a:ext>
            </a:extLst>
          </p:cNvPr>
          <p:cNvCxnSpPr/>
          <p:nvPr/>
        </p:nvCxnSpPr>
        <p:spPr bwMode="auto">
          <a:xfrm flipV="1">
            <a:off x="5363496" y="5339369"/>
            <a:ext cx="0" cy="1322229"/>
          </a:xfrm>
          <a:prstGeom prst="line">
            <a:avLst/>
          </a:prstGeom>
          <a:noFill/>
          <a:ln w="0" cap="sq" cmpd="sng" algn="ctr">
            <a:solidFill>
              <a:srgbClr val="00FFFF"/>
            </a:solidFill>
            <a:prstDash val="solid"/>
            <a:round/>
            <a:headEnd type="none" w="med" len="med"/>
            <a:tailEnd type="none" w="med" len="med"/>
          </a:ln>
          <a:effectLst/>
        </p:spPr>
      </p:cxnSp>
    </p:spTree>
    <p:extLst>
      <p:ext uri="{BB962C8B-B14F-4D97-AF65-F5344CB8AC3E}">
        <p14:creationId xmlns:p14="http://schemas.microsoft.com/office/powerpoint/2010/main" val="10718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 calcmode="lin" valueType="num">
                                      <p:cBhvr additive="base">
                                        <p:cTn id="1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anim calcmode="lin" valueType="num">
                                      <p:cBhvr additive="base">
                                        <p:cTn id="23"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 calcmode="lin" valueType="num">
                                      <p:cBhvr additive="base">
                                        <p:cTn id="29"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 calcmode="lin" valueType="num">
                                      <p:cBhvr additive="base">
                                        <p:cTn id="35" dur="500" fill="hold"/>
                                        <p:tgtEl>
                                          <p:spTgt spid="3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500" fill="hold"/>
                                        <p:tgtEl>
                                          <p:spTgt spid="114"/>
                                        </p:tgtEl>
                                        <p:attrNameLst>
                                          <p:attrName>ppt_x</p:attrName>
                                        </p:attrNameLst>
                                      </p:cBhvr>
                                      <p:tavLst>
                                        <p:tav tm="0">
                                          <p:val>
                                            <p:strVal val="0-#ppt_w/2"/>
                                          </p:val>
                                        </p:tav>
                                        <p:tav tm="100000">
                                          <p:val>
                                            <p:strVal val="#ppt_x"/>
                                          </p:val>
                                        </p:tav>
                                      </p:tavLst>
                                    </p:anim>
                                    <p:anim calcmode="lin" valueType="num">
                                      <p:cBhvr additive="base">
                                        <p:cTn id="40" dur="500" fill="hold"/>
                                        <p:tgtEl>
                                          <p:spTgt spid="1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additive="base">
                                        <p:cTn id="43" dur="500" fill="hold"/>
                                        <p:tgtEl>
                                          <p:spTgt spid="4098"/>
                                        </p:tgtEl>
                                        <p:attrNameLst>
                                          <p:attrName>ppt_x</p:attrName>
                                        </p:attrNameLst>
                                      </p:cBhvr>
                                      <p:tavLst>
                                        <p:tav tm="0">
                                          <p:val>
                                            <p:strVal val="0-#ppt_w/2"/>
                                          </p:val>
                                        </p:tav>
                                        <p:tav tm="100000">
                                          <p:val>
                                            <p:strVal val="#ppt_x"/>
                                          </p:val>
                                        </p:tav>
                                      </p:tavLst>
                                    </p:anim>
                                    <p:anim calcmode="lin" valueType="num">
                                      <p:cBhvr additive="base">
                                        <p:cTn id="44" dur="500" fill="hold"/>
                                        <p:tgtEl>
                                          <p:spTgt spid="409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6">
                                            <p:txEl>
                                              <p:pRg st="5" end="5"/>
                                            </p:txEl>
                                          </p:spTgt>
                                        </p:tgtEl>
                                        <p:attrNameLst>
                                          <p:attrName>style.visibility</p:attrName>
                                        </p:attrNameLst>
                                      </p:cBhvr>
                                      <p:to>
                                        <p:strVal val="visible"/>
                                      </p:to>
                                    </p:set>
                                    <p:anim calcmode="lin" valueType="num">
                                      <p:cBhvr additive="base">
                                        <p:cTn id="53" dur="500" fill="hold"/>
                                        <p:tgtEl>
                                          <p:spTgt spid="36">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
                                            <p:txEl>
                                              <p:pRg st="5" end="5"/>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500" fill="hold"/>
                                        <p:tgtEl>
                                          <p:spTgt spid="67"/>
                                        </p:tgtEl>
                                        <p:attrNameLst>
                                          <p:attrName>ppt_x</p:attrName>
                                        </p:attrNameLst>
                                      </p:cBhvr>
                                      <p:tavLst>
                                        <p:tav tm="0">
                                          <p:val>
                                            <p:strVal val="0-#ppt_w/2"/>
                                          </p:val>
                                        </p:tav>
                                        <p:tav tm="100000">
                                          <p:val>
                                            <p:strVal val="#ppt_x"/>
                                          </p:val>
                                        </p:tav>
                                      </p:tavLst>
                                    </p:anim>
                                    <p:anim calcmode="lin" valueType="num">
                                      <p:cBhvr additive="base">
                                        <p:cTn id="5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6">
                                            <p:txEl>
                                              <p:pRg st="6" end="6"/>
                                            </p:txEl>
                                          </p:spTgt>
                                        </p:tgtEl>
                                        <p:attrNameLst>
                                          <p:attrName>style.visibility</p:attrName>
                                        </p:attrNameLst>
                                      </p:cBhvr>
                                      <p:to>
                                        <p:strVal val="visible"/>
                                      </p:to>
                                    </p:set>
                                    <p:anim calcmode="lin" valueType="num">
                                      <p:cBhvr additive="base">
                                        <p:cTn id="63" dur="500" fill="hold"/>
                                        <p:tgtEl>
                                          <p:spTgt spid="36">
                                            <p:txEl>
                                              <p:pRg st="6" end="6"/>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6">
                                            <p:txEl>
                                              <p:pRg st="6" end="6"/>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0-#ppt_w/2"/>
                                          </p:val>
                                        </p:tav>
                                        <p:tav tm="100000">
                                          <p:val>
                                            <p:strVal val="#ppt_x"/>
                                          </p:val>
                                        </p:tav>
                                      </p:tavLst>
                                    </p:anim>
                                    <p:anim calcmode="lin" valueType="num">
                                      <p:cBhvr additive="base">
                                        <p:cTn id="68" dur="500" fill="hold"/>
                                        <p:tgtEl>
                                          <p:spTgt spid="66"/>
                                        </p:tgtEl>
                                        <p:attrNameLst>
                                          <p:attrName>ppt_y</p:attrName>
                                        </p:attrNameLst>
                                      </p:cBhvr>
                                      <p:tavLst>
                                        <p:tav tm="0">
                                          <p:val>
                                            <p:strVal val="#ppt_y"/>
                                          </p:val>
                                        </p:tav>
                                        <p:tav tm="100000">
                                          <p:val>
                                            <p:strVal val="#ppt_y"/>
                                          </p:val>
                                        </p:tav>
                                      </p:tavLst>
                                    </p:anim>
                                  </p:childTnLst>
                                </p:cTn>
                              </p:par>
                              <p:par>
                                <p:cTn id="69" presetID="32" presetClass="emph" presetSubtype="0" fill="hold" nodeType="withEffect">
                                  <p:stCondLst>
                                    <p:cond delay="0"/>
                                  </p:stCondLst>
                                  <p:childTnLst>
                                    <p:animRot by="120000">
                                      <p:cBhvr>
                                        <p:cTn id="70" dur="100" fill="hold">
                                          <p:stCondLst>
                                            <p:cond delay="0"/>
                                          </p:stCondLst>
                                        </p:cTn>
                                        <p:tgtEl>
                                          <p:spTgt spid="36">
                                            <p:txEl>
                                              <p:pRg st="3" end="3"/>
                                            </p:txEl>
                                          </p:spTgt>
                                        </p:tgtEl>
                                        <p:attrNameLst>
                                          <p:attrName>r</p:attrName>
                                        </p:attrNameLst>
                                      </p:cBhvr>
                                    </p:animRot>
                                    <p:animRot by="-240000">
                                      <p:cBhvr>
                                        <p:cTn id="71" dur="200" fill="hold">
                                          <p:stCondLst>
                                            <p:cond delay="200"/>
                                          </p:stCondLst>
                                        </p:cTn>
                                        <p:tgtEl>
                                          <p:spTgt spid="36">
                                            <p:txEl>
                                              <p:pRg st="3" end="3"/>
                                            </p:txEl>
                                          </p:spTgt>
                                        </p:tgtEl>
                                        <p:attrNameLst>
                                          <p:attrName>r</p:attrName>
                                        </p:attrNameLst>
                                      </p:cBhvr>
                                    </p:animRot>
                                    <p:animRot by="240000">
                                      <p:cBhvr>
                                        <p:cTn id="72" dur="200" fill="hold">
                                          <p:stCondLst>
                                            <p:cond delay="400"/>
                                          </p:stCondLst>
                                        </p:cTn>
                                        <p:tgtEl>
                                          <p:spTgt spid="36">
                                            <p:txEl>
                                              <p:pRg st="3" end="3"/>
                                            </p:txEl>
                                          </p:spTgt>
                                        </p:tgtEl>
                                        <p:attrNameLst>
                                          <p:attrName>r</p:attrName>
                                        </p:attrNameLst>
                                      </p:cBhvr>
                                    </p:animRot>
                                    <p:animRot by="-240000">
                                      <p:cBhvr>
                                        <p:cTn id="73" dur="200" fill="hold">
                                          <p:stCondLst>
                                            <p:cond delay="600"/>
                                          </p:stCondLst>
                                        </p:cTn>
                                        <p:tgtEl>
                                          <p:spTgt spid="36">
                                            <p:txEl>
                                              <p:pRg st="3" end="3"/>
                                            </p:txEl>
                                          </p:spTgt>
                                        </p:tgtEl>
                                        <p:attrNameLst>
                                          <p:attrName>r</p:attrName>
                                        </p:attrNameLst>
                                      </p:cBhvr>
                                    </p:animRot>
                                    <p:animRot by="120000">
                                      <p:cBhvr>
                                        <p:cTn id="74" dur="200" fill="hold">
                                          <p:stCondLst>
                                            <p:cond delay="800"/>
                                          </p:stCondLst>
                                        </p:cTn>
                                        <p:tgtEl>
                                          <p:spTgt spid="36">
                                            <p:txEl>
                                              <p:pRg st="3" end="3"/>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6">
                                            <p:txEl>
                                              <p:pRg st="7" end="7"/>
                                            </p:txEl>
                                          </p:spTgt>
                                        </p:tgtEl>
                                        <p:attrNameLst>
                                          <p:attrName>style.visibility</p:attrName>
                                        </p:attrNameLst>
                                      </p:cBhvr>
                                      <p:to>
                                        <p:strVal val="visible"/>
                                      </p:to>
                                    </p:set>
                                    <p:anim calcmode="lin" valueType="num">
                                      <p:cBhvr additive="base">
                                        <p:cTn id="79" dur="500" fill="hold"/>
                                        <p:tgtEl>
                                          <p:spTgt spid="36">
                                            <p:txEl>
                                              <p:pRg st="7" end="7"/>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6">
                                            <p:txEl>
                                              <p:pRg st="7" end="7"/>
                                            </p:txEl>
                                          </p:spTgt>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4100"/>
                                        </p:tgtEl>
                                        <p:attrNameLst>
                                          <p:attrName>style.visibility</p:attrName>
                                        </p:attrNameLst>
                                      </p:cBhvr>
                                      <p:to>
                                        <p:strVal val="visible"/>
                                      </p:to>
                                    </p:set>
                                    <p:anim calcmode="lin" valueType="num">
                                      <p:cBhvr additive="base">
                                        <p:cTn id="83" dur="500" fill="hold"/>
                                        <p:tgtEl>
                                          <p:spTgt spid="4100"/>
                                        </p:tgtEl>
                                        <p:attrNameLst>
                                          <p:attrName>ppt_x</p:attrName>
                                        </p:attrNameLst>
                                      </p:cBhvr>
                                      <p:tavLst>
                                        <p:tav tm="0">
                                          <p:val>
                                            <p:strVal val="0-#ppt_w/2"/>
                                          </p:val>
                                        </p:tav>
                                        <p:tav tm="100000">
                                          <p:val>
                                            <p:strVal val="#ppt_x"/>
                                          </p:val>
                                        </p:tav>
                                      </p:tavLst>
                                    </p:anim>
                                    <p:anim calcmode="lin" valueType="num">
                                      <p:cBhvr additive="base">
                                        <p:cTn id="84" dur="500" fill="hold"/>
                                        <p:tgtEl>
                                          <p:spTgt spid="410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0-#ppt_w/2"/>
                                          </p:val>
                                        </p:tav>
                                        <p:tav tm="100000">
                                          <p:val>
                                            <p:strVal val="#ppt_x"/>
                                          </p:val>
                                        </p:tav>
                                      </p:tavLst>
                                    </p:anim>
                                    <p:anim calcmode="lin" valueType="num">
                                      <p:cBhvr additive="base">
                                        <p:cTn id="8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28600"/>
            <a:ext cx="9651473" cy="4495800"/>
            <a:chOff x="-76200" y="228600"/>
            <a:chExt cx="9651473" cy="449580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lvl="0" algn="ctr">
                    <a:defRPr/>
                  </a:pPr>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FFFFFF"/>
                      </a:solidFill>
                      <a:cs typeface="Times New Roman" panose="02020603050405020304" pitchFamily="18" charset="0"/>
                      <a:sym typeface="Symbol" panose="05050102010706020507" pitchFamily="18" charset="2"/>
                    </a:rPr>
                    <a:t> = # of bits </a:t>
                  </a:r>
                  <a14:m>
                    <m:oMath xmlns:m="http://schemas.openxmlformats.org/officeDocument/2006/math">
                      <m:r>
                        <a:rPr lang="en-US" altLang="en-US" i="1" dirty="0">
                          <a:solidFill>
                            <a:srgbClr val="66FF33"/>
                          </a:solidFill>
                          <a:latin typeface="Cambria Math" panose="02040503050406030204" pitchFamily="18" charset="0"/>
                          <a:sym typeface="Symbol" panose="05050102010706020507" pitchFamily="18" charset="2"/>
                        </a:rPr>
                        <m:t>𝑤</m:t>
                      </m:r>
                    </m:oMath>
                  </a14:m>
                  <a:r>
                    <a:rPr lang="en-CA" altLang="en-US" i="1" baseline="-25000" dirty="0">
                      <a:solidFill>
                        <a:srgbClr val="66FF33"/>
                      </a:solidFill>
                      <a:cs typeface="Times New Roman" panose="02020603050405020304" pitchFamily="18" charset="0"/>
                      <a:sym typeface="Symbol" panose="05050102010706020507" pitchFamily="18" charset="2"/>
                    </a:rPr>
                    <a:t>i</a:t>
                  </a:r>
                  <a:r>
                    <a:rPr lang="en-CA" altLang="en-US" i="1" dirty="0">
                      <a:solidFill>
                        <a:srgbClr val="92D050"/>
                      </a:solidFill>
                      <a:cs typeface="Times New Roman" panose="02020603050405020304" pitchFamily="18" charset="0"/>
                      <a:sym typeface="Symbol" panose="05050102010706020507" pitchFamily="18" charset="2"/>
                    </a:rPr>
                    <a:t> </a:t>
                  </a:r>
                  <a:r>
                    <a:rPr lang="en-CA" altLang="en-US" dirty="0">
                      <a:solidFill>
                        <a:srgbClr val="FFFFFF"/>
                      </a:solidFill>
                      <a:cs typeface="Times New Roman" panose="02020603050405020304" pitchFamily="18" charset="0"/>
                      <a:sym typeface="Symbol" panose="05050102010706020507" pitchFamily="18" charset="2"/>
                    </a:rPr>
                    <a:t>describing </a:t>
                  </a:r>
                  <a14:m>
                    <m:oMath xmlns:m="http://schemas.openxmlformats.org/officeDocument/2006/math">
                      <m:sSub>
                        <m:sSubPr>
                          <m:ctrlPr>
                            <a:rPr lang="en-US" altLang="en-US" i="1" dirty="0">
                              <a:solidFill>
                                <a:srgbClr val="66FF33"/>
                              </a:solidFill>
                              <a:latin typeface="Cambria Math" panose="02040503050406030204" pitchFamily="18" charset="0"/>
                              <a:sym typeface="Symbol" panose="05050102010706020507" pitchFamily="18" charset="2"/>
                            </a:rPr>
                          </m:ctrlPr>
                        </m:sSubPr>
                        <m:e>
                          <m:r>
                            <a:rPr lang="en-CA" altLang="en-US"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i="1" dirty="0">
                                  <a:solidFill>
                                    <a:srgbClr val="66FF33"/>
                                  </a:solidFill>
                                  <a:latin typeface="Cambria Math" panose="02040503050406030204" pitchFamily="18" charset="0"/>
                                  <a:sym typeface="Symbol" panose="05050102010706020507" pitchFamily="18" charset="2"/>
                                </a:rPr>
                              </m:ctrlPr>
                            </m:accPr>
                            <m:e>
                              <m:r>
                                <a:rPr lang="en-CA" altLang="en-US" i="1" dirty="0">
                                  <a:solidFill>
                                    <a:srgbClr val="66FF33"/>
                                  </a:solidFill>
                                  <a:latin typeface="Cambria Math" panose="02040503050406030204" pitchFamily="18" charset="0"/>
                                  <a:sym typeface="Symbol" panose="05050102010706020507" pitchFamily="18" charset="2"/>
                                </a:rPr>
                                <m:t>𝑤</m:t>
                              </m:r>
                            </m:e>
                          </m:acc>
                        </m:sub>
                      </m:sSub>
                    </m:oMath>
                  </a14:m>
                  <a:endPar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GB">
                      <a:noFill/>
                    </a:rPr>
                    <a:t> </a:t>
                  </a:r>
                </a:p>
              </p:txBody>
            </p:sp>
          </mc:Fallback>
        </mc:AlternateContent>
        <p:sp>
          <p:nvSpPr>
            <p:cNvPr id="14" name="Freeform 13"/>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6" name="Rectangle 15"/>
            <p:cNvSpPr/>
            <p:nvPr/>
          </p:nvSpPr>
          <p:spPr>
            <a:xfrm>
              <a:off x="6553200" y="2738735"/>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General Inputs</a:t>
              </a:r>
            </a:p>
          </p:txBody>
        </p:sp>
      </p:grpSp>
      <p:grpSp>
        <p:nvGrpSpPr>
          <p:cNvPr id="22" name="Group 21"/>
          <p:cNvGrpSpPr/>
          <p:nvPr/>
        </p:nvGrpSpPr>
        <p:grpSpPr>
          <a:xfrm>
            <a:off x="3707835" y="4796028"/>
            <a:ext cx="2388165" cy="1442431"/>
            <a:chOff x="2963950" y="5101903"/>
            <a:chExt cx="2388165" cy="1442431"/>
          </a:xfrm>
        </p:grpSpPr>
        <p:grpSp>
          <p:nvGrpSpPr>
            <p:cNvPr id="44" name="Group 43"/>
            <p:cNvGrpSpPr/>
            <p:nvPr/>
          </p:nvGrpSpPr>
          <p:grpSpPr>
            <a:xfrm>
              <a:off x="2963950" y="5101903"/>
              <a:ext cx="2388165" cy="1442431"/>
              <a:chOff x="2963950" y="5101903"/>
              <a:chExt cx="2388165" cy="1442431"/>
            </a:xfrm>
          </p:grpSpPr>
          <p:grpSp>
            <p:nvGrpSpPr>
              <p:cNvPr id="46" name="Group 45"/>
              <p:cNvGrpSpPr/>
              <p:nvPr/>
            </p:nvGrpSpPr>
            <p:grpSpPr>
              <a:xfrm>
                <a:off x="2963950" y="5101903"/>
                <a:ext cx="2388165" cy="1442431"/>
                <a:chOff x="2963950" y="5101903"/>
                <a:chExt cx="2388165" cy="1442431"/>
              </a:xfrm>
            </p:grpSpPr>
            <p:cxnSp>
              <p:nvCxnSpPr>
                <p:cNvPr id="60" name="Straight Connector 59"/>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47" name="Group 46"/>
              <p:cNvGrpSpPr/>
              <p:nvPr/>
            </p:nvGrpSpPr>
            <p:grpSpPr>
              <a:xfrm>
                <a:off x="3285797" y="5273594"/>
                <a:ext cx="1639331" cy="678340"/>
                <a:chOff x="875410" y="4942080"/>
                <a:chExt cx="2353800" cy="860040"/>
              </a:xfrm>
            </p:grpSpPr>
            <p:sp>
              <p:nvSpPr>
                <p:cNvPr id="48" name="Oval 4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45" name="Freeform 44"/>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3" name="Group 22"/>
          <p:cNvGrpSpPr/>
          <p:nvPr/>
        </p:nvGrpSpPr>
        <p:grpSpPr>
          <a:xfrm>
            <a:off x="829192" y="4796028"/>
            <a:ext cx="2388166" cy="1442431"/>
            <a:chOff x="76200" y="5339369"/>
            <a:chExt cx="2388166" cy="1442431"/>
          </a:xfrm>
        </p:grpSpPr>
        <p:grpSp>
          <p:nvGrpSpPr>
            <p:cNvPr id="24" name="Group 23"/>
            <p:cNvGrpSpPr/>
            <p:nvPr/>
          </p:nvGrpSpPr>
          <p:grpSpPr>
            <a:xfrm>
              <a:off x="76200" y="5339369"/>
              <a:ext cx="2388166" cy="1442431"/>
              <a:chOff x="311472" y="5173013"/>
              <a:chExt cx="2388166" cy="1442431"/>
            </a:xfrm>
          </p:grpSpPr>
          <p:grpSp>
            <p:nvGrpSpPr>
              <p:cNvPr id="26" name="Group 25"/>
              <p:cNvGrpSpPr/>
              <p:nvPr/>
            </p:nvGrpSpPr>
            <p:grpSpPr>
              <a:xfrm>
                <a:off x="311472" y="5173013"/>
                <a:ext cx="2388166" cy="1442431"/>
                <a:chOff x="311472" y="5173013"/>
                <a:chExt cx="2388166" cy="1442431"/>
              </a:xfrm>
            </p:grpSpPr>
            <p:cxnSp>
              <p:nvCxnSpPr>
                <p:cNvPr id="42" name="Straight Connector 41"/>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27" name="Group 26"/>
              <p:cNvGrpSpPr/>
              <p:nvPr/>
            </p:nvGrpSpPr>
            <p:grpSpPr>
              <a:xfrm>
                <a:off x="633319" y="5344704"/>
                <a:ext cx="1639331" cy="678340"/>
                <a:chOff x="875410" y="4942080"/>
                <a:chExt cx="2353800" cy="860040"/>
              </a:xfrm>
            </p:grpSpPr>
            <p:sp>
              <p:nvSpPr>
                <p:cNvPr id="28" name="Oval 2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25" name="Straight Connector 24"/>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5" name="Group 4"/>
          <p:cNvGrpSpPr/>
          <p:nvPr/>
        </p:nvGrpSpPr>
        <p:grpSpPr>
          <a:xfrm>
            <a:off x="381000" y="2058608"/>
            <a:ext cx="2227029" cy="1811356"/>
            <a:chOff x="381000" y="2058608"/>
            <a:chExt cx="2227029" cy="1811356"/>
          </a:xfrm>
        </p:grpSpPr>
        <p:pic>
          <p:nvPicPr>
            <p:cNvPr id="8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271" y="2058608"/>
              <a:ext cx="1370391" cy="1370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81000" y="3346744"/>
              <a:ext cx="2227029"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Underfitting</a:t>
              </a:r>
              <a:endPar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p:cNvGrpSpPr/>
          <p:nvPr/>
        </p:nvGrpSpPr>
        <p:grpSpPr>
          <a:xfrm>
            <a:off x="6866132" y="641985"/>
            <a:ext cx="2132822" cy="1786235"/>
            <a:chOff x="6866132" y="641985"/>
            <a:chExt cx="2132822" cy="1786235"/>
          </a:xfrm>
        </p:grpSpPr>
        <p:sp>
          <p:nvSpPr>
            <p:cNvPr id="86" name="Rectangle 85"/>
            <p:cNvSpPr/>
            <p:nvPr/>
          </p:nvSpPr>
          <p:spPr>
            <a:xfrm>
              <a:off x="6866132" y="1905000"/>
              <a:ext cx="2132822"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Overfitting</a:t>
              </a:r>
            </a:p>
          </p:txBody>
        </p:sp>
        <p:pic>
          <p:nvPicPr>
            <p:cNvPr id="87"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491" y="641985"/>
              <a:ext cx="1811342" cy="1310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51194" y="723687"/>
            <a:ext cx="2668606" cy="2466533"/>
            <a:chOff x="3351194" y="723687"/>
            <a:chExt cx="2668606" cy="2466533"/>
          </a:xfrm>
        </p:grpSpPr>
        <p:sp>
          <p:nvSpPr>
            <p:cNvPr id="88" name="Rectangle 87"/>
            <p:cNvSpPr/>
            <p:nvPr/>
          </p:nvSpPr>
          <p:spPr>
            <a:xfrm>
              <a:off x="3419992" y="2667000"/>
              <a:ext cx="2447408" cy="52322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Compression</a:t>
              </a:r>
            </a:p>
          </p:txBody>
        </p:sp>
        <p:pic>
          <p:nvPicPr>
            <p:cNvPr id="89" name="Picture 2" descr="Image result for summarize the mater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194" y="723687"/>
              <a:ext cx="2668606" cy="2001454"/>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Rectangle 63">
            <a:extLst>
              <a:ext uri="{FF2B5EF4-FFF2-40B4-BE49-F238E27FC236}">
                <a16:creationId xmlns:a16="http://schemas.microsoft.com/office/drawing/2014/main" id="{27F5FFA2-2C98-48AB-939B-CA5F01AA81C9}"/>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grpSp>
        <p:nvGrpSpPr>
          <p:cNvPr id="2" name="Group 1">
            <a:extLst>
              <a:ext uri="{FF2B5EF4-FFF2-40B4-BE49-F238E27FC236}">
                <a16:creationId xmlns:a16="http://schemas.microsoft.com/office/drawing/2014/main" id="{0C0FF24E-8E0D-419B-B359-BE9A232A80DF}"/>
              </a:ext>
            </a:extLst>
          </p:cNvPr>
          <p:cNvGrpSpPr/>
          <p:nvPr/>
        </p:nvGrpSpPr>
        <p:grpSpPr>
          <a:xfrm>
            <a:off x="6603434" y="4712950"/>
            <a:ext cx="2388166" cy="1519448"/>
            <a:chOff x="6603434" y="5256291"/>
            <a:chExt cx="2388166" cy="1519448"/>
          </a:xfrm>
        </p:grpSpPr>
        <p:grpSp>
          <p:nvGrpSpPr>
            <p:cNvPr id="62" name="Group 61"/>
            <p:cNvGrpSpPr/>
            <p:nvPr/>
          </p:nvGrpSpPr>
          <p:grpSpPr>
            <a:xfrm>
              <a:off x="6603434" y="5333308"/>
              <a:ext cx="2388166" cy="1442431"/>
              <a:chOff x="6483672" y="5173013"/>
              <a:chExt cx="2388166" cy="1442431"/>
            </a:xfrm>
          </p:grpSpPr>
          <p:grpSp>
            <p:nvGrpSpPr>
              <p:cNvPr id="64" name="Group 63"/>
              <p:cNvGrpSpPr/>
              <p:nvPr/>
            </p:nvGrpSpPr>
            <p:grpSpPr>
              <a:xfrm>
                <a:off x="6483672" y="5173013"/>
                <a:ext cx="2388166" cy="1442431"/>
                <a:chOff x="6483672" y="5173013"/>
                <a:chExt cx="2388166" cy="1442431"/>
              </a:xfrm>
            </p:grpSpPr>
            <p:cxnSp>
              <p:nvCxnSpPr>
                <p:cNvPr id="81" name="Straight Connector 80"/>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65" name="Group 64"/>
              <p:cNvGrpSpPr/>
              <p:nvPr/>
            </p:nvGrpSpPr>
            <p:grpSpPr>
              <a:xfrm>
                <a:off x="6805519" y="5344704"/>
                <a:ext cx="1639329" cy="678340"/>
                <a:chOff x="6805519" y="5344704"/>
                <a:chExt cx="1639329" cy="678340"/>
              </a:xfrm>
            </p:grpSpPr>
            <p:sp>
              <p:nvSpPr>
                <p:cNvPr id="66" name="Oval 65"/>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7" name="Oval 66"/>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9" name="Oval 68"/>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3" name="Oval 72"/>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4" name="Oval 73"/>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9" name="Oval 78"/>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0" name="Oval 79"/>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90" name="Freeform 111">
              <a:extLst>
                <a:ext uri="{FF2B5EF4-FFF2-40B4-BE49-F238E27FC236}">
                  <a16:creationId xmlns:a16="http://schemas.microsoft.com/office/drawing/2014/main" id="{BD7228AF-EE85-4653-AD99-8144EA133E88}"/>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8" name="Group 7">
            <a:extLst>
              <a:ext uri="{FF2B5EF4-FFF2-40B4-BE49-F238E27FC236}">
                <a16:creationId xmlns:a16="http://schemas.microsoft.com/office/drawing/2014/main" id="{3915E4C5-B5B9-E542-25E4-9FCD9AF6CAAE}"/>
              </a:ext>
            </a:extLst>
          </p:cNvPr>
          <p:cNvGrpSpPr/>
          <p:nvPr/>
        </p:nvGrpSpPr>
        <p:grpSpPr>
          <a:xfrm>
            <a:off x="5771684" y="3407224"/>
            <a:ext cx="651140" cy="531056"/>
            <a:chOff x="5928852" y="3421512"/>
            <a:chExt cx="651140" cy="531056"/>
          </a:xfrm>
        </p:grpSpPr>
        <p:sp>
          <p:nvSpPr>
            <p:cNvPr id="9" name="Rectangle 8">
              <a:extLst>
                <a:ext uri="{FF2B5EF4-FFF2-40B4-BE49-F238E27FC236}">
                  <a16:creationId xmlns:a16="http://schemas.microsoft.com/office/drawing/2014/main" id="{67C81E99-5609-F61C-89A7-BD2B356FB9F9}"/>
                </a:ext>
              </a:extLst>
            </p:cNvPr>
            <p:cNvSpPr/>
            <p:nvPr/>
          </p:nvSpPr>
          <p:spPr>
            <a:xfrm>
              <a:off x="5951294" y="3421512"/>
              <a:ext cx="628698" cy="523220"/>
            </a:xfrm>
            <a:prstGeom prst="rect">
              <a:avLst/>
            </a:prstGeom>
          </p:spPr>
          <p:txBody>
            <a:bodyPr wrap="none">
              <a:spAutoFit/>
            </a:bodyPr>
            <a:lstStyle/>
            <a:p>
              <a:pPr lvl="0" algn="ctr">
                <a:defRPr/>
              </a:pPr>
              <a:r>
                <a:rPr lang="el-GR" altLang="en-US" dirty="0">
                  <a:latin typeface="Times New Roman"/>
                  <a:cs typeface="Times New Roman" panose="02020603050405020304" pitchFamily="18" charset="0"/>
                  <a:sym typeface="Symbol" panose="05050102010706020507" pitchFamily="18" charset="2"/>
                </a:rPr>
                <a:t>≤</a:t>
              </a:r>
              <a:r>
                <a:rPr kumimoji="0" lang="en-US" altLang="en-US" sz="2800" b="0" i="1" u="none" strike="noStrike" kern="1200" cap="none" spc="0" normalizeH="0" baseline="0" noProof="0" dirty="0">
                  <a:ln>
                    <a:noFill/>
                  </a:ln>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0" name="Straight Arrow Connector 9">
              <a:extLst>
                <a:ext uri="{FF2B5EF4-FFF2-40B4-BE49-F238E27FC236}">
                  <a16:creationId xmlns:a16="http://schemas.microsoft.com/office/drawing/2014/main" id="{9C10E40C-BFB9-DB42-2299-41ABCBF331EC}"/>
                </a:ext>
              </a:extLst>
            </p:cNvPr>
            <p:cNvCxnSpPr/>
            <p:nvPr/>
          </p:nvCxnSpPr>
          <p:spPr bwMode="auto">
            <a:xfrm flipV="1">
              <a:off x="5928852" y="3421512"/>
              <a:ext cx="0" cy="531056"/>
            </a:xfrm>
            <a:prstGeom prst="straightConnector1">
              <a:avLst/>
            </a:prstGeom>
            <a:noFill/>
            <a:ln w="28575" cap="sq" cmpd="sng" algn="ctr">
              <a:solidFill>
                <a:schemeClr val="tx2"/>
              </a:solidFill>
              <a:prstDash val="solid"/>
              <a:round/>
              <a:headEnd type="triangle" w="med" len="med"/>
              <a:tailEnd type="triangle"/>
            </a:ln>
            <a:effectLst/>
          </p:spPr>
        </p:cxnSp>
      </p:grpSp>
      <p:sp>
        <p:nvSpPr>
          <p:cNvPr id="11" name="Rectangle 10">
            <a:extLst>
              <a:ext uri="{FF2B5EF4-FFF2-40B4-BE49-F238E27FC236}">
                <a16:creationId xmlns:a16="http://schemas.microsoft.com/office/drawing/2014/main" id="{F6B82321-290B-8585-5B19-632D76E8960D}"/>
              </a:ext>
            </a:extLst>
          </p:cNvPr>
          <p:cNvSpPr/>
          <p:nvPr/>
        </p:nvSpPr>
        <p:spPr>
          <a:xfrm>
            <a:off x="5173263" y="3786703"/>
            <a:ext cx="1492716"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&lt;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TextBox 14">
            <a:extLst>
              <a:ext uri="{FF2B5EF4-FFF2-40B4-BE49-F238E27FC236}">
                <a16:creationId xmlns:a16="http://schemas.microsoft.com/office/drawing/2014/main" id="{75EEC180-CAB5-7D4D-FC40-4885EF9A11D8}"/>
              </a:ext>
            </a:extLst>
          </p:cNvPr>
          <p:cNvSpPr txBox="1"/>
          <p:nvPr/>
        </p:nvSpPr>
        <p:spPr bwMode="auto">
          <a:xfrm>
            <a:off x="7469526" y="6232398"/>
            <a:ext cx="1563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eaLnBrk="0" hangingPunct="0">
              <a:defRPr/>
            </a:pPr>
            <a:r>
              <a:rPr lang="en-US" sz="2400" dirty="0">
                <a:effectLst>
                  <a:outerShdw blurRad="38100" dist="38100" dir="2700000" algn="tl">
                    <a:srgbClr val="000000"/>
                  </a:outerShdw>
                </a:effectLst>
                <a:hlinkClick r:id="rId7" action="ppaction://hlinksldjump"/>
              </a:rPr>
              <a:t>Skip Proof</a:t>
            </a:r>
            <a:endParaRPr 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5215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109887" y="452021"/>
                <a:ext cx="10100913" cy="138499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Consider one of the many 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800" dirty="0">
                    <a:solidFill>
                      <a:srgbClr val="FFFFFF"/>
                    </a:solidFill>
                    <a:latin typeface="Times New Roman" pitchFamily="18" charset="0"/>
                  </a:rPr>
                  <a:t>Randomly choose the training data.</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109887" y="452021"/>
                <a:ext cx="10100913" cy="1384995"/>
              </a:xfrm>
              <a:prstGeom prst="rect">
                <a:avLst/>
              </a:prstGeom>
              <a:blipFill>
                <a:blip r:embed="rId3"/>
                <a:stretch>
                  <a:fillRect t="-4405"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31"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21" name="Rectangle 20">
            <a:extLst>
              <a:ext uri="{FF2B5EF4-FFF2-40B4-BE49-F238E27FC236}">
                <a16:creationId xmlns:a16="http://schemas.microsoft.com/office/drawing/2014/main" id="{88315082-2F30-49A8-851B-F69125BB14CA}"/>
              </a:ext>
            </a:extLst>
          </p:cNvPr>
          <p:cNvSpPr/>
          <p:nvPr/>
        </p:nvSpPr>
        <p:spPr>
          <a:xfrm>
            <a:off x="990600" y="3352800"/>
            <a:ext cx="1905000" cy="1981200"/>
          </a:xfrm>
          <a:prstGeom prst="rect">
            <a:avLst/>
          </a:prstGeom>
          <a:ln>
            <a:solidFill>
              <a:srgbClr val="00FF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795F50B3-5D77-4172-A1D7-0C9BCD493BE9}"/>
              </a:ext>
            </a:extLst>
          </p:cNvPr>
          <p:cNvSpPr/>
          <p:nvPr/>
        </p:nvSpPr>
        <p:spPr>
          <a:xfrm>
            <a:off x="1752600" y="4803189"/>
            <a:ext cx="381000" cy="304800"/>
          </a:xfrm>
          <a:prstGeom prst="ellipse">
            <a:avLst/>
          </a:prstGeom>
          <a:ln>
            <a:solidFill>
              <a:srgbClr val="00FF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Text Box 33">
            <a:extLst>
              <a:ext uri="{FF2B5EF4-FFF2-40B4-BE49-F238E27FC236}">
                <a16:creationId xmlns:a16="http://schemas.microsoft.com/office/drawing/2014/main" id="{E01540F4-3402-4240-9420-8FC1181FB49E}"/>
              </a:ext>
            </a:extLst>
          </p:cNvPr>
          <p:cNvSpPr txBox="1">
            <a:spLocks noChangeArrowheads="1"/>
          </p:cNvSpPr>
          <p:nvPr/>
        </p:nvSpPr>
        <p:spPr bwMode="auto">
          <a:xfrm>
            <a:off x="2895600" y="3276600"/>
            <a:ext cx="3471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Set of </a:t>
            </a: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all inputs</a:t>
            </a:r>
            <a:endParaRPr kumimoji="0" lang="en-US"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sp>
        <p:nvSpPr>
          <p:cNvPr id="24" name="Text Box 33">
            <a:extLst>
              <a:ext uri="{FF2B5EF4-FFF2-40B4-BE49-F238E27FC236}">
                <a16:creationId xmlns:a16="http://schemas.microsoft.com/office/drawing/2014/main" id="{9FB6CD3A-99C3-4775-B585-3C2E92C5F176}"/>
              </a:ext>
            </a:extLst>
          </p:cNvPr>
          <p:cNvSpPr txBox="1">
            <a:spLocks noChangeArrowheads="1"/>
          </p:cNvSpPr>
          <p:nvPr/>
        </p:nvSpPr>
        <p:spPr bwMode="auto">
          <a:xfrm>
            <a:off x="2847030" y="4379893"/>
            <a:ext cx="468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z-Cyrl-AZ"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 which machine gives the wrong answer.</a:t>
            </a:r>
          </a:p>
        </p:txBody>
      </p:sp>
      <p:sp>
        <p:nvSpPr>
          <p:cNvPr id="25" name="Oval 24">
            <a:extLst>
              <a:ext uri="{FF2B5EF4-FFF2-40B4-BE49-F238E27FC236}">
                <a16:creationId xmlns:a16="http://schemas.microsoft.com/office/drawing/2014/main" id="{34F02D95-2B1D-4AA0-8F21-D46D762E9EEC}"/>
              </a:ext>
            </a:extLst>
          </p:cNvPr>
          <p:cNvSpPr/>
          <p:nvPr/>
        </p:nvSpPr>
        <p:spPr>
          <a:xfrm>
            <a:off x="1371600" y="4081516"/>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6830DCB1-B099-425D-AAEE-5AD4CED42F5E}"/>
              </a:ext>
            </a:extLst>
          </p:cNvPr>
          <p:cNvSpPr/>
          <p:nvPr/>
        </p:nvSpPr>
        <p:spPr>
          <a:xfrm>
            <a:off x="2214000" y="37338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a:extLst>
              <a:ext uri="{FF2B5EF4-FFF2-40B4-BE49-F238E27FC236}">
                <a16:creationId xmlns:a16="http://schemas.microsoft.com/office/drawing/2014/main" id="{8BE29FEC-84D3-4A79-8501-5CE2D1BDAC8C}"/>
              </a:ext>
            </a:extLst>
          </p:cNvPr>
          <p:cNvSpPr/>
          <p:nvPr/>
        </p:nvSpPr>
        <p:spPr>
          <a:xfrm>
            <a:off x="2438400" y="43476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a:extLst>
              <a:ext uri="{FF2B5EF4-FFF2-40B4-BE49-F238E27FC236}">
                <a16:creationId xmlns:a16="http://schemas.microsoft.com/office/drawing/2014/main" id="{DBE2527B-F523-42CD-9962-9DAA05A0987E}"/>
              </a:ext>
            </a:extLst>
          </p:cNvPr>
          <p:cNvSpPr/>
          <p:nvPr/>
        </p:nvSpPr>
        <p:spPr>
          <a:xfrm>
            <a:off x="2366400" y="48810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a:extLst>
              <a:ext uri="{FF2B5EF4-FFF2-40B4-BE49-F238E27FC236}">
                <a16:creationId xmlns:a16="http://schemas.microsoft.com/office/drawing/2014/main" id="{7D87FBB5-88EE-4752-973B-B4B967265FF4}"/>
              </a:ext>
            </a:extLst>
          </p:cNvPr>
          <p:cNvSpPr/>
          <p:nvPr/>
        </p:nvSpPr>
        <p:spPr>
          <a:xfrm>
            <a:off x="1828800" y="4957200"/>
            <a:ext cx="72000" cy="7200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Text Box 33">
            <a:extLst>
              <a:ext uri="{FF2B5EF4-FFF2-40B4-BE49-F238E27FC236}">
                <a16:creationId xmlns:a16="http://schemas.microsoft.com/office/drawing/2014/main" id="{3EA4F25C-FD74-4495-98F1-7C3FC1FFF0A8}"/>
              </a:ext>
            </a:extLst>
          </p:cNvPr>
          <p:cNvSpPr txBox="1">
            <a:spLocks noChangeArrowheads="1"/>
          </p:cNvSpPr>
          <p:nvPr/>
        </p:nvSpPr>
        <p:spPr bwMode="auto">
          <a:xfrm>
            <a:off x="7239000" y="2217003"/>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400" dirty="0">
                <a:solidFill>
                  <a:srgbClr val="FFFFFF"/>
                </a:solidFill>
                <a:latin typeface="Times New Roman" pitchFamily="18" charset="0"/>
              </a:rPr>
              <a:t>Goal is to bound this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32" name="Text Box 33">
                <a:extLst>
                  <a:ext uri="{FF2B5EF4-FFF2-40B4-BE49-F238E27FC236}">
                    <a16:creationId xmlns:a16="http://schemas.microsoft.com/office/drawing/2014/main" id="{0F54D19A-6EB9-4CE2-98DC-1994709A0921}"/>
                  </a:ext>
                </a:extLst>
              </p:cNvPr>
              <p:cNvSpPr txBox="1">
                <a:spLocks noChangeArrowheads="1"/>
              </p:cNvSpPr>
              <p:nvPr/>
            </p:nvSpPr>
            <p:spPr bwMode="auto">
              <a:xfrm>
                <a:off x="109887" y="5414015"/>
                <a:ext cx="10100913" cy="144398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Exp(frac of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 = </a:t>
                </a:r>
                <a:r>
                  <a:rPr kumimoji="0" lang="az-Cyrl-AZ"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Obtained</a:t>
                </a:r>
                <a:r>
                  <a:rPr kumimoji="0" lang="en-CA"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 of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inputs bad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Prob</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for this</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a:t>
                </a:r>
                <a:r>
                  <a:rPr kumimoji="0" lang="az-Cyrl-AZ"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sSup>
                      <m:sSupPr>
                        <m:ctrlP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𝑒</m:t>
                        </m:r>
                      </m:e>
                      <m: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Sup>
                          <m:sSupPr>
                            <m:ctrlPr>
                              <a:rPr kumimoji="0" lang="en-CA" alt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rPr>
                            </m:ctrlPr>
                          </m:sSupPr>
                          <m:e>
                            <m:r>
                              <a:rPr kumimoji="0" lang="en-CA" alt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rPr>
                              <m:t>𝜀</m:t>
                            </m:r>
                          </m:e>
                          <m:sup>
                            <m:r>
                              <a:rPr kumimoji="0" lang="en-CA" altLang="en-US" sz="2800" b="0" i="1" u="none" strike="noStrike" kern="1200" cap="none" spc="0" normalizeH="0" baseline="0" noProof="0">
                                <a:ln>
                                  <a:noFill/>
                                </a:ln>
                                <a:solidFill>
                                  <a:srgbClr val="FF0000"/>
                                </a:solidFill>
                                <a:effectLst/>
                                <a:uLnTx/>
                                <a:uFillTx/>
                                <a:latin typeface="Cambria Math" panose="02040503050406030204" pitchFamily="18" charset="0"/>
                                <a:ea typeface="+mn-ea"/>
                              </a:rPr>
                              <m:t>2</m:t>
                            </m:r>
                          </m:sup>
                        </m:sSup>
                        <m:r>
                          <a:rPr kumimoji="0" lang="en-CA" altLang="en-US" sz="2800" b="0" i="1" u="none" strike="noStrike" kern="1200" cap="none" spc="0" normalizeH="0" baseline="0" noProof="0">
                            <a:ln>
                              <a:noFill/>
                            </a:ln>
                            <a:solidFill>
                              <a:srgbClr val="FFFFFF"/>
                            </a:solidFill>
                            <a:effectLst/>
                            <a:uLnTx/>
                            <a:uFillTx/>
                            <a:latin typeface="Cambria Math" panose="02040503050406030204" pitchFamily="18" charset="0"/>
                            <a:ea typeface="+mn-ea"/>
                          </a:rPr>
                          <m:t>𝐷</m:t>
                        </m:r>
                      </m:sup>
                    </m:sSup>
                  </m:oMath>
                </a14:m>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2" name="Text Box 33">
                <a:extLst>
                  <a:ext uri="{FF2B5EF4-FFF2-40B4-BE49-F238E27FC236}">
                    <a16:creationId xmlns:a16="http://schemas.microsoft.com/office/drawing/2014/main" id="{0F54D19A-6EB9-4CE2-98DC-1994709A0921}"/>
                  </a:ext>
                </a:extLst>
              </p:cNvPr>
              <p:cNvSpPr txBox="1">
                <a:spLocks noRot="1" noChangeAspect="1" noMove="1" noResize="1" noEditPoints="1" noAdjustHandles="1" noChangeArrowheads="1" noChangeShapeType="1" noTextEdit="1"/>
              </p:cNvSpPr>
              <p:nvPr/>
            </p:nvSpPr>
            <p:spPr bwMode="auto">
              <a:xfrm>
                <a:off x="109887" y="5414015"/>
                <a:ext cx="10100913" cy="1443985"/>
              </a:xfrm>
              <a:prstGeom prst="rect">
                <a:avLst/>
              </a:prstGeom>
              <a:blipFill>
                <a:blip r:embed="rId4"/>
                <a:stretch>
                  <a:fillRect t="-4641" b="-109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 Box 33">
                <a:extLst>
                  <a:ext uri="{FF2B5EF4-FFF2-40B4-BE49-F238E27FC236}">
                    <a16:creationId xmlns:a16="http://schemas.microsoft.com/office/drawing/2014/main" id="{A83A7668-2E22-4D90-B88F-FCA398CAA699}"/>
                  </a:ext>
                </a:extLst>
              </p:cNvPr>
              <p:cNvSpPr txBox="1">
                <a:spLocks noChangeArrowheads="1"/>
              </p:cNvSpPr>
              <p:nvPr/>
            </p:nvSpPr>
            <p:spPr bwMode="auto">
              <a:xfrm>
                <a:off x="7239000" y="2307080"/>
                <a:ext cx="2057400" cy="58221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14:m>
                  <m:oMath xmlns:m="http://schemas.openxmlformats.org/officeDocument/2006/math">
                    <m:sSup>
                      <m:sSupPr>
                        <m:ctrlPr>
                          <a:rPr lang="en-CA" altLang="en-US" sz="2800" i="1">
                            <a:solidFill>
                              <a:srgbClr val="FFFFFF"/>
                            </a:solidFill>
                            <a:latin typeface="Cambria Math" panose="02040503050406030204" pitchFamily="18" charset="0"/>
                          </a:rPr>
                        </m:ctrlPr>
                      </m:sSupPr>
                      <m:e>
                        <m:r>
                          <a:rPr lang="en-CA" altLang="en-US" sz="2800" i="1">
                            <a:solidFill>
                              <a:srgbClr val="FFFFFF"/>
                            </a:solidFill>
                            <a:latin typeface="Cambria Math" panose="02040503050406030204" pitchFamily="18" charset="0"/>
                          </a:rPr>
                          <m:t>𝑒</m:t>
                        </m:r>
                      </m:e>
                      <m:sup>
                        <m:r>
                          <a:rPr lang="en-CA" altLang="en-US" sz="2800" i="1">
                            <a:solidFill>
                              <a:srgbClr val="FFFFFF"/>
                            </a:solidFill>
                            <a:latin typeface="Cambria Math" panose="02040503050406030204" pitchFamily="18" charset="0"/>
                          </a:rPr>
                          <m:t>−</m:t>
                        </m:r>
                        <m:r>
                          <a:rPr lang="en-US" altLang="en-US" sz="28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800" i="1">
                                <a:solidFill>
                                  <a:srgbClr val="FF0000"/>
                                </a:solidFill>
                                <a:latin typeface="Cambria Math" panose="02040503050406030204" pitchFamily="18" charset="0"/>
                              </a:rPr>
                            </m:ctrlPr>
                          </m:sSupPr>
                          <m:e>
                            <m:r>
                              <a:rPr lang="en-CA" altLang="en-US" sz="2800" i="1">
                                <a:solidFill>
                                  <a:srgbClr val="FF0000"/>
                                </a:solidFill>
                                <a:latin typeface="Cambria Math" panose="02040503050406030204" pitchFamily="18" charset="0"/>
                                <a:ea typeface="Cambria Math" panose="02040503050406030204" pitchFamily="18" charset="0"/>
                              </a:rPr>
                              <m:t>𝜀</m:t>
                            </m:r>
                          </m:e>
                          <m:sup>
                            <m:r>
                              <a:rPr lang="en-CA" altLang="en-US" sz="2800" i="1">
                                <a:solidFill>
                                  <a:srgbClr val="FF0000"/>
                                </a:solidFill>
                                <a:latin typeface="Cambria Math" panose="02040503050406030204" pitchFamily="18" charset="0"/>
                              </a:rPr>
                              <m:t>2</m:t>
                            </m:r>
                          </m:sup>
                        </m:sSup>
                        <m:r>
                          <a:rPr lang="en-CA" altLang="en-US" sz="2800" i="1">
                            <a:solidFill>
                              <a:srgbClr val="FFFFFF"/>
                            </a:solidFill>
                            <a:latin typeface="Cambria Math" panose="02040503050406030204" pitchFamily="18" charset="0"/>
                          </a:rPr>
                          <m:t>𝐷</m:t>
                        </m:r>
                      </m:sup>
                    </m:sSup>
                  </m:oMath>
                </a14:m>
                <a:r>
                  <a:rPr lang="en-CA" altLang="en-US" sz="2800" i="1" dirty="0">
                    <a:solidFill>
                      <a:srgbClr val="FFFFFF"/>
                    </a:solidFill>
                    <a:latin typeface="Times New Roman" pitchFamily="18"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33" name="Text Box 33">
                <a:extLst>
                  <a:ext uri="{FF2B5EF4-FFF2-40B4-BE49-F238E27FC236}">
                    <a16:creationId xmlns:a16="http://schemas.microsoft.com/office/drawing/2014/main" id="{A83A7668-2E22-4D90-B88F-FCA398CAA699}"/>
                  </a:ext>
                </a:extLst>
              </p:cNvPr>
              <p:cNvSpPr txBox="1">
                <a:spLocks noRot="1" noChangeAspect="1" noMove="1" noResize="1" noEditPoints="1" noAdjustHandles="1" noChangeArrowheads="1" noChangeShapeType="1" noTextEdit="1"/>
              </p:cNvSpPr>
              <p:nvPr/>
            </p:nvSpPr>
            <p:spPr bwMode="auto">
              <a:xfrm>
                <a:off x="7239000" y="2307080"/>
                <a:ext cx="2057400" cy="582211"/>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4" name="Text Box 33">
            <a:extLst>
              <a:ext uri="{FF2B5EF4-FFF2-40B4-BE49-F238E27FC236}">
                <a16:creationId xmlns:a16="http://schemas.microsoft.com/office/drawing/2014/main" id="{B95B93B7-3885-48A1-BD9B-C0652AC86EDA}"/>
              </a:ext>
            </a:extLst>
          </p:cNvPr>
          <p:cNvSpPr txBox="1">
            <a:spLocks noChangeArrowheads="1"/>
          </p:cNvSpPr>
          <p:nvPr/>
        </p:nvSpPr>
        <p:spPr bwMode="auto">
          <a:xfrm>
            <a:off x="6400800" y="22860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3600" dirty="0">
                <a:solidFill>
                  <a:srgbClr val="FFFFFF"/>
                </a:solidFill>
                <a:latin typeface="Times New Roman" pitchFamily="18" charset="0"/>
              </a:rPr>
              <a:t>=</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nvGrpSpPr>
          <p:cNvPr id="45" name="Group 44">
            <a:extLst>
              <a:ext uri="{FF2B5EF4-FFF2-40B4-BE49-F238E27FC236}">
                <a16:creationId xmlns:a16="http://schemas.microsoft.com/office/drawing/2014/main" id="{7A411F96-7C06-48AB-86F6-E40FADB4FFFD}"/>
              </a:ext>
            </a:extLst>
          </p:cNvPr>
          <p:cNvGrpSpPr/>
          <p:nvPr/>
        </p:nvGrpSpPr>
        <p:grpSpPr>
          <a:xfrm>
            <a:off x="0" y="1456239"/>
            <a:ext cx="7315200" cy="1692771"/>
            <a:chOff x="1524000" y="4253805"/>
            <a:chExt cx="7315200" cy="1862048"/>
          </a:xfrm>
        </p:grpSpPr>
        <mc:AlternateContent xmlns:mc="http://schemas.openxmlformats.org/markup-compatibility/2006" xmlns:a14="http://schemas.microsoft.com/office/drawing/2010/main">
          <mc:Choice Requires="a14">
            <p:sp>
              <p:nvSpPr>
                <p:cNvPr id="46" name="Text Box 33">
                  <a:extLst>
                    <a:ext uri="{FF2B5EF4-FFF2-40B4-BE49-F238E27FC236}">
                      <a16:creationId xmlns:a16="http://schemas.microsoft.com/office/drawing/2014/main" id="{2DDFC5A5-83DE-4491-AEA2-AEF495019D40}"/>
                    </a:ext>
                  </a:extLst>
                </p:cNvPr>
                <p:cNvSpPr txBox="1">
                  <a:spLocks noChangeArrowheads="1"/>
                </p:cNvSpPr>
                <p:nvPr/>
              </p:nvSpPr>
              <p:spPr bwMode="auto">
                <a:xfrm>
                  <a:off x="2286000" y="4697610"/>
                  <a:ext cx="61722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fails 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well</a:t>
                  </a:r>
                  <a:r>
                    <a:rPr kumimoji="0" lang="en-CA" altLang="en-US" sz="2400" b="0" i="0" u="none" strike="noStrike" kern="1200" cap="none" spc="0" normalizeH="0" noProof="0" dirty="0">
                      <a:ln>
                        <a:noFill/>
                      </a:ln>
                      <a:solidFill>
                        <a:srgbClr val="66FF33"/>
                      </a:solidFill>
                      <a:effectLst/>
                      <a:uLnTx/>
                      <a:uFillTx/>
                      <a:latin typeface="Times New Roman" pitchFamily="18" charset="0"/>
                    </a:rPr>
                    <a:t> </a:t>
                  </a:r>
                  <a:r>
                    <a:rPr lang="en-CA" altLang="en-US" sz="2400" dirty="0">
                      <a:solidFill>
                        <a:srgbClr val="66FF33"/>
                      </a:solidFill>
                      <a:latin typeface="Times New Roman" pitchFamily="18" charset="0"/>
                    </a:rPr>
                    <a:t>this</a:t>
                  </a:r>
                  <a:r>
                    <a:rPr kumimoji="0" lang="en-CA" altLang="en-US" sz="2400" b="0" i="0" u="none" strike="noStrike" kern="1200" cap="none" spc="0" normalizeH="0" noProof="0" dirty="0">
                      <a:ln>
                        <a:noFill/>
                      </a:ln>
                      <a:solidFill>
                        <a:srgbClr val="FFFFFF"/>
                      </a:solidFill>
                      <a:effectLst/>
                      <a:uLnTx/>
                      <a:uFillTx/>
                      <a:latin typeface="Times New Roman" pitchFamily="18" charset="0"/>
                    </a:rPr>
                    <a:t>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46" name="Text Box 33">
                  <a:extLst>
                    <a:ext uri="{FF2B5EF4-FFF2-40B4-BE49-F238E27FC236}">
                      <a16:creationId xmlns:a16="http://schemas.microsoft.com/office/drawing/2014/main" id="{2DDFC5A5-83DE-4491-AEA2-AEF495019D40}"/>
                    </a:ext>
                  </a:extLst>
                </p:cNvPr>
                <p:cNvSpPr txBox="1">
                  <a:spLocks noRot="1" noChangeAspect="1" noMove="1" noResize="1" noEditPoints="1" noAdjustHandles="1" noChangeArrowheads="1" noChangeShapeType="1" noTextEdit="1"/>
                </p:cNvSpPr>
                <p:nvPr/>
              </p:nvSpPr>
              <p:spPr bwMode="auto">
                <a:xfrm>
                  <a:off x="2286000" y="4697610"/>
                  <a:ext cx="6172200" cy="1200329"/>
                </a:xfrm>
                <a:prstGeom prst="rect">
                  <a:avLst/>
                </a:prstGeom>
                <a:blipFill>
                  <a:blip r:embed="rId6"/>
                  <a:stretch>
                    <a:fillRect t="-4469" b="-217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7" name="Text Box 33">
              <a:extLst>
                <a:ext uri="{FF2B5EF4-FFF2-40B4-BE49-F238E27FC236}">
                  <a16:creationId xmlns:a16="http://schemas.microsoft.com/office/drawing/2014/main" id="{CCBB6C02-AB2A-44CD-AEA5-B2B9F4EE2DA1}"/>
                </a:ext>
              </a:extLst>
            </p:cNvPr>
            <p:cNvSpPr txBox="1">
              <a:spLocks noChangeArrowheads="1"/>
            </p:cNvSpPr>
            <p:nvPr/>
          </p:nvSpPr>
          <p:spPr bwMode="auto">
            <a:xfrm>
              <a:off x="2057400" y="4253805"/>
              <a:ext cx="67818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11500" dirty="0">
                  <a:solidFill>
                    <a:srgbClr val="FFFFFF"/>
                  </a:solidFill>
                  <a:latin typeface="Times New Roman" pitchFamily="18"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Text Box 33">
              <a:extLst>
                <a:ext uri="{FF2B5EF4-FFF2-40B4-BE49-F238E27FC236}">
                  <a16:creationId xmlns:a16="http://schemas.microsoft.com/office/drawing/2014/main" id="{CA4541DA-07DA-4AAD-B963-73F093C5D86F}"/>
                </a:ext>
              </a:extLst>
            </p:cNvPr>
            <p:cNvSpPr txBox="1">
              <a:spLocks noChangeArrowheads="1"/>
            </p:cNvSpPr>
            <p:nvPr/>
          </p:nvSpPr>
          <p:spPr bwMode="auto">
            <a:xfrm>
              <a:off x="1524000" y="4953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dirty="0" err="1">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spTree>
    <p:extLst>
      <p:ext uri="{BB962C8B-B14F-4D97-AF65-F5344CB8AC3E}">
        <p14:creationId xmlns:p14="http://schemas.microsoft.com/office/powerpoint/2010/main" val="396987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49633">
                                            <p:txEl>
                                              <p:pRg st="0" end="0"/>
                                            </p:txEl>
                                          </p:spTgt>
                                        </p:tgtEl>
                                        <p:attrNameLst>
                                          <p:attrName>style.visibility</p:attrName>
                                        </p:attrNameLst>
                                      </p:cBhvr>
                                      <p:to>
                                        <p:strVal val="visible"/>
                                      </p:to>
                                    </p:set>
                                    <p:anim calcmode="lin" valueType="num">
                                      <p:cBhvr additive="base">
                                        <p:cTn id="7" dur="500" fill="hold"/>
                                        <p:tgtEl>
                                          <p:spTgt spid="10496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96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9633">
                                            <p:txEl>
                                              <p:pRg st="1" end="1"/>
                                            </p:txEl>
                                          </p:spTgt>
                                        </p:tgtEl>
                                        <p:attrNameLst>
                                          <p:attrName>style.visibility</p:attrName>
                                        </p:attrNameLst>
                                      </p:cBhvr>
                                      <p:to>
                                        <p:strVal val="visible"/>
                                      </p:to>
                                    </p:set>
                                    <p:anim calcmode="lin" valueType="num">
                                      <p:cBhvr additive="base">
                                        <p:cTn id="13" dur="500" fill="hold"/>
                                        <p:tgtEl>
                                          <p:spTgt spid="10496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96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49633">
                                            <p:txEl>
                                              <p:pRg st="2" end="2"/>
                                            </p:txEl>
                                          </p:spTgt>
                                        </p:tgtEl>
                                        <p:attrNameLst>
                                          <p:attrName>style.visibility</p:attrName>
                                        </p:attrNameLst>
                                      </p:cBhvr>
                                      <p:to>
                                        <p:strVal val="visible"/>
                                      </p:to>
                                    </p:set>
                                    <p:anim calcmode="lin" valueType="num">
                                      <p:cBhvr additive="base">
                                        <p:cTn id="19" dur="500" fill="hold"/>
                                        <p:tgtEl>
                                          <p:spTgt spid="10496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96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additive="base">
                                        <p:cTn id="39"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3">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049633">
                                            <p:txEl>
                                              <p:pRg st="2" end="2"/>
                                            </p:txEl>
                                          </p:spTgt>
                                        </p:tgtEl>
                                        <p:attrNameLst>
                                          <p:attrName>r</p:attrName>
                                        </p:attrNameLst>
                                      </p:cBhvr>
                                    </p:animRot>
                                    <p:animRot by="-240000">
                                      <p:cBhvr>
                                        <p:cTn id="59" dur="200" fill="hold">
                                          <p:stCondLst>
                                            <p:cond delay="200"/>
                                          </p:stCondLst>
                                        </p:cTn>
                                        <p:tgtEl>
                                          <p:spTgt spid="1049633">
                                            <p:txEl>
                                              <p:pRg st="2" end="2"/>
                                            </p:txEl>
                                          </p:spTgt>
                                        </p:tgtEl>
                                        <p:attrNameLst>
                                          <p:attrName>r</p:attrName>
                                        </p:attrNameLst>
                                      </p:cBhvr>
                                    </p:animRot>
                                    <p:animRot by="240000">
                                      <p:cBhvr>
                                        <p:cTn id="60" dur="200" fill="hold">
                                          <p:stCondLst>
                                            <p:cond delay="400"/>
                                          </p:stCondLst>
                                        </p:cTn>
                                        <p:tgtEl>
                                          <p:spTgt spid="1049633">
                                            <p:txEl>
                                              <p:pRg st="2" end="2"/>
                                            </p:txEl>
                                          </p:spTgt>
                                        </p:tgtEl>
                                        <p:attrNameLst>
                                          <p:attrName>r</p:attrName>
                                        </p:attrNameLst>
                                      </p:cBhvr>
                                    </p:animRot>
                                    <p:animRot by="-240000">
                                      <p:cBhvr>
                                        <p:cTn id="61" dur="200" fill="hold">
                                          <p:stCondLst>
                                            <p:cond delay="600"/>
                                          </p:stCondLst>
                                        </p:cTn>
                                        <p:tgtEl>
                                          <p:spTgt spid="1049633">
                                            <p:txEl>
                                              <p:pRg st="2" end="2"/>
                                            </p:txEl>
                                          </p:spTgt>
                                        </p:tgtEl>
                                        <p:attrNameLst>
                                          <p:attrName>r</p:attrName>
                                        </p:attrNameLst>
                                      </p:cBhvr>
                                    </p:animRot>
                                    <p:animRot by="120000">
                                      <p:cBhvr>
                                        <p:cTn id="62" dur="200" fill="hold">
                                          <p:stCondLst>
                                            <p:cond delay="800"/>
                                          </p:stCondLst>
                                        </p:cTn>
                                        <p:tgtEl>
                                          <p:spTgt spid="1049633">
                                            <p:txEl>
                                              <p:pRg st="2" end="2"/>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0-#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0-#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0-#ppt_w/2"/>
                                          </p:val>
                                        </p:tav>
                                        <p:tav tm="100000">
                                          <p:val>
                                            <p:strVal val="#ppt_x"/>
                                          </p:val>
                                        </p:tav>
                                      </p:tavLst>
                                    </p:anim>
                                    <p:anim calcmode="lin" valueType="num">
                                      <p:cBhvr additive="base">
                                        <p:cTn id="9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additive="base">
                                        <p:cTn id="9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2">
                                            <p:txEl>
                                              <p:pRg st="1" end="1"/>
                                            </p:txEl>
                                          </p:spTgt>
                                        </p:tgtEl>
                                        <p:attrNameLst>
                                          <p:attrName>style.visibility</p:attrName>
                                        </p:attrNameLst>
                                      </p:cBhvr>
                                      <p:to>
                                        <p:strVal val="visible"/>
                                      </p:to>
                                    </p:set>
                                    <p:anim calcmode="lin" valueType="num">
                                      <p:cBhvr additive="base">
                                        <p:cTn id="103" dur="500" fill="hold"/>
                                        <p:tgtEl>
                                          <p:spTgt spid="32">
                                            <p:txEl>
                                              <p:pRg st="1" end="1"/>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2">
                                            <p:txEl>
                                              <p:pRg st="2" end="2"/>
                                            </p:txEl>
                                          </p:spTgt>
                                        </p:tgtEl>
                                        <p:attrNameLst>
                                          <p:attrName>style.visibility</p:attrName>
                                        </p:attrNameLst>
                                      </p:cBhvr>
                                      <p:to>
                                        <p:strVal val="visible"/>
                                      </p:to>
                                    </p:set>
                                    <p:anim calcmode="lin" valueType="num">
                                      <p:cBhvr additive="base">
                                        <p:cTn id="109" dur="500" fill="hold"/>
                                        <p:tgtEl>
                                          <p:spTgt spid="32">
                                            <p:txEl>
                                              <p:pRg st="2" end="2"/>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ppt_x"/>
                                          </p:val>
                                        </p:tav>
                                        <p:tav tm="100000">
                                          <p:val>
                                            <p:strVal val="#ppt_x"/>
                                          </p:val>
                                        </p:tav>
                                      </p:tavLst>
                                    </p:anim>
                                    <p:anim calcmode="lin" valueType="num">
                                      <p:cBhvr additive="base">
                                        <p:cTn id="116" dur="500" fill="hold"/>
                                        <p:tgtEl>
                                          <p:spTgt spid="33"/>
                                        </p:tgtEl>
                                        <p:attrNameLst>
                                          <p:attrName>ppt_y</p:attrName>
                                        </p:attrNameLst>
                                      </p:cBhvr>
                                      <p:tavLst>
                                        <p:tav tm="0">
                                          <p:val>
                                            <p:strVal val="1+#ppt_h/2"/>
                                          </p:val>
                                        </p:tav>
                                        <p:tav tm="100000">
                                          <p:val>
                                            <p:strVal val="#ppt_y"/>
                                          </p:val>
                                        </p:tav>
                                      </p:tavLst>
                                    </p:anim>
                                  </p:childTnLst>
                                </p:cTn>
                              </p:par>
                              <p:par>
                                <p:cTn id="117" presetID="1" presetClass="exit" presetSubtype="0" fill="hold" grpId="1" nodeType="withEffect">
                                  <p:stCondLst>
                                    <p:cond delay="0"/>
                                  </p:stCondLst>
                                  <p:childTnLst>
                                    <p:set>
                                      <p:cBhvr>
                                        <p:cTn id="11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p:bldP spid="30" grpId="1"/>
      <p:bldP spid="33" grpId="0"/>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109887" y="452021"/>
                <a:ext cx="10100913" cy="138499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Consider one of the many 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800" dirty="0">
                    <a:solidFill>
                      <a:srgbClr val="FFFFFF"/>
                    </a:solidFill>
                    <a:latin typeface="Times New Roman" pitchFamily="18" charset="0"/>
                  </a:rPr>
                  <a:t>Randomly choose the training data.</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109887" y="452021"/>
                <a:ext cx="10100913" cy="1384995"/>
              </a:xfrm>
              <a:prstGeom prst="rect">
                <a:avLst/>
              </a:prstGeom>
              <a:blipFill>
                <a:blip r:embed="rId3"/>
                <a:stretch>
                  <a:fillRect t="-4405"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31"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mc:AlternateContent xmlns:mc="http://schemas.openxmlformats.org/markup-compatibility/2006" xmlns:a14="http://schemas.microsoft.com/office/drawing/2010/main">
        <mc:Choice Requires="a14">
          <p:sp>
            <p:nvSpPr>
              <p:cNvPr id="33" name="Text Box 33">
                <a:extLst>
                  <a:ext uri="{FF2B5EF4-FFF2-40B4-BE49-F238E27FC236}">
                    <a16:creationId xmlns:a16="http://schemas.microsoft.com/office/drawing/2014/main" id="{A83A7668-2E22-4D90-B88F-FCA398CAA699}"/>
                  </a:ext>
                </a:extLst>
              </p:cNvPr>
              <p:cNvSpPr txBox="1">
                <a:spLocks noChangeArrowheads="1"/>
              </p:cNvSpPr>
              <p:nvPr/>
            </p:nvSpPr>
            <p:spPr bwMode="auto">
              <a:xfrm>
                <a:off x="7239000" y="2307080"/>
                <a:ext cx="2057400" cy="58221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2800" dirty="0">
                    <a:solidFill>
                      <a:srgbClr val="FFFFFF"/>
                    </a:solidFill>
                    <a:latin typeface="Times New Roman" pitchFamily="18" charset="0"/>
                  </a:rPr>
                  <a:t> </a:t>
                </a:r>
                <a14:m>
                  <m:oMath xmlns:m="http://schemas.openxmlformats.org/officeDocument/2006/math">
                    <m:sSup>
                      <m:sSupPr>
                        <m:ctrlPr>
                          <a:rPr lang="en-CA" altLang="en-US" sz="2800" i="1">
                            <a:solidFill>
                              <a:srgbClr val="FFFFFF"/>
                            </a:solidFill>
                            <a:latin typeface="Cambria Math" panose="02040503050406030204" pitchFamily="18" charset="0"/>
                          </a:rPr>
                        </m:ctrlPr>
                      </m:sSupPr>
                      <m:e>
                        <m:r>
                          <a:rPr lang="en-CA" altLang="en-US" sz="2800" i="1">
                            <a:solidFill>
                              <a:srgbClr val="FFFFFF"/>
                            </a:solidFill>
                            <a:latin typeface="Cambria Math" panose="02040503050406030204" pitchFamily="18" charset="0"/>
                          </a:rPr>
                          <m:t>𝑒</m:t>
                        </m:r>
                      </m:e>
                      <m:sup>
                        <m:r>
                          <a:rPr lang="en-CA" altLang="en-US" sz="2800" i="1">
                            <a:solidFill>
                              <a:srgbClr val="FFFFFF"/>
                            </a:solidFill>
                            <a:latin typeface="Cambria Math" panose="02040503050406030204" pitchFamily="18" charset="0"/>
                          </a:rPr>
                          <m:t>−</m:t>
                        </m:r>
                        <m:r>
                          <a:rPr lang="en-US" altLang="en-US" sz="2800" i="1" dirty="0">
                            <a:solidFill>
                              <a:srgbClr val="FFFFFF"/>
                            </a:solidFill>
                            <a:latin typeface="Cambria Math" panose="02040503050406030204" pitchFamily="18" charset="0"/>
                            <a:cs typeface="Times New Roman" panose="02020603050405020304" pitchFamily="18" charset="0"/>
                            <a:sym typeface="Symbol" panose="05050102010706020507" pitchFamily="18" charset="2"/>
                          </a:rPr>
                          <m:t>2</m:t>
                        </m:r>
                        <m:sSup>
                          <m:sSupPr>
                            <m:ctrlPr>
                              <a:rPr lang="en-CA" altLang="en-US" sz="2800" i="1">
                                <a:solidFill>
                                  <a:srgbClr val="FF0000"/>
                                </a:solidFill>
                                <a:latin typeface="Cambria Math" panose="02040503050406030204" pitchFamily="18" charset="0"/>
                              </a:rPr>
                            </m:ctrlPr>
                          </m:sSupPr>
                          <m:e>
                            <m:r>
                              <a:rPr lang="en-CA" altLang="en-US" sz="2800" i="1">
                                <a:solidFill>
                                  <a:srgbClr val="FF0000"/>
                                </a:solidFill>
                                <a:latin typeface="Cambria Math" panose="02040503050406030204" pitchFamily="18" charset="0"/>
                                <a:ea typeface="Cambria Math" panose="02040503050406030204" pitchFamily="18" charset="0"/>
                              </a:rPr>
                              <m:t>𝜀</m:t>
                            </m:r>
                          </m:e>
                          <m:sup>
                            <m:r>
                              <a:rPr lang="en-CA" altLang="en-US" sz="2800" i="1">
                                <a:solidFill>
                                  <a:srgbClr val="FF0000"/>
                                </a:solidFill>
                                <a:latin typeface="Cambria Math" panose="02040503050406030204" pitchFamily="18" charset="0"/>
                              </a:rPr>
                              <m:t>2</m:t>
                            </m:r>
                          </m:sup>
                        </m:sSup>
                        <m:r>
                          <a:rPr lang="en-CA" altLang="en-US" sz="2800" i="1">
                            <a:solidFill>
                              <a:srgbClr val="FFFFFF"/>
                            </a:solidFill>
                            <a:latin typeface="Cambria Math" panose="02040503050406030204" pitchFamily="18" charset="0"/>
                          </a:rPr>
                          <m:t>𝐷</m:t>
                        </m:r>
                      </m:sup>
                    </m:sSup>
                  </m:oMath>
                </a14:m>
                <a:r>
                  <a:rPr lang="en-CA" altLang="en-US" sz="2800" i="1" dirty="0">
                    <a:solidFill>
                      <a:srgbClr val="FFFFFF"/>
                    </a:solidFill>
                    <a:latin typeface="Times New Roman" pitchFamily="18" charset="0"/>
                  </a:rPr>
                  <a:t> </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33" name="Text Box 33">
                <a:extLst>
                  <a:ext uri="{FF2B5EF4-FFF2-40B4-BE49-F238E27FC236}">
                    <a16:creationId xmlns:a16="http://schemas.microsoft.com/office/drawing/2014/main" id="{A83A7668-2E22-4D90-B88F-FCA398CAA699}"/>
                  </a:ext>
                </a:extLst>
              </p:cNvPr>
              <p:cNvSpPr txBox="1">
                <a:spLocks noRot="1" noChangeAspect="1" noMove="1" noResize="1" noEditPoints="1" noAdjustHandles="1" noChangeArrowheads="1" noChangeShapeType="1" noTextEdit="1"/>
              </p:cNvSpPr>
              <p:nvPr/>
            </p:nvSpPr>
            <p:spPr bwMode="auto">
              <a:xfrm>
                <a:off x="7239000" y="2307080"/>
                <a:ext cx="2057400" cy="58221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44" name="Text Box 33">
            <a:extLst>
              <a:ext uri="{FF2B5EF4-FFF2-40B4-BE49-F238E27FC236}">
                <a16:creationId xmlns:a16="http://schemas.microsoft.com/office/drawing/2014/main" id="{B95B93B7-3885-48A1-BD9B-C0652AC86EDA}"/>
              </a:ext>
            </a:extLst>
          </p:cNvPr>
          <p:cNvSpPr txBox="1">
            <a:spLocks noChangeArrowheads="1"/>
          </p:cNvSpPr>
          <p:nvPr/>
        </p:nvSpPr>
        <p:spPr bwMode="auto">
          <a:xfrm>
            <a:off x="6400800" y="22860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CA" altLang="en-US" sz="3600" dirty="0">
                <a:solidFill>
                  <a:srgbClr val="FFFFFF"/>
                </a:solidFill>
                <a:latin typeface="Times New Roman" pitchFamily="18" charset="0"/>
              </a:rPr>
              <a:t>=</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nvGrpSpPr>
          <p:cNvPr id="45" name="Group 44">
            <a:extLst>
              <a:ext uri="{FF2B5EF4-FFF2-40B4-BE49-F238E27FC236}">
                <a16:creationId xmlns:a16="http://schemas.microsoft.com/office/drawing/2014/main" id="{7A411F96-7C06-48AB-86F6-E40FADB4FFFD}"/>
              </a:ext>
            </a:extLst>
          </p:cNvPr>
          <p:cNvGrpSpPr/>
          <p:nvPr/>
        </p:nvGrpSpPr>
        <p:grpSpPr>
          <a:xfrm>
            <a:off x="0" y="1456239"/>
            <a:ext cx="7315200" cy="1692771"/>
            <a:chOff x="1524000" y="4253805"/>
            <a:chExt cx="7315200" cy="1862048"/>
          </a:xfrm>
        </p:grpSpPr>
        <mc:AlternateContent xmlns:mc="http://schemas.openxmlformats.org/markup-compatibility/2006" xmlns:a14="http://schemas.microsoft.com/office/drawing/2010/main">
          <mc:Choice Requires="a14">
            <p:sp>
              <p:nvSpPr>
                <p:cNvPr id="46" name="Text Box 33">
                  <a:extLst>
                    <a:ext uri="{FF2B5EF4-FFF2-40B4-BE49-F238E27FC236}">
                      <a16:creationId xmlns:a16="http://schemas.microsoft.com/office/drawing/2014/main" id="{2DDFC5A5-83DE-4491-AEA2-AEF495019D40}"/>
                    </a:ext>
                  </a:extLst>
                </p:cNvPr>
                <p:cNvSpPr txBox="1">
                  <a:spLocks noChangeArrowheads="1"/>
                </p:cNvSpPr>
                <p:nvPr/>
              </p:nvSpPr>
              <p:spPr bwMode="auto">
                <a:xfrm>
                  <a:off x="2286000" y="4697610"/>
                  <a:ext cx="61722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Randomly chosen training data </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2400" dirty="0">
                      <a:solidFill>
                        <a:srgbClr val="FFFFFF"/>
                      </a:solidFill>
                      <a:latin typeface="Times New Roman" pitchFamily="18" charset="0"/>
                    </a:rPr>
                    <a:t>fails to give us an accurate </a:t>
                  </a:r>
                  <a:r>
                    <a:rPr kumimoji="0" lang="en-CA" altLang="en-US" sz="2400" b="0" i="0" u="none" strike="noStrike" kern="1200" cap="none" spc="0" normalizeH="0" baseline="0" noProof="0" dirty="0">
                      <a:ln>
                        <a:noFill/>
                      </a:ln>
                      <a:solidFill>
                        <a:srgbClr val="FFFFFF"/>
                      </a:solidFill>
                      <a:effectLst/>
                      <a:uLnTx/>
                      <a:uFillTx/>
                      <a:latin typeface="Times New Roman" pitchFamily="18" charset="0"/>
                    </a:rPr>
                    <a:t>picture</a:t>
                  </a:r>
                  <a:r>
                    <a:rPr kumimoji="0" lang="en-CA" altLang="en-US" sz="2400" b="0" i="0" u="none" strike="noStrike" kern="1200" cap="none" spc="0" normalizeH="0" noProof="0" dirty="0">
                      <a:ln>
                        <a:noFill/>
                      </a:ln>
                      <a:solidFill>
                        <a:srgbClr val="FFFFFF"/>
                      </a:solidFill>
                      <a:effectLst/>
                      <a:uLnTx/>
                      <a:uFillTx/>
                      <a:latin typeface="Times New Roman" pitchFamily="18" charset="0"/>
                    </a:rPr>
                    <a:t> of how well</a:t>
                  </a:r>
                  <a:r>
                    <a:rPr kumimoji="0" lang="en-CA" altLang="en-US" sz="2400" b="0" i="0" u="none" strike="noStrike" kern="1200" cap="none" spc="0" normalizeH="0" noProof="0" dirty="0">
                      <a:ln>
                        <a:noFill/>
                      </a:ln>
                      <a:solidFill>
                        <a:srgbClr val="66FF33"/>
                      </a:solidFill>
                      <a:effectLst/>
                      <a:uLnTx/>
                      <a:uFillTx/>
                      <a:latin typeface="Times New Roman" pitchFamily="18" charset="0"/>
                    </a:rPr>
                    <a:t> </a:t>
                  </a:r>
                  <a:r>
                    <a:rPr lang="en-CA" altLang="en-US" sz="2400" dirty="0">
                      <a:solidFill>
                        <a:srgbClr val="66FF33"/>
                      </a:solidFill>
                      <a:latin typeface="Times New Roman" pitchFamily="18" charset="0"/>
                    </a:rPr>
                    <a:t>this</a:t>
                  </a:r>
                  <a:r>
                    <a:rPr kumimoji="0" lang="en-CA" altLang="en-US" sz="2400" b="0" i="0" u="none" strike="noStrike" kern="1200" cap="none" spc="0" normalizeH="0" noProof="0" dirty="0">
                      <a:ln>
                        <a:noFill/>
                      </a:ln>
                      <a:solidFill>
                        <a:srgbClr val="FFFFFF"/>
                      </a:solidFill>
                      <a:effectLst/>
                      <a:uLnTx/>
                      <a:uFillTx/>
                      <a:latin typeface="Times New Roman" pitchFamily="18" charset="0"/>
                    </a:rPr>
                    <a:t> machine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sym typeface="Symbol" panose="05050102010706020507" pitchFamily="18" charset="2"/>
                        </a:rPr>
                        <m:t> </m:t>
                      </m:r>
                    </m:oMath>
                  </a14:m>
                  <a:r>
                    <a:rPr kumimoji="0" lang="en-CA" altLang="en-US" sz="2400" b="0" i="0" u="none" strike="noStrike" kern="1200" cap="none" spc="0" normalizeH="0" noProof="0" dirty="0">
                      <a:ln>
                        <a:noFill/>
                      </a:ln>
                      <a:solidFill>
                        <a:srgbClr val="FFFFFF"/>
                      </a:solidFill>
                      <a:effectLst/>
                      <a:uLnTx/>
                      <a:uFillTx/>
                      <a:latin typeface="Times New Roman" pitchFamily="18" charset="0"/>
                    </a:rPr>
                    <a:t>does</a:t>
                  </a:r>
                  <a:r>
                    <a:rPr lang="en-CA" altLang="en-US" sz="2400" dirty="0">
                      <a:solidFill>
                        <a:srgbClr val="FFFFFF"/>
                      </a:solidFill>
                      <a:latin typeface="Times New Roman" pitchFamily="18" charset="0"/>
                    </a:rPr>
                    <a:t> on general inputs.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ndParaRPr>
                </a:p>
              </p:txBody>
            </p:sp>
          </mc:Choice>
          <mc:Fallback xmlns="">
            <p:sp>
              <p:nvSpPr>
                <p:cNvPr id="46" name="Text Box 33">
                  <a:extLst>
                    <a:ext uri="{FF2B5EF4-FFF2-40B4-BE49-F238E27FC236}">
                      <a16:creationId xmlns:a16="http://schemas.microsoft.com/office/drawing/2014/main" id="{2DDFC5A5-83DE-4491-AEA2-AEF495019D40}"/>
                    </a:ext>
                  </a:extLst>
                </p:cNvPr>
                <p:cNvSpPr txBox="1">
                  <a:spLocks noRot="1" noChangeAspect="1" noMove="1" noResize="1" noEditPoints="1" noAdjustHandles="1" noChangeArrowheads="1" noChangeShapeType="1" noTextEdit="1"/>
                </p:cNvSpPr>
                <p:nvPr/>
              </p:nvSpPr>
              <p:spPr bwMode="auto">
                <a:xfrm>
                  <a:off x="2286000" y="4697610"/>
                  <a:ext cx="6172200" cy="1200329"/>
                </a:xfrm>
                <a:prstGeom prst="rect">
                  <a:avLst/>
                </a:prstGeom>
                <a:blipFill>
                  <a:blip r:embed="rId5"/>
                  <a:stretch>
                    <a:fillRect t="-4469" b="-217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47" name="Text Box 33">
              <a:extLst>
                <a:ext uri="{FF2B5EF4-FFF2-40B4-BE49-F238E27FC236}">
                  <a16:creationId xmlns:a16="http://schemas.microsoft.com/office/drawing/2014/main" id="{CCBB6C02-AB2A-44CD-AEA5-B2B9F4EE2DA1}"/>
                </a:ext>
              </a:extLst>
            </p:cNvPr>
            <p:cNvSpPr txBox="1">
              <a:spLocks noChangeArrowheads="1"/>
            </p:cNvSpPr>
            <p:nvPr/>
          </p:nvSpPr>
          <p:spPr bwMode="auto">
            <a:xfrm>
              <a:off x="2057400" y="4253805"/>
              <a:ext cx="67818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CA" altLang="en-US" sz="11500" dirty="0">
                  <a:solidFill>
                    <a:srgbClr val="FFFFFF"/>
                  </a:solidFill>
                  <a:latin typeface="Times New Roman" pitchFamily="18" charset="0"/>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Text Box 33">
              <a:extLst>
                <a:ext uri="{FF2B5EF4-FFF2-40B4-BE49-F238E27FC236}">
                  <a16:creationId xmlns:a16="http://schemas.microsoft.com/office/drawing/2014/main" id="{CA4541DA-07DA-4AAD-B963-73F093C5D86F}"/>
                </a:ext>
              </a:extLst>
            </p:cNvPr>
            <p:cNvSpPr txBox="1">
              <a:spLocks noChangeArrowheads="1"/>
            </p:cNvSpPr>
            <p:nvPr/>
          </p:nvSpPr>
          <p:spPr bwMode="auto">
            <a:xfrm>
              <a:off x="1524000" y="4953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altLang="en-US" sz="3600" dirty="0" err="1">
                  <a:solidFill>
                    <a:srgbClr val="FFFFFF"/>
                  </a:solidFill>
                  <a:latin typeface="Times New Roman" pitchFamily="18" charset="0"/>
                </a:rPr>
                <a:t>Pr</a:t>
              </a:r>
              <a:endParaRPr kumimoji="0" lang="en-US" altLang="en-US" sz="3600" b="0" i="0" u="none" strike="noStrike" kern="1200" cap="none" spc="0" normalizeH="0" baseline="0" noProof="0" dirty="0">
                <a:ln>
                  <a:noFill/>
                </a:ln>
                <a:solidFill>
                  <a:srgbClr val="FFFFFF"/>
                </a:solidFill>
                <a:effectLst/>
                <a:uLnTx/>
                <a:uFillTx/>
                <a:latin typeface="Times New Roman" pitchFamily="18" charset="0"/>
              </a:endParaRPr>
            </a:p>
          </p:txBody>
        </p:sp>
      </p:grpSp>
      <p:sp>
        <p:nvSpPr>
          <p:cNvPr id="34" name="Text Box 33">
            <a:extLst>
              <a:ext uri="{FF2B5EF4-FFF2-40B4-BE49-F238E27FC236}">
                <a16:creationId xmlns:a16="http://schemas.microsoft.com/office/drawing/2014/main" id="{24286936-BE9D-4C7A-99C4-DC31DD8FE765}"/>
              </a:ext>
            </a:extLst>
          </p:cNvPr>
          <p:cNvSpPr txBox="1">
            <a:spLocks noChangeArrowheads="1"/>
          </p:cNvSpPr>
          <p:nvPr/>
        </p:nvSpPr>
        <p:spPr bwMode="auto">
          <a:xfrm>
            <a:off x="262287" y="3263205"/>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800" dirty="0">
                <a:solidFill>
                  <a:srgbClr val="FFFFFF"/>
                </a:solidFill>
                <a:latin typeface="Times New Roman" pitchFamily="18" charset="0"/>
              </a:rPr>
              <a:t>There are not so many machines.</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FC80D36-019A-4A87-ACE2-413775A659AF}"/>
                  </a:ext>
                </a:extLst>
              </p:cNvPr>
              <p:cNvSpPr/>
              <p:nvPr/>
            </p:nvSpPr>
            <p:spPr>
              <a:xfrm>
                <a:off x="685800" y="3644205"/>
                <a:ext cx="7239000" cy="954107"/>
              </a:xfrm>
              <a:prstGeom prst="rect">
                <a:avLst/>
              </a:prstGeom>
            </p:spPr>
            <p:txBody>
              <a:bodyPr wrap="square">
                <a:spAutoFit/>
              </a:bodyPr>
              <a:lstStyle/>
              <a:p>
                <a:pPr marL="285750" lvl="0">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noProof="0" dirty="0">
                    <a:ln>
                      <a:noFill/>
                    </a:ln>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bits</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describing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30000" noProof="0" dirty="0">
                    <a:ln>
                      <a:noFill/>
                    </a:ln>
                    <a:solidFill>
                      <a:srgbClr val="66FF33"/>
                    </a:solidFill>
                    <a:effectLst/>
                    <a:uLnTx/>
                    <a:uFillTx/>
                    <a:latin typeface="Times New Roman" pitchFamily="18" charset="0"/>
                    <a:ea typeface="+mn-ea"/>
                    <a:cs typeface="Arial" charset="0"/>
                  </a:rPr>
                  <a:t>m</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35" name="Rectangle 34">
                <a:extLst>
                  <a:ext uri="{FF2B5EF4-FFF2-40B4-BE49-F238E27FC236}">
                    <a16:creationId xmlns:a16="http://schemas.microsoft.com/office/drawing/2014/main" id="{8FC80D36-019A-4A87-ACE2-413775A659AF}"/>
                  </a:ext>
                </a:extLst>
              </p:cNvPr>
              <p:cNvSpPr>
                <a:spLocks noRot="1" noChangeAspect="1" noMove="1" noResize="1" noEditPoints="1" noAdjustHandles="1" noChangeArrowheads="1" noChangeShapeType="1" noTextEdit="1"/>
              </p:cNvSpPr>
              <p:nvPr/>
            </p:nvSpPr>
            <p:spPr>
              <a:xfrm>
                <a:off x="685800" y="3644205"/>
                <a:ext cx="7239000" cy="954107"/>
              </a:xfrm>
              <a:prstGeom prst="rect">
                <a:avLst/>
              </a:prstGeom>
              <a:blipFill>
                <a:blip r:embed="rId6"/>
                <a:stretch>
                  <a:fillRect t="-7051" b="-17308"/>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E7467736-7E44-44BF-98AE-5629CDB9790E}"/>
              </a:ext>
            </a:extLst>
          </p:cNvPr>
          <p:cNvSpPr/>
          <p:nvPr/>
        </p:nvSpPr>
        <p:spPr>
          <a:xfrm>
            <a:off x="7772400" y="2590800"/>
            <a:ext cx="1905000" cy="707886"/>
          </a:xfrm>
          <a:prstGeom prst="rect">
            <a:avLst/>
          </a:prstGeom>
        </p:spPr>
        <p:txBody>
          <a:bodyPr wrap="square">
            <a:spAutoFit/>
          </a:bodyPr>
          <a:lstStyle/>
          <a:p>
            <a:pPr marL="285750" lvl="0">
              <a:defRPr/>
            </a:pPr>
            <a:r>
              <a:rPr lang="en-US" altLang="en-US" sz="4000" dirty="0">
                <a:solidFill>
                  <a:srgbClr val="FFC000"/>
                </a:solidFill>
                <a:sym typeface="Symbol" pitchFamily="18" charset="2"/>
              </a:rPr>
              <a:t></a:t>
            </a:r>
            <a:r>
              <a:rPr kumimoji="0" lang="en-CA"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30000" noProof="0" dirty="0" err="1">
                <a:ln>
                  <a:noFill/>
                </a:ln>
                <a:solidFill>
                  <a:srgbClr val="66FF33"/>
                </a:solidFill>
                <a:effectLst/>
                <a:uLnTx/>
                <a:uFillTx/>
                <a:latin typeface="Times New Roman" pitchFamily="18" charset="0"/>
                <a:ea typeface="+mn-ea"/>
                <a:cs typeface="Arial" charset="0"/>
              </a:rPr>
              <a:t>m</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7" name="Group 36">
            <a:extLst>
              <a:ext uri="{FF2B5EF4-FFF2-40B4-BE49-F238E27FC236}">
                <a16:creationId xmlns:a16="http://schemas.microsoft.com/office/drawing/2014/main" id="{4D2DC781-4146-47D5-B932-25BB8B8C12E3}"/>
              </a:ext>
            </a:extLst>
          </p:cNvPr>
          <p:cNvGrpSpPr/>
          <p:nvPr/>
        </p:nvGrpSpPr>
        <p:grpSpPr>
          <a:xfrm>
            <a:off x="1447800" y="2831235"/>
            <a:ext cx="1329087" cy="458166"/>
            <a:chOff x="1447800" y="2831235"/>
            <a:chExt cx="1329087" cy="458166"/>
          </a:xfrm>
        </p:grpSpPr>
        <p:sp>
          <p:nvSpPr>
            <p:cNvPr id="38" name="Text Box 33">
              <a:extLst>
                <a:ext uri="{FF2B5EF4-FFF2-40B4-BE49-F238E27FC236}">
                  <a16:creationId xmlns:a16="http://schemas.microsoft.com/office/drawing/2014/main" id="{8E1D07D7-C0F2-4B77-8FD9-31CDA31810DC}"/>
                </a:ext>
              </a:extLst>
            </p:cNvPr>
            <p:cNvSpPr txBox="1">
              <a:spLocks noChangeArrowheads="1"/>
            </p:cNvSpPr>
            <p:nvPr/>
          </p:nvSpPr>
          <p:spPr bwMode="auto">
            <a:xfrm>
              <a:off x="1447800" y="2889291"/>
              <a:ext cx="1329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R="0" lvl="0" algn="l" defTabSz="914400" rtl="0" eaLnBrk="0" fontAlgn="base" latinLnBrk="0" hangingPunct="0">
                <a:lnSpc>
                  <a:spcPct val="100000"/>
                </a:lnSpc>
                <a:spcBef>
                  <a:spcPct val="0"/>
                </a:spcBef>
                <a:spcAft>
                  <a:spcPct val="0"/>
                </a:spcAft>
                <a:buClrTx/>
                <a:buSzTx/>
                <a:tabLst/>
                <a:defRPr/>
              </a:pPr>
              <a:r>
                <a:rPr kumimoji="0" lang="en-US" altLang="en-US" sz="2000" b="0" i="0" u="none" strike="noStrike" kern="1200" cap="none" spc="0" normalizeH="0" baseline="0" noProof="0" dirty="0">
                  <a:ln>
                    <a:noFill/>
                  </a:ln>
                  <a:solidFill>
                    <a:srgbClr val="FFFF00"/>
                  </a:solidFill>
                  <a:effectLst/>
                  <a:uLnTx/>
                  <a:uFillTx/>
                  <a:latin typeface="Times New Roman" pitchFamily="18" charset="0"/>
                  <a:ea typeface="+mn-ea"/>
                  <a:cs typeface="Arial" charset="0"/>
                </a:rPr>
                <a:t>each</a:t>
              </a:r>
            </a:p>
          </p:txBody>
        </p:sp>
        <p:cxnSp>
          <p:nvCxnSpPr>
            <p:cNvPr id="39" name="Straight Connector 38">
              <a:extLst>
                <a:ext uri="{FF2B5EF4-FFF2-40B4-BE49-F238E27FC236}">
                  <a16:creationId xmlns:a16="http://schemas.microsoft.com/office/drawing/2014/main" id="{C8FF3098-62BF-4D39-9F6D-6DEB3110C993}"/>
                </a:ext>
              </a:extLst>
            </p:cNvPr>
            <p:cNvCxnSpPr>
              <a:cxnSpLocks/>
            </p:cNvCxnSpPr>
            <p:nvPr/>
          </p:nvCxnSpPr>
          <p:spPr bwMode="auto">
            <a:xfrm flipV="1">
              <a:off x="1676400" y="2831235"/>
              <a:ext cx="381000" cy="61615"/>
            </a:xfrm>
            <a:prstGeom prst="line">
              <a:avLst/>
            </a:prstGeom>
            <a:noFill/>
            <a:ln w="38100" cap="sq" cmpd="sng" algn="ctr">
              <a:solidFill>
                <a:schemeClr val="hlink"/>
              </a:solidFill>
              <a:prstDash val="solid"/>
              <a:round/>
              <a:headEnd type="none" w="med" len="med"/>
              <a:tailEnd type="none" w="med" len="med"/>
            </a:ln>
            <a:effectLst/>
          </p:spPr>
        </p:cxnSp>
      </p:grpSp>
      <p:sp>
        <p:nvSpPr>
          <p:cNvPr id="40" name="Rectangle 39">
            <a:extLst>
              <a:ext uri="{FF2B5EF4-FFF2-40B4-BE49-F238E27FC236}">
                <a16:creationId xmlns:a16="http://schemas.microsoft.com/office/drawing/2014/main" id="{AFD79C13-51E9-4C3D-9218-326834AE9ADC}"/>
              </a:ext>
            </a:extLst>
          </p:cNvPr>
          <p:cNvSpPr/>
          <p:nvPr/>
        </p:nvSpPr>
        <p:spPr>
          <a:xfrm>
            <a:off x="6210300" y="3089346"/>
            <a:ext cx="2057400" cy="400110"/>
          </a:xfrm>
          <a:prstGeom prst="rect">
            <a:avLst/>
          </a:prstGeom>
        </p:spPr>
        <p:txBody>
          <a:bodyPr wrap="square">
            <a:spAutoFit/>
          </a:bodyPr>
          <a:lstStyle/>
          <a:p>
            <a:pPr marL="285750" lvl="0">
              <a:defRPr/>
            </a:pPr>
            <a:r>
              <a:rPr lang="en-US" altLang="en-US" sz="2000" dirty="0">
                <a:solidFill>
                  <a:srgbClr val="FFC000"/>
                </a:solidFill>
                <a:sym typeface="Symbol" pitchFamily="18" charset="2"/>
              </a:rPr>
              <a:t>(Union bound)</a:t>
            </a:r>
            <a:endParaRPr kumimoji="0" lang="en-CA"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1" name="Rectangle 40">
            <a:extLst>
              <a:ext uri="{FF2B5EF4-FFF2-40B4-BE49-F238E27FC236}">
                <a16:creationId xmlns:a16="http://schemas.microsoft.com/office/drawing/2014/main" id="{CC997CA9-2C38-4231-A3C7-4595F4C75467}"/>
              </a:ext>
            </a:extLst>
          </p:cNvPr>
          <p:cNvSpPr/>
          <p:nvPr/>
        </p:nvSpPr>
        <p:spPr>
          <a:xfrm>
            <a:off x="7620000" y="3505200"/>
            <a:ext cx="1492716"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m</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&lt;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D</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Text Box 33">
            <a:extLst>
              <a:ext uri="{FF2B5EF4-FFF2-40B4-BE49-F238E27FC236}">
                <a16:creationId xmlns:a16="http://schemas.microsoft.com/office/drawing/2014/main" id="{DB6A8AE9-6C99-49ED-A87F-3879A89383EF}"/>
              </a:ext>
            </a:extLst>
          </p:cNvPr>
          <p:cNvSpPr txBox="1">
            <a:spLocks noChangeArrowheads="1"/>
          </p:cNvSpPr>
          <p:nvPr/>
        </p:nvSpPr>
        <p:spPr bwMode="auto">
          <a:xfrm>
            <a:off x="6591300" y="4109179"/>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lgn="ctr">
              <a:spcBef>
                <a:spcPct val="0"/>
              </a:spcBef>
              <a:defRPr/>
            </a:pPr>
            <a:r>
              <a:rPr lang="en-US" altLang="en-US" sz="2800" dirty="0">
                <a:solidFill>
                  <a:srgbClr val="FFFFFF"/>
                </a:solidFill>
                <a:latin typeface="Times New Roman" pitchFamily="18" charset="0"/>
              </a:rPr>
              <a:t>&lt; </a:t>
            </a:r>
            <a:r>
              <a:rPr lang="en-US" altLang="en-US" sz="2800" dirty="0" err="1">
                <a:solidFill>
                  <a:srgbClr val="FFFFFF"/>
                </a:solidFill>
                <a:latin typeface="Times New Roman" pitchFamily="18" charset="0"/>
              </a:rPr>
              <a:t>w.h.p</a:t>
            </a:r>
            <a:r>
              <a:rPr lang="en-US" altLang="en-US" sz="2800" dirty="0">
                <a:solidFill>
                  <a:srgbClr val="FFFFFF"/>
                </a:solidFill>
                <a:latin typeface="Times New Roman" pitchFamily="18" charset="0"/>
              </a:rPr>
              <a:t>.</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ndParaRPr>
          </a:p>
        </p:txBody>
      </p:sp>
    </p:spTree>
    <p:extLst>
      <p:ext uri="{BB962C8B-B14F-4D97-AF65-F5344CB8AC3E}">
        <p14:creationId xmlns:p14="http://schemas.microsoft.com/office/powerpoint/2010/main" val="30398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 calcmode="lin" valueType="num">
                                      <p:cBhvr additive="base">
                                        <p:cTn id="19"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1" presetClass="exit" presetSubtype="0" fill="hold" grpId="0" nodeType="withEffect">
                                  <p:stCondLst>
                                    <p:cond delay="0"/>
                                  </p:stCondLst>
                                  <p:childTnLst>
                                    <p:set>
                                      <p:cBhvr>
                                        <p:cTn id="44" dur="1" fill="hold">
                                          <p:stCondLst>
                                            <p:cond delay="0"/>
                                          </p:stCondLst>
                                        </p:cTn>
                                        <p:tgtEl>
                                          <p:spTgt spid="34">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5">
                                            <p:txEl>
                                              <p:pRg st="0" end="0"/>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5">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p:bldP spid="40" grpId="0"/>
      <p:bldP spid="40" grpId="1"/>
      <p:bldP spid="41" grpId="0"/>
      <p:bldP spid="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sp>
        <p:nvSpPr>
          <p:cNvPr id="19" name="Text Box 33"/>
          <p:cNvSpPr txBox="1">
            <a:spLocks noChangeArrowheads="1"/>
          </p:cNvSpPr>
          <p:nvPr/>
        </p:nvSpPr>
        <p:spPr bwMode="auto">
          <a:xfrm>
            <a:off x="109887" y="452021"/>
            <a:ext cx="1010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Proof (PAC-Learnable):</a:t>
            </a:r>
          </a:p>
        </p:txBody>
      </p:sp>
      <p:sp>
        <p:nvSpPr>
          <p:cNvPr id="12" name="Text Box 33">
            <a:extLst>
              <a:ext uri="{FF2B5EF4-FFF2-40B4-BE49-F238E27FC236}">
                <a16:creationId xmlns:a16="http://schemas.microsoft.com/office/drawing/2014/main" id="{0436F46E-3A97-4F99-A2B8-6B09B5D0BAAD}"/>
              </a:ext>
            </a:extLst>
          </p:cNvPr>
          <p:cNvSpPr txBox="1">
            <a:spLocks noChangeArrowheads="1"/>
          </p:cNvSpPr>
          <p:nvPr/>
        </p:nvSpPr>
        <p:spPr bwMode="auto">
          <a:xfrm>
            <a:off x="2895600" y="799089"/>
            <a:ext cx="344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all machines</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4" name="Group 13">
            <a:extLst>
              <a:ext uri="{FF2B5EF4-FFF2-40B4-BE49-F238E27FC236}">
                <a16:creationId xmlns:a16="http://schemas.microsoft.com/office/drawing/2014/main" id="{5C0542A8-A093-411E-AE48-05D360A78343}"/>
              </a:ext>
            </a:extLst>
          </p:cNvPr>
          <p:cNvGrpSpPr/>
          <p:nvPr/>
        </p:nvGrpSpPr>
        <p:grpSpPr>
          <a:xfrm>
            <a:off x="179410" y="1143000"/>
            <a:ext cx="8553625" cy="1274696"/>
            <a:chOff x="179410" y="4059304"/>
            <a:chExt cx="8553625" cy="1274696"/>
          </a:xfrm>
        </p:grpSpPr>
        <p:sp>
          <p:nvSpPr>
            <p:cNvPr id="15" name="Text Box 33">
              <a:extLst>
                <a:ext uri="{FF2B5EF4-FFF2-40B4-BE49-F238E27FC236}">
                  <a16:creationId xmlns:a16="http://schemas.microsoft.com/office/drawing/2014/main" id="{2A39A54B-13CD-44F8-8520-556732EF9D50}"/>
                </a:ext>
              </a:extLst>
            </p:cNvPr>
            <p:cNvSpPr txBox="1">
              <a:spLocks noChangeArrowheads="1"/>
            </p:cNvSpPr>
            <p:nvPr/>
          </p:nvSpPr>
          <p:spPr bwMode="auto">
            <a:xfrm>
              <a:off x="4085000" y="4379893"/>
              <a:ext cx="3928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fraction </a:t>
              </a:r>
              <a:r>
                <a:rPr kumimoji="0" lang="az-Cyrl-AZ"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00FFFF"/>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of </a:t>
              </a:r>
              <a:b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wrong </a:t>
              </a:r>
              <a:r>
                <a:rPr kumimoji="0" lang="en-US" altLang="en-US" sz="28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p>
          </p:txBody>
        </p:sp>
        <p:sp>
          <p:nvSpPr>
            <p:cNvPr id="16" name="Text Box 33">
              <a:extLst>
                <a:ext uri="{FF2B5EF4-FFF2-40B4-BE49-F238E27FC236}">
                  <a16:creationId xmlns:a16="http://schemas.microsoft.com/office/drawing/2014/main" id="{67A88EF8-6A78-4138-8711-2DCB973ED056}"/>
                </a:ext>
              </a:extLst>
            </p:cNvPr>
            <p:cNvSpPr txBox="1">
              <a:spLocks noChangeArrowheads="1"/>
            </p:cNvSpPr>
            <p:nvPr/>
          </p:nvSpPr>
          <p:spPr bwMode="auto">
            <a:xfrm>
              <a:off x="179410" y="4285074"/>
              <a:ext cx="378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fraction </a:t>
              </a:r>
              <a:r>
                <a:rPr kumimoji="0" lang="az-Cyrl-AZ"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800" b="0" i="0" u="none" strike="noStrike" kern="1200" cap="none" spc="0" normalizeH="0" baseline="0" noProof="0" dirty="0">
                  <a:ln>
                    <a:noFill/>
                  </a:ln>
                  <a:solidFill>
                    <a:srgbClr val="FF00FF"/>
                  </a:solidFill>
                  <a:effectLst/>
                  <a:uLnTx/>
                  <a:uFillTx/>
                  <a:latin typeface="Comic Sans MS" pitchFamily="66"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wrong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inputs</a:t>
              </a:r>
            </a:p>
          </p:txBody>
        </p:sp>
        <p:sp>
          <p:nvSpPr>
            <p:cNvPr id="17" name="Rectangle 16">
              <a:extLst>
                <a:ext uri="{FF2B5EF4-FFF2-40B4-BE49-F238E27FC236}">
                  <a16:creationId xmlns:a16="http://schemas.microsoft.com/office/drawing/2014/main" id="{C9EF3878-A100-47B7-A744-BF8615E162B8}"/>
                </a:ext>
              </a:extLst>
            </p:cNvPr>
            <p:cNvSpPr/>
            <p:nvPr/>
          </p:nvSpPr>
          <p:spPr>
            <a:xfrm>
              <a:off x="3886200" y="4059304"/>
              <a:ext cx="678391"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Rectangle 17">
              <a:extLst>
                <a:ext uri="{FF2B5EF4-FFF2-40B4-BE49-F238E27FC236}">
                  <a16:creationId xmlns:a16="http://schemas.microsoft.com/office/drawing/2014/main" id="{E62BE47C-F18C-4684-BCF2-BD443ECCD062}"/>
                </a:ext>
              </a:extLst>
            </p:cNvPr>
            <p:cNvSpPr/>
            <p:nvPr/>
          </p:nvSpPr>
          <p:spPr>
            <a:xfrm>
              <a:off x="304800" y="4131185"/>
              <a:ext cx="354584"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Rectangle 19">
              <a:extLst>
                <a:ext uri="{FF2B5EF4-FFF2-40B4-BE49-F238E27FC236}">
                  <a16:creationId xmlns:a16="http://schemas.microsoft.com/office/drawing/2014/main" id="{5E68CE8D-A828-4221-8FF2-6BA590AC2BD8}"/>
                </a:ext>
              </a:extLst>
            </p:cNvPr>
            <p:cNvSpPr/>
            <p:nvPr/>
          </p:nvSpPr>
          <p:spPr>
            <a:xfrm>
              <a:off x="7620000" y="4131185"/>
              <a:ext cx="354584" cy="11079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6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6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33F0AF2F-9149-4E02-8E8E-753BF9C9ABF0}"/>
                </a:ext>
              </a:extLst>
            </p:cNvPr>
            <p:cNvSpPr/>
            <p:nvPr/>
          </p:nvSpPr>
          <p:spPr>
            <a:xfrm>
              <a:off x="7924800" y="4512185"/>
              <a:ext cx="80823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25" name="Rectangle 24"/>
          <p:cNvSpPr/>
          <p:nvPr/>
        </p:nvSpPr>
        <p:spPr>
          <a:xfrm>
            <a:off x="228600" y="2523054"/>
            <a:ext cx="42672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find a good machine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the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26" name="Rectangle 25"/>
          <p:cNvSpPr/>
          <p:nvPr/>
        </p:nvSpPr>
        <p:spPr>
          <a:xfrm>
            <a:off x="5257800" y="2523054"/>
            <a:ext cx="36576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I</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 will be good</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27" name="Rectangle 26"/>
          <p:cNvSpPr/>
          <p:nvPr/>
        </p:nvSpPr>
        <p:spPr>
          <a:xfrm>
            <a:off x="5029200" y="4123254"/>
            <a:ext cx="42672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There is a good machine</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rPr>
              <a:t>general inputs</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28" name="Rectangle 27"/>
          <p:cNvSpPr/>
          <p:nvPr/>
        </p:nvSpPr>
        <p:spPr>
          <a:xfrm>
            <a:off x="304800" y="4123254"/>
            <a:ext cx="419100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It will be good</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the </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works for all but an</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az-Cyrl-AZ"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az-Cyrl-AZ"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ԑ</a:t>
            </a: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az-Cyrl-AZ"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fraction.</a:t>
            </a:r>
          </a:p>
        </p:txBody>
      </p:sp>
      <p:sp>
        <p:nvSpPr>
          <p:cNvPr id="29" name="Rectangle 28"/>
          <p:cNvSpPr/>
          <p:nvPr/>
        </p:nvSpPr>
        <p:spPr>
          <a:xfrm>
            <a:off x="228600" y="5692914"/>
            <a:ext cx="46482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Hopefully gradient decent finds 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or a sufficiently good one.</a:t>
            </a:r>
          </a:p>
        </p:txBody>
      </p:sp>
      <p:sp>
        <p:nvSpPr>
          <p:cNvPr id="30" name="Right Arrow 29"/>
          <p:cNvSpPr/>
          <p:nvPr/>
        </p:nvSpPr>
        <p:spPr>
          <a:xfrm>
            <a:off x="4572000" y="2797314"/>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2" name="Right Arrow 31"/>
          <p:cNvSpPr/>
          <p:nvPr/>
        </p:nvSpPr>
        <p:spPr>
          <a:xfrm flipH="1">
            <a:off x="4572000" y="4397514"/>
            <a:ext cx="533400" cy="228600"/>
          </a:xfrm>
          <a:prstGeom prst="rightArrow">
            <a:avLst/>
          </a:prstGeom>
          <a:ln w="25400">
            <a:solidFill>
              <a:srgbClr val="FFFF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8306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 calcmode="lin" valueType="num">
                                      <p:cBhvr additive="base">
                                        <p:cTn id="21"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6">
                                            <p:txEl>
                                              <p:pRg st="1" end="1"/>
                                            </p:txEl>
                                          </p:spTgt>
                                        </p:tgtEl>
                                        <p:attrNameLst>
                                          <p:attrName>style.visibility</p:attrName>
                                        </p:attrNameLst>
                                      </p:cBhvr>
                                      <p:to>
                                        <p:strVal val="visible"/>
                                      </p:to>
                                    </p:set>
                                    <p:anim calcmode="lin" valueType="num">
                                      <p:cBhvr additive="base">
                                        <p:cTn id="35"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anim calcmode="lin" valueType="num">
                                      <p:cBhvr additive="base">
                                        <p:cTn id="45"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additive="base">
                                        <p:cTn id="5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1+#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8">
                                            <p:txEl>
                                              <p:pRg st="1" end="1"/>
                                            </p:txEl>
                                          </p:spTgt>
                                        </p:tgtEl>
                                        <p:attrNameLst>
                                          <p:attrName>style.visibility</p:attrName>
                                        </p:attrNameLst>
                                      </p:cBhvr>
                                      <p:to>
                                        <p:strVal val="visible"/>
                                      </p:to>
                                    </p:set>
                                    <p:anim calcmode="lin" valueType="num">
                                      <p:cBhvr additive="base">
                                        <p:cTn id="59"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anim calcmode="lin" valueType="num">
                                      <p:cBhvr additive="base">
                                        <p:cTn id="6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9">
                                            <p:txEl>
                                              <p:pRg st="1" end="1"/>
                                            </p:txEl>
                                          </p:spTgt>
                                        </p:tgtEl>
                                        <p:attrNameLst>
                                          <p:attrName>style.visibility</p:attrName>
                                        </p:attrNameLst>
                                      </p:cBhvr>
                                      <p:to>
                                        <p:strVal val="visible"/>
                                      </p:to>
                                    </p:set>
                                    <p:anim calcmode="lin" valueType="num">
                                      <p:cBhvr additive="base">
                                        <p:cTn id="69"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8B4501E2-A7E1-145C-9F09-9646D3222980}"/>
                  </a:ext>
                </a:extLst>
              </p:cNvPr>
              <p:cNvSpPr txBox="1"/>
              <p:nvPr/>
            </p:nvSpPr>
            <p:spPr bwMode="auto">
              <a:xfrm>
                <a:off x="571499" y="2956725"/>
                <a:ext cx="8352058" cy="378565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lgn="ctr" defTabSz="685800" eaLnBrk="1" fontAlgn="auto" hangingPunct="1">
                  <a:spcBef>
                    <a:spcPts val="0"/>
                  </a:spcBef>
                  <a:spcAft>
                    <a:spcPts val="0"/>
                  </a:spcAft>
                </a:pPr>
                <a:r>
                  <a:rPr lang="en-US" altLang="en-US" sz="2400" dirty="0">
                    <a:solidFill>
                      <a:srgbClr val="FFFFFF"/>
                    </a:solidFill>
                  </a:rPr>
                  <a:t>Training Data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p>
              <a:p>
                <a:pPr algn="ctr" defTabSz="685800" eaLnBrk="1" fontAlgn="auto" hangingPunct="1">
                  <a:spcBef>
                    <a:spcPts val="0"/>
                  </a:spcBef>
                  <a:spcAft>
                    <a:spcPts val="0"/>
                  </a:spcAft>
                </a:pPr>
                <a:r>
                  <a:rPr lang="en-US" altLang="en-US" sz="2400" dirty="0">
                    <a:cs typeface="Times New Roman" panose="02020603050405020304" pitchFamily="18" charset="0"/>
                    <a:sym typeface="Symbol" panose="05050102010706020507" pitchFamily="18" charset="2"/>
                  </a:rPr>
                  <a:t>m = # </a:t>
                </a:r>
                <a:r>
                  <a:rPr lang="en-US" altLang="en-US" sz="2400" dirty="0"/>
                  <a:t>parameters &gt;&gt; (# training data)</a:t>
                </a:r>
                <a:r>
                  <a:rPr lang="en-US" altLang="en-US" sz="2400" baseline="30000" dirty="0"/>
                  <a:t>O(1) </a:t>
                </a:r>
                <a:r>
                  <a:rPr lang="en-US" altLang="en-US" sz="2400" dirty="0"/>
                  <a:t>= D</a:t>
                </a:r>
                <a:r>
                  <a:rPr lang="en-US" altLang="en-US" sz="2400" baseline="30000" dirty="0"/>
                  <a:t>24</a:t>
                </a:r>
              </a:p>
              <a:p>
                <a:pPr algn="ctr" defTabSz="685800" eaLnBrk="1" fontAlgn="auto" hangingPunct="1">
                  <a:spcBef>
                    <a:spcPts val="0"/>
                  </a:spcBef>
                  <a:spcAft>
                    <a:spcPts val="0"/>
                  </a:spcAft>
                </a:pPr>
                <a:endParaRPr lang="en-US" altLang="en-US" sz="2400" dirty="0"/>
              </a:p>
              <a:p>
                <a:pPr defTabSz="685800" eaLnBrk="1" fontAlgn="auto" hangingPunct="1">
                  <a:spcBef>
                    <a:spcPts val="0"/>
                  </a:spcBef>
                  <a:spcAft>
                    <a:spcPts val="0"/>
                  </a:spcAft>
                </a:pPr>
                <a:r>
                  <a:rPr lang="en-US" altLang="en-US" sz="2400" dirty="0">
                    <a:solidFill>
                      <a:srgbClr val="FFFFFF"/>
                    </a:solidFill>
                  </a:rPr>
                  <a:t>This paper proves converges </a:t>
                </a:r>
                <a:r>
                  <a:rPr lang="en-US" altLang="en-US" sz="2400" dirty="0" err="1">
                    <a:solidFill>
                      <a:srgbClr val="FFFFFF"/>
                    </a:solidFill>
                  </a:rPr>
                  <a:t>whp</a:t>
                </a:r>
                <a:endParaRPr lang="en-US" altLang="en-US" sz="2400" dirty="0">
                  <a:solidFill>
                    <a:srgbClr val="FFFFFF"/>
                  </a:solidFill>
                </a:endParaRP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Error(training data) </a:t>
                </a:r>
                <a:r>
                  <a:rPr lang="en-US" altLang="en-US" sz="2400" dirty="0"/>
                  <a:t>= </a:t>
                </a:r>
                <a:r>
                  <a:rPr lang="el-GR" altLang="en-US" sz="2400" dirty="0">
                    <a:latin typeface="Times New Roman"/>
                    <a:cs typeface="Times New Roman" panose="02020603050405020304" pitchFamily="18" charset="0"/>
                    <a:sym typeface="Symbol" panose="05050102010706020507" pitchFamily="18" charset="2"/>
                  </a:rPr>
                  <a:t>ε</a:t>
                </a:r>
                <a:endParaRPr lang="en-US" altLang="en-US" sz="2400" dirty="0"/>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Time  = </a:t>
                </a:r>
                <a:r>
                  <a:rPr lang="en-US" altLang="en-US" sz="2400" dirty="0"/>
                  <a:t>(# training data)</a:t>
                </a:r>
                <a:r>
                  <a:rPr lang="en-US" altLang="en-US" sz="2400" baseline="30000" dirty="0"/>
                  <a:t>O(1)  </a:t>
                </a:r>
                <a:r>
                  <a:rPr lang="en-US" altLang="en-US" sz="2400" dirty="0"/>
                  <a:t>= D</a:t>
                </a:r>
                <a:r>
                  <a:rPr lang="en-US" altLang="en-US" sz="2400" baseline="30000" dirty="0"/>
                  <a:t>7 </a:t>
                </a:r>
                <a:endParaRPr lang="en-US" altLang="en-US" sz="2400" dirty="0">
                  <a:solidFill>
                    <a:srgbClr val="FFFFFF"/>
                  </a:solidFill>
                </a:endParaRP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Weights = random + small change</a:t>
                </a:r>
              </a:p>
              <a:p>
                <a:pPr defTabSz="685800" eaLnBrk="1" fontAlgn="auto" hangingPunct="1">
                  <a:spcBef>
                    <a:spcPts val="0"/>
                  </a:spcBef>
                  <a:spcAft>
                    <a:spcPts val="0"/>
                  </a:spcAft>
                </a:pPr>
                <a:r>
                  <a:rPr lang="en-US" altLang="en-US" sz="2400" dirty="0">
                    <a:solidFill>
                      <a:srgbClr val="FFFFFF"/>
                    </a:solidFill>
                  </a:rPr>
                  <a:t>Hence,</a:t>
                </a: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Optimal neural networks look random, ie not explainable.</a:t>
                </a:r>
              </a:p>
              <a:p>
                <a:pPr marL="342900" indent="-342900" defTabSz="685800" eaLnBrk="1" fontAlgn="auto" hangingPunct="1">
                  <a:spcBef>
                    <a:spcPts val="0"/>
                  </a:spcBef>
                  <a:spcAft>
                    <a:spcPts val="0"/>
                  </a:spcAft>
                  <a:buFont typeface="Arial" panose="020B0604020202020204" pitchFamily="34" charset="0"/>
                  <a:buChar char="•"/>
                </a:pPr>
                <a:r>
                  <a:rPr lang="en-US" altLang="en-US" sz="2400" dirty="0">
                    <a:solidFill>
                      <a:srgbClr val="FFFFFF"/>
                    </a:solidFill>
                  </a:rPr>
                  <a:t>In this large space, are as abundant as the stars.</a:t>
                </a:r>
                <a:endParaRPr lang="en-US" altLang="en-US" sz="2400" dirty="0">
                  <a:solidFill>
                    <a:srgbClr val="FF00FF"/>
                  </a:solidFill>
                  <a:cs typeface="Times New Roman" panose="02020603050405020304" pitchFamily="18" charset="0"/>
                  <a:sym typeface="Symbol" panose="05050102010706020507" pitchFamily="18" charset="2"/>
                </a:endParaRPr>
              </a:p>
            </p:txBody>
          </p:sp>
        </mc:Choice>
        <mc:Fallback xmlns="">
          <p:sp>
            <p:nvSpPr>
              <p:cNvPr id="86" name="TextBox 85">
                <a:extLst>
                  <a:ext uri="{FF2B5EF4-FFF2-40B4-BE49-F238E27FC236}">
                    <a16:creationId xmlns:a16="http://schemas.microsoft.com/office/drawing/2014/main" id="{8B4501E2-A7E1-145C-9F09-9646D3222980}"/>
                  </a:ext>
                </a:extLst>
              </p:cNvPr>
              <p:cNvSpPr txBox="1">
                <a:spLocks noRot="1" noChangeAspect="1" noMove="1" noResize="1" noEditPoints="1" noAdjustHandles="1" noChangeArrowheads="1" noChangeShapeType="1" noTextEdit="1"/>
              </p:cNvSpPr>
              <p:nvPr/>
            </p:nvSpPr>
            <p:spPr bwMode="auto">
              <a:xfrm>
                <a:off x="571499" y="2956725"/>
                <a:ext cx="8352058" cy="3785652"/>
              </a:xfrm>
              <a:prstGeom prst="rect">
                <a:avLst/>
              </a:prstGeom>
              <a:blipFill>
                <a:blip r:embed="rId3"/>
                <a:stretch>
                  <a:fillRect l="-1168" t="-2254" b="-27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2" name="Group 1">
            <a:extLst>
              <a:ext uri="{FF2B5EF4-FFF2-40B4-BE49-F238E27FC236}">
                <a16:creationId xmlns:a16="http://schemas.microsoft.com/office/drawing/2014/main" id="{39EF390F-EADA-7754-832E-A8AA88CCDFF6}"/>
              </a:ext>
            </a:extLst>
          </p:cNvPr>
          <p:cNvGrpSpPr/>
          <p:nvPr/>
        </p:nvGrpSpPr>
        <p:grpSpPr>
          <a:xfrm>
            <a:off x="6909746" y="3792232"/>
            <a:ext cx="2136598" cy="1787895"/>
            <a:chOff x="4953000" y="3200400"/>
            <a:chExt cx="2136598" cy="1787895"/>
          </a:xfrm>
        </p:grpSpPr>
        <p:pic>
          <p:nvPicPr>
            <p:cNvPr id="6" name="Picture 2" descr="Image result for stochastic gradient descent">
              <a:extLst>
                <a:ext uri="{FF2B5EF4-FFF2-40B4-BE49-F238E27FC236}">
                  <a16:creationId xmlns:a16="http://schemas.microsoft.com/office/drawing/2014/main" id="{603E6038-8C1D-04F2-17D1-362BEA78BF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200400"/>
              <a:ext cx="2136598" cy="17878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472D25-8F3E-A7DE-3E50-9439C1D27994}"/>
                </a:ext>
              </a:extLst>
            </p:cNvPr>
            <p:cNvSpPr/>
            <p:nvPr/>
          </p:nvSpPr>
          <p:spPr>
            <a:xfrm>
              <a:off x="5156549" y="3286843"/>
              <a:ext cx="914399" cy="265093"/>
            </a:xfrm>
            <a:prstGeom prst="rect">
              <a:avLst/>
            </a:prstGeom>
            <a:solidFill>
              <a:srgbClr val="FFFFFF"/>
            </a:solidFill>
          </p:spPr>
          <p:txBody>
            <a:bodyPr wrap="square" rtlCol="0" anchor="ctr">
              <a:spAutoFit/>
            </a:bodyPr>
            <a:lstStyle/>
            <a:p>
              <a:pPr algn="ctr"/>
              <a:endParaRPr lang="en-CA" sz="240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3157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6">
                                            <p:txEl>
                                              <p:pRg st="3" end="3"/>
                                            </p:txEl>
                                          </p:spTgt>
                                        </p:tgtEl>
                                        <p:attrNameLst>
                                          <p:attrName>style.visibility</p:attrName>
                                        </p:attrNameLst>
                                      </p:cBhvr>
                                      <p:to>
                                        <p:strVal val="visible"/>
                                      </p:to>
                                    </p:set>
                                    <p:anim calcmode="lin" valueType="num">
                                      <p:cBhvr additive="base">
                                        <p:cTn id="7" dur="500" fill="hold"/>
                                        <p:tgtEl>
                                          <p:spTgt spid="8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
                                            <p:txEl>
                                              <p:pRg st="4" end="4"/>
                                            </p:txEl>
                                          </p:spTgt>
                                        </p:tgtEl>
                                        <p:attrNameLst>
                                          <p:attrName>style.visibility</p:attrName>
                                        </p:attrNameLst>
                                      </p:cBhvr>
                                      <p:to>
                                        <p:strVal val="visible"/>
                                      </p:to>
                                    </p:set>
                                    <p:anim calcmode="lin" valueType="num">
                                      <p:cBhvr additive="base">
                                        <p:cTn id="13"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
                                            <p:txEl>
                                              <p:pRg st="5" end="5"/>
                                            </p:txEl>
                                          </p:spTgt>
                                        </p:tgtEl>
                                        <p:attrNameLst>
                                          <p:attrName>style.visibility</p:attrName>
                                        </p:attrNameLst>
                                      </p:cBhvr>
                                      <p:to>
                                        <p:strVal val="visible"/>
                                      </p:to>
                                    </p:set>
                                    <p:anim calcmode="lin" valueType="num">
                                      <p:cBhvr additive="base">
                                        <p:cTn id="19" dur="500" fill="hold"/>
                                        <p:tgtEl>
                                          <p:spTgt spid="8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
                                            <p:txEl>
                                              <p:pRg st="6" end="6"/>
                                            </p:txEl>
                                          </p:spTgt>
                                        </p:tgtEl>
                                        <p:attrNameLst>
                                          <p:attrName>style.visibility</p:attrName>
                                        </p:attrNameLst>
                                      </p:cBhvr>
                                      <p:to>
                                        <p:strVal val="visible"/>
                                      </p:to>
                                    </p:set>
                                    <p:anim calcmode="lin" valueType="num">
                                      <p:cBhvr additive="base">
                                        <p:cTn id="25" dur="500" fill="hold"/>
                                        <p:tgtEl>
                                          <p:spTgt spid="8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
                                            <p:txEl>
                                              <p:pRg st="7" end="7"/>
                                            </p:txEl>
                                          </p:spTgt>
                                        </p:tgtEl>
                                        <p:attrNameLst>
                                          <p:attrName>style.visibility</p:attrName>
                                        </p:attrNameLst>
                                      </p:cBhvr>
                                      <p:to>
                                        <p:strVal val="visible"/>
                                      </p:to>
                                    </p:set>
                                    <p:anim calcmode="lin" valueType="num">
                                      <p:cBhvr additive="base">
                                        <p:cTn id="31" dur="500" fill="hold"/>
                                        <p:tgtEl>
                                          <p:spTgt spid="8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6">
                                            <p:txEl>
                                              <p:pRg st="8" end="8"/>
                                            </p:txEl>
                                          </p:spTgt>
                                        </p:tgtEl>
                                        <p:attrNameLst>
                                          <p:attrName>style.visibility</p:attrName>
                                        </p:attrNameLst>
                                      </p:cBhvr>
                                      <p:to>
                                        <p:strVal val="visible"/>
                                      </p:to>
                                    </p:set>
                                    <p:anim calcmode="lin" valueType="num">
                                      <p:cBhvr additive="base">
                                        <p:cTn id="35" dur="500" fill="hold"/>
                                        <p:tgtEl>
                                          <p:spTgt spid="8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6">
                                            <p:txEl>
                                              <p:pRg st="9" end="9"/>
                                            </p:txEl>
                                          </p:spTgt>
                                        </p:tgtEl>
                                        <p:attrNameLst>
                                          <p:attrName>style.visibility</p:attrName>
                                        </p:attrNameLst>
                                      </p:cBhvr>
                                      <p:to>
                                        <p:strVal val="visible"/>
                                      </p:to>
                                    </p:set>
                                    <p:anim calcmode="lin" valueType="num">
                                      <p:cBhvr additive="base">
                                        <p:cTn id="41" dur="500" fill="hold"/>
                                        <p:tgtEl>
                                          <p:spTgt spid="8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28600"/>
            <a:ext cx="9677400" cy="4495800"/>
            <a:chOff x="-76200" y="228600"/>
            <a:chExt cx="9677400" cy="449580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GB">
                      <a:noFill/>
                    </a:rPr>
                    <a:t> </a:t>
                  </a:r>
                </a:p>
              </p:txBody>
            </p:sp>
          </mc:Fallback>
        </mc:AlternateContent>
        <p:sp>
          <p:nvSpPr>
            <p:cNvPr id="14" name="Freeform 13"/>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6" name="Rectangle 15"/>
            <p:cNvSpPr/>
            <p:nvPr/>
          </p:nvSpPr>
          <p:spPr>
            <a:xfrm>
              <a:off x="6553200" y="2738735"/>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General Inputs</a:t>
              </a:r>
            </a:p>
          </p:txBody>
        </p:sp>
        <p:sp>
          <p:nvSpPr>
            <p:cNvPr id="18" name="Rectangle 17"/>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sp>
        <p:nvSpPr>
          <p:cNvPr id="91" name="Rectangle 63">
            <a:extLst>
              <a:ext uri="{FF2B5EF4-FFF2-40B4-BE49-F238E27FC236}">
                <a16:creationId xmlns:a16="http://schemas.microsoft.com/office/drawing/2014/main" id="{27F5FFA2-2C98-48AB-939B-CA5F01AA81C9}"/>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grpSp>
        <p:nvGrpSpPr>
          <p:cNvPr id="83" name="Group 82">
            <a:extLst>
              <a:ext uri="{FF2B5EF4-FFF2-40B4-BE49-F238E27FC236}">
                <a16:creationId xmlns:a16="http://schemas.microsoft.com/office/drawing/2014/main" id="{7F1C97E5-9912-4FC7-933E-D1B994491103}"/>
              </a:ext>
            </a:extLst>
          </p:cNvPr>
          <p:cNvGrpSpPr/>
          <p:nvPr/>
        </p:nvGrpSpPr>
        <p:grpSpPr>
          <a:xfrm>
            <a:off x="5771684" y="3407224"/>
            <a:ext cx="651140" cy="531056"/>
            <a:chOff x="5928852" y="3421512"/>
            <a:chExt cx="651140" cy="531056"/>
          </a:xfrm>
        </p:grpSpPr>
        <p:sp>
          <p:nvSpPr>
            <p:cNvPr id="92" name="Rectangle 91">
              <a:extLst>
                <a:ext uri="{FF2B5EF4-FFF2-40B4-BE49-F238E27FC236}">
                  <a16:creationId xmlns:a16="http://schemas.microsoft.com/office/drawing/2014/main" id="{5EB64641-E7E3-4A62-9880-F0AF20A7340E}"/>
                </a:ext>
              </a:extLst>
            </p:cNvPr>
            <p:cNvSpPr/>
            <p:nvPr/>
          </p:nvSpPr>
          <p:spPr>
            <a:xfrm>
              <a:off x="5951294" y="3421512"/>
              <a:ext cx="628698" cy="523220"/>
            </a:xfrm>
            <a:prstGeom prst="rect">
              <a:avLst/>
            </a:prstGeom>
          </p:spPr>
          <p:txBody>
            <a:bodyPr wrap="none">
              <a:spAutoFit/>
            </a:bodyPr>
            <a:lstStyle/>
            <a:p>
              <a:pPr lvl="0" algn="ctr">
                <a:defRPr/>
              </a:pPr>
              <a:r>
                <a:rPr lang="el-GR" altLang="en-US" dirty="0">
                  <a:latin typeface="Times New Roman"/>
                  <a:cs typeface="Times New Roman" panose="02020603050405020304" pitchFamily="18" charset="0"/>
                  <a:sym typeface="Symbol" panose="05050102010706020507" pitchFamily="18" charset="2"/>
                </a:rPr>
                <a:t>≤</a:t>
              </a:r>
              <a:r>
                <a:rPr kumimoji="0" lang="en-US" altLang="en-US" sz="2800" b="0" i="1" u="none" strike="noStrike" kern="1200" cap="none" spc="0" normalizeH="0" baseline="0" noProof="0" dirty="0">
                  <a:ln>
                    <a:noFill/>
                  </a:ln>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93" name="Straight Arrow Connector 92">
              <a:extLst>
                <a:ext uri="{FF2B5EF4-FFF2-40B4-BE49-F238E27FC236}">
                  <a16:creationId xmlns:a16="http://schemas.microsoft.com/office/drawing/2014/main" id="{BE8036B1-F047-4A19-A5DA-DAC62D73E4C3}"/>
                </a:ext>
              </a:extLst>
            </p:cNvPr>
            <p:cNvCxnSpPr/>
            <p:nvPr/>
          </p:nvCxnSpPr>
          <p:spPr bwMode="auto">
            <a:xfrm flipV="1">
              <a:off x="5928852" y="3421512"/>
              <a:ext cx="0" cy="531056"/>
            </a:xfrm>
            <a:prstGeom prst="straightConnector1">
              <a:avLst/>
            </a:prstGeom>
            <a:noFill/>
            <a:ln w="28575" cap="sq" cmpd="sng" algn="ctr">
              <a:solidFill>
                <a:schemeClr val="tx2"/>
              </a:solidFill>
              <a:prstDash val="solid"/>
              <a:round/>
              <a:headEnd type="triangle" w="med" len="med"/>
              <a:tailEnd type="triangle"/>
            </a:ln>
            <a:effectLst/>
          </p:spPr>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6E0459C-7959-4707-8DB0-AE5F75FECE06}"/>
                  </a:ext>
                </a:extLst>
              </p:cNvPr>
              <p:cNvSpPr/>
              <p:nvPr/>
            </p:nvSpPr>
            <p:spPr>
              <a:xfrm>
                <a:off x="-237608" y="4663857"/>
                <a:ext cx="8086208" cy="1446550"/>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Vapnik</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CA" sz="20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Chervonenkis</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of degrees of freedom like dimension.)</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19" name="Rectangle 18">
                <a:extLst>
                  <a:ext uri="{FF2B5EF4-FFF2-40B4-BE49-F238E27FC236}">
                    <a16:creationId xmlns:a16="http://schemas.microsoft.com/office/drawing/2014/main" id="{C6E0459C-7959-4707-8DB0-AE5F75FECE06}"/>
                  </a:ext>
                </a:extLst>
              </p:cNvPr>
              <p:cNvSpPr>
                <a:spLocks noRot="1" noChangeAspect="1" noMove="1" noResize="1" noEditPoints="1" noAdjustHandles="1" noChangeArrowheads="1" noChangeShapeType="1" noTextEdit="1"/>
              </p:cNvSpPr>
              <p:nvPr/>
            </p:nvSpPr>
            <p:spPr>
              <a:xfrm>
                <a:off x="-237608" y="4663857"/>
                <a:ext cx="8086208" cy="1446550"/>
              </a:xfrm>
              <a:prstGeom prst="rect">
                <a:avLst/>
              </a:prstGeom>
              <a:blipFill>
                <a:blip r:embed="rId4"/>
                <a:stretch>
                  <a:fillRect t="-3376"/>
                </a:stretch>
              </a:blipFill>
            </p:spPr>
            <p:txBody>
              <a:bodyPr/>
              <a:lstStyle/>
              <a:p>
                <a:r>
                  <a:rPr lang="en-GB">
                    <a:noFill/>
                  </a:rPr>
                  <a:t> </a:t>
                </a:r>
              </a:p>
            </p:txBody>
          </p:sp>
        </mc:Fallback>
      </mc:AlternateContent>
    </p:spTree>
    <p:extLst>
      <p:ext uri="{BB962C8B-B14F-4D97-AF65-F5344CB8AC3E}">
        <p14:creationId xmlns:p14="http://schemas.microsoft.com/office/powerpoint/2010/main" val="26846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28600"/>
            <a:ext cx="9677400" cy="4495800"/>
            <a:chOff x="-76200" y="228600"/>
            <a:chExt cx="9677400" cy="4495800"/>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7" name="Rectangle 76"/>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Complexity </a:t>
                  </a: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77" name="Rectangle 76"/>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3"/>
                  <a:stretch>
                    <a:fillRect t="-11628" b="-31395"/>
                  </a:stretch>
                </a:blipFill>
              </p:spPr>
              <p:txBody>
                <a:bodyPr/>
                <a:lstStyle/>
                <a:p>
                  <a:r>
                    <a:rPr lang="en-GB">
                      <a:noFill/>
                    </a:rPr>
                    <a:t> </a:t>
                  </a:r>
                </a:p>
              </p:txBody>
            </p:sp>
          </mc:Fallback>
        </mc:AlternateContent>
        <p:sp>
          <p:nvSpPr>
            <p:cNvPr id="14" name="Freeform 13"/>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6" name="Rectangle 15"/>
            <p:cNvSpPr/>
            <p:nvPr/>
          </p:nvSpPr>
          <p:spPr>
            <a:xfrm>
              <a:off x="6553200" y="2738735"/>
              <a:ext cx="3022073"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General Inputs</a:t>
              </a:r>
            </a:p>
          </p:txBody>
        </p:sp>
        <p:sp>
          <p:nvSpPr>
            <p:cNvPr id="18" name="Rectangle 17"/>
            <p:cNvSpPr/>
            <p:nvPr/>
          </p:nvSpPr>
          <p:spPr>
            <a:xfrm>
              <a:off x="6096000" y="3805535"/>
              <a:ext cx="3505200" cy="461665"/>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CC66"/>
                  </a:solidFill>
                  <a:effectLst/>
                  <a:uLnTx/>
                  <a:uFillTx/>
                  <a:latin typeface="Times New Roman" pitchFamily="18" charset="0"/>
                  <a:ea typeface="+mn-ea"/>
                  <a:cs typeface="Times New Roman" panose="02020603050405020304" pitchFamily="18" charset="0"/>
                  <a:sym typeface="Symbol" panose="05050102010706020507" pitchFamily="18" charset="2"/>
                </a:rPr>
                <a:t>Training Inputs</a:t>
              </a:r>
            </a:p>
          </p:txBody>
        </p:sp>
      </p:grpSp>
      <p:sp>
        <p:nvSpPr>
          <p:cNvPr id="91" name="Rectangle 63">
            <a:extLst>
              <a:ext uri="{FF2B5EF4-FFF2-40B4-BE49-F238E27FC236}">
                <a16:creationId xmlns:a16="http://schemas.microsoft.com/office/drawing/2014/main" id="{27F5FFA2-2C98-48AB-939B-CA5F01AA81C9}"/>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Generalizing from Training Data</a:t>
            </a:r>
          </a:p>
        </p:txBody>
      </p:sp>
      <p:grpSp>
        <p:nvGrpSpPr>
          <p:cNvPr id="83" name="Group 82">
            <a:extLst>
              <a:ext uri="{FF2B5EF4-FFF2-40B4-BE49-F238E27FC236}">
                <a16:creationId xmlns:a16="http://schemas.microsoft.com/office/drawing/2014/main" id="{7F1C97E5-9912-4FC7-933E-D1B994491103}"/>
              </a:ext>
            </a:extLst>
          </p:cNvPr>
          <p:cNvGrpSpPr/>
          <p:nvPr/>
        </p:nvGrpSpPr>
        <p:grpSpPr>
          <a:xfrm>
            <a:off x="5771684" y="3407224"/>
            <a:ext cx="651140" cy="531056"/>
            <a:chOff x="5928852" y="3421512"/>
            <a:chExt cx="651140" cy="531056"/>
          </a:xfrm>
        </p:grpSpPr>
        <p:sp>
          <p:nvSpPr>
            <p:cNvPr id="92" name="Rectangle 91">
              <a:extLst>
                <a:ext uri="{FF2B5EF4-FFF2-40B4-BE49-F238E27FC236}">
                  <a16:creationId xmlns:a16="http://schemas.microsoft.com/office/drawing/2014/main" id="{5EB64641-E7E3-4A62-9880-F0AF20A7340E}"/>
                </a:ext>
              </a:extLst>
            </p:cNvPr>
            <p:cNvSpPr/>
            <p:nvPr/>
          </p:nvSpPr>
          <p:spPr>
            <a:xfrm>
              <a:off x="5951294" y="3421512"/>
              <a:ext cx="628698" cy="523220"/>
            </a:xfrm>
            <a:prstGeom prst="rect">
              <a:avLst/>
            </a:prstGeom>
          </p:spPr>
          <p:txBody>
            <a:bodyPr wrap="none">
              <a:spAutoFit/>
            </a:bodyPr>
            <a:lstStyle/>
            <a:p>
              <a:pPr lvl="0" algn="ctr">
                <a:defRPr/>
              </a:pPr>
              <a:r>
                <a:rPr lang="el-GR" altLang="en-US" dirty="0">
                  <a:latin typeface="Times New Roman"/>
                  <a:cs typeface="Times New Roman" panose="02020603050405020304" pitchFamily="18" charset="0"/>
                  <a:sym typeface="Symbol" panose="05050102010706020507" pitchFamily="18" charset="2"/>
                </a:rPr>
                <a:t>≤</a:t>
              </a:r>
              <a:r>
                <a:rPr kumimoji="0" lang="en-US" altLang="en-US" sz="2800" b="0" i="1" u="none" strike="noStrike" kern="1200" cap="none" spc="0" normalizeH="0" baseline="0" noProof="0" dirty="0">
                  <a:ln>
                    <a:noFill/>
                  </a:ln>
                  <a:effectLst/>
                  <a:uLnTx/>
                  <a:uFillTx/>
                  <a:latin typeface="Times New Roman" pitchFamily="18" charset="0"/>
                  <a:ea typeface="+mn-ea"/>
                  <a:cs typeface="Arial" charset="0"/>
                </a:rPr>
                <a:t> </a:t>
              </a:r>
              <a:r>
                <a:rPr kumimoji="0" lang="az-Cyrl-AZ" altLang="en-US"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93" name="Straight Arrow Connector 92">
              <a:extLst>
                <a:ext uri="{FF2B5EF4-FFF2-40B4-BE49-F238E27FC236}">
                  <a16:creationId xmlns:a16="http://schemas.microsoft.com/office/drawing/2014/main" id="{BE8036B1-F047-4A19-A5DA-DAC62D73E4C3}"/>
                </a:ext>
              </a:extLst>
            </p:cNvPr>
            <p:cNvCxnSpPr/>
            <p:nvPr/>
          </p:nvCxnSpPr>
          <p:spPr bwMode="auto">
            <a:xfrm flipV="1">
              <a:off x="5928852" y="3421512"/>
              <a:ext cx="0" cy="531056"/>
            </a:xfrm>
            <a:prstGeom prst="straightConnector1">
              <a:avLst/>
            </a:prstGeom>
            <a:noFill/>
            <a:ln w="28575" cap="sq" cmpd="sng" algn="ctr">
              <a:solidFill>
                <a:schemeClr val="tx2"/>
              </a:solidFill>
              <a:prstDash val="solid"/>
              <a:round/>
              <a:headEnd type="triangle" w="med" len="med"/>
              <a:tailEnd type="triangle"/>
            </a:ln>
            <a:effectLst/>
          </p:spPr>
        </p:cxnSp>
      </p:grpSp>
      <p:grpSp>
        <p:nvGrpSpPr>
          <p:cNvPr id="2" name="Group 1">
            <a:extLst>
              <a:ext uri="{FF2B5EF4-FFF2-40B4-BE49-F238E27FC236}">
                <a16:creationId xmlns:a16="http://schemas.microsoft.com/office/drawing/2014/main" id="{E3F80958-971F-267F-8B15-39010E7B015C}"/>
              </a:ext>
            </a:extLst>
          </p:cNvPr>
          <p:cNvGrpSpPr/>
          <p:nvPr/>
        </p:nvGrpSpPr>
        <p:grpSpPr>
          <a:xfrm>
            <a:off x="6925281" y="6617293"/>
            <a:ext cx="1639329" cy="68714"/>
            <a:chOff x="6925281" y="5809812"/>
            <a:chExt cx="1639329" cy="68714"/>
          </a:xfrm>
        </p:grpSpPr>
        <p:sp>
          <p:nvSpPr>
            <p:cNvPr id="5" name="Oval 4">
              <a:extLst>
                <a:ext uri="{FF2B5EF4-FFF2-40B4-BE49-F238E27FC236}">
                  <a16:creationId xmlns:a16="http://schemas.microsoft.com/office/drawing/2014/main" id="{6BA6A9AD-A96D-D9A8-516F-291C1D094224}"/>
                </a:ext>
              </a:extLst>
            </p:cNvPr>
            <p:cNvSpPr/>
            <p:nvPr/>
          </p:nvSpPr>
          <p:spPr>
            <a:xfrm>
              <a:off x="692528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Oval 5">
              <a:extLst>
                <a:ext uri="{FF2B5EF4-FFF2-40B4-BE49-F238E27FC236}">
                  <a16:creationId xmlns:a16="http://schemas.microsoft.com/office/drawing/2014/main" id="{032BFC74-6B82-5D58-AA0B-D513042677F0}"/>
                </a:ext>
              </a:extLst>
            </p:cNvPr>
            <p:cNvSpPr/>
            <p:nvPr/>
          </p:nvSpPr>
          <p:spPr>
            <a:xfrm>
              <a:off x="708449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 name="Oval 6">
              <a:extLst>
                <a:ext uri="{FF2B5EF4-FFF2-40B4-BE49-F238E27FC236}">
                  <a16:creationId xmlns:a16="http://schemas.microsoft.com/office/drawing/2014/main" id="{84FE9770-782A-ED70-2851-AFFE4D14CFCA}"/>
                </a:ext>
              </a:extLst>
            </p:cNvPr>
            <p:cNvSpPr/>
            <p:nvPr/>
          </p:nvSpPr>
          <p:spPr>
            <a:xfrm>
              <a:off x="72437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 name="Oval 7">
              <a:extLst>
                <a:ext uri="{FF2B5EF4-FFF2-40B4-BE49-F238E27FC236}">
                  <a16:creationId xmlns:a16="http://schemas.microsoft.com/office/drawing/2014/main" id="{07924BB2-E480-0D79-28CF-9C8CE2E6E682}"/>
                </a:ext>
              </a:extLst>
            </p:cNvPr>
            <p:cNvSpPr/>
            <p:nvPr/>
          </p:nvSpPr>
          <p:spPr>
            <a:xfrm>
              <a:off x="750905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 name="Oval 8">
              <a:extLst>
                <a:ext uri="{FF2B5EF4-FFF2-40B4-BE49-F238E27FC236}">
                  <a16:creationId xmlns:a16="http://schemas.microsoft.com/office/drawing/2014/main" id="{DE818D3D-B6D3-85A9-AC04-D734EC6353B6}"/>
                </a:ext>
              </a:extLst>
            </p:cNvPr>
            <p:cNvSpPr/>
            <p:nvPr/>
          </p:nvSpPr>
          <p:spPr>
            <a:xfrm>
              <a:off x="777440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Oval 9">
              <a:extLst>
                <a:ext uri="{FF2B5EF4-FFF2-40B4-BE49-F238E27FC236}">
                  <a16:creationId xmlns:a16="http://schemas.microsoft.com/office/drawing/2014/main" id="{16611A28-DBFF-5E2F-0096-2C2242B1A90D}"/>
                </a:ext>
              </a:extLst>
            </p:cNvPr>
            <p:cNvSpPr/>
            <p:nvPr/>
          </p:nvSpPr>
          <p:spPr>
            <a:xfrm>
              <a:off x="8039758"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 name="Oval 10">
              <a:extLst>
                <a:ext uri="{FF2B5EF4-FFF2-40B4-BE49-F238E27FC236}">
                  <a16:creationId xmlns:a16="http://schemas.microsoft.com/office/drawing/2014/main" id="{EBF307C5-D2BA-3E2B-0533-186072B76DBE}"/>
                </a:ext>
              </a:extLst>
            </p:cNvPr>
            <p:cNvSpPr/>
            <p:nvPr/>
          </p:nvSpPr>
          <p:spPr>
            <a:xfrm>
              <a:off x="814297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a:extLst>
                <a:ext uri="{FF2B5EF4-FFF2-40B4-BE49-F238E27FC236}">
                  <a16:creationId xmlns:a16="http://schemas.microsoft.com/office/drawing/2014/main" id="{4321F73E-4586-C720-30B4-A6E373C23262}"/>
                </a:ext>
              </a:extLst>
            </p:cNvPr>
            <p:cNvSpPr/>
            <p:nvPr/>
          </p:nvSpPr>
          <p:spPr>
            <a:xfrm>
              <a:off x="8089902"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Oval 12">
              <a:extLst>
                <a:ext uri="{FF2B5EF4-FFF2-40B4-BE49-F238E27FC236}">
                  <a16:creationId xmlns:a16="http://schemas.microsoft.com/office/drawing/2014/main" id="{3CC1E12F-BBC7-1AC0-5B36-BB953AEFC442}"/>
                </a:ext>
              </a:extLst>
            </p:cNvPr>
            <p:cNvSpPr/>
            <p:nvPr/>
          </p:nvSpPr>
          <p:spPr>
            <a:xfrm>
              <a:off x="7877621"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 name="Oval 14">
              <a:extLst>
                <a:ext uri="{FF2B5EF4-FFF2-40B4-BE49-F238E27FC236}">
                  <a16:creationId xmlns:a16="http://schemas.microsoft.com/office/drawing/2014/main" id="{4FDDC2A1-6C49-2A3A-DD22-19BFC542F140}"/>
                </a:ext>
              </a:extLst>
            </p:cNvPr>
            <p:cNvSpPr/>
            <p:nvPr/>
          </p:nvSpPr>
          <p:spPr>
            <a:xfrm>
              <a:off x="8305109"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137D5E23-4799-CE31-7EE7-D62DDB8D2BC3}"/>
                </a:ext>
              </a:extLst>
            </p:cNvPr>
            <p:cNvSpPr/>
            <p:nvPr/>
          </p:nvSpPr>
          <p:spPr>
            <a:xfrm>
              <a:off x="8514465"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a:extLst>
                <a:ext uri="{FF2B5EF4-FFF2-40B4-BE49-F238E27FC236}">
                  <a16:creationId xmlns:a16="http://schemas.microsoft.com/office/drawing/2014/main" id="{ECB33624-41A3-EE0D-C2ED-1DAC648815C2}"/>
                </a:ext>
              </a:extLst>
            </p:cNvPr>
            <p:cNvSpPr/>
            <p:nvPr/>
          </p:nvSpPr>
          <p:spPr>
            <a:xfrm>
              <a:off x="8408324" y="5809812"/>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3E030D7-2128-052F-DDD8-39CF193405E9}"/>
                  </a:ext>
                </a:extLst>
              </p:cNvPr>
              <p:cNvSpPr/>
              <p:nvPr/>
            </p:nvSpPr>
            <p:spPr>
              <a:xfrm>
                <a:off x="2362200" y="550545"/>
                <a:ext cx="6862701"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Generally, the VC-Dimension </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much smaller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than the number of bits to specify a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the same results go through.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ie need </a:t>
                </a: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az-Cyrl-AZ" altLang="en-US" sz="2400" b="0" i="1" u="none" strike="noStrike" kern="1200" cap="none" spc="0" normalizeH="0" baseline="0" noProof="0" dirty="0">
                    <a:ln>
                      <a:noFill/>
                    </a:ln>
                    <a:solidFill>
                      <a:srgbClr val="FF0000"/>
                    </a:solidFill>
                    <a:effectLst/>
                    <a:uLnTx/>
                    <a:uFillTx/>
                    <a:latin typeface="Times New Roman" pitchFamily="18" charset="0"/>
                    <a:ea typeface="+mn-ea"/>
                    <a:cs typeface="Arial" charset="0"/>
                  </a:rPr>
                  <a:t>ԑ</a:t>
                </a:r>
                <a:r>
                  <a:rPr kumimoji="0" lang="en-CA" altLang="en-US" sz="2400" b="0" i="1" u="none" strike="noStrike" kern="1200" cap="none" spc="0" normalizeH="0" baseline="30000" noProof="0" dirty="0">
                    <a:ln>
                      <a:noFill/>
                    </a:ln>
                    <a:solidFill>
                      <a:srgbClr val="FF0000"/>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1"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u="none" strike="noStrike" kern="1200" cap="none" spc="0" normalizeH="0" noProof="0" dirty="0">
                    <a:ln>
                      <a:noFill/>
                    </a:ln>
                    <a:solidFill>
                      <a:srgbClr val="FF00FF"/>
                    </a:solidFill>
                    <a:effectLst/>
                    <a:uLnTx/>
                    <a:uFillTx/>
                    <a:latin typeface="Times New Roman" pitchFamily="18" charset="0"/>
                    <a:ea typeface="+mn-ea"/>
                    <a:cs typeface="Arial" charset="0"/>
                    <a:sym typeface="Symbol" panose="05050102010706020507" pitchFamily="18" charset="2"/>
                  </a:rPr>
                  <a:t>= amount </a:t>
                </a:r>
                <a:r>
                  <a:rPr kumimoji="0" lang="en-US" altLang="en-US" sz="2400" b="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of training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 have the proof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hlinkClick r:id="rId4" action="ppaction://hlinksldjump"/>
                  </a:rPr>
                  <a:t>here</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but read it at your own risk.</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1" name="Rectangle 20">
                <a:extLst>
                  <a:ext uri="{FF2B5EF4-FFF2-40B4-BE49-F238E27FC236}">
                    <a16:creationId xmlns:a16="http://schemas.microsoft.com/office/drawing/2014/main" id="{63E030D7-2128-052F-DDD8-39CF193405E9}"/>
                  </a:ext>
                </a:extLst>
              </p:cNvPr>
              <p:cNvSpPr>
                <a:spLocks noRot="1" noChangeAspect="1" noMove="1" noResize="1" noEditPoints="1" noAdjustHandles="1" noChangeArrowheads="1" noChangeShapeType="1" noTextEdit="1"/>
              </p:cNvSpPr>
              <p:nvPr/>
            </p:nvSpPr>
            <p:spPr>
              <a:xfrm>
                <a:off x="2362200" y="550545"/>
                <a:ext cx="6862701" cy="2308324"/>
              </a:xfrm>
              <a:prstGeom prst="rect">
                <a:avLst/>
              </a:prstGeom>
              <a:blipFill>
                <a:blip r:embed="rId5"/>
                <a:stretch>
                  <a:fillRect l="-1422" t="-2111"/>
                </a:stretch>
              </a:blipFill>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943AEF0B-1FA6-4820-FEB3-0AA1DBF27BE7}"/>
              </a:ext>
            </a:extLst>
          </p:cNvPr>
          <p:cNvGrpSpPr/>
          <p:nvPr/>
        </p:nvGrpSpPr>
        <p:grpSpPr>
          <a:xfrm>
            <a:off x="6477000" y="5105400"/>
            <a:ext cx="2743200" cy="1676400"/>
            <a:chOff x="6477000" y="5105400"/>
            <a:chExt cx="2743200" cy="1676400"/>
          </a:xfrm>
        </p:grpSpPr>
        <p:grpSp>
          <p:nvGrpSpPr>
            <p:cNvPr id="23" name="Group 22">
              <a:extLst>
                <a:ext uri="{FF2B5EF4-FFF2-40B4-BE49-F238E27FC236}">
                  <a16:creationId xmlns:a16="http://schemas.microsoft.com/office/drawing/2014/main" id="{48C80EC7-7975-CB6D-0F67-1B07CCCA1292}"/>
                </a:ext>
              </a:extLst>
            </p:cNvPr>
            <p:cNvGrpSpPr/>
            <p:nvPr/>
          </p:nvGrpSpPr>
          <p:grpSpPr>
            <a:xfrm>
              <a:off x="6603434" y="5333308"/>
              <a:ext cx="2388166" cy="1442431"/>
              <a:chOff x="6483672" y="5173013"/>
              <a:chExt cx="2388166" cy="1442431"/>
            </a:xfrm>
          </p:grpSpPr>
          <p:cxnSp>
            <p:nvCxnSpPr>
              <p:cNvPr id="25" name="Straight Connector 24">
                <a:extLst>
                  <a:ext uri="{FF2B5EF4-FFF2-40B4-BE49-F238E27FC236}">
                    <a16:creationId xmlns:a16="http://schemas.microsoft.com/office/drawing/2014/main" id="{B8235825-07CC-7502-0E33-E6859319AF64}"/>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BA30FC8-CC20-6ECC-D540-BD6038643A43}"/>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sp>
          <p:nvSpPr>
            <p:cNvPr id="24" name="Rectangle 23">
              <a:extLst>
                <a:ext uri="{FF2B5EF4-FFF2-40B4-BE49-F238E27FC236}">
                  <a16:creationId xmlns:a16="http://schemas.microsoft.com/office/drawing/2014/main" id="{74AD57D2-CB6D-0C9B-093C-FAA9707EA4BF}"/>
                </a:ext>
              </a:extLst>
            </p:cNvPr>
            <p:cNvSpPr/>
            <p:nvPr/>
          </p:nvSpPr>
          <p:spPr>
            <a:xfrm>
              <a:off x="6477000" y="5105400"/>
              <a:ext cx="2743200" cy="1676400"/>
            </a:xfrm>
            <a:prstGeom prst="rect">
              <a:avLst/>
            </a:prstGeom>
            <a:ln w="25400">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56D818FF-3BC8-B1F8-67F6-1A09A736C558}"/>
                  </a:ext>
                </a:extLst>
              </p:cNvPr>
              <p:cNvSpPr/>
              <p:nvPr/>
            </p:nvSpPr>
            <p:spPr>
              <a:xfrm>
                <a:off x="-237608" y="4663857"/>
                <a:ext cx="8086208" cy="1938992"/>
              </a:xfrm>
              <a:prstGeom prst="rect">
                <a:avLst/>
              </a:prstGeom>
            </p:spPr>
            <p:txBody>
              <a:bodyPr wrap="square">
                <a:sp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VC-Dimension</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maximum size </a:t>
                </a:r>
                <a:r>
                  <a:rPr kumimoji="0" lang="en-CA"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m </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 a set of training data</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of the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answers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𝑚</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producing them.</a:t>
                </a:r>
              </a:p>
            </p:txBody>
          </p:sp>
        </mc:Choice>
        <mc:Fallback xmlns="">
          <p:sp>
            <p:nvSpPr>
              <p:cNvPr id="27" name="Rectangle 26">
                <a:extLst>
                  <a:ext uri="{FF2B5EF4-FFF2-40B4-BE49-F238E27FC236}">
                    <a16:creationId xmlns:a16="http://schemas.microsoft.com/office/drawing/2014/main" id="{56D818FF-3BC8-B1F8-67F6-1A09A736C558}"/>
                  </a:ext>
                </a:extLst>
              </p:cNvPr>
              <p:cNvSpPr>
                <a:spLocks noRot="1" noChangeAspect="1" noMove="1" noResize="1" noEditPoints="1" noAdjustHandles="1" noChangeArrowheads="1" noChangeShapeType="1" noTextEdit="1"/>
              </p:cNvSpPr>
              <p:nvPr/>
            </p:nvSpPr>
            <p:spPr>
              <a:xfrm>
                <a:off x="-237608" y="4663857"/>
                <a:ext cx="8086208" cy="1938992"/>
              </a:xfrm>
              <a:prstGeom prst="rect">
                <a:avLst/>
              </a:prstGeom>
              <a:blipFill>
                <a:blip r:embed="rId6"/>
                <a:stretch>
                  <a:fillRect t="-2516" b="-6289"/>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FF28F23D-1824-046F-CBCB-068712802157}"/>
              </a:ext>
            </a:extLst>
          </p:cNvPr>
          <p:cNvGrpSpPr/>
          <p:nvPr/>
        </p:nvGrpSpPr>
        <p:grpSpPr>
          <a:xfrm>
            <a:off x="6925281" y="5504999"/>
            <a:ext cx="1639329" cy="678340"/>
            <a:chOff x="6805519" y="5344704"/>
            <a:chExt cx="1639329" cy="678340"/>
          </a:xfrm>
        </p:grpSpPr>
        <p:sp>
          <p:nvSpPr>
            <p:cNvPr id="29" name="Oval 28">
              <a:extLst>
                <a:ext uri="{FF2B5EF4-FFF2-40B4-BE49-F238E27FC236}">
                  <a16:creationId xmlns:a16="http://schemas.microsoft.com/office/drawing/2014/main" id="{4F734138-C31B-DFD3-2C23-F2CE53C50E30}"/>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a:extLst>
                <a:ext uri="{FF2B5EF4-FFF2-40B4-BE49-F238E27FC236}">
                  <a16:creationId xmlns:a16="http://schemas.microsoft.com/office/drawing/2014/main" id="{21DB99A1-2D59-8A7E-7E22-F209CF77D9B7}"/>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a:extLst>
                <a:ext uri="{FF2B5EF4-FFF2-40B4-BE49-F238E27FC236}">
                  <a16:creationId xmlns:a16="http://schemas.microsoft.com/office/drawing/2014/main" id="{93EFE745-66B3-4261-244A-671BF57A1F52}"/>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a:extLst>
                <a:ext uri="{FF2B5EF4-FFF2-40B4-BE49-F238E27FC236}">
                  <a16:creationId xmlns:a16="http://schemas.microsoft.com/office/drawing/2014/main" id="{5BEB829E-F6ED-5B8D-5522-59CB3E176250}"/>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a:extLst>
                <a:ext uri="{FF2B5EF4-FFF2-40B4-BE49-F238E27FC236}">
                  <a16:creationId xmlns:a16="http://schemas.microsoft.com/office/drawing/2014/main" id="{421337BC-49A8-28E6-882D-AF6A72EA4617}"/>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a:extLst>
                <a:ext uri="{FF2B5EF4-FFF2-40B4-BE49-F238E27FC236}">
                  <a16:creationId xmlns:a16="http://schemas.microsoft.com/office/drawing/2014/main" id="{421ADA13-8E0D-C379-1468-A8AF065671A2}"/>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a:extLst>
                <a:ext uri="{FF2B5EF4-FFF2-40B4-BE49-F238E27FC236}">
                  <a16:creationId xmlns:a16="http://schemas.microsoft.com/office/drawing/2014/main" id="{61EF7D02-C2F6-7535-7279-5371BA2CAA28}"/>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a:extLst>
                <a:ext uri="{FF2B5EF4-FFF2-40B4-BE49-F238E27FC236}">
                  <a16:creationId xmlns:a16="http://schemas.microsoft.com/office/drawing/2014/main" id="{0554B5B9-9FAB-D15D-1D1B-0D435DFB1A7D}"/>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a:extLst>
                <a:ext uri="{FF2B5EF4-FFF2-40B4-BE49-F238E27FC236}">
                  <a16:creationId xmlns:a16="http://schemas.microsoft.com/office/drawing/2014/main" id="{0C162D9D-676A-E3A3-45CA-A0A829FF953D}"/>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a:extLst>
                <a:ext uri="{FF2B5EF4-FFF2-40B4-BE49-F238E27FC236}">
                  <a16:creationId xmlns:a16="http://schemas.microsoft.com/office/drawing/2014/main" id="{799255B0-98C0-E493-F9EB-6A1060382095}"/>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a:extLst>
                <a:ext uri="{FF2B5EF4-FFF2-40B4-BE49-F238E27FC236}">
                  <a16:creationId xmlns:a16="http://schemas.microsoft.com/office/drawing/2014/main" id="{7F42B47A-5359-DA58-F563-25138ADA9D1B}"/>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a:extLst>
                <a:ext uri="{FF2B5EF4-FFF2-40B4-BE49-F238E27FC236}">
                  <a16:creationId xmlns:a16="http://schemas.microsoft.com/office/drawing/2014/main" id="{AE1F0063-3612-D28A-2309-C6354E2D7C79}"/>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2" name="Freeform 111">
            <a:extLst>
              <a:ext uri="{FF2B5EF4-FFF2-40B4-BE49-F238E27FC236}">
                <a16:creationId xmlns:a16="http://schemas.microsoft.com/office/drawing/2014/main" id="{131C4C6E-9199-49C3-307A-84EEA5E7DEA6}"/>
              </a:ext>
            </a:extLst>
          </p:cNvPr>
          <p:cNvSpPr/>
          <p:nvPr/>
        </p:nvSpPr>
        <p:spPr>
          <a:xfrm>
            <a:off x="6923538"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9398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 calcmode="lin" valueType="num">
                                      <p:cBhvr additive="base">
                                        <p:cTn id="11"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 calcmode="lin" valueType="num">
                                      <p:cBhvr additive="base">
                                        <p:cTn id="17"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 calcmode="lin" valueType="num">
                                      <p:cBhvr additive="base">
                                        <p:cTn id="27"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3" end="3"/>
                                            </p:txEl>
                                          </p:spTgt>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
                                            <p:txEl>
                                              <p:pRg st="4" end="4"/>
                                            </p:txEl>
                                          </p:spTgt>
                                        </p:tgtEl>
                                        <p:attrNameLst>
                                          <p:attrName>style.visibility</p:attrName>
                                        </p:attrNameLst>
                                      </p:cBhvr>
                                      <p:to>
                                        <p:strVal val="visible"/>
                                      </p:to>
                                    </p:set>
                                    <p:anim calcmode="lin" valueType="num">
                                      <p:cBhvr additive="base">
                                        <p:cTn id="39"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 calcmode="lin" valueType="num">
                                      <p:cBhvr additive="base">
                                        <p:cTn id="5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 calcmode="lin" valueType="num">
                                      <p:cBhvr additive="base">
                                        <p:cTn id="5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 calcmode="lin" valueType="num">
                                      <p:cBhvr additive="base">
                                        <p:cTn id="6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1">
                                            <p:txEl>
                                              <p:pRg st="4" end="4"/>
                                            </p:txEl>
                                          </p:spTgt>
                                        </p:tgtEl>
                                        <p:attrNameLst>
                                          <p:attrName>style.visibility</p:attrName>
                                        </p:attrNameLst>
                                      </p:cBhvr>
                                      <p:to>
                                        <p:strVal val="visible"/>
                                      </p:to>
                                    </p:set>
                                    <p:anim calcmode="lin" valueType="num">
                                      <p:cBhvr additive="base">
                                        <p:cTn id="6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3742" y="598818"/>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3039459" y="611639"/>
            <a:ext cx="3936281" cy="956742"/>
          </a:xfrm>
          <a:prstGeom prst="wedgeRoundRectCallout">
            <a:avLst>
              <a:gd name="adj1" fmla="val 56561"/>
              <a:gd name="adj2" fmla="val -3348"/>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mc:AlternateContent xmlns:mc="http://schemas.openxmlformats.org/markup-compatibility/2006" xmlns:a14="http://schemas.microsoft.com/office/drawing/2010/main">
        <mc:Choice Requires="a14">
          <p:sp>
            <p:nvSpPr>
              <p:cNvPr id="3" name="AutoShape 35">
                <a:extLst>
                  <a:ext uri="{FF2B5EF4-FFF2-40B4-BE49-F238E27FC236}">
                    <a16:creationId xmlns:a16="http://schemas.microsoft.com/office/drawing/2014/main" id="{13ED3E7A-5D37-FF4F-A650-FB5B658C7660}"/>
                  </a:ext>
                </a:extLst>
              </p:cNvPr>
              <p:cNvSpPr>
                <a:spLocks noChangeArrowheads="1"/>
              </p:cNvSpPr>
              <p:nvPr/>
            </p:nvSpPr>
            <p:spPr bwMode="auto">
              <a:xfrm>
                <a:off x="5207222" y="3767348"/>
                <a:ext cx="3418798" cy="2506660"/>
              </a:xfrm>
              <a:prstGeom prst="wedgeRoundRectCallout">
                <a:avLst>
                  <a:gd name="adj1" fmla="val 28573"/>
                  <a:gd name="adj2" fmla="val -59339"/>
                  <a:gd name="adj3" fmla="val 16667"/>
                </a:avLst>
              </a:prstGeom>
              <a:noFill/>
              <a:ln w="12700">
                <a:solidFill>
                  <a:schemeClr val="hlink"/>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chemeClr val="tx1"/>
                    </a:solidFill>
                  </a:rPr>
                  <a:t># weights = m</a:t>
                </a:r>
              </a:p>
              <a:p>
                <a:pPr algn="ctr" defTabSz="685800" eaLnBrk="1" fontAlgn="auto" hangingPunct="1">
                  <a:spcBef>
                    <a:spcPct val="0"/>
                  </a:spcBef>
                  <a:spcAft>
                    <a:spcPts val="0"/>
                  </a:spcAft>
                  <a:buNone/>
                </a:pPr>
                <a:r>
                  <a:rPr lang="en-US" altLang="en-US" sz="2400" dirty="0">
                    <a:solidFill>
                      <a:schemeClr val="tx1"/>
                    </a:solidFill>
                  </a:rPr>
                  <a:t># bits = </a:t>
                </a:r>
                <a:r>
                  <a:rPr lang="el-GR" altLang="en-US" sz="2400" dirty="0">
                    <a:solidFill>
                      <a:schemeClr val="tx1"/>
                    </a:solidFill>
                    <a:latin typeface="Times New Roman"/>
                    <a:cs typeface="Times New Roman" panose="02020603050405020304" pitchFamily="18" charset="0"/>
                    <a:sym typeface="Symbol" panose="05050102010706020507" pitchFamily="18" charset="2"/>
                  </a:rPr>
                  <a:t>∞</a:t>
                </a:r>
                <a:endParaRPr lang="en-CA" altLang="en-US" sz="2400" dirty="0">
                  <a:solidFill>
                    <a:schemeClr val="tx1"/>
                  </a:solidFill>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14:m>
                  <m:oMath xmlns:m="http://schemas.openxmlformats.org/officeDocument/2006/math">
                    <m:acc>
                      <m:accPr>
                        <m:chr m:val="⃗"/>
                        <m:ctrlPr>
                          <a:rPr lang="en-US" altLang="en-US" sz="2400" i="1">
                            <a:solidFill>
                              <a:schemeClr val="tx1"/>
                            </a:solidFill>
                            <a:latin typeface="Cambria Math" panose="02040503050406030204" pitchFamily="18" charset="0"/>
                            <a:sym typeface="Symbol" panose="05050102010706020507" pitchFamily="18" charset="2"/>
                          </a:rPr>
                        </m:ctrlPr>
                      </m:accPr>
                      <m:e>
                        <m:r>
                          <a:rPr lang="en-CA" altLang="en-US" sz="2400" i="1">
                            <a:solidFill>
                              <a:schemeClr val="tx1"/>
                            </a:solidFill>
                            <a:latin typeface="Cambria Math" panose="02040503050406030204" pitchFamily="18" charset="0"/>
                            <a:sym typeface="Symbol" panose="05050102010706020507" pitchFamily="18" charset="2"/>
                          </a:rPr>
                          <m:t>𝑥</m:t>
                        </m:r>
                      </m:e>
                    </m:acc>
                    <m:r>
                      <a:rPr lang="en-CA" altLang="en-US" sz="2400" i="1">
                        <a:solidFill>
                          <a:schemeClr val="tx1"/>
                        </a:solidFill>
                        <a:latin typeface="Cambria Math" panose="02040503050406030204" pitchFamily="18" charset="0"/>
                        <a:sym typeface="Symbol" panose="05050102010706020507" pitchFamily="18" charset="2"/>
                      </a:rPr>
                      <m:t> </m:t>
                    </m:r>
                  </m:oMath>
                </a14:m>
                <a:r>
                  <a:rPr lang="el-GR" altLang="en-US" sz="2400" dirty="0">
                    <a:solidFill>
                      <a:schemeClr val="tx1"/>
                    </a:solidFill>
                    <a:latin typeface="Times New Roman"/>
                    <a:cs typeface="Times New Roman" panose="02020603050405020304" pitchFamily="18" charset="0"/>
                    <a:sym typeface="Symbol" panose="05050102010706020507" pitchFamily="18" charset="2"/>
                  </a:rPr>
                  <a:t></a:t>
                </a:r>
                <a:r>
                  <a:rPr lang="en-CA" altLang="en-US" sz="2400" dirty="0">
                    <a:solidFill>
                      <a:schemeClr val="tx1"/>
                    </a:solidFill>
                    <a:latin typeface="Times New Roman"/>
                    <a:cs typeface="Times New Roman" panose="02020603050405020304" pitchFamily="18" charset="0"/>
                    <a:sym typeface="Symbol" panose="05050102010706020507" pitchFamily="18" charset="2"/>
                  </a:rPr>
                  <a:t>{-1,1}</a:t>
                </a:r>
                <a:r>
                  <a:rPr lang="en-CA" altLang="en-US" sz="2400" baseline="30000" dirty="0">
                    <a:solidFill>
                      <a:schemeClr val="tx1"/>
                    </a:solidFill>
                    <a:latin typeface="Times New Roman"/>
                    <a:cs typeface="Times New Roman" panose="02020603050405020304" pitchFamily="18" charset="0"/>
                    <a:sym typeface="Symbol" panose="05050102010706020507" pitchFamily="18" charset="2"/>
                  </a:rPr>
                  <a:t>n</a:t>
                </a:r>
                <a:r>
                  <a:rPr lang="en-CA" altLang="en-US" sz="2400" dirty="0">
                    <a:solidFill>
                      <a:schemeClr val="tx1"/>
                    </a:solidFill>
                    <a:latin typeface="Times New Roman"/>
                    <a:cs typeface="Times New Roman" panose="02020603050405020304" pitchFamily="18" charset="0"/>
                    <a:sym typeface="Symbol" panose="05050102010706020507" pitchFamily="18" charset="2"/>
                  </a:rPr>
                  <a:t> </a:t>
                </a:r>
                <a:r>
                  <a:rPr lang="en-CA" altLang="en-US" sz="2400" dirty="0">
                    <a:solidFill>
                      <a:schemeClr val="tx1"/>
                    </a:solidFill>
                    <a:latin typeface="Times New Roman"/>
                    <a:cs typeface="Times New Roman" panose="02020603050405020304" pitchFamily="18" charset="0"/>
                    <a:sym typeface="Wingdings" panose="05000000000000000000" pitchFamily="2" charset="2"/>
                  </a:rPr>
                  <a:t> |{</a:t>
                </a:r>
                <a14:m>
                  <m:oMath xmlns:m="http://schemas.openxmlformats.org/officeDocument/2006/math">
                    <m:acc>
                      <m:accPr>
                        <m:chr m:val="⃗"/>
                        <m:ctrlPr>
                          <a:rPr lang="en-US" altLang="en-US" sz="2400" i="1">
                            <a:solidFill>
                              <a:schemeClr val="tx1"/>
                            </a:solidFill>
                            <a:latin typeface="Cambria Math" panose="02040503050406030204" pitchFamily="18" charset="0"/>
                            <a:sym typeface="Symbol" panose="05050102010706020507" pitchFamily="18" charset="2"/>
                          </a:rPr>
                        </m:ctrlPr>
                      </m:accPr>
                      <m:e>
                        <m:r>
                          <a:rPr lang="en-CA" altLang="en-US" sz="2400" i="1">
                            <a:solidFill>
                              <a:schemeClr val="tx1"/>
                            </a:solidFill>
                            <a:latin typeface="Cambria Math" panose="02040503050406030204" pitchFamily="18" charset="0"/>
                            <a:sym typeface="Symbol" panose="05050102010706020507" pitchFamily="18" charset="2"/>
                          </a:rPr>
                          <m:t>𝑥</m:t>
                        </m:r>
                      </m:e>
                    </m:acc>
                  </m:oMath>
                </a14:m>
                <a:r>
                  <a:rPr lang="en-CA" altLang="en-US" sz="2400" dirty="0">
                    <a:solidFill>
                      <a:schemeClr val="tx1"/>
                    </a:solidFill>
                    <a:latin typeface="Times New Roman"/>
                    <a:cs typeface="Times New Roman" panose="02020603050405020304" pitchFamily="18" charset="0"/>
                    <a:sym typeface="Wingdings" panose="05000000000000000000" pitchFamily="2" charset="2"/>
                  </a:rPr>
                  <a:t>}| = 2</a:t>
                </a:r>
                <a:r>
                  <a:rPr lang="en-CA" altLang="en-US" sz="2400" baseline="30000" dirty="0">
                    <a:latin typeface="Times New Roman"/>
                    <a:cs typeface="Times New Roman" panose="02020603050405020304" pitchFamily="18" charset="0"/>
                    <a:sym typeface="Symbol" panose="05050102010706020507" pitchFamily="18" charset="2"/>
                  </a:rPr>
                  <a:t>n</a:t>
                </a:r>
              </a:p>
              <a:p>
                <a:pPr algn="ctr" defTabSz="685800" eaLnBrk="1" fontAlgn="auto" hangingPunct="1">
                  <a:spcBef>
                    <a:spcPct val="0"/>
                  </a:spcBef>
                  <a:spcAft>
                    <a:spcPts val="0"/>
                  </a:spcAft>
                  <a:buNone/>
                </a:pPr>
                <a14:m>
                  <m:oMath xmlns:m="http://schemas.openxmlformats.org/officeDocument/2006/math">
                    <m:acc>
                      <m:accPr>
                        <m:chr m:val="⃗"/>
                        <m:ctrlPr>
                          <a:rPr lang="en-US" altLang="en-US" sz="2400" i="1">
                            <a:latin typeface="Cambria Math" panose="02040503050406030204" pitchFamily="18" charset="0"/>
                            <a:sym typeface="Symbol" panose="05050102010706020507" pitchFamily="18" charset="2"/>
                          </a:rPr>
                        </m:ctrlPr>
                      </m:accPr>
                      <m:e>
                        <m:r>
                          <a:rPr lang="en-CA" altLang="en-US" sz="2400" i="1">
                            <a:latin typeface="Cambria Math" panose="02040503050406030204" pitchFamily="18" charset="0"/>
                            <a:sym typeface="Symbol" panose="05050102010706020507" pitchFamily="18" charset="2"/>
                          </a:rPr>
                          <m:t>𝑥</m:t>
                        </m:r>
                      </m:e>
                    </m:acc>
                    <m:r>
                      <a:rPr lang="en-CA" altLang="en-US" sz="2400" i="1">
                        <a:latin typeface="Cambria Math" panose="02040503050406030204" pitchFamily="18" charset="0"/>
                        <a:sym typeface="Symbol" panose="05050102010706020507" pitchFamily="18" charset="2"/>
                      </a:rPr>
                      <m:t> </m:t>
                    </m:r>
                  </m:oMath>
                </a14:m>
                <a:r>
                  <a:rPr lang="el-GR" altLang="en-US" sz="2400" dirty="0">
                    <a:latin typeface="Times New Roman"/>
                    <a:cs typeface="Times New Roman" panose="02020603050405020304" pitchFamily="18" charset="0"/>
                    <a:sym typeface="Symbol" panose="05050102010706020507" pitchFamily="18" charset="2"/>
                  </a:rPr>
                  <a:t></a:t>
                </a:r>
                <a:r>
                  <a:rPr lang="en-CA" altLang="en-US" sz="2400" dirty="0">
                    <a:latin typeface="Times New Roman"/>
                    <a:cs typeface="Times New Roman" panose="02020603050405020304" pitchFamily="18" charset="0"/>
                    <a:sym typeface="Symbol" panose="05050102010706020507" pitchFamily="18" charset="2"/>
                  </a:rPr>
                  <a:t>[-1,1]</a:t>
                </a:r>
                <a:r>
                  <a:rPr lang="en-CA" altLang="en-US" sz="2400" baseline="30000" dirty="0">
                    <a:latin typeface="Times New Roman"/>
                    <a:cs typeface="Times New Roman" panose="02020603050405020304" pitchFamily="18" charset="0"/>
                    <a:sym typeface="Symbol" panose="05050102010706020507" pitchFamily="18" charset="2"/>
                  </a:rPr>
                  <a:t>n</a:t>
                </a:r>
                <a:r>
                  <a:rPr lang="en-CA" altLang="en-US" sz="2400" dirty="0">
                    <a:latin typeface="Times New Roman"/>
                    <a:cs typeface="Times New Roman" panose="02020603050405020304" pitchFamily="18" charset="0"/>
                    <a:sym typeface="Symbol" panose="05050102010706020507" pitchFamily="18" charset="2"/>
                  </a:rPr>
                  <a:t> </a:t>
                </a:r>
                <a:r>
                  <a:rPr lang="en-CA" altLang="en-US" sz="2400" dirty="0">
                    <a:latin typeface="Times New Roman"/>
                    <a:cs typeface="Times New Roman" panose="02020603050405020304" pitchFamily="18" charset="0"/>
                    <a:sym typeface="Wingdings" panose="05000000000000000000" pitchFamily="2" charset="2"/>
                  </a:rPr>
                  <a:t> |{</a:t>
                </a:r>
                <a14:m>
                  <m:oMath xmlns:m="http://schemas.openxmlformats.org/officeDocument/2006/math">
                    <m:acc>
                      <m:accPr>
                        <m:chr m:val="⃗"/>
                        <m:ctrlPr>
                          <a:rPr lang="en-US" altLang="en-US" sz="2400" i="1">
                            <a:latin typeface="Cambria Math" panose="02040503050406030204" pitchFamily="18" charset="0"/>
                            <a:sym typeface="Symbol" panose="05050102010706020507" pitchFamily="18" charset="2"/>
                          </a:rPr>
                        </m:ctrlPr>
                      </m:accPr>
                      <m:e>
                        <m:r>
                          <a:rPr lang="en-CA" altLang="en-US" sz="2400" i="1">
                            <a:latin typeface="Cambria Math" panose="02040503050406030204" pitchFamily="18" charset="0"/>
                            <a:sym typeface="Symbol" panose="05050102010706020507" pitchFamily="18" charset="2"/>
                          </a:rPr>
                          <m:t>𝑥</m:t>
                        </m:r>
                      </m:e>
                    </m:acc>
                  </m:oMath>
                </a14:m>
                <a:r>
                  <a:rPr lang="en-CA" altLang="en-US" sz="2400" dirty="0">
                    <a:latin typeface="Times New Roman"/>
                    <a:cs typeface="Times New Roman" panose="02020603050405020304" pitchFamily="18" charset="0"/>
                    <a:sym typeface="Wingdings" panose="05000000000000000000" pitchFamily="2" charset="2"/>
                  </a:rPr>
                  <a:t>}| = </a:t>
                </a:r>
                <a:r>
                  <a:rPr lang="el-GR" altLang="en-US" sz="2400" dirty="0">
                    <a:latin typeface="Times New Roman"/>
                    <a:cs typeface="Times New Roman" panose="02020603050405020304" pitchFamily="18" charset="0"/>
                    <a:sym typeface="Symbol" panose="05050102010706020507" pitchFamily="18" charset="2"/>
                  </a:rPr>
                  <a:t>∞</a:t>
                </a:r>
                <a:endParaRPr lang="en-CA" altLang="en-US" sz="2400" dirty="0">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r>
                  <a:rPr lang="en-CA" altLang="en-US" sz="2400" dirty="0">
                    <a:latin typeface="Times New Roman"/>
                    <a:cs typeface="Times New Roman" panose="02020603050405020304" pitchFamily="18" charset="0"/>
                    <a:sym typeface="Wingdings" panose="05000000000000000000" pitchFamily="2" charset="2"/>
                  </a:rPr>
                  <a:t>VC-Dim = </a:t>
                </a:r>
                <a:r>
                  <a:rPr lang="el-GR" altLang="en-US" sz="2400" dirty="0">
                    <a:latin typeface="Times New Roman"/>
                    <a:cs typeface="Times New Roman" panose="02020603050405020304" pitchFamily="18" charset="0"/>
                    <a:sym typeface="Symbol" panose="05050102010706020507" pitchFamily="18" charset="2"/>
                  </a:rPr>
                  <a:t>∞</a:t>
                </a:r>
                <a:endParaRPr lang="en-CA" altLang="en-US" sz="2400" dirty="0">
                  <a:latin typeface="Times New Roman"/>
                  <a:cs typeface="Times New Roman" panose="02020603050405020304" pitchFamily="18" charset="0"/>
                  <a:sym typeface="Symbol" panose="05050102010706020507" pitchFamily="18" charset="2"/>
                </a:endParaRPr>
              </a:p>
              <a:p>
                <a:pPr algn="ctr" defTabSz="685800" eaLnBrk="1" fontAlgn="auto" hangingPunct="1">
                  <a:spcBef>
                    <a:spcPct val="0"/>
                  </a:spcBef>
                  <a:spcAft>
                    <a:spcPts val="0"/>
                  </a:spcAft>
                  <a:buNone/>
                </a:pPr>
                <a:r>
                  <a:rPr lang="en-CA" altLang="en-US" sz="2400" dirty="0">
                    <a:solidFill>
                      <a:schemeClr val="tx1"/>
                    </a:solidFill>
                    <a:latin typeface="Times New Roman"/>
                    <a:cs typeface="Times New Roman" panose="02020603050405020304" pitchFamily="18" charset="0"/>
                    <a:sym typeface="Symbol" panose="05050102010706020507" pitchFamily="18" charset="2"/>
                  </a:rPr>
                  <a:t>&lt;&lt; # training data.</a:t>
                </a:r>
                <a:endParaRPr lang="en-US" altLang="en-US" sz="2400" dirty="0">
                  <a:solidFill>
                    <a:schemeClr val="tx1"/>
                  </a:solidFill>
                </a:endParaRPr>
              </a:p>
            </p:txBody>
          </p:sp>
        </mc:Choice>
        <mc:Fallback xmlns="">
          <p:sp>
            <p:nvSpPr>
              <p:cNvPr id="3" name="AutoShape 35">
                <a:extLst>
                  <a:ext uri="{FF2B5EF4-FFF2-40B4-BE49-F238E27FC236}">
                    <a16:creationId xmlns:a16="http://schemas.microsoft.com/office/drawing/2014/main" id="{13ED3E7A-5D37-FF4F-A650-FB5B658C7660}"/>
                  </a:ext>
                </a:extLst>
              </p:cNvPr>
              <p:cNvSpPr>
                <a:spLocks noRot="1" noChangeAspect="1" noMove="1" noResize="1" noEditPoints="1" noAdjustHandles="1" noChangeArrowheads="1" noChangeShapeType="1" noTextEdit="1"/>
              </p:cNvSpPr>
              <p:nvPr/>
            </p:nvSpPr>
            <p:spPr bwMode="auto">
              <a:xfrm>
                <a:off x="5207222" y="3767348"/>
                <a:ext cx="3418798" cy="2506660"/>
              </a:xfrm>
              <a:prstGeom prst="wedgeRoundRectCallout">
                <a:avLst>
                  <a:gd name="adj1" fmla="val 28573"/>
                  <a:gd name="adj2" fmla="val -59339"/>
                  <a:gd name="adj3" fmla="val 16667"/>
                </a:avLst>
              </a:prstGeom>
              <a:blipFill>
                <a:blip r:embed="rId4"/>
                <a:stretch>
                  <a:fillRect b="-1327"/>
                </a:stretch>
              </a:blip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078D7953-D55F-1346-C5EF-9A21556B954D}"/>
              </a:ext>
            </a:extLst>
          </p:cNvPr>
          <p:cNvGrpSpPr/>
          <p:nvPr/>
        </p:nvGrpSpPr>
        <p:grpSpPr>
          <a:xfrm>
            <a:off x="264882" y="3990395"/>
            <a:ext cx="4711527" cy="2011680"/>
            <a:chOff x="1954316" y="823924"/>
            <a:chExt cx="4711527" cy="2011680"/>
          </a:xfrm>
        </p:grpSpPr>
        <p:grpSp>
          <p:nvGrpSpPr>
            <p:cNvPr id="12" name="Group 11">
              <a:extLst>
                <a:ext uri="{FF2B5EF4-FFF2-40B4-BE49-F238E27FC236}">
                  <a16:creationId xmlns:a16="http://schemas.microsoft.com/office/drawing/2014/main" id="{E4B3D32A-73C9-EA19-9F4A-35D75E2CCA43}"/>
                </a:ext>
              </a:extLst>
            </p:cNvPr>
            <p:cNvGrpSpPr/>
            <p:nvPr/>
          </p:nvGrpSpPr>
          <p:grpSpPr>
            <a:xfrm>
              <a:off x="1954316" y="823924"/>
              <a:ext cx="4711527" cy="2011680"/>
              <a:chOff x="1954316" y="823924"/>
              <a:chExt cx="4711527" cy="2011680"/>
            </a:xfrm>
          </p:grpSpPr>
          <p:sp>
            <p:nvSpPr>
              <p:cNvPr id="89" name="Rectangle 88">
                <a:extLst>
                  <a:ext uri="{FF2B5EF4-FFF2-40B4-BE49-F238E27FC236}">
                    <a16:creationId xmlns:a16="http://schemas.microsoft.com/office/drawing/2014/main" id="{4FF2F629-02DF-C5BD-C5AC-DEBAE7E201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90" name="Picture 6" descr="Image result for convolutional neural network">
                <a:extLst>
                  <a:ext uri="{FF2B5EF4-FFF2-40B4-BE49-F238E27FC236}">
                    <a16:creationId xmlns:a16="http://schemas.microsoft.com/office/drawing/2014/main" id="{71EF734F-ACA1-6DAB-8B15-9DE463D7B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8CE7E5C0-0918-0B6C-4723-401CD8908F20}"/>
                </a:ext>
              </a:extLst>
            </p:cNvPr>
            <p:cNvGrpSpPr/>
            <p:nvPr/>
          </p:nvGrpSpPr>
          <p:grpSpPr>
            <a:xfrm>
              <a:off x="2519512" y="1073676"/>
              <a:ext cx="3320257" cy="1675782"/>
              <a:chOff x="2519512" y="1073676"/>
              <a:chExt cx="3320257" cy="1675782"/>
            </a:xfrm>
          </p:grpSpPr>
          <p:cxnSp>
            <p:nvCxnSpPr>
              <p:cNvPr id="21" name="Straight Connector 20">
                <a:extLst>
                  <a:ext uri="{FF2B5EF4-FFF2-40B4-BE49-F238E27FC236}">
                    <a16:creationId xmlns:a16="http://schemas.microsoft.com/office/drawing/2014/main" id="{9F365E03-677F-DE97-3D50-2D5790647807}"/>
                  </a:ext>
                </a:extLst>
              </p:cNvPr>
              <p:cNvCxnSpPr>
                <a:cxnSpLocks/>
              </p:cNvCxnSpPr>
              <p:nvPr/>
            </p:nvCxnSpPr>
            <p:spPr bwMode="auto">
              <a:xfrm flipV="1">
                <a:off x="2557206" y="1790993"/>
                <a:ext cx="812163" cy="289885"/>
              </a:xfrm>
              <a:prstGeom prst="line">
                <a:avLst/>
              </a:prstGeom>
              <a:noFill/>
              <a:ln w="25400" cap="sq" cmpd="sng" algn="ctr">
                <a:solidFill>
                  <a:srgbClr val="66FF3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EBD5B5C-A05E-E3B1-ECE1-90B0DC8632DD}"/>
                  </a:ext>
                </a:extLst>
              </p:cNvPr>
              <p:cNvCxnSpPr/>
              <p:nvPr/>
            </p:nvCxnSpPr>
            <p:spPr bwMode="auto">
              <a:xfrm>
                <a:off x="2531200" y="1324316"/>
                <a:ext cx="801711" cy="466675"/>
              </a:xfrm>
              <a:prstGeom prst="line">
                <a:avLst/>
              </a:prstGeom>
              <a:noFill/>
              <a:ln w="25400" cap="sq" cmpd="sng" algn="ctr">
                <a:solidFill>
                  <a:srgbClr val="66FF3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0C51270A-3875-5E91-5529-D1008F38C468}"/>
                  </a:ext>
                </a:extLst>
              </p:cNvPr>
              <p:cNvCxnSpPr/>
              <p:nvPr/>
            </p:nvCxnSpPr>
            <p:spPr bwMode="auto">
              <a:xfrm>
                <a:off x="2529531" y="1512409"/>
                <a:ext cx="841826" cy="278580"/>
              </a:xfrm>
              <a:prstGeom prst="line">
                <a:avLst/>
              </a:prstGeom>
              <a:noFill/>
              <a:ln w="25400" cap="sq" cmpd="sng" algn="ctr">
                <a:solidFill>
                  <a:srgbClr val="66FF3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E52D4B8-3A1B-919F-FFC0-748AAB535C09}"/>
                  </a:ext>
                </a:extLst>
              </p:cNvPr>
              <p:cNvCxnSpPr/>
              <p:nvPr/>
            </p:nvCxnSpPr>
            <p:spPr bwMode="auto">
              <a:xfrm>
                <a:off x="2527861" y="1702270"/>
                <a:ext cx="843496" cy="88721"/>
              </a:xfrm>
              <a:prstGeom prst="line">
                <a:avLst/>
              </a:prstGeom>
              <a:noFill/>
              <a:ln w="25400" cap="sq" cmpd="sng" algn="ctr">
                <a:solidFill>
                  <a:srgbClr val="66FF3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37E6AE2-4767-7E26-14DA-BA1B07BBC4B8}"/>
                  </a:ext>
                </a:extLst>
              </p:cNvPr>
              <p:cNvCxnSpPr/>
              <p:nvPr/>
            </p:nvCxnSpPr>
            <p:spPr bwMode="auto">
              <a:xfrm flipV="1">
                <a:off x="2526191" y="1790993"/>
                <a:ext cx="845166" cy="102905"/>
              </a:xfrm>
              <a:prstGeom prst="line">
                <a:avLst/>
              </a:prstGeom>
              <a:noFill/>
              <a:ln w="25400" cap="sq" cmpd="sng" algn="ctr">
                <a:solidFill>
                  <a:srgbClr val="66FF33"/>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1811706-1E08-4018-7AC5-3068B36EB589}"/>
                  </a:ext>
                </a:extLst>
              </p:cNvPr>
              <p:cNvCxnSpPr/>
              <p:nvPr/>
            </p:nvCxnSpPr>
            <p:spPr bwMode="auto">
              <a:xfrm flipV="1">
                <a:off x="2522852" y="1769357"/>
                <a:ext cx="790512" cy="507793"/>
              </a:xfrm>
              <a:prstGeom prst="line">
                <a:avLst/>
              </a:prstGeom>
              <a:noFill/>
              <a:ln w="25400" cap="sq" cmpd="sng" algn="ctr">
                <a:solidFill>
                  <a:srgbClr val="66FF33"/>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9B3A473-B18A-60D2-7520-CE40A218B7D2}"/>
                  </a:ext>
                </a:extLst>
              </p:cNvPr>
              <p:cNvCxnSpPr/>
              <p:nvPr/>
            </p:nvCxnSpPr>
            <p:spPr bwMode="auto">
              <a:xfrm flipV="1">
                <a:off x="2521182" y="1790993"/>
                <a:ext cx="792181" cy="677786"/>
              </a:xfrm>
              <a:prstGeom prst="line">
                <a:avLst/>
              </a:prstGeom>
              <a:noFill/>
              <a:ln w="25400" cap="sq" cmpd="sng" algn="ctr">
                <a:solidFill>
                  <a:srgbClr val="66FF3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A4C56A7-578E-3B03-92EC-FE92B63ECFB4}"/>
                  </a:ext>
                </a:extLst>
              </p:cNvPr>
              <p:cNvCxnSpPr/>
              <p:nvPr/>
            </p:nvCxnSpPr>
            <p:spPr bwMode="auto">
              <a:xfrm flipV="1">
                <a:off x="2519512" y="1790993"/>
                <a:ext cx="851845" cy="869410"/>
              </a:xfrm>
              <a:prstGeom prst="line">
                <a:avLst/>
              </a:prstGeom>
              <a:noFill/>
              <a:ln w="25400" cap="sq" cmpd="sng" algn="ctr">
                <a:solidFill>
                  <a:srgbClr val="66FF3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8BD01B1-1AE9-6782-E265-3598B2E8BDB9}"/>
                  </a:ext>
                </a:extLst>
              </p:cNvPr>
              <p:cNvCxnSpPr>
                <a:cxnSpLocks/>
              </p:cNvCxnSpPr>
              <p:nvPr/>
            </p:nvCxnSpPr>
            <p:spPr bwMode="auto">
              <a:xfrm>
                <a:off x="4254777" y="1984781"/>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49136F6-B924-B100-C271-86ABC4EC8C72}"/>
                  </a:ext>
                </a:extLst>
              </p:cNvPr>
              <p:cNvCxnSpPr/>
              <p:nvPr/>
            </p:nvCxnSpPr>
            <p:spPr bwMode="auto">
              <a:xfrm>
                <a:off x="4198771" y="1221746"/>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62FC385-309E-997F-19EA-D1029E4D23A5}"/>
                  </a:ext>
                </a:extLst>
              </p:cNvPr>
              <p:cNvCxnSpPr/>
              <p:nvPr/>
            </p:nvCxnSpPr>
            <p:spPr bwMode="auto">
              <a:xfrm>
                <a:off x="4197102" y="1409840"/>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3C77463-44E2-1F9F-2B38-45A856BD2684}"/>
                  </a:ext>
                </a:extLst>
              </p:cNvPr>
              <p:cNvCxnSpPr/>
              <p:nvPr/>
            </p:nvCxnSpPr>
            <p:spPr bwMode="auto">
              <a:xfrm>
                <a:off x="4195432" y="1599700"/>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60CEFA68-EC10-A124-57F2-1DBEAF1495A2}"/>
                  </a:ext>
                </a:extLst>
              </p:cNvPr>
              <p:cNvCxnSpPr/>
              <p:nvPr/>
            </p:nvCxnSpPr>
            <p:spPr bwMode="auto">
              <a:xfrm>
                <a:off x="4193762" y="1791326"/>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24E6E8A-00CB-8B7D-7FF8-93739687E2BB}"/>
                  </a:ext>
                </a:extLst>
              </p:cNvPr>
              <p:cNvCxnSpPr/>
              <p:nvPr/>
            </p:nvCxnSpPr>
            <p:spPr bwMode="auto">
              <a:xfrm flipV="1">
                <a:off x="4190422" y="2109491"/>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59A337B2-111D-61B4-D952-0F8A15E46C41}"/>
                  </a:ext>
                </a:extLst>
              </p:cNvPr>
              <p:cNvCxnSpPr/>
              <p:nvPr/>
            </p:nvCxnSpPr>
            <p:spPr bwMode="auto">
              <a:xfrm flipV="1">
                <a:off x="4188753" y="2109491"/>
                <a:ext cx="820647" cy="256713"/>
              </a:xfrm>
              <a:prstGeom prst="line">
                <a:avLst/>
              </a:prstGeom>
              <a:noFill/>
              <a:ln w="25400" cap="sq" cmpd="sng" algn="ctr">
                <a:solidFill>
                  <a:srgbClr val="66FF33"/>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51E8BCE-B5F4-61C4-5801-363E660C8533}"/>
                  </a:ext>
                </a:extLst>
              </p:cNvPr>
              <p:cNvCxnSpPr/>
              <p:nvPr/>
            </p:nvCxnSpPr>
            <p:spPr bwMode="auto">
              <a:xfrm flipV="1">
                <a:off x="4187083" y="2216915"/>
                <a:ext cx="773882" cy="340915"/>
              </a:xfrm>
              <a:prstGeom prst="line">
                <a:avLst/>
              </a:prstGeom>
              <a:noFill/>
              <a:ln w="25400" cap="sq" cmpd="sng" algn="ctr">
                <a:solidFill>
                  <a:srgbClr val="66FF3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124DB4F-C2EC-0ECB-3FF5-AE1848C524D3}"/>
                  </a:ext>
                </a:extLst>
              </p:cNvPr>
              <p:cNvCxnSpPr/>
              <p:nvPr/>
            </p:nvCxnSpPr>
            <p:spPr bwMode="auto">
              <a:xfrm flipV="1">
                <a:off x="4185413" y="2109491"/>
                <a:ext cx="823987" cy="639967"/>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F0A23F4-B4C0-89B6-B3B6-2EA9A4F3CA57}"/>
                  </a:ext>
                </a:extLst>
              </p:cNvPr>
              <p:cNvCxnSpPr>
                <a:cxnSpLocks/>
              </p:cNvCxnSpPr>
              <p:nvPr/>
            </p:nvCxnSpPr>
            <p:spPr bwMode="auto">
              <a:xfrm flipV="1">
                <a:off x="4254776" y="1604344"/>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E7E5C2A1-4179-EF0B-D496-268A4D3688CA}"/>
                  </a:ext>
                </a:extLst>
              </p:cNvPr>
              <p:cNvCxnSpPr/>
              <p:nvPr/>
            </p:nvCxnSpPr>
            <p:spPr bwMode="auto">
              <a:xfrm>
                <a:off x="4198770" y="1221746"/>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2ADD501E-FBDC-859F-4CD0-417CDBBAA2DB}"/>
                  </a:ext>
                </a:extLst>
              </p:cNvPr>
              <p:cNvCxnSpPr/>
              <p:nvPr/>
            </p:nvCxnSpPr>
            <p:spPr bwMode="auto">
              <a:xfrm>
                <a:off x="4197101" y="1409840"/>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A13490E4-A4DD-F611-46C7-30F1046791CB}"/>
                  </a:ext>
                </a:extLst>
              </p:cNvPr>
              <p:cNvCxnSpPr/>
              <p:nvPr/>
            </p:nvCxnSpPr>
            <p:spPr bwMode="auto">
              <a:xfrm>
                <a:off x="4195431" y="1599700"/>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48DC55D4-F4D4-A93E-C003-C989C0B96916}"/>
                  </a:ext>
                </a:extLst>
              </p:cNvPr>
              <p:cNvCxnSpPr/>
              <p:nvPr/>
            </p:nvCxnSpPr>
            <p:spPr bwMode="auto">
              <a:xfrm flipV="1">
                <a:off x="4193761" y="1599700"/>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D9D2857-CD59-3065-C150-49ECF3D14AD9}"/>
                  </a:ext>
                </a:extLst>
              </p:cNvPr>
              <p:cNvCxnSpPr/>
              <p:nvPr/>
            </p:nvCxnSpPr>
            <p:spPr bwMode="auto">
              <a:xfrm flipV="1">
                <a:off x="4192091" y="1604344"/>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E4F3C6B-ACDC-E2B7-1EED-FC07E62B9166}"/>
                  </a:ext>
                </a:extLst>
              </p:cNvPr>
              <p:cNvCxnSpPr/>
              <p:nvPr/>
            </p:nvCxnSpPr>
            <p:spPr bwMode="auto">
              <a:xfrm flipV="1">
                <a:off x="4190421" y="1604344"/>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FD853E7-7EB3-ABC9-37FC-5349A9C188D3}"/>
                  </a:ext>
                </a:extLst>
              </p:cNvPr>
              <p:cNvCxnSpPr/>
              <p:nvPr/>
            </p:nvCxnSpPr>
            <p:spPr bwMode="auto">
              <a:xfrm flipV="1">
                <a:off x="4188752" y="1626666"/>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D40B6C9-F227-2BB2-E4E8-CB7CDBAFCEDC}"/>
                  </a:ext>
                </a:extLst>
              </p:cNvPr>
              <p:cNvCxnSpPr/>
              <p:nvPr/>
            </p:nvCxnSpPr>
            <p:spPr bwMode="auto">
              <a:xfrm flipV="1">
                <a:off x="4187082" y="1616603"/>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8656F20C-90C1-B8AB-09EF-5A54B00C2960}"/>
                  </a:ext>
                </a:extLst>
              </p:cNvPr>
              <p:cNvCxnSpPr/>
              <p:nvPr/>
            </p:nvCxnSpPr>
            <p:spPr bwMode="auto">
              <a:xfrm flipV="1">
                <a:off x="4185412" y="1604344"/>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1321657-56CB-579E-B337-D830F6AEDA22}"/>
                  </a:ext>
                </a:extLst>
              </p:cNvPr>
              <p:cNvCxnSpPr>
                <a:cxnSpLocks/>
              </p:cNvCxnSpPr>
              <p:nvPr/>
            </p:nvCxnSpPr>
            <p:spPr bwMode="auto">
              <a:xfrm>
                <a:off x="5070998" y="1980112"/>
                <a:ext cx="768771" cy="289293"/>
              </a:xfrm>
              <a:prstGeom prst="line">
                <a:avLst/>
              </a:prstGeom>
              <a:noFill/>
              <a:ln w="25400" cap="sq" cmpd="sng" algn="ctr">
                <a:solidFill>
                  <a:srgbClr val="66FF3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6E9BAA7-508C-8AD8-DFFA-A9FB1A3ED015}"/>
                  </a:ext>
                </a:extLst>
              </p:cNvPr>
              <p:cNvCxnSpPr/>
              <p:nvPr/>
            </p:nvCxnSpPr>
            <p:spPr bwMode="auto">
              <a:xfrm>
                <a:off x="5014992" y="1217077"/>
                <a:ext cx="799808" cy="1050871"/>
              </a:xfrm>
              <a:prstGeom prst="line">
                <a:avLst/>
              </a:prstGeom>
              <a:noFill/>
              <a:ln w="25400" cap="sq" cmpd="sng" algn="ctr">
                <a:solidFill>
                  <a:srgbClr val="66FF3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296D10D1-EADE-866B-E6B7-A9A8916A0561}"/>
                  </a:ext>
                </a:extLst>
              </p:cNvPr>
              <p:cNvCxnSpPr/>
              <p:nvPr/>
            </p:nvCxnSpPr>
            <p:spPr bwMode="auto">
              <a:xfrm>
                <a:off x="5013322" y="1405170"/>
                <a:ext cx="809749" cy="855915"/>
              </a:xfrm>
              <a:prstGeom prst="line">
                <a:avLst/>
              </a:prstGeom>
              <a:noFill/>
              <a:ln w="25400" cap="sq" cmpd="sng" algn="ctr">
                <a:solidFill>
                  <a:srgbClr val="66FF3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64A94E-1911-8D67-CD7B-8D15C79AE2C8}"/>
                  </a:ext>
                </a:extLst>
              </p:cNvPr>
              <p:cNvCxnSpPr/>
              <p:nvPr/>
            </p:nvCxnSpPr>
            <p:spPr bwMode="auto">
              <a:xfrm>
                <a:off x="5011652" y="1595031"/>
                <a:ext cx="818096" cy="667508"/>
              </a:xfrm>
              <a:prstGeom prst="line">
                <a:avLst/>
              </a:prstGeom>
              <a:noFill/>
              <a:ln w="25400" cap="sq" cmpd="sng" algn="ctr">
                <a:solidFill>
                  <a:srgbClr val="66FF3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198F233-98CD-A34E-4C89-973A694ED076}"/>
                  </a:ext>
                </a:extLst>
              </p:cNvPr>
              <p:cNvCxnSpPr/>
              <p:nvPr/>
            </p:nvCxnSpPr>
            <p:spPr bwMode="auto">
              <a:xfrm>
                <a:off x="5009982" y="1786657"/>
                <a:ext cx="813088" cy="474430"/>
              </a:xfrm>
              <a:prstGeom prst="line">
                <a:avLst/>
              </a:prstGeom>
              <a:noFill/>
              <a:ln w="25400" cap="sq" cmpd="sng" algn="ctr">
                <a:solidFill>
                  <a:srgbClr val="66FF3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50252F89-4407-4136-102E-7C4C43EE2B70}"/>
                  </a:ext>
                </a:extLst>
              </p:cNvPr>
              <p:cNvCxnSpPr/>
              <p:nvPr/>
            </p:nvCxnSpPr>
            <p:spPr bwMode="auto">
              <a:xfrm>
                <a:off x="5006643" y="2169912"/>
                <a:ext cx="816428" cy="91176"/>
              </a:xfrm>
              <a:prstGeom prst="line">
                <a:avLst/>
              </a:prstGeom>
              <a:noFill/>
              <a:ln w="25400" cap="sq" cmpd="sng" algn="ctr">
                <a:solidFill>
                  <a:srgbClr val="66FF3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79A088B-36FB-FC51-2B62-7FE41D6E6782}"/>
                  </a:ext>
                </a:extLst>
              </p:cNvPr>
              <p:cNvCxnSpPr/>
              <p:nvPr/>
            </p:nvCxnSpPr>
            <p:spPr bwMode="auto">
              <a:xfrm flipV="1">
                <a:off x="5004973" y="2261087"/>
                <a:ext cx="820647" cy="100449"/>
              </a:xfrm>
              <a:prstGeom prst="line">
                <a:avLst/>
              </a:prstGeom>
              <a:noFill/>
              <a:ln w="25400" cap="sq" cmpd="sng" algn="ctr">
                <a:solidFill>
                  <a:srgbClr val="66FF3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89A80271-9E57-1F22-8F23-322577462A5B}"/>
                  </a:ext>
                </a:extLst>
              </p:cNvPr>
              <p:cNvCxnSpPr/>
              <p:nvPr/>
            </p:nvCxnSpPr>
            <p:spPr bwMode="auto">
              <a:xfrm flipV="1">
                <a:off x="5001634" y="2261087"/>
                <a:ext cx="823987" cy="483703"/>
              </a:xfrm>
              <a:prstGeom prst="line">
                <a:avLst/>
              </a:prstGeom>
              <a:noFill/>
              <a:ln w="25400" cap="sq" cmpd="sng" algn="ctr">
                <a:solidFill>
                  <a:srgbClr val="66FF3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F1D5912-95FD-CE93-EDD7-D1DCBF4F2D76}"/>
                  </a:ext>
                </a:extLst>
              </p:cNvPr>
              <p:cNvCxnSpPr>
                <a:cxnSpLocks/>
              </p:cNvCxnSpPr>
              <p:nvPr/>
            </p:nvCxnSpPr>
            <p:spPr bwMode="auto">
              <a:xfrm flipV="1">
                <a:off x="5070998" y="1728302"/>
                <a:ext cx="754623" cy="251810"/>
              </a:xfrm>
              <a:prstGeom prst="line">
                <a:avLst/>
              </a:prstGeom>
              <a:noFill/>
              <a:ln w="25400" cap="sq" cmpd="sng" algn="ctr">
                <a:solidFill>
                  <a:srgbClr val="66FF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5AE58A8-9ABC-F121-04A1-48DA64C34B39}"/>
                  </a:ext>
                </a:extLst>
              </p:cNvPr>
              <p:cNvCxnSpPr/>
              <p:nvPr/>
            </p:nvCxnSpPr>
            <p:spPr bwMode="auto">
              <a:xfrm>
                <a:off x="5014992" y="1217077"/>
                <a:ext cx="808079" cy="484976"/>
              </a:xfrm>
              <a:prstGeom prst="line">
                <a:avLst/>
              </a:prstGeom>
              <a:noFill/>
              <a:ln w="25400" cap="sq" cmpd="sng" algn="ctr">
                <a:solidFill>
                  <a:srgbClr val="66FF3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BAF290EB-89AA-355F-8D30-01E502F85819}"/>
                  </a:ext>
                </a:extLst>
              </p:cNvPr>
              <p:cNvCxnSpPr/>
              <p:nvPr/>
            </p:nvCxnSpPr>
            <p:spPr bwMode="auto">
              <a:xfrm>
                <a:off x="5013322" y="1405170"/>
                <a:ext cx="812297" cy="296883"/>
              </a:xfrm>
              <a:prstGeom prst="line">
                <a:avLst/>
              </a:prstGeom>
              <a:noFill/>
              <a:ln w="25400" cap="sq" cmpd="sng" algn="ctr">
                <a:solidFill>
                  <a:srgbClr val="66FF3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2BD6E54-26A5-A45E-35F3-15C26FA4A2E3}"/>
                  </a:ext>
                </a:extLst>
              </p:cNvPr>
              <p:cNvCxnSpPr/>
              <p:nvPr/>
            </p:nvCxnSpPr>
            <p:spPr bwMode="auto">
              <a:xfrm>
                <a:off x="5011652" y="1595031"/>
                <a:ext cx="813967" cy="107024"/>
              </a:xfrm>
              <a:prstGeom prst="line">
                <a:avLst/>
              </a:prstGeom>
              <a:noFill/>
              <a:ln w="25400" cap="sq" cmpd="sng" algn="ctr">
                <a:solidFill>
                  <a:srgbClr val="66FF3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60C4B6F8-36D0-E76F-1DF7-A7880EC6FE85}"/>
                  </a:ext>
                </a:extLst>
              </p:cNvPr>
              <p:cNvCxnSpPr/>
              <p:nvPr/>
            </p:nvCxnSpPr>
            <p:spPr bwMode="auto">
              <a:xfrm flipV="1">
                <a:off x="5009982" y="1702053"/>
                <a:ext cx="815638" cy="84602"/>
              </a:xfrm>
              <a:prstGeom prst="line">
                <a:avLst/>
              </a:prstGeom>
              <a:noFill/>
              <a:ln w="25400" cap="sq" cmpd="sng" algn="ctr">
                <a:solidFill>
                  <a:srgbClr val="66FF3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647F7958-B248-075B-BBBD-B1629231AD87}"/>
                  </a:ext>
                </a:extLst>
              </p:cNvPr>
              <p:cNvCxnSpPr/>
              <p:nvPr/>
            </p:nvCxnSpPr>
            <p:spPr bwMode="auto">
              <a:xfrm flipV="1">
                <a:off x="5006643" y="1702053"/>
                <a:ext cx="818978" cy="467855"/>
              </a:xfrm>
              <a:prstGeom prst="line">
                <a:avLst/>
              </a:prstGeom>
              <a:noFill/>
              <a:ln w="25400" cap="sq" cmpd="sng" algn="ctr">
                <a:solidFill>
                  <a:srgbClr val="66FF3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0B20011D-0653-A030-C618-5A6B04D000FF}"/>
                  </a:ext>
                </a:extLst>
              </p:cNvPr>
              <p:cNvCxnSpPr/>
              <p:nvPr/>
            </p:nvCxnSpPr>
            <p:spPr bwMode="auto">
              <a:xfrm flipV="1">
                <a:off x="5004973" y="1702053"/>
                <a:ext cx="820647" cy="659481"/>
              </a:xfrm>
              <a:prstGeom prst="line">
                <a:avLst/>
              </a:prstGeom>
              <a:noFill/>
              <a:ln w="25400" cap="sq" cmpd="sng" algn="ctr">
                <a:solidFill>
                  <a:srgbClr val="66FF33"/>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075ED7C6-4A8A-CF2D-70AF-1148B1C38FE1}"/>
                  </a:ext>
                </a:extLst>
              </p:cNvPr>
              <p:cNvCxnSpPr/>
              <p:nvPr/>
            </p:nvCxnSpPr>
            <p:spPr bwMode="auto">
              <a:xfrm flipV="1">
                <a:off x="5003303" y="1702053"/>
                <a:ext cx="822317" cy="851109"/>
              </a:xfrm>
              <a:prstGeom prst="line">
                <a:avLst/>
              </a:prstGeom>
              <a:noFill/>
              <a:ln w="25400" cap="sq" cmpd="sng" algn="ctr">
                <a:solidFill>
                  <a:srgbClr val="66FF3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63D43F24-EF47-99DB-CB50-1D8D68144E45}"/>
                  </a:ext>
                </a:extLst>
              </p:cNvPr>
              <p:cNvCxnSpPr/>
              <p:nvPr/>
            </p:nvCxnSpPr>
            <p:spPr bwMode="auto">
              <a:xfrm flipV="1">
                <a:off x="5001634" y="1702053"/>
                <a:ext cx="823987" cy="1042734"/>
              </a:xfrm>
              <a:prstGeom prst="line">
                <a:avLst/>
              </a:prstGeom>
              <a:noFill/>
              <a:ln w="25400" cap="sq" cmpd="sng" algn="ctr">
                <a:solidFill>
                  <a:srgbClr val="66FF33"/>
                </a:solidFill>
                <a:prstDash val="solid"/>
                <a:round/>
                <a:headEnd type="none" w="med" len="med"/>
                <a:tailEnd type="none" w="med" len="med"/>
              </a:ln>
              <a:effectLst/>
            </p:spPr>
          </p:cxnSp>
          <p:sp>
            <p:nvSpPr>
              <p:cNvPr id="67" name="Rectangle 66">
                <a:extLst>
                  <a:ext uri="{FF2B5EF4-FFF2-40B4-BE49-F238E27FC236}">
                    <a16:creationId xmlns:a16="http://schemas.microsoft.com/office/drawing/2014/main" id="{BF06A02F-1146-5351-C868-368EC8DCD5DD}"/>
                  </a:ext>
                </a:extLst>
              </p:cNvPr>
              <p:cNvSpPr/>
              <p:nvPr/>
            </p:nvSpPr>
            <p:spPr>
              <a:xfrm>
                <a:off x="2686821" y="1565203"/>
                <a:ext cx="626180" cy="322189"/>
              </a:xfrm>
              <a:prstGeom prst="rect">
                <a:avLst/>
              </a:prstGeom>
              <a:noFill/>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sp>
            <p:nvSpPr>
              <p:cNvPr id="68" name="Rectangle 67">
                <a:extLst>
                  <a:ext uri="{FF2B5EF4-FFF2-40B4-BE49-F238E27FC236}">
                    <a16:creationId xmlns:a16="http://schemas.microsoft.com/office/drawing/2014/main" id="{255D4580-974A-08AD-8606-9C96E906C88F}"/>
                  </a:ext>
                </a:extLst>
              </p:cNvPr>
              <p:cNvSpPr/>
              <p:nvPr/>
            </p:nvSpPr>
            <p:spPr>
              <a:xfrm>
                <a:off x="2779988" y="1073676"/>
                <a:ext cx="639720" cy="403685"/>
              </a:xfrm>
              <a:prstGeom prst="rect">
                <a:avLst/>
              </a:prstGeom>
              <a:noFill/>
            </p:spPr>
            <p:txBody>
              <a:bodyPr wrap="square">
                <a:spAutoFit/>
              </a:bodyPr>
              <a:lstStyle/>
              <a:p>
                <a:r>
                  <a:rPr lang="en-US" altLang="en-US" sz="1200" i="1" dirty="0" err="1">
                    <a:solidFill>
                      <a:srgbClr val="66FF33"/>
                    </a:solidFill>
                    <a:cs typeface="Times New Roman" panose="02020603050405020304" pitchFamily="18" charset="0"/>
                    <a:sym typeface="Symbol" panose="05050102010706020507" pitchFamily="18" charset="2"/>
                  </a:rPr>
                  <a:t>w</a:t>
                </a:r>
                <a:r>
                  <a:rPr lang="en-US" altLang="en-US" sz="1200" i="1" baseline="-25000" dirty="0" err="1">
                    <a:solidFill>
                      <a:srgbClr val="66FF33"/>
                    </a:solidFill>
                    <a:sym typeface="Symbol" panose="05050102010706020507" pitchFamily="18" charset="2"/>
                  </a:rPr>
                  <a:t></a:t>
                </a:r>
                <a:r>
                  <a:rPr lang="en-US" sz="1200" i="1" baseline="-25000" dirty="0" err="1">
                    <a:solidFill>
                      <a:srgbClr val="66FF33"/>
                    </a:solidFill>
                    <a:cs typeface="Times New Roman" panose="02020603050405020304" pitchFamily="18" charset="0"/>
                    <a:sym typeface="Symbol" panose="05050102010706020507" pitchFamily="18" charset="2"/>
                  </a:rPr>
                  <a:t>i,j</a:t>
                </a:r>
                <a:r>
                  <a:rPr lang="en-US" altLang="en-US" sz="1200" i="1" baseline="-25000" dirty="0">
                    <a:solidFill>
                      <a:srgbClr val="66FF33"/>
                    </a:solidFill>
                    <a:sym typeface="Symbol" panose="05050102010706020507" pitchFamily="18" charset="2"/>
                  </a:rPr>
                  <a:t></a:t>
                </a:r>
                <a:endParaRPr lang="en-CA" sz="1200" dirty="0">
                  <a:solidFill>
                    <a:srgbClr val="66FF33"/>
                  </a:solidFill>
                </a:endParaRPr>
              </a:p>
            </p:txBody>
          </p:sp>
          <p:cxnSp>
            <p:nvCxnSpPr>
              <p:cNvPr id="69" name="Straight Connector 68">
                <a:extLst>
                  <a:ext uri="{FF2B5EF4-FFF2-40B4-BE49-F238E27FC236}">
                    <a16:creationId xmlns:a16="http://schemas.microsoft.com/office/drawing/2014/main" id="{30FE999E-E73B-416E-80F4-2D872B0F4459}"/>
                  </a:ext>
                </a:extLst>
              </p:cNvPr>
              <p:cNvCxnSpPr>
                <a:cxnSpLocks/>
              </p:cNvCxnSpPr>
              <p:nvPr/>
            </p:nvCxnSpPr>
            <p:spPr bwMode="auto">
              <a:xfrm>
                <a:off x="3419708" y="1980112"/>
                <a:ext cx="686126" cy="187637"/>
              </a:xfrm>
              <a:prstGeom prst="line">
                <a:avLst/>
              </a:prstGeom>
              <a:noFill/>
              <a:ln w="25400" cap="sq" cmpd="sng" algn="ctr">
                <a:solidFill>
                  <a:srgbClr val="66FF3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7A377B4-0E70-781F-FA2A-A48DFA2FD15F}"/>
                  </a:ext>
                </a:extLst>
              </p:cNvPr>
              <p:cNvCxnSpPr/>
              <p:nvPr/>
            </p:nvCxnSpPr>
            <p:spPr bwMode="auto">
              <a:xfrm>
                <a:off x="3363702" y="1217077"/>
                <a:ext cx="742132" cy="906176"/>
              </a:xfrm>
              <a:prstGeom prst="line">
                <a:avLst/>
              </a:prstGeom>
              <a:noFill/>
              <a:ln w="25400" cap="sq" cmpd="sng" algn="ctr">
                <a:solidFill>
                  <a:srgbClr val="66FF3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4BD3A056-FFBB-9147-08E5-DD39935ED64E}"/>
                  </a:ext>
                </a:extLst>
              </p:cNvPr>
              <p:cNvCxnSpPr/>
              <p:nvPr/>
            </p:nvCxnSpPr>
            <p:spPr bwMode="auto">
              <a:xfrm>
                <a:off x="3362033" y="1405171"/>
                <a:ext cx="763864" cy="718082"/>
              </a:xfrm>
              <a:prstGeom prst="line">
                <a:avLst/>
              </a:prstGeom>
              <a:noFill/>
              <a:ln w="25400" cap="sq" cmpd="sng" algn="ctr">
                <a:solidFill>
                  <a:srgbClr val="66FF3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CE2606DA-303E-F232-7853-74B2D8DE8215}"/>
                  </a:ext>
                </a:extLst>
              </p:cNvPr>
              <p:cNvCxnSpPr/>
              <p:nvPr/>
            </p:nvCxnSpPr>
            <p:spPr bwMode="auto">
              <a:xfrm>
                <a:off x="3360363" y="1595031"/>
                <a:ext cx="745472" cy="572719"/>
              </a:xfrm>
              <a:prstGeom prst="line">
                <a:avLst/>
              </a:prstGeom>
              <a:noFill/>
              <a:ln w="25400" cap="sq" cmpd="sng" algn="ctr">
                <a:solidFill>
                  <a:srgbClr val="66FF3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35E9F379-1A8E-4551-7D4C-02444DCD669E}"/>
                  </a:ext>
                </a:extLst>
              </p:cNvPr>
              <p:cNvCxnSpPr/>
              <p:nvPr/>
            </p:nvCxnSpPr>
            <p:spPr bwMode="auto">
              <a:xfrm>
                <a:off x="3358693" y="1786657"/>
                <a:ext cx="767203" cy="336596"/>
              </a:xfrm>
              <a:prstGeom prst="line">
                <a:avLst/>
              </a:prstGeom>
              <a:noFill/>
              <a:ln w="25400" cap="sq" cmpd="sng" algn="ctr">
                <a:solidFill>
                  <a:srgbClr val="66FF3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CDD7897-0144-3B35-0A7A-EFB86B3924CA}"/>
                  </a:ext>
                </a:extLst>
              </p:cNvPr>
              <p:cNvCxnSpPr/>
              <p:nvPr/>
            </p:nvCxnSpPr>
            <p:spPr bwMode="auto">
              <a:xfrm flipV="1">
                <a:off x="3355353" y="2104822"/>
                <a:ext cx="818978" cy="65087"/>
              </a:xfrm>
              <a:prstGeom prst="line">
                <a:avLst/>
              </a:prstGeom>
              <a:noFill/>
              <a:ln w="25400" cap="sq" cmpd="sng" algn="ctr">
                <a:solidFill>
                  <a:srgbClr val="66FF3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9813E3C9-F457-8791-BAE4-C5CEAC962120}"/>
                  </a:ext>
                </a:extLst>
              </p:cNvPr>
              <p:cNvCxnSpPr>
                <a:cxnSpLocks/>
              </p:cNvCxnSpPr>
              <p:nvPr/>
            </p:nvCxnSpPr>
            <p:spPr bwMode="auto">
              <a:xfrm flipV="1">
                <a:off x="3353684" y="2118967"/>
                <a:ext cx="765509" cy="242568"/>
              </a:xfrm>
              <a:prstGeom prst="line">
                <a:avLst/>
              </a:prstGeom>
              <a:noFill/>
              <a:ln w="25400" cap="sq" cmpd="sng" algn="ctr">
                <a:solidFill>
                  <a:srgbClr val="66FF3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8B884BE0-D4AE-2F73-58FA-D2D12600C0FA}"/>
                  </a:ext>
                </a:extLst>
              </p:cNvPr>
              <p:cNvCxnSpPr>
                <a:cxnSpLocks/>
              </p:cNvCxnSpPr>
              <p:nvPr/>
            </p:nvCxnSpPr>
            <p:spPr bwMode="auto">
              <a:xfrm flipV="1">
                <a:off x="3352014" y="2137365"/>
                <a:ext cx="760500" cy="415796"/>
              </a:xfrm>
              <a:prstGeom prst="line">
                <a:avLst/>
              </a:prstGeom>
              <a:noFill/>
              <a:ln w="25400" cap="sq" cmpd="sng" algn="ctr">
                <a:solidFill>
                  <a:srgbClr val="66FF3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DB6F20C-F800-C631-F5BE-34C04690509F}"/>
                  </a:ext>
                </a:extLst>
              </p:cNvPr>
              <p:cNvCxnSpPr>
                <a:cxnSpLocks/>
              </p:cNvCxnSpPr>
              <p:nvPr/>
            </p:nvCxnSpPr>
            <p:spPr bwMode="auto">
              <a:xfrm flipV="1">
                <a:off x="3350344" y="2127922"/>
                <a:ext cx="748027" cy="616867"/>
              </a:xfrm>
              <a:prstGeom prst="line">
                <a:avLst/>
              </a:prstGeom>
              <a:noFill/>
              <a:ln w="25400" cap="sq" cmpd="sng" algn="ctr">
                <a:solidFill>
                  <a:srgbClr val="66FF3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570839FA-ADF4-D237-02EA-CBB6F3468E97}"/>
                  </a:ext>
                </a:extLst>
              </p:cNvPr>
              <p:cNvCxnSpPr>
                <a:cxnSpLocks/>
              </p:cNvCxnSpPr>
              <p:nvPr/>
            </p:nvCxnSpPr>
            <p:spPr bwMode="auto">
              <a:xfrm flipV="1">
                <a:off x="3419708" y="1599675"/>
                <a:ext cx="686127" cy="357886"/>
              </a:xfrm>
              <a:prstGeom prst="line">
                <a:avLst/>
              </a:prstGeom>
              <a:noFill/>
              <a:ln w="25400" cap="sq" cmpd="sng" algn="ctr">
                <a:solidFill>
                  <a:srgbClr val="66FF3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A9A3DB8B-9858-29FE-8F28-BF37B90113A9}"/>
                  </a:ext>
                </a:extLst>
              </p:cNvPr>
              <p:cNvCxnSpPr/>
              <p:nvPr/>
            </p:nvCxnSpPr>
            <p:spPr bwMode="auto">
              <a:xfrm>
                <a:off x="3363702" y="1217077"/>
                <a:ext cx="742133" cy="382598"/>
              </a:xfrm>
              <a:prstGeom prst="line">
                <a:avLst/>
              </a:prstGeom>
              <a:noFill/>
              <a:ln w="25400" cap="sq" cmpd="sng" algn="ctr">
                <a:solidFill>
                  <a:srgbClr val="66FF3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E5420B75-2D6B-1952-EF3B-848C498880AB}"/>
                  </a:ext>
                </a:extLst>
              </p:cNvPr>
              <p:cNvCxnSpPr/>
              <p:nvPr/>
            </p:nvCxnSpPr>
            <p:spPr bwMode="auto">
              <a:xfrm>
                <a:off x="3362033" y="1405171"/>
                <a:ext cx="730444" cy="193850"/>
              </a:xfrm>
              <a:prstGeom prst="line">
                <a:avLst/>
              </a:prstGeom>
              <a:noFill/>
              <a:ln w="25400" cap="sq" cmpd="sng" algn="ctr">
                <a:solidFill>
                  <a:srgbClr val="66FF3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7A19F9A-E4C1-715A-9D38-8947C813E955}"/>
                  </a:ext>
                </a:extLst>
              </p:cNvPr>
              <p:cNvCxnSpPr/>
              <p:nvPr/>
            </p:nvCxnSpPr>
            <p:spPr bwMode="auto">
              <a:xfrm>
                <a:off x="3360363" y="1595031"/>
                <a:ext cx="732114" cy="16904"/>
              </a:xfrm>
              <a:prstGeom prst="line">
                <a:avLst/>
              </a:prstGeom>
              <a:noFill/>
              <a:ln w="25400" cap="sq" cmpd="sng" algn="ctr">
                <a:solidFill>
                  <a:srgbClr val="66FF3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433E78B8-CBA2-B4C3-4486-AC4960333958}"/>
                  </a:ext>
                </a:extLst>
              </p:cNvPr>
              <p:cNvCxnSpPr/>
              <p:nvPr/>
            </p:nvCxnSpPr>
            <p:spPr bwMode="auto">
              <a:xfrm flipV="1">
                <a:off x="3358693" y="1595031"/>
                <a:ext cx="733784" cy="191626"/>
              </a:xfrm>
              <a:prstGeom prst="line">
                <a:avLst/>
              </a:prstGeom>
              <a:noFill/>
              <a:ln w="25400" cap="sq" cmpd="sng" algn="ctr">
                <a:solidFill>
                  <a:srgbClr val="66FF3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E5900E0-D953-1E96-23EE-D0DF604C5B75}"/>
                  </a:ext>
                </a:extLst>
              </p:cNvPr>
              <p:cNvCxnSpPr/>
              <p:nvPr/>
            </p:nvCxnSpPr>
            <p:spPr bwMode="auto">
              <a:xfrm flipV="1">
                <a:off x="3357023" y="1599675"/>
                <a:ext cx="748812" cy="378608"/>
              </a:xfrm>
              <a:prstGeom prst="line">
                <a:avLst/>
              </a:prstGeom>
              <a:noFill/>
              <a:ln w="25400" cap="sq" cmpd="sng" algn="ctr">
                <a:solidFill>
                  <a:srgbClr val="66FF3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FA47F00-9555-5BA7-3AB0-1072DB827FE6}"/>
                  </a:ext>
                </a:extLst>
              </p:cNvPr>
              <p:cNvCxnSpPr/>
              <p:nvPr/>
            </p:nvCxnSpPr>
            <p:spPr bwMode="auto">
              <a:xfrm flipV="1">
                <a:off x="3355353" y="1599675"/>
                <a:ext cx="750482" cy="570234"/>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BF8886DE-E3EE-E394-E884-985C8DD2D151}"/>
                  </a:ext>
                </a:extLst>
              </p:cNvPr>
              <p:cNvCxnSpPr/>
              <p:nvPr/>
            </p:nvCxnSpPr>
            <p:spPr bwMode="auto">
              <a:xfrm flipV="1">
                <a:off x="3353684" y="1621997"/>
                <a:ext cx="738793" cy="739538"/>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E54EDCFF-72AC-5863-4F1B-243BD9337A7C}"/>
                  </a:ext>
                </a:extLst>
              </p:cNvPr>
              <p:cNvCxnSpPr/>
              <p:nvPr/>
            </p:nvCxnSpPr>
            <p:spPr bwMode="auto">
              <a:xfrm flipV="1">
                <a:off x="3352014" y="1611934"/>
                <a:ext cx="746357" cy="941227"/>
              </a:xfrm>
              <a:prstGeom prst="line">
                <a:avLst/>
              </a:prstGeom>
              <a:noFill/>
              <a:ln w="25400" cap="sq" cmpd="sng" algn="ctr">
                <a:solidFill>
                  <a:srgbClr val="66FF3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D0AEDBF4-2A34-37C2-BA3B-C5B8B53718CF}"/>
                  </a:ext>
                </a:extLst>
              </p:cNvPr>
              <p:cNvCxnSpPr/>
              <p:nvPr/>
            </p:nvCxnSpPr>
            <p:spPr bwMode="auto">
              <a:xfrm flipV="1">
                <a:off x="3350344" y="1599675"/>
                <a:ext cx="755491" cy="1145113"/>
              </a:xfrm>
              <a:prstGeom prst="line">
                <a:avLst/>
              </a:prstGeom>
              <a:noFill/>
              <a:ln w="25400" cap="sq" cmpd="sng" algn="ctr">
                <a:solidFill>
                  <a:srgbClr val="66FF3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61515B4-EB8D-C527-7395-0C2826620065}"/>
                  </a:ext>
                </a:extLst>
              </p:cNvPr>
              <p:cNvCxnSpPr>
                <a:cxnSpLocks/>
              </p:cNvCxnSpPr>
              <p:nvPr/>
            </p:nvCxnSpPr>
            <p:spPr bwMode="auto">
              <a:xfrm>
                <a:off x="4197101" y="1927623"/>
                <a:ext cx="768771" cy="289292"/>
              </a:xfrm>
              <a:prstGeom prst="line">
                <a:avLst/>
              </a:prstGeom>
              <a:noFill/>
              <a:ln w="25400" cap="sq" cmpd="sng" algn="ctr">
                <a:solidFill>
                  <a:srgbClr val="66FF33"/>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4B5E0D3E-68FF-6862-B80D-AB655D283193}"/>
                </a:ext>
              </a:extLst>
            </p:cNvPr>
            <p:cNvGrpSpPr/>
            <p:nvPr/>
          </p:nvGrpSpPr>
          <p:grpSpPr>
            <a:xfrm>
              <a:off x="3485180" y="1169198"/>
              <a:ext cx="394937" cy="1595470"/>
              <a:chOff x="6885785" y="1153988"/>
              <a:chExt cx="394937" cy="1595470"/>
            </a:xfrm>
          </p:grpSpPr>
          <p:cxnSp>
            <p:nvCxnSpPr>
              <p:cNvPr id="19" name="Straight Arrow Connector 18">
                <a:extLst>
                  <a:ext uri="{FF2B5EF4-FFF2-40B4-BE49-F238E27FC236}">
                    <a16:creationId xmlns:a16="http://schemas.microsoft.com/office/drawing/2014/main" id="{45FF2406-4789-0363-8FD2-3C50066278E1}"/>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20" name="TextBox 19">
                <a:extLst>
                  <a:ext uri="{FF2B5EF4-FFF2-40B4-BE49-F238E27FC236}">
                    <a16:creationId xmlns:a16="http://schemas.microsoft.com/office/drawing/2014/main" id="{09DFE140-559A-AA0F-6B6F-9037091A626C}"/>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grpSp>
          <p:nvGrpSpPr>
            <p:cNvPr id="15" name="Group 14">
              <a:extLst>
                <a:ext uri="{FF2B5EF4-FFF2-40B4-BE49-F238E27FC236}">
                  <a16:creationId xmlns:a16="http://schemas.microsoft.com/office/drawing/2014/main" id="{E54324E6-040F-6A03-2069-CC418F682533}"/>
                </a:ext>
              </a:extLst>
            </p:cNvPr>
            <p:cNvGrpSpPr/>
            <p:nvPr/>
          </p:nvGrpSpPr>
          <p:grpSpPr>
            <a:xfrm>
              <a:off x="1987426" y="1647987"/>
              <a:ext cx="566930" cy="568102"/>
              <a:chOff x="1828800" y="1647987"/>
              <a:chExt cx="566930" cy="568102"/>
            </a:xfrm>
          </p:grpSpPr>
          <p:sp>
            <p:nvSpPr>
              <p:cNvPr id="16" name="Rectangle 15">
                <a:extLst>
                  <a:ext uri="{FF2B5EF4-FFF2-40B4-BE49-F238E27FC236}">
                    <a16:creationId xmlns:a16="http://schemas.microsoft.com/office/drawing/2014/main" id="{61E720C9-CFF2-79D2-D16D-11C2727AB68C}"/>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7" name="Picture 10" descr="Image result for bicycle">
                <a:extLst>
                  <a:ext uri="{FF2B5EF4-FFF2-40B4-BE49-F238E27FC236}">
                    <a16:creationId xmlns:a16="http://schemas.microsoft.com/office/drawing/2014/main" id="{E25DB3EF-E690-E595-03DC-11AEC166EB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F5B3EF-EB2B-FFD8-1D43-4C41E071B99F}"/>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grpSp>
        <p:nvGrpSpPr>
          <p:cNvPr id="96" name="Group 95">
            <a:extLst>
              <a:ext uri="{FF2B5EF4-FFF2-40B4-BE49-F238E27FC236}">
                <a16:creationId xmlns:a16="http://schemas.microsoft.com/office/drawing/2014/main" id="{45389374-D9C5-A8B7-D509-F2213D98DB32}"/>
              </a:ext>
            </a:extLst>
          </p:cNvPr>
          <p:cNvGrpSpPr/>
          <p:nvPr/>
        </p:nvGrpSpPr>
        <p:grpSpPr>
          <a:xfrm>
            <a:off x="3302068" y="1164611"/>
            <a:ext cx="1810090" cy="873821"/>
            <a:chOff x="4960965" y="1090010"/>
            <a:chExt cx="1810090" cy="873821"/>
          </a:xfrm>
        </p:grpSpPr>
        <p:sp>
          <p:nvSpPr>
            <p:cNvPr id="92" name="TextBox 91">
              <a:extLst>
                <a:ext uri="{FF2B5EF4-FFF2-40B4-BE49-F238E27FC236}">
                  <a16:creationId xmlns:a16="http://schemas.microsoft.com/office/drawing/2014/main" id="{FA9B0CD3-E2B1-5A67-3141-7C45A0B2A8D7}"/>
                </a:ext>
              </a:extLst>
            </p:cNvPr>
            <p:cNvSpPr txBox="1"/>
            <p:nvPr/>
          </p:nvSpPr>
          <p:spPr bwMode="auto">
            <a:xfrm>
              <a:off x="5448309" y="1502166"/>
              <a:ext cx="1322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FF"/>
                  </a:solidFill>
                </a:rPr>
                <a:t># bits</a:t>
              </a:r>
              <a:endParaRPr lang="en-CA" sz="2400" dirty="0"/>
            </a:p>
          </p:txBody>
        </p:sp>
        <p:cxnSp>
          <p:nvCxnSpPr>
            <p:cNvPr id="94" name="Straight Connector 93">
              <a:extLst>
                <a:ext uri="{FF2B5EF4-FFF2-40B4-BE49-F238E27FC236}">
                  <a16:creationId xmlns:a16="http://schemas.microsoft.com/office/drawing/2014/main" id="{510F3650-86D4-E848-A88D-7BC968C1621B}"/>
                </a:ext>
              </a:extLst>
            </p:cNvPr>
            <p:cNvCxnSpPr>
              <a:cxnSpLocks/>
            </p:cNvCxnSpPr>
            <p:nvPr/>
          </p:nvCxnSpPr>
          <p:spPr bwMode="auto">
            <a:xfrm flipV="1">
              <a:off x="4960965" y="1090010"/>
              <a:ext cx="1216315" cy="241078"/>
            </a:xfrm>
            <a:prstGeom prst="line">
              <a:avLst/>
            </a:prstGeom>
            <a:noFill/>
            <a:ln w="38100" cap="sq" cmpd="sng" algn="ctr">
              <a:solidFill>
                <a:schemeClr val="hlink"/>
              </a:solidFill>
              <a:prstDash val="solid"/>
              <a:round/>
              <a:headEnd type="none" w="med" len="med"/>
              <a:tailEnd type="none" w="med" len="med"/>
            </a:ln>
            <a:effectLst/>
          </p:spPr>
        </p:cxnSp>
      </p:grpSp>
      <p:pic>
        <p:nvPicPr>
          <p:cNvPr id="97" name="Picture 96" descr="Vector Institute is just the latest in Canada's AI expansion - BBC News">
            <a:extLst>
              <a:ext uri="{FF2B5EF4-FFF2-40B4-BE49-F238E27FC236}">
                <a16:creationId xmlns:a16="http://schemas.microsoft.com/office/drawing/2014/main" id="{C17E5FC7-C54F-0748-4061-C4C1E9B46AF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888" r="26966" b="30974"/>
          <a:stretch/>
        </p:blipFill>
        <p:spPr bwMode="auto">
          <a:xfrm flipH="1">
            <a:off x="2457105" y="2103720"/>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8" name="Rounded Rectangular Callout 97">
            <a:extLst>
              <a:ext uri="{FF2B5EF4-FFF2-40B4-BE49-F238E27FC236}">
                <a16:creationId xmlns:a16="http://schemas.microsoft.com/office/drawing/2014/main" id="{98DB1C1E-7D87-0E16-E611-D9428055D83E}"/>
              </a:ext>
            </a:extLst>
          </p:cNvPr>
          <p:cNvSpPr/>
          <p:nvPr/>
        </p:nvSpPr>
        <p:spPr>
          <a:xfrm>
            <a:off x="3894080" y="2429245"/>
            <a:ext cx="3839350" cy="817245"/>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t>In practice, you can count </a:t>
            </a:r>
          </a:p>
          <a:p>
            <a:pPr indent="-171450" algn="ctr" defTabSz="685800" eaLnBrk="1" fontAlgn="auto" hangingPunct="1">
              <a:spcBef>
                <a:spcPts val="0"/>
              </a:spcBef>
              <a:spcAft>
                <a:spcPts val="0"/>
              </a:spcAft>
              <a:buNone/>
            </a:pPr>
            <a:r>
              <a:rPr lang="en-US" altLang="en-US" sz="2400" dirty="0"/>
              <a:t># reals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t> # bits</a:t>
            </a:r>
          </a:p>
        </p:txBody>
      </p:sp>
    </p:spTree>
    <p:extLst>
      <p:ext uri="{BB962C8B-B14F-4D97-AF65-F5344CB8AC3E}">
        <p14:creationId xmlns:p14="http://schemas.microsoft.com/office/powerpoint/2010/main" val="27561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fill="hold"/>
                                        <p:tgtEl>
                                          <p:spTgt spid="98"/>
                                        </p:tgtEl>
                                        <p:attrNameLst>
                                          <p:attrName>ppt_x</p:attrName>
                                        </p:attrNameLst>
                                      </p:cBhvr>
                                      <p:tavLst>
                                        <p:tav tm="0">
                                          <p:val>
                                            <p:strVal val="#ppt_x"/>
                                          </p:val>
                                        </p:tav>
                                        <p:tav tm="100000">
                                          <p:val>
                                            <p:strVal val="#ppt_x"/>
                                          </p:val>
                                        </p:tav>
                                      </p:tavLst>
                                    </p:anim>
                                    <p:anim calcmode="lin" valueType="num">
                                      <p:cBhvr additive="base">
                                        <p:cTn id="24" dur="500" fill="hold"/>
                                        <p:tgtEl>
                                          <p:spTgt spid="9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additive="base">
                                        <p:cTn id="6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a:extLst>
              <a:ext uri="{FF2B5EF4-FFF2-40B4-BE49-F238E27FC236}">
                <a16:creationId xmlns:a16="http://schemas.microsoft.com/office/drawing/2014/main" id="{09CCFAAD-5E9D-6F7C-AB1F-00E6A369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3742" y="598818"/>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997387" y="477911"/>
            <a:ext cx="5586561" cy="1247534"/>
          </a:xfrm>
          <a:prstGeom prst="wedgeRoundRectCallout">
            <a:avLst>
              <a:gd name="adj1" fmla="val 56561"/>
              <a:gd name="adj2" fmla="val -3348"/>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Suppose your class of machines is infinite so that for every possible function f,</a:t>
            </a:r>
          </a:p>
          <a:p>
            <a:pPr algn="ctr" defTabSz="685800" eaLnBrk="1" fontAlgn="auto" hangingPunct="1">
              <a:spcBef>
                <a:spcPct val="0"/>
              </a:spcBef>
              <a:spcAft>
                <a:spcPts val="0"/>
              </a:spcAft>
              <a:buNone/>
            </a:pPr>
            <a:r>
              <a:rPr lang="en-US" altLang="en-US" sz="2400" dirty="0">
                <a:solidFill>
                  <a:srgbClr val="FFFFFF"/>
                </a:solidFill>
              </a:rPr>
              <a:t>there is a machine </a:t>
            </a:r>
            <a:r>
              <a:rPr lang="en-US" altLang="en-US" sz="2400" dirty="0"/>
              <a:t>M</a:t>
            </a:r>
            <a:r>
              <a:rPr lang="en-CA" sz="2400" i="1" baseline="-25000" dirty="0"/>
              <a:t>w</a:t>
            </a:r>
            <a:r>
              <a:rPr lang="en-US" sz="2400" dirty="0">
                <a:solidFill>
                  <a:srgbClr val="FFFFFF"/>
                </a:solidFill>
              </a:rPr>
              <a:t> </a:t>
            </a:r>
            <a:r>
              <a:rPr lang="en-US" altLang="en-US" sz="2400" dirty="0">
                <a:solidFill>
                  <a:srgbClr val="FFFFFF"/>
                </a:solidFill>
              </a:rPr>
              <a:t>that compute it.</a:t>
            </a:r>
            <a:endParaRPr lang="en-US" altLang="en-US" sz="2400" dirty="0"/>
          </a:p>
        </p:txBody>
      </p:sp>
      <p:grpSp>
        <p:nvGrpSpPr>
          <p:cNvPr id="9" name="Group 8">
            <a:extLst>
              <a:ext uri="{FF2B5EF4-FFF2-40B4-BE49-F238E27FC236}">
                <a16:creationId xmlns:a16="http://schemas.microsoft.com/office/drawing/2014/main" id="{06CCF3B2-B6EC-2FCA-9AFD-BFBB310BE548}"/>
              </a:ext>
            </a:extLst>
          </p:cNvPr>
          <p:cNvGrpSpPr/>
          <p:nvPr/>
        </p:nvGrpSpPr>
        <p:grpSpPr>
          <a:xfrm>
            <a:off x="421607" y="2316638"/>
            <a:ext cx="1639329" cy="678340"/>
            <a:chOff x="6805519" y="5344704"/>
            <a:chExt cx="1639329" cy="678340"/>
          </a:xfrm>
        </p:grpSpPr>
        <p:sp>
          <p:nvSpPr>
            <p:cNvPr id="11" name="Oval 10">
              <a:extLst>
                <a:ext uri="{FF2B5EF4-FFF2-40B4-BE49-F238E27FC236}">
                  <a16:creationId xmlns:a16="http://schemas.microsoft.com/office/drawing/2014/main" id="{A95AE30F-1671-34BE-72D1-2C9C039D73A3}"/>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a:extLst>
                <a:ext uri="{FF2B5EF4-FFF2-40B4-BE49-F238E27FC236}">
                  <a16:creationId xmlns:a16="http://schemas.microsoft.com/office/drawing/2014/main" id="{07D0D6FA-7CFC-C653-EAC7-81DCD0F8F8F6}"/>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Oval 90">
              <a:extLst>
                <a:ext uri="{FF2B5EF4-FFF2-40B4-BE49-F238E27FC236}">
                  <a16:creationId xmlns:a16="http://schemas.microsoft.com/office/drawing/2014/main" id="{A638A565-6DA9-BFD0-5CD0-6C8B645A5FF2}"/>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Oval 92">
              <a:extLst>
                <a:ext uri="{FF2B5EF4-FFF2-40B4-BE49-F238E27FC236}">
                  <a16:creationId xmlns:a16="http://schemas.microsoft.com/office/drawing/2014/main" id="{734464E6-6CC7-3F87-7098-9D267AFA326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a:extLst>
                <a:ext uri="{FF2B5EF4-FFF2-40B4-BE49-F238E27FC236}">
                  <a16:creationId xmlns:a16="http://schemas.microsoft.com/office/drawing/2014/main" id="{4B2442F2-8BEC-915B-C0F5-8E084B44CA38}"/>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9" name="Oval 98">
              <a:extLst>
                <a:ext uri="{FF2B5EF4-FFF2-40B4-BE49-F238E27FC236}">
                  <a16:creationId xmlns:a16="http://schemas.microsoft.com/office/drawing/2014/main" id="{DBCDC488-A2AE-93EE-4C91-6A190C7AF339}"/>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0" name="Oval 99">
              <a:extLst>
                <a:ext uri="{FF2B5EF4-FFF2-40B4-BE49-F238E27FC236}">
                  <a16:creationId xmlns:a16="http://schemas.microsoft.com/office/drawing/2014/main" id="{4F556D2F-8C1F-DD3B-824A-52916F909E98}"/>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1" name="Oval 100">
              <a:extLst>
                <a:ext uri="{FF2B5EF4-FFF2-40B4-BE49-F238E27FC236}">
                  <a16:creationId xmlns:a16="http://schemas.microsoft.com/office/drawing/2014/main" id="{CCD9EF7A-2BB1-F26B-00A4-BA6E1F3C5EF1}"/>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2" name="Oval 101">
              <a:extLst>
                <a:ext uri="{FF2B5EF4-FFF2-40B4-BE49-F238E27FC236}">
                  <a16:creationId xmlns:a16="http://schemas.microsoft.com/office/drawing/2014/main" id="{010F24AE-1FFB-049C-A81F-20C3760A402F}"/>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3" name="Oval 102">
              <a:extLst>
                <a:ext uri="{FF2B5EF4-FFF2-40B4-BE49-F238E27FC236}">
                  <a16:creationId xmlns:a16="http://schemas.microsoft.com/office/drawing/2014/main" id="{0E243FC5-E846-038B-15B1-0588C41E7705}"/>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a:extLst>
                <a:ext uri="{FF2B5EF4-FFF2-40B4-BE49-F238E27FC236}">
                  <a16:creationId xmlns:a16="http://schemas.microsoft.com/office/drawing/2014/main" id="{E9561846-40DC-02D5-2E9C-299C22BB0464}"/>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5" name="Oval 104">
              <a:extLst>
                <a:ext uri="{FF2B5EF4-FFF2-40B4-BE49-F238E27FC236}">
                  <a16:creationId xmlns:a16="http://schemas.microsoft.com/office/drawing/2014/main" id="{5E523874-FE7C-2597-30E6-5404BDEA70BC}"/>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8" name="Group 7">
            <a:extLst>
              <a:ext uri="{FF2B5EF4-FFF2-40B4-BE49-F238E27FC236}">
                <a16:creationId xmlns:a16="http://schemas.microsoft.com/office/drawing/2014/main" id="{BBB975E8-52BD-392F-759B-03268FAEDF35}"/>
              </a:ext>
            </a:extLst>
          </p:cNvPr>
          <p:cNvGrpSpPr/>
          <p:nvPr/>
        </p:nvGrpSpPr>
        <p:grpSpPr>
          <a:xfrm>
            <a:off x="99760" y="2144947"/>
            <a:ext cx="2388166" cy="1442431"/>
            <a:chOff x="6483672" y="5173013"/>
            <a:chExt cx="2388166" cy="1442431"/>
          </a:xfrm>
        </p:grpSpPr>
        <p:cxnSp>
          <p:nvCxnSpPr>
            <p:cNvPr id="106" name="Straight Connector 105">
              <a:extLst>
                <a:ext uri="{FF2B5EF4-FFF2-40B4-BE49-F238E27FC236}">
                  <a16:creationId xmlns:a16="http://schemas.microsoft.com/office/drawing/2014/main" id="{0E0B3585-AE6B-0F9B-2719-074176151F59}"/>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B5D5CEF4-15D6-06BD-32A2-757FC0DD0E46}"/>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sp>
        <p:nvSpPr>
          <p:cNvPr id="109" name="AutoShape 35">
            <a:extLst>
              <a:ext uri="{FF2B5EF4-FFF2-40B4-BE49-F238E27FC236}">
                <a16:creationId xmlns:a16="http://schemas.microsoft.com/office/drawing/2014/main" id="{07A034A3-2CCD-1821-44E3-D52BA5AEEC85}"/>
              </a:ext>
            </a:extLst>
          </p:cNvPr>
          <p:cNvSpPr>
            <a:spLocks noChangeArrowheads="1"/>
          </p:cNvSpPr>
          <p:nvPr/>
        </p:nvSpPr>
        <p:spPr bwMode="auto">
          <a:xfrm>
            <a:off x="2243259" y="1768191"/>
            <a:ext cx="6715212" cy="2138186"/>
          </a:xfrm>
          <a:prstGeom prst="wedgeRoundRectCallout">
            <a:avLst>
              <a:gd name="adj1" fmla="val 29327"/>
              <a:gd name="adj2" fmla="val -538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even with an infinite amount of training data,</a:t>
            </a:r>
          </a:p>
          <a:p>
            <a:pPr algn="ctr" defTabSz="685800" eaLnBrk="1" fontAlgn="auto" hangingPunct="1">
              <a:spcBef>
                <a:spcPct val="0"/>
              </a:spcBef>
              <a:spcAft>
                <a:spcPts val="0"/>
              </a:spcAft>
              <a:buNone/>
            </a:pPr>
            <a:r>
              <a:rPr lang="en-US" altLang="en-US" sz="2400" dirty="0">
                <a:solidFill>
                  <a:srgbClr val="FFFFFF"/>
                </a:solidFill>
              </a:rPr>
              <a:t>you could find machine </a:t>
            </a:r>
            <a:r>
              <a:rPr lang="en-US" altLang="en-US" sz="2400" dirty="0"/>
              <a:t>M</a:t>
            </a:r>
            <a:r>
              <a:rPr lang="en-CA" sz="2400" i="1" baseline="-25000" dirty="0"/>
              <a:t>w</a:t>
            </a:r>
            <a:r>
              <a:rPr lang="en-US" sz="2400" dirty="0">
                <a:solidFill>
                  <a:srgbClr val="FFFFFF"/>
                </a:solidFill>
              </a:rPr>
              <a:t> </a:t>
            </a:r>
            <a:br>
              <a:rPr lang="en-US" sz="2400" dirty="0">
                <a:solidFill>
                  <a:srgbClr val="FFFFFF"/>
                </a:solidFill>
              </a:rPr>
            </a:br>
            <a:r>
              <a:rPr lang="en-US" altLang="en-US" sz="2400" dirty="0">
                <a:solidFill>
                  <a:srgbClr val="FFFFFF"/>
                </a:solidFill>
              </a:rPr>
              <a:t>that is perfect on the training data</a:t>
            </a:r>
          </a:p>
          <a:p>
            <a:pPr algn="ctr" defTabSz="685800" eaLnBrk="1" fontAlgn="auto" hangingPunct="1">
              <a:spcBef>
                <a:spcPct val="0"/>
              </a:spcBef>
              <a:spcAft>
                <a:spcPts val="0"/>
              </a:spcAft>
              <a:buNone/>
            </a:pPr>
            <a:r>
              <a:rPr lang="en-US" altLang="en-US" sz="2400" dirty="0">
                <a:solidFill>
                  <a:srgbClr val="FFFFFF"/>
                </a:solidFill>
              </a:rPr>
              <a:t>and still have no idea about the correct answer </a:t>
            </a:r>
            <a:br>
              <a:rPr lang="en-US" altLang="en-US" sz="2400" dirty="0">
                <a:solidFill>
                  <a:srgbClr val="FFFFFF"/>
                </a:solidFill>
              </a:rPr>
            </a:br>
            <a:r>
              <a:rPr lang="en-US" altLang="en-US" sz="2400" dirty="0">
                <a:solidFill>
                  <a:srgbClr val="FFFFFF"/>
                </a:solidFill>
              </a:rPr>
              <a:t>on x between the training inputs.</a:t>
            </a:r>
          </a:p>
        </p:txBody>
      </p:sp>
      <p:sp>
        <p:nvSpPr>
          <p:cNvPr id="111" name="Freeform 111">
            <a:extLst>
              <a:ext uri="{FF2B5EF4-FFF2-40B4-BE49-F238E27FC236}">
                <a16:creationId xmlns:a16="http://schemas.microsoft.com/office/drawing/2014/main" id="{0CCE9B2B-7DA2-2C90-61A1-FBFD927CB3F8}"/>
              </a:ext>
            </a:extLst>
          </p:cNvPr>
          <p:cNvSpPr/>
          <p:nvPr/>
        </p:nvSpPr>
        <p:spPr>
          <a:xfrm>
            <a:off x="425958" y="2067930"/>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nvGrpSpPr>
          <p:cNvPr id="117" name="Group 116">
            <a:extLst>
              <a:ext uri="{FF2B5EF4-FFF2-40B4-BE49-F238E27FC236}">
                <a16:creationId xmlns:a16="http://schemas.microsoft.com/office/drawing/2014/main" id="{C5CBD809-0CF5-4682-66CC-C3F97023C49D}"/>
              </a:ext>
            </a:extLst>
          </p:cNvPr>
          <p:cNvGrpSpPr/>
          <p:nvPr/>
        </p:nvGrpSpPr>
        <p:grpSpPr>
          <a:xfrm>
            <a:off x="450649" y="5268254"/>
            <a:ext cx="4074554" cy="863570"/>
            <a:chOff x="450649" y="5406804"/>
            <a:chExt cx="4074554" cy="863570"/>
          </a:xfrm>
        </p:grpSpPr>
        <p:pic>
          <p:nvPicPr>
            <p:cNvPr id="113" name="Picture 112">
              <a:extLst>
                <a:ext uri="{FF2B5EF4-FFF2-40B4-BE49-F238E27FC236}">
                  <a16:creationId xmlns:a16="http://schemas.microsoft.com/office/drawing/2014/main" id="{4F7CD5BE-CB9E-FE21-BE5B-32BF96081351}"/>
                </a:ext>
              </a:extLst>
            </p:cNvPr>
            <p:cNvPicPr>
              <a:picLocks noChangeAspect="1"/>
            </p:cNvPicPr>
            <p:nvPr/>
          </p:nvPicPr>
          <p:blipFill>
            <a:blip r:embed="rId4"/>
            <a:stretch>
              <a:fillRect/>
            </a:stretch>
          </p:blipFill>
          <p:spPr>
            <a:xfrm>
              <a:off x="450649" y="5406804"/>
              <a:ext cx="4074554" cy="750782"/>
            </a:xfrm>
            <a:prstGeom prst="rect">
              <a:avLst/>
            </a:prstGeom>
          </p:spPr>
        </p:pic>
        <p:sp>
          <p:nvSpPr>
            <p:cNvPr id="114" name="TextBox 113">
              <a:extLst>
                <a:ext uri="{FF2B5EF4-FFF2-40B4-BE49-F238E27FC236}">
                  <a16:creationId xmlns:a16="http://schemas.microsoft.com/office/drawing/2014/main" id="{94F94DB9-5643-8883-C661-DADF093B181F}"/>
                </a:ext>
              </a:extLst>
            </p:cNvPr>
            <p:cNvSpPr txBox="1"/>
            <p:nvPr/>
          </p:nvSpPr>
          <p:spPr bwMode="auto">
            <a:xfrm>
              <a:off x="1494136" y="5808709"/>
              <a:ext cx="2671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GB" sz="2400" b="0" i="0" u="none" strike="noStrike" baseline="0" dirty="0">
                  <a:solidFill>
                    <a:schemeClr val="bg2"/>
                  </a:solidFill>
                  <a:cs typeface="Times New Roman" panose="02020603050405020304" pitchFamily="18" charset="0"/>
                </a:rPr>
                <a:t>Hui Jiang 2019</a:t>
              </a:r>
              <a:endParaRPr lang="en-GB" sz="2400" dirty="0">
                <a:solidFill>
                  <a:schemeClr val="bg2"/>
                </a:solidFill>
                <a:cs typeface="Times New Roman" panose="02020603050405020304" pitchFamily="18" charset="0"/>
              </a:endParaRPr>
            </a:p>
          </p:txBody>
        </p:sp>
      </p:grpSp>
      <p:grpSp>
        <p:nvGrpSpPr>
          <p:cNvPr id="116" name="Group 115">
            <a:extLst>
              <a:ext uri="{FF2B5EF4-FFF2-40B4-BE49-F238E27FC236}">
                <a16:creationId xmlns:a16="http://schemas.microsoft.com/office/drawing/2014/main" id="{4901F21C-4813-59F4-0BED-56297549E084}"/>
              </a:ext>
            </a:extLst>
          </p:cNvPr>
          <p:cNvGrpSpPr/>
          <p:nvPr/>
        </p:nvGrpSpPr>
        <p:grpSpPr>
          <a:xfrm>
            <a:off x="171620" y="3976081"/>
            <a:ext cx="4771442" cy="1347593"/>
            <a:chOff x="171620" y="4059211"/>
            <a:chExt cx="4771442" cy="1347593"/>
          </a:xfrm>
        </p:grpSpPr>
        <p:pic>
          <p:nvPicPr>
            <p:cNvPr id="112" name="Picture 111">
              <a:extLst>
                <a:ext uri="{FF2B5EF4-FFF2-40B4-BE49-F238E27FC236}">
                  <a16:creationId xmlns:a16="http://schemas.microsoft.com/office/drawing/2014/main" id="{6D4ED566-2012-AD14-697A-D24E5B8B05DE}"/>
                </a:ext>
              </a:extLst>
            </p:cNvPr>
            <p:cNvPicPr>
              <a:picLocks noChangeAspect="1"/>
            </p:cNvPicPr>
            <p:nvPr/>
          </p:nvPicPr>
          <p:blipFill>
            <a:blip r:embed="rId5"/>
            <a:stretch>
              <a:fillRect/>
            </a:stretch>
          </p:blipFill>
          <p:spPr>
            <a:xfrm>
              <a:off x="171620" y="4059211"/>
              <a:ext cx="4771442" cy="1241577"/>
            </a:xfrm>
            <a:prstGeom prst="rect">
              <a:avLst/>
            </a:prstGeom>
          </p:spPr>
        </p:pic>
        <p:sp>
          <p:nvSpPr>
            <p:cNvPr id="115" name="TextBox 114">
              <a:extLst>
                <a:ext uri="{FF2B5EF4-FFF2-40B4-BE49-F238E27FC236}">
                  <a16:creationId xmlns:a16="http://schemas.microsoft.com/office/drawing/2014/main" id="{61EC83A9-D7D2-2562-C23E-73D66DE00218}"/>
                </a:ext>
              </a:extLst>
            </p:cNvPr>
            <p:cNvSpPr txBox="1"/>
            <p:nvPr/>
          </p:nvSpPr>
          <p:spPr bwMode="auto">
            <a:xfrm>
              <a:off x="3189472" y="4945139"/>
              <a:ext cx="1049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GB" sz="2400" b="0" i="0" u="none" strike="noStrike" baseline="0" dirty="0">
                  <a:solidFill>
                    <a:schemeClr val="bg2"/>
                  </a:solidFill>
                  <a:cs typeface="Times New Roman" panose="02020603050405020304" pitchFamily="18" charset="0"/>
                </a:rPr>
                <a:t>1998</a:t>
              </a:r>
              <a:endParaRPr lang="en-GB" sz="2400" dirty="0">
                <a:solidFill>
                  <a:schemeClr val="bg2"/>
                </a:solidFill>
                <a:cs typeface="Times New Roman" panose="02020603050405020304" pitchFamily="18" charset="0"/>
              </a:endParaRPr>
            </a:p>
          </p:txBody>
        </p:sp>
      </p:grpSp>
      <p:sp>
        <p:nvSpPr>
          <p:cNvPr id="118" name="AutoShape 8">
            <a:extLst>
              <a:ext uri="{FF2B5EF4-FFF2-40B4-BE49-F238E27FC236}">
                <a16:creationId xmlns:a16="http://schemas.microsoft.com/office/drawing/2014/main" id="{E9F61487-A5CA-5821-CC60-94BFDF410114}"/>
              </a:ext>
            </a:extLst>
          </p:cNvPr>
          <p:cNvSpPr>
            <a:spLocks noChangeArrowheads="1"/>
          </p:cNvSpPr>
          <p:nvPr/>
        </p:nvSpPr>
        <p:spPr bwMode="auto">
          <a:xfrm>
            <a:off x="5070764" y="3976081"/>
            <a:ext cx="4070734" cy="859153"/>
          </a:xfrm>
          <a:prstGeom prst="wedgeRectCallout">
            <a:avLst>
              <a:gd name="adj1" fmla="val -52124"/>
              <a:gd name="adj2" fmla="val -9230"/>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sz="2400" dirty="0"/>
              <a:t>If </a:t>
            </a:r>
            <a:r>
              <a:rPr lang="en-US" sz="2400" dirty="0">
                <a:solidFill>
                  <a:srgbClr val="66FF33"/>
                </a:solidFill>
              </a:rPr>
              <a:t>f </a:t>
            </a:r>
            <a:r>
              <a:rPr lang="en-US" sz="2400" dirty="0"/>
              <a:t>is "smooth" </a:t>
            </a:r>
            <a:br>
              <a:rPr lang="en-US" sz="2400" i="1" baseline="30000" dirty="0">
                <a:solidFill>
                  <a:srgbClr val="FF0000"/>
                </a:solidFill>
                <a:sym typeface="Symbol" panose="05050102010706020507" pitchFamily="18" charset="2"/>
              </a:rPr>
            </a:br>
            <a:r>
              <a:rPr lang="az-Cyrl-AZ" sz="2400" baseline="30000" dirty="0">
                <a:solidFill>
                  <a:srgbClr val="66FF33"/>
                </a:solidFill>
                <a:sym typeface="Symbol" panose="05050102010706020507" pitchFamily="18" charset="2"/>
              </a:rPr>
              <a:t></a:t>
            </a:r>
            <a:r>
              <a:rPr lang="en-US" sz="2400" baseline="30000" dirty="0">
                <a:solidFill>
                  <a:srgbClr val="66FF33"/>
                </a:solidFill>
                <a:sym typeface="Symbol" panose="05050102010706020507" pitchFamily="18" charset="2"/>
              </a:rPr>
              <a:t>f</a:t>
            </a:r>
            <a:r>
              <a:rPr lang="en-CA" sz="2400" dirty="0"/>
              <a:t>/</a:t>
            </a:r>
            <a:r>
              <a:rPr lang="en-CA" sz="2400" baseline="-25000" dirty="0">
                <a:solidFill>
                  <a:srgbClr val="FF00FF"/>
                </a:solidFill>
                <a:sym typeface="Symbol" panose="05050102010706020507" pitchFamily="18" charset="2"/>
              </a:rPr>
              <a:t>xi</a:t>
            </a:r>
            <a:r>
              <a:rPr lang="en-CA" sz="2400" i="1" baseline="-25000" dirty="0">
                <a:solidFill>
                  <a:srgbClr val="00FFFF"/>
                </a:solidFill>
                <a:sym typeface="Symbol" panose="05050102010706020507" pitchFamily="18" charset="2"/>
              </a:rPr>
              <a:t> </a:t>
            </a:r>
            <a:r>
              <a:rPr lang="en-US" sz="2400" dirty="0"/>
              <a:t>= Lipschitz </a:t>
            </a:r>
            <a:r>
              <a:rPr lang="el-GR" altLang="en-US" sz="2400" dirty="0">
                <a:latin typeface="Times New Roman"/>
                <a:cs typeface="Times New Roman" panose="02020603050405020304" pitchFamily="18" charset="0"/>
                <a:sym typeface="Symbol" panose="05050102010706020507" pitchFamily="18" charset="2"/>
              </a:rPr>
              <a:t>≤</a:t>
            </a:r>
            <a:r>
              <a:rPr lang="en-US" sz="2400" dirty="0"/>
              <a:t> L</a:t>
            </a:r>
          </a:p>
        </p:txBody>
      </p:sp>
      <p:sp>
        <p:nvSpPr>
          <p:cNvPr id="119" name="AutoShape 8">
            <a:extLst>
              <a:ext uri="{FF2B5EF4-FFF2-40B4-BE49-F238E27FC236}">
                <a16:creationId xmlns:a16="http://schemas.microsoft.com/office/drawing/2014/main" id="{EFAD440C-6F6D-FA84-38B2-DF4B7702E375}"/>
              </a:ext>
            </a:extLst>
          </p:cNvPr>
          <p:cNvSpPr>
            <a:spLocks noChangeArrowheads="1"/>
          </p:cNvSpPr>
          <p:nvPr/>
        </p:nvSpPr>
        <p:spPr bwMode="auto">
          <a:xfrm>
            <a:off x="5070764" y="4905569"/>
            <a:ext cx="3197899" cy="1159351"/>
          </a:xfrm>
          <a:prstGeom prst="wedgeRectCallout">
            <a:avLst>
              <a:gd name="adj1" fmla="val -54388"/>
              <a:gd name="adj2" fmla="val -8750"/>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sz="2400" dirty="0"/>
              <a:t>If </a:t>
            </a:r>
            <a:r>
              <a:rPr lang="en-US" sz="2400" dirty="0">
                <a:solidFill>
                  <a:srgbClr val="66FF33"/>
                </a:solidFill>
              </a:rPr>
              <a:t>f </a:t>
            </a:r>
            <a:r>
              <a:rPr lang="en-US" sz="2400" dirty="0"/>
              <a:t>is "low bandwidth" </a:t>
            </a:r>
            <a:br>
              <a:rPr lang="en-US" sz="2400" i="1" baseline="30000" dirty="0">
                <a:solidFill>
                  <a:srgbClr val="FF0000"/>
                </a:solidFill>
                <a:sym typeface="Symbol" panose="05050102010706020507" pitchFamily="18" charset="2"/>
              </a:rPr>
            </a:br>
            <a:r>
              <a:rPr lang="en-US" sz="2400" dirty="0"/>
              <a:t>ie only B non-zero  </a:t>
            </a:r>
            <a:br>
              <a:rPr lang="en-US" sz="2400" dirty="0"/>
            </a:br>
            <a:r>
              <a:rPr lang="en-US" sz="2400" dirty="0"/>
              <a:t>fourier coefficients</a:t>
            </a:r>
          </a:p>
        </p:txBody>
      </p:sp>
      <p:pic>
        <p:nvPicPr>
          <p:cNvPr id="121" name="Picture 2" descr="3D plot">
            <a:extLst>
              <a:ext uri="{FF2B5EF4-FFF2-40B4-BE49-F238E27FC236}">
                <a16:creationId xmlns:a16="http://schemas.microsoft.com/office/drawing/2014/main" id="{F35EAA22-73A6-475C-0C62-6299286C4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259" y="1272180"/>
            <a:ext cx="2162969" cy="2654553"/>
          </a:xfrm>
          <a:prstGeom prst="rect">
            <a:avLst/>
          </a:prstGeom>
          <a:noFill/>
          <a:extLst>
            <a:ext uri="{909E8E84-426E-40DD-AFC4-6F175D3DCCD1}">
              <a14:hiddenFill xmlns:a14="http://schemas.microsoft.com/office/drawing/2010/main">
                <a:solidFill>
                  <a:srgbClr val="FFFFFF"/>
                </a:solidFill>
              </a14:hiddenFill>
            </a:ext>
          </a:extLst>
        </p:spPr>
      </p:pic>
      <p:grpSp>
        <p:nvGrpSpPr>
          <p:cNvPr id="123" name="Group 122">
            <a:extLst>
              <a:ext uri="{FF2B5EF4-FFF2-40B4-BE49-F238E27FC236}">
                <a16:creationId xmlns:a16="http://schemas.microsoft.com/office/drawing/2014/main" id="{2AB0ECA5-735B-8D30-A216-30661D3F737C}"/>
              </a:ext>
            </a:extLst>
          </p:cNvPr>
          <p:cNvGrpSpPr/>
          <p:nvPr/>
        </p:nvGrpSpPr>
        <p:grpSpPr>
          <a:xfrm>
            <a:off x="2465318" y="2353255"/>
            <a:ext cx="1878380" cy="1573514"/>
            <a:chOff x="2889987" y="4195956"/>
            <a:chExt cx="3122464" cy="2337571"/>
          </a:xfrm>
        </p:grpSpPr>
        <p:grpSp>
          <p:nvGrpSpPr>
            <p:cNvPr id="124" name="Group 123">
              <a:extLst>
                <a:ext uri="{FF2B5EF4-FFF2-40B4-BE49-F238E27FC236}">
                  <a16:creationId xmlns:a16="http://schemas.microsoft.com/office/drawing/2014/main" id="{5D50EFC7-6E59-6E90-AC98-A65000D88969}"/>
                </a:ext>
              </a:extLst>
            </p:cNvPr>
            <p:cNvGrpSpPr/>
            <p:nvPr/>
          </p:nvGrpSpPr>
          <p:grpSpPr>
            <a:xfrm>
              <a:off x="2954575" y="4195956"/>
              <a:ext cx="2992901" cy="2337571"/>
              <a:chOff x="2954575" y="4195956"/>
              <a:chExt cx="2992901" cy="2337571"/>
            </a:xfrm>
          </p:grpSpPr>
          <p:cxnSp>
            <p:nvCxnSpPr>
              <p:cNvPr id="139" name="Straight Connector 138">
                <a:extLst>
                  <a:ext uri="{FF2B5EF4-FFF2-40B4-BE49-F238E27FC236}">
                    <a16:creationId xmlns:a16="http://schemas.microsoft.com/office/drawing/2014/main" id="{80057227-1789-7E7E-E00D-FDA2FCA88485}"/>
                  </a:ext>
                </a:extLst>
              </p:cNvPr>
              <p:cNvCxnSpPr>
                <a:cxnSpLocks/>
              </p:cNvCxnSpPr>
              <p:nvPr/>
            </p:nvCxnSpPr>
            <p:spPr bwMode="auto">
              <a:xfrm flipV="1">
                <a:off x="4975123" y="505132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F4B12A3-364A-DF91-DE03-E27F1DBB480E}"/>
                  </a:ext>
                </a:extLst>
              </p:cNvPr>
              <p:cNvCxnSpPr>
                <a:cxnSpLocks/>
              </p:cNvCxnSpPr>
              <p:nvPr/>
            </p:nvCxnSpPr>
            <p:spPr bwMode="auto">
              <a:xfrm flipV="1">
                <a:off x="4862051" y="5026743"/>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40EA60C4-D520-C127-4765-C707D972FDB1}"/>
                  </a:ext>
                </a:extLst>
              </p:cNvPr>
              <p:cNvCxnSpPr>
                <a:cxnSpLocks/>
              </p:cNvCxnSpPr>
              <p:nvPr/>
            </p:nvCxnSpPr>
            <p:spPr bwMode="auto">
              <a:xfrm flipV="1">
                <a:off x="4748979" y="498741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4936D007-7E05-5779-7156-9FE0A361F7EE}"/>
                  </a:ext>
                </a:extLst>
              </p:cNvPr>
              <p:cNvCxnSpPr>
                <a:cxnSpLocks/>
              </p:cNvCxnSpPr>
              <p:nvPr/>
            </p:nvCxnSpPr>
            <p:spPr bwMode="auto">
              <a:xfrm flipV="1">
                <a:off x="4635907" y="4948089"/>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ACD70909-E3E6-81E3-0496-58B82BC0EE95}"/>
                  </a:ext>
                </a:extLst>
              </p:cNvPr>
              <p:cNvCxnSpPr>
                <a:cxnSpLocks/>
              </p:cNvCxnSpPr>
              <p:nvPr/>
            </p:nvCxnSpPr>
            <p:spPr bwMode="auto">
              <a:xfrm flipV="1">
                <a:off x="4522835" y="490876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EFED53F4-BBB0-38E9-28F1-8D961BB800B2}"/>
                  </a:ext>
                </a:extLst>
              </p:cNvPr>
              <p:cNvCxnSpPr>
                <a:cxnSpLocks/>
              </p:cNvCxnSpPr>
              <p:nvPr/>
            </p:nvCxnSpPr>
            <p:spPr bwMode="auto">
              <a:xfrm flipV="1">
                <a:off x="4424511" y="4854687"/>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64E66F27-A716-4140-34AF-515E0900E578}"/>
                  </a:ext>
                </a:extLst>
              </p:cNvPr>
              <p:cNvCxnSpPr>
                <a:cxnSpLocks/>
              </p:cNvCxnSpPr>
              <p:nvPr/>
            </p:nvCxnSpPr>
            <p:spPr bwMode="auto">
              <a:xfrm flipV="1">
                <a:off x="4311439" y="4800612"/>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EAF8F430-5FB4-9864-99C4-AFDC76A0C189}"/>
                  </a:ext>
                </a:extLst>
              </p:cNvPr>
              <p:cNvCxnSpPr>
                <a:cxnSpLocks/>
              </p:cNvCxnSpPr>
              <p:nvPr/>
            </p:nvCxnSpPr>
            <p:spPr bwMode="auto">
              <a:xfrm flipV="1">
                <a:off x="4198367" y="4746537"/>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EB0C7257-1AA2-0288-4CC0-ADC4EBD9527B}"/>
                  </a:ext>
                </a:extLst>
              </p:cNvPr>
              <p:cNvCxnSpPr>
                <a:cxnSpLocks/>
              </p:cNvCxnSpPr>
              <p:nvPr/>
            </p:nvCxnSpPr>
            <p:spPr bwMode="auto">
              <a:xfrm flipV="1">
                <a:off x="4085295" y="4707210"/>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DB612C2F-C9E8-FA85-BBC8-0C2E365BB8A2}"/>
                  </a:ext>
                </a:extLst>
              </p:cNvPr>
              <p:cNvCxnSpPr>
                <a:cxnSpLocks/>
              </p:cNvCxnSpPr>
              <p:nvPr/>
            </p:nvCxnSpPr>
            <p:spPr bwMode="auto">
              <a:xfrm flipV="1">
                <a:off x="3972223" y="4667883"/>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561035F9-47AC-B394-EA55-0B9631846053}"/>
                  </a:ext>
                </a:extLst>
              </p:cNvPr>
              <p:cNvCxnSpPr>
                <a:cxnSpLocks/>
              </p:cNvCxnSpPr>
              <p:nvPr/>
            </p:nvCxnSpPr>
            <p:spPr bwMode="auto">
              <a:xfrm flipV="1">
                <a:off x="3859151" y="462855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7165AF47-007E-CBB8-9458-E3E1AEE0B2CF}"/>
                  </a:ext>
                </a:extLst>
              </p:cNvPr>
              <p:cNvCxnSpPr>
                <a:cxnSpLocks/>
              </p:cNvCxnSpPr>
              <p:nvPr/>
            </p:nvCxnSpPr>
            <p:spPr bwMode="auto">
              <a:xfrm flipV="1">
                <a:off x="3746079" y="457448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FF2403C0-2D44-71A0-2EDD-180C2698E2CB}"/>
                  </a:ext>
                </a:extLst>
              </p:cNvPr>
              <p:cNvCxnSpPr>
                <a:cxnSpLocks/>
              </p:cNvCxnSpPr>
              <p:nvPr/>
            </p:nvCxnSpPr>
            <p:spPr bwMode="auto">
              <a:xfrm flipV="1">
                <a:off x="3633007" y="452040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1E3D70A-ED39-2720-6DFB-3C241BEE0B06}"/>
                  </a:ext>
                </a:extLst>
              </p:cNvPr>
              <p:cNvCxnSpPr>
                <a:cxnSpLocks/>
              </p:cNvCxnSpPr>
              <p:nvPr/>
            </p:nvCxnSpPr>
            <p:spPr bwMode="auto">
              <a:xfrm flipV="1">
                <a:off x="3519935" y="446633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34976846-1FE3-4EF6-A342-DB8361FDA81A}"/>
                  </a:ext>
                </a:extLst>
              </p:cNvPr>
              <p:cNvCxnSpPr>
                <a:cxnSpLocks/>
              </p:cNvCxnSpPr>
              <p:nvPr/>
            </p:nvCxnSpPr>
            <p:spPr bwMode="auto">
              <a:xfrm flipV="1">
                <a:off x="3406863" y="441225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F232505-ECD6-07CA-7905-C2FDDA1729A4}"/>
                  </a:ext>
                </a:extLst>
              </p:cNvPr>
              <p:cNvCxnSpPr>
                <a:cxnSpLocks/>
              </p:cNvCxnSpPr>
              <p:nvPr/>
            </p:nvCxnSpPr>
            <p:spPr bwMode="auto">
              <a:xfrm flipV="1">
                <a:off x="3293791" y="435818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F692FA45-E606-8D84-06E8-7D77137B84A4}"/>
                  </a:ext>
                </a:extLst>
              </p:cNvPr>
              <p:cNvCxnSpPr>
                <a:cxnSpLocks/>
              </p:cNvCxnSpPr>
              <p:nvPr/>
            </p:nvCxnSpPr>
            <p:spPr bwMode="auto">
              <a:xfrm flipV="1">
                <a:off x="3180719" y="4304106"/>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49BA2EDF-576A-4C87-2C0F-73AC8CC24F28}"/>
                  </a:ext>
                </a:extLst>
              </p:cNvPr>
              <p:cNvCxnSpPr>
                <a:cxnSpLocks/>
              </p:cNvCxnSpPr>
              <p:nvPr/>
            </p:nvCxnSpPr>
            <p:spPr bwMode="auto">
              <a:xfrm flipV="1">
                <a:off x="3067647" y="4250031"/>
                <a:ext cx="972353" cy="1482205"/>
              </a:xfrm>
              <a:prstGeom prst="line">
                <a:avLst/>
              </a:prstGeom>
              <a:noFill/>
              <a:ln w="3175" cap="sq" cmpd="sng" algn="ctr">
                <a:solidFill>
                  <a:schemeClr val="hlink"/>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FCF95AE2-BD80-CC12-8FC2-8DDD3129D19A}"/>
                  </a:ext>
                </a:extLst>
              </p:cNvPr>
              <p:cNvCxnSpPr>
                <a:cxnSpLocks/>
              </p:cNvCxnSpPr>
              <p:nvPr/>
            </p:nvCxnSpPr>
            <p:spPr bwMode="auto">
              <a:xfrm flipV="1">
                <a:off x="2954575" y="4195956"/>
                <a:ext cx="972353" cy="1482205"/>
              </a:xfrm>
              <a:prstGeom prst="line">
                <a:avLst/>
              </a:prstGeom>
              <a:noFill/>
              <a:ln w="3175" cap="sq" cmpd="sng" algn="ctr">
                <a:solidFill>
                  <a:schemeClr val="hlink"/>
                </a:solidFill>
                <a:prstDash val="solid"/>
                <a:round/>
                <a:headEnd type="none" w="med" len="med"/>
                <a:tailEnd type="none" w="med" len="med"/>
              </a:ln>
              <a:effectLst/>
            </p:spPr>
          </p:cxnSp>
        </p:grpSp>
        <p:cxnSp>
          <p:nvCxnSpPr>
            <p:cNvPr id="125" name="Straight Connector 124">
              <a:extLst>
                <a:ext uri="{FF2B5EF4-FFF2-40B4-BE49-F238E27FC236}">
                  <a16:creationId xmlns:a16="http://schemas.microsoft.com/office/drawing/2014/main" id="{1F926218-E14C-9A80-D685-A94B7B2507CE}"/>
                </a:ext>
              </a:extLst>
            </p:cNvPr>
            <p:cNvCxnSpPr>
              <a:cxnSpLocks/>
            </p:cNvCxnSpPr>
            <p:nvPr/>
          </p:nvCxnSpPr>
          <p:spPr bwMode="auto">
            <a:xfrm flipH="1" flipV="1">
              <a:off x="2889987" y="567816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4D5663AB-E439-FD81-7515-3A616B4C8EE1}"/>
                </a:ext>
              </a:extLst>
            </p:cNvPr>
            <p:cNvCxnSpPr>
              <a:cxnSpLocks/>
            </p:cNvCxnSpPr>
            <p:nvPr/>
          </p:nvCxnSpPr>
          <p:spPr bwMode="auto">
            <a:xfrm flipH="1" flipV="1">
              <a:off x="3027639" y="5594587"/>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C8C103D8-8B29-FE16-A6A1-08A9A38F82BB}"/>
                </a:ext>
              </a:extLst>
            </p:cNvPr>
            <p:cNvCxnSpPr>
              <a:cxnSpLocks/>
            </p:cNvCxnSpPr>
            <p:nvPr/>
          </p:nvCxnSpPr>
          <p:spPr bwMode="auto">
            <a:xfrm flipH="1" flipV="1">
              <a:off x="3076803" y="5466769"/>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F070477-E7B7-22A2-BC7E-03015FD82B39}"/>
                </a:ext>
              </a:extLst>
            </p:cNvPr>
            <p:cNvCxnSpPr>
              <a:cxnSpLocks/>
            </p:cNvCxnSpPr>
            <p:nvPr/>
          </p:nvCxnSpPr>
          <p:spPr bwMode="auto">
            <a:xfrm flipH="1" flipV="1">
              <a:off x="3140715" y="533895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DC242CF8-C003-DBAE-D818-6FC116B40EE8}"/>
                </a:ext>
              </a:extLst>
            </p:cNvPr>
            <p:cNvCxnSpPr>
              <a:cxnSpLocks/>
            </p:cNvCxnSpPr>
            <p:nvPr/>
          </p:nvCxnSpPr>
          <p:spPr bwMode="auto">
            <a:xfrm flipH="1" flipV="1">
              <a:off x="3219375" y="522588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7CB94B23-AE71-4A95-4C8F-7F7246FFFFDD}"/>
                </a:ext>
              </a:extLst>
            </p:cNvPr>
            <p:cNvCxnSpPr>
              <a:cxnSpLocks/>
            </p:cNvCxnSpPr>
            <p:nvPr/>
          </p:nvCxnSpPr>
          <p:spPr bwMode="auto">
            <a:xfrm flipH="1" flipV="1">
              <a:off x="3298035" y="511281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093F0197-C1C0-94CA-3DA3-48E739211172}"/>
                </a:ext>
              </a:extLst>
            </p:cNvPr>
            <p:cNvCxnSpPr>
              <a:cxnSpLocks/>
            </p:cNvCxnSpPr>
            <p:nvPr/>
          </p:nvCxnSpPr>
          <p:spPr bwMode="auto">
            <a:xfrm flipH="1" flipV="1">
              <a:off x="3376695" y="499974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E98ED1D9-100C-4625-57D4-8AD94B487D8F}"/>
                </a:ext>
              </a:extLst>
            </p:cNvPr>
            <p:cNvCxnSpPr>
              <a:cxnSpLocks/>
            </p:cNvCxnSpPr>
            <p:nvPr/>
          </p:nvCxnSpPr>
          <p:spPr bwMode="auto">
            <a:xfrm flipH="1" flipV="1">
              <a:off x="3455355" y="488667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5719D413-1B93-564B-2186-B20231C68879}"/>
                </a:ext>
              </a:extLst>
            </p:cNvPr>
            <p:cNvCxnSpPr>
              <a:cxnSpLocks/>
            </p:cNvCxnSpPr>
            <p:nvPr/>
          </p:nvCxnSpPr>
          <p:spPr bwMode="auto">
            <a:xfrm flipH="1" flipV="1">
              <a:off x="3534015" y="477360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FB5FA59-661C-DA98-0E59-24EE17DF7741}"/>
                </a:ext>
              </a:extLst>
            </p:cNvPr>
            <p:cNvCxnSpPr>
              <a:cxnSpLocks/>
            </p:cNvCxnSpPr>
            <p:nvPr/>
          </p:nvCxnSpPr>
          <p:spPr bwMode="auto">
            <a:xfrm flipH="1" flipV="1">
              <a:off x="3612675" y="466053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BB5BCF3A-B3DE-24A9-6BE7-5BE6718A9AE3}"/>
                </a:ext>
              </a:extLst>
            </p:cNvPr>
            <p:cNvCxnSpPr>
              <a:cxnSpLocks/>
            </p:cNvCxnSpPr>
            <p:nvPr/>
          </p:nvCxnSpPr>
          <p:spPr bwMode="auto">
            <a:xfrm flipH="1" flipV="1">
              <a:off x="3691335" y="454746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D0FD0295-D4A9-BB3B-E29C-7835C5684786}"/>
                </a:ext>
              </a:extLst>
            </p:cNvPr>
            <p:cNvCxnSpPr>
              <a:cxnSpLocks/>
            </p:cNvCxnSpPr>
            <p:nvPr/>
          </p:nvCxnSpPr>
          <p:spPr bwMode="auto">
            <a:xfrm flipH="1" flipV="1">
              <a:off x="3769995" y="443439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31B6D37-765A-CB14-BB3F-76593242E66E}"/>
                </a:ext>
              </a:extLst>
            </p:cNvPr>
            <p:cNvCxnSpPr>
              <a:cxnSpLocks/>
            </p:cNvCxnSpPr>
            <p:nvPr/>
          </p:nvCxnSpPr>
          <p:spPr bwMode="auto">
            <a:xfrm flipH="1" flipV="1">
              <a:off x="3848655" y="4321321"/>
              <a:ext cx="2085136" cy="855366"/>
            </a:xfrm>
            <a:prstGeom prst="line">
              <a:avLst/>
            </a:prstGeom>
            <a:noFill/>
            <a:ln w="3175" cap="sq" cmpd="sng" algn="ctr">
              <a:solidFill>
                <a:schemeClr val="hlink"/>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9FE7CCB6-41DC-9A70-AF5A-C4CBC04D652B}"/>
                </a:ext>
              </a:extLst>
            </p:cNvPr>
            <p:cNvCxnSpPr>
              <a:cxnSpLocks/>
            </p:cNvCxnSpPr>
            <p:nvPr/>
          </p:nvCxnSpPr>
          <p:spPr bwMode="auto">
            <a:xfrm flipH="1" flipV="1">
              <a:off x="3927315" y="4208251"/>
              <a:ext cx="2085136" cy="855366"/>
            </a:xfrm>
            <a:prstGeom prst="line">
              <a:avLst/>
            </a:prstGeom>
            <a:noFill/>
            <a:ln w="3175" cap="sq" cmpd="sng" algn="ctr">
              <a:solidFill>
                <a:schemeClr val="hlink"/>
              </a:solidFill>
              <a:prstDash val="solid"/>
              <a:round/>
              <a:headEnd type="none" w="med" len="med"/>
              <a:tailEnd type="none" w="med" len="med"/>
            </a:ln>
            <a:effectLst/>
          </p:spPr>
        </p:cxnSp>
      </p:grpSp>
      <p:sp>
        <p:nvSpPr>
          <p:cNvPr id="158" name="AutoShape 35">
            <a:extLst>
              <a:ext uri="{FF2B5EF4-FFF2-40B4-BE49-F238E27FC236}">
                <a16:creationId xmlns:a16="http://schemas.microsoft.com/office/drawing/2014/main" id="{4ADC5177-F0B5-C9C6-0806-D30B8B61BB72}"/>
              </a:ext>
            </a:extLst>
          </p:cNvPr>
          <p:cNvSpPr>
            <a:spLocks noChangeArrowheads="1"/>
          </p:cNvSpPr>
          <p:nvPr/>
        </p:nvSpPr>
        <p:spPr bwMode="auto">
          <a:xfrm>
            <a:off x="5953551" y="6164654"/>
            <a:ext cx="2632579" cy="582506"/>
          </a:xfrm>
          <a:prstGeom prst="wedgeRoundRectCallout">
            <a:avLst>
              <a:gd name="adj1" fmla="val 28573"/>
              <a:gd name="adj2" fmla="val -5933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CA" altLang="en-US" sz="2400" dirty="0">
                <a:solidFill>
                  <a:schemeClr val="tx1"/>
                </a:solidFill>
              </a:rPr>
              <a:t>Not very useful</a:t>
            </a:r>
            <a:endParaRPr lang="en-US" altLang="en-US" sz="2400" dirty="0">
              <a:solidFill>
                <a:schemeClr val="tx1"/>
              </a:solidFill>
            </a:endParaRPr>
          </a:p>
        </p:txBody>
      </p:sp>
      <p:sp>
        <p:nvSpPr>
          <p:cNvPr id="159" name="AutoShape 8">
            <a:extLst>
              <a:ext uri="{FF2B5EF4-FFF2-40B4-BE49-F238E27FC236}">
                <a16:creationId xmlns:a16="http://schemas.microsoft.com/office/drawing/2014/main" id="{FD19F3EB-3D7C-4BC5-42F0-32D00B5705A7}"/>
              </a:ext>
            </a:extLst>
          </p:cNvPr>
          <p:cNvSpPr>
            <a:spLocks noChangeArrowheads="1"/>
          </p:cNvSpPr>
          <p:nvPr/>
        </p:nvSpPr>
        <p:spPr bwMode="auto">
          <a:xfrm>
            <a:off x="695408" y="6064920"/>
            <a:ext cx="3617528" cy="879779"/>
          </a:xfrm>
          <a:prstGeom prst="wedgeRectCallout">
            <a:avLst>
              <a:gd name="adj1" fmla="val -27960"/>
              <a:gd name="adj2" fmla="val -54382"/>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Some amount </a:t>
            </a:r>
            <a:r>
              <a:rPr lang="en-US" altLang="en-US" sz="2400" dirty="0">
                <a:solidFill>
                  <a:srgbClr val="FFFFFF"/>
                </a:solidFill>
                <a:sym typeface="Symbol" panose="05050102010706020507" pitchFamily="18" charset="2"/>
              </a:rPr>
              <a:t>&gt;&gt;</a:t>
            </a:r>
            <a:r>
              <a:rPr lang="en-US" altLang="en-US" sz="2400" dirty="0">
                <a:solidFill>
                  <a:srgbClr val="FFFFFF"/>
                </a:solidFill>
              </a:rPr>
              <a:t> </a:t>
            </a:r>
            <a:r>
              <a:rPr lang="en-US" altLang="en-US" sz="2400" dirty="0" err="1">
                <a:solidFill>
                  <a:srgbClr val="FFFFFF"/>
                </a:solidFill>
              </a:rPr>
              <a:t>2</a:t>
            </a:r>
            <a:r>
              <a:rPr lang="en-US" altLang="en-US" sz="2400" baseline="30000" dirty="0" err="1">
                <a:latin typeface="Times New Roman"/>
                <a:cs typeface="Times New Roman" panose="02020603050405020304" pitchFamily="18" charset="0"/>
                <a:sym typeface="Symbol" panose="05050102010706020507" pitchFamily="18" charset="2"/>
              </a:rPr>
              <a:t>n</a:t>
            </a:r>
            <a:endParaRPr lang="en-CA" sz="2400" dirty="0"/>
          </a:p>
          <a:p>
            <a:pPr indent="-171450" algn="ctr" defTabSz="685800" eaLnBrk="1" fontAlgn="auto" hangingPunct="1">
              <a:spcBef>
                <a:spcPts val="0"/>
              </a:spcBef>
              <a:spcAft>
                <a:spcPts val="0"/>
              </a:spcAft>
              <a:buNone/>
            </a:pPr>
            <a:r>
              <a:rPr lang="en-US" altLang="en-US" sz="2400" dirty="0">
                <a:latin typeface="Times New Roman"/>
                <a:cs typeface="Times New Roman" panose="02020603050405020304" pitchFamily="18" charset="0"/>
                <a:sym typeface="Symbol" panose="05050102010706020507" pitchFamily="18" charset="2"/>
              </a:rPr>
              <a:t>of training data suffices.</a:t>
            </a:r>
          </a:p>
        </p:txBody>
      </p:sp>
    </p:spTree>
    <p:extLst>
      <p:ext uri="{BB962C8B-B14F-4D97-AF65-F5344CB8AC3E}">
        <p14:creationId xmlns:p14="http://schemas.microsoft.com/office/powerpoint/2010/main" val="424469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9">
                                            <p:txEl>
                                              <p:pRg st="0" end="0"/>
                                            </p:txEl>
                                          </p:spTgt>
                                        </p:tgtEl>
                                        <p:attrNameLst>
                                          <p:attrName>style.visibility</p:attrName>
                                        </p:attrNameLst>
                                      </p:cBhvr>
                                      <p:to>
                                        <p:strVal val="visible"/>
                                      </p:to>
                                    </p:set>
                                    <p:anim calcmode="lin" valueType="num">
                                      <p:cBhvr additive="base">
                                        <p:cTn id="21"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ppt_x"/>
                                          </p:val>
                                        </p:tav>
                                        <p:tav tm="100000">
                                          <p:val>
                                            <p:strVal val="#ppt_x"/>
                                          </p:val>
                                        </p:tav>
                                      </p:tavLst>
                                    </p:anim>
                                    <p:anim calcmode="lin" valueType="num">
                                      <p:cBhvr additive="base">
                                        <p:cTn id="26" dur="500" fill="hold"/>
                                        <p:tgtEl>
                                          <p:spTgt spid="10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1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xEl>
                                              <p:pRg st="1" end="1"/>
                                            </p:txEl>
                                          </p:spTgt>
                                        </p:tgtEl>
                                        <p:attrNameLst>
                                          <p:attrName>style.visibility</p:attrName>
                                        </p:attrNameLst>
                                      </p:cBhvr>
                                      <p:to>
                                        <p:strVal val="visible"/>
                                      </p:to>
                                    </p:set>
                                    <p:anim calcmode="lin" valueType="num">
                                      <p:cBhvr additive="base">
                                        <p:cTn id="37"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500" fill="hold"/>
                                        <p:tgtEl>
                                          <p:spTgt spid="111"/>
                                        </p:tgtEl>
                                        <p:attrNameLst>
                                          <p:attrName>ppt_x</p:attrName>
                                        </p:attrNameLst>
                                      </p:cBhvr>
                                      <p:tavLst>
                                        <p:tav tm="0">
                                          <p:val>
                                            <p:strVal val="#ppt_x"/>
                                          </p:val>
                                        </p:tav>
                                        <p:tav tm="100000">
                                          <p:val>
                                            <p:strVal val="#ppt_x"/>
                                          </p:val>
                                        </p:tav>
                                      </p:tavLst>
                                    </p:anim>
                                    <p:anim calcmode="lin" valueType="num">
                                      <p:cBhvr additive="base">
                                        <p:cTn id="4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9">
                                            <p:txEl>
                                              <p:pRg st="2" end="2"/>
                                            </p:txEl>
                                          </p:spTgt>
                                        </p:tgtEl>
                                        <p:attrNameLst>
                                          <p:attrName>style.visibility</p:attrName>
                                        </p:attrNameLst>
                                      </p:cBhvr>
                                      <p:to>
                                        <p:strVal val="visible"/>
                                      </p:to>
                                    </p:set>
                                    <p:anim calcmode="lin" valueType="num">
                                      <p:cBhvr additive="base">
                                        <p:cTn id="47"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8"/>
                                        </p:tgtEl>
                                        <p:attrNameLst>
                                          <p:attrName>style.visibility</p:attrName>
                                        </p:attrNameLst>
                                      </p:cBhvr>
                                      <p:to>
                                        <p:strVal val="visible"/>
                                      </p:to>
                                    </p:set>
                                    <p:anim calcmode="lin" valueType="num">
                                      <p:cBhvr additive="base">
                                        <p:cTn id="53" dur="500" fill="hold"/>
                                        <p:tgtEl>
                                          <p:spTgt spid="118"/>
                                        </p:tgtEl>
                                        <p:attrNameLst>
                                          <p:attrName>ppt_x</p:attrName>
                                        </p:attrNameLst>
                                      </p:cBhvr>
                                      <p:tavLst>
                                        <p:tav tm="0">
                                          <p:val>
                                            <p:strVal val="#ppt_x"/>
                                          </p:val>
                                        </p:tav>
                                        <p:tav tm="100000">
                                          <p:val>
                                            <p:strVal val="#ppt_x"/>
                                          </p:val>
                                        </p:tav>
                                      </p:tavLst>
                                    </p:anim>
                                    <p:anim calcmode="lin" valueType="num">
                                      <p:cBhvr additive="base">
                                        <p:cTn id="54" dur="500" fill="hold"/>
                                        <p:tgtEl>
                                          <p:spTgt spid="1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6"/>
                                        </p:tgtEl>
                                        <p:attrNameLst>
                                          <p:attrName>style.visibility</p:attrName>
                                        </p:attrNameLst>
                                      </p:cBhvr>
                                      <p:to>
                                        <p:strVal val="visible"/>
                                      </p:to>
                                    </p:set>
                                    <p:anim calcmode="lin" valueType="num">
                                      <p:cBhvr additive="base">
                                        <p:cTn id="57" dur="500" fill="hold"/>
                                        <p:tgtEl>
                                          <p:spTgt spid="116"/>
                                        </p:tgtEl>
                                        <p:attrNameLst>
                                          <p:attrName>ppt_x</p:attrName>
                                        </p:attrNameLst>
                                      </p:cBhvr>
                                      <p:tavLst>
                                        <p:tav tm="0">
                                          <p:val>
                                            <p:strVal val="#ppt_x"/>
                                          </p:val>
                                        </p:tav>
                                        <p:tav tm="100000">
                                          <p:val>
                                            <p:strVal val="#ppt_x"/>
                                          </p:val>
                                        </p:tav>
                                      </p:tavLst>
                                    </p:anim>
                                    <p:anim calcmode="lin" valueType="num">
                                      <p:cBhvr additive="base">
                                        <p:cTn id="58" dur="500" fill="hold"/>
                                        <p:tgtEl>
                                          <p:spTgt spid="1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8">
                                            <p:txEl>
                                              <p:pRg st="0" end="0"/>
                                            </p:txEl>
                                          </p:spTgt>
                                        </p:tgtEl>
                                        <p:attrNameLst>
                                          <p:attrName>style.visibility</p:attrName>
                                        </p:attrNameLst>
                                      </p:cBhvr>
                                      <p:to>
                                        <p:strVal val="visible"/>
                                      </p:to>
                                    </p:set>
                                    <p:anim calcmode="lin" valueType="num">
                                      <p:cBhvr additive="base">
                                        <p:cTn id="61"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additive="base">
                                        <p:cTn id="65" dur="500" fill="hold"/>
                                        <p:tgtEl>
                                          <p:spTgt spid="121"/>
                                        </p:tgtEl>
                                        <p:attrNameLst>
                                          <p:attrName>ppt_x</p:attrName>
                                        </p:attrNameLst>
                                      </p:cBhvr>
                                      <p:tavLst>
                                        <p:tav tm="0">
                                          <p:val>
                                            <p:strVal val="#ppt_x"/>
                                          </p:val>
                                        </p:tav>
                                        <p:tav tm="100000">
                                          <p:val>
                                            <p:strVal val="#ppt_x"/>
                                          </p:val>
                                        </p:tav>
                                      </p:tavLst>
                                    </p:anim>
                                    <p:anim calcmode="lin" valueType="num">
                                      <p:cBhvr additive="base">
                                        <p:cTn id="66"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9">
                                            <p:txEl>
                                              <p:pRg st="0" end="0"/>
                                            </p:txEl>
                                          </p:spTgt>
                                        </p:tgtEl>
                                        <p:attrNameLst>
                                          <p:attrName>style.visibility</p:attrName>
                                        </p:attrNameLst>
                                      </p:cBhvr>
                                      <p:to>
                                        <p:strVal val="visible"/>
                                      </p:to>
                                    </p:set>
                                    <p:anim calcmode="lin" valueType="num">
                                      <p:cBhvr additive="base">
                                        <p:cTn id="71"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9">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ppt_x"/>
                                          </p:val>
                                        </p:tav>
                                        <p:tav tm="100000">
                                          <p:val>
                                            <p:strVal val="#ppt_x"/>
                                          </p:val>
                                        </p:tav>
                                      </p:tavLst>
                                    </p:anim>
                                    <p:anim calcmode="lin" valueType="num">
                                      <p:cBhvr additive="base">
                                        <p:cTn id="76" dur="500" fill="hold"/>
                                        <p:tgtEl>
                                          <p:spTgt spid="11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7"/>
                                        </p:tgtEl>
                                        <p:attrNameLst>
                                          <p:attrName>style.visibility</p:attrName>
                                        </p:attrNameLst>
                                      </p:cBhvr>
                                      <p:to>
                                        <p:strVal val="visible"/>
                                      </p:to>
                                    </p:set>
                                    <p:anim calcmode="lin" valueType="num">
                                      <p:cBhvr additive="base">
                                        <p:cTn id="79" dur="500" fill="hold"/>
                                        <p:tgtEl>
                                          <p:spTgt spid="117"/>
                                        </p:tgtEl>
                                        <p:attrNameLst>
                                          <p:attrName>ppt_x</p:attrName>
                                        </p:attrNameLst>
                                      </p:cBhvr>
                                      <p:tavLst>
                                        <p:tav tm="0">
                                          <p:val>
                                            <p:strVal val="#ppt_x"/>
                                          </p:val>
                                        </p:tav>
                                        <p:tav tm="100000">
                                          <p:val>
                                            <p:strVal val="#ppt_x"/>
                                          </p:val>
                                        </p:tav>
                                      </p:tavLst>
                                    </p:anim>
                                    <p:anim calcmode="lin" valueType="num">
                                      <p:cBhvr additive="base">
                                        <p:cTn id="8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9"/>
                                        </p:tgtEl>
                                        <p:attrNameLst>
                                          <p:attrName>style.visibility</p:attrName>
                                        </p:attrNameLst>
                                      </p:cBhvr>
                                      <p:to>
                                        <p:strVal val="visible"/>
                                      </p:to>
                                    </p:set>
                                    <p:anim calcmode="lin" valueType="num">
                                      <p:cBhvr additive="base">
                                        <p:cTn id="85" dur="500" fill="hold"/>
                                        <p:tgtEl>
                                          <p:spTgt spid="159"/>
                                        </p:tgtEl>
                                        <p:attrNameLst>
                                          <p:attrName>ppt_x</p:attrName>
                                        </p:attrNameLst>
                                      </p:cBhvr>
                                      <p:tavLst>
                                        <p:tav tm="0">
                                          <p:val>
                                            <p:strVal val="#ppt_x"/>
                                          </p:val>
                                        </p:tav>
                                        <p:tav tm="100000">
                                          <p:val>
                                            <p:strVal val="#ppt_x"/>
                                          </p:val>
                                        </p:tav>
                                      </p:tavLst>
                                    </p:anim>
                                    <p:anim calcmode="lin" valueType="num">
                                      <p:cBhvr additive="base">
                                        <p:cTn id="86" dur="500" fill="hold"/>
                                        <p:tgtEl>
                                          <p:spTgt spid="15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3"/>
                                        </p:tgtEl>
                                        <p:attrNameLst>
                                          <p:attrName>style.visibility</p:attrName>
                                        </p:attrNameLst>
                                      </p:cBhvr>
                                      <p:to>
                                        <p:strVal val="visible"/>
                                      </p:to>
                                    </p:set>
                                    <p:anim calcmode="lin" valueType="num">
                                      <p:cBhvr additive="base">
                                        <p:cTn id="89" dur="500" fill="hold"/>
                                        <p:tgtEl>
                                          <p:spTgt spid="123"/>
                                        </p:tgtEl>
                                        <p:attrNameLst>
                                          <p:attrName>ppt_x</p:attrName>
                                        </p:attrNameLst>
                                      </p:cBhvr>
                                      <p:tavLst>
                                        <p:tav tm="0">
                                          <p:val>
                                            <p:strVal val="#ppt_x"/>
                                          </p:val>
                                        </p:tav>
                                        <p:tav tm="100000">
                                          <p:val>
                                            <p:strVal val="#ppt_x"/>
                                          </p:val>
                                        </p:tav>
                                      </p:tavLst>
                                    </p:anim>
                                    <p:anim calcmode="lin" valueType="num">
                                      <p:cBhvr additive="base">
                                        <p:cTn id="90"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8"/>
                                        </p:tgtEl>
                                        <p:attrNameLst>
                                          <p:attrName>style.visibility</p:attrName>
                                        </p:attrNameLst>
                                      </p:cBhvr>
                                      <p:to>
                                        <p:strVal val="visible"/>
                                      </p:to>
                                    </p:set>
                                    <p:anim calcmode="lin" valueType="num">
                                      <p:cBhvr additive="base">
                                        <p:cTn id="95" dur="500" fill="hold"/>
                                        <p:tgtEl>
                                          <p:spTgt spid="158"/>
                                        </p:tgtEl>
                                        <p:attrNameLst>
                                          <p:attrName>ppt_x</p:attrName>
                                        </p:attrNameLst>
                                      </p:cBhvr>
                                      <p:tavLst>
                                        <p:tav tm="0">
                                          <p:val>
                                            <p:strVal val="#ppt_x"/>
                                          </p:val>
                                        </p:tav>
                                        <p:tav tm="100000">
                                          <p:val>
                                            <p:strVal val="#ppt_x"/>
                                          </p:val>
                                        </p:tav>
                                      </p:tavLst>
                                    </p:anim>
                                    <p:anim calcmode="lin" valueType="num">
                                      <p:cBhvr additive="base">
                                        <p:cTn id="96" dur="500" fill="hold"/>
                                        <p:tgtEl>
                                          <p:spTgt spid="15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58">
                                            <p:txEl>
                                              <p:pRg st="0" end="0"/>
                                            </p:txEl>
                                          </p:spTgt>
                                        </p:tgtEl>
                                        <p:attrNameLst>
                                          <p:attrName>style.visibility</p:attrName>
                                        </p:attrNameLst>
                                      </p:cBhvr>
                                      <p:to>
                                        <p:strVal val="visible"/>
                                      </p:to>
                                    </p:set>
                                    <p:anim calcmode="lin" valueType="num">
                                      <p:cBhvr additive="base">
                                        <p:cTn id="9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9" grpId="0" animBg="1"/>
      <p:bldP spid="111" grpId="0" animBg="1"/>
      <p:bldP spid="111" grpId="1" animBg="1"/>
      <p:bldP spid="111" grpId="2" animBg="1"/>
      <p:bldP spid="118" grpId="0" animBg="1"/>
      <p:bldP spid="119" grpId="0" animBg="1"/>
      <p:bldP spid="158" grpId="0" animBg="1"/>
      <p:bldP spid="15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8" r="26966" b="30974"/>
          <a:stretch/>
        </p:blipFill>
        <p:spPr bwMode="auto">
          <a:xfrm flipH="1">
            <a:off x="673819" y="2355940"/>
            <a:ext cx="1164708" cy="136433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97">
            <a:extLst>
              <a:ext uri="{FF2B5EF4-FFF2-40B4-BE49-F238E27FC236}">
                <a16:creationId xmlns:a16="http://schemas.microsoft.com/office/drawing/2014/main" id="{558F41E1-58BB-FAFF-524B-E7BA8F5A0456}"/>
              </a:ext>
            </a:extLst>
          </p:cNvPr>
          <p:cNvSpPr/>
          <p:nvPr/>
        </p:nvSpPr>
        <p:spPr>
          <a:xfrm>
            <a:off x="2497009" y="2363973"/>
            <a:ext cx="4884642" cy="1225868"/>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generalize better if</a:t>
            </a:r>
          </a:p>
          <a:p>
            <a:pPr indent="-171450" algn="ctr" defTabSz="685800" fontAlgn="auto">
              <a:spcBef>
                <a:spcPts val="0"/>
              </a:spcBef>
              <a:spcAft>
                <a:spcPts val="0"/>
              </a:spcAft>
            </a:pPr>
            <a:r>
              <a:rPr lang="en-US" altLang="en-US" sz="2400" dirty="0">
                <a:solidFill>
                  <a:srgbClr val="FFFFFF"/>
                </a:solidFill>
              </a:rPr>
              <a:t>they have small Lipschitz (derivative)</a:t>
            </a:r>
          </a:p>
        </p:txBody>
      </p:sp>
      <p:grpSp>
        <p:nvGrpSpPr>
          <p:cNvPr id="69" name="Group 68">
            <a:extLst>
              <a:ext uri="{FF2B5EF4-FFF2-40B4-BE49-F238E27FC236}">
                <a16:creationId xmlns:a16="http://schemas.microsoft.com/office/drawing/2014/main" id="{E3CFA621-FEF8-641F-68C7-89379B00FE62}"/>
              </a:ext>
            </a:extLst>
          </p:cNvPr>
          <p:cNvGrpSpPr/>
          <p:nvPr/>
        </p:nvGrpSpPr>
        <p:grpSpPr>
          <a:xfrm>
            <a:off x="386293" y="655340"/>
            <a:ext cx="8162408" cy="1525509"/>
            <a:chOff x="829192" y="5114051"/>
            <a:chExt cx="8162408" cy="1525509"/>
          </a:xfrm>
        </p:grpSpPr>
        <p:grpSp>
          <p:nvGrpSpPr>
            <p:cNvPr id="3" name="Group 2">
              <a:extLst>
                <a:ext uri="{FF2B5EF4-FFF2-40B4-BE49-F238E27FC236}">
                  <a16:creationId xmlns:a16="http://schemas.microsoft.com/office/drawing/2014/main" id="{FD0A65C4-48DC-F501-FA92-214DAD53B5B6}"/>
                </a:ext>
              </a:extLst>
            </p:cNvPr>
            <p:cNvGrpSpPr/>
            <p:nvPr/>
          </p:nvGrpSpPr>
          <p:grpSpPr>
            <a:xfrm>
              <a:off x="3707835" y="5197129"/>
              <a:ext cx="2388165" cy="1442431"/>
              <a:chOff x="2963950" y="5101903"/>
              <a:chExt cx="2388165" cy="1442431"/>
            </a:xfrm>
          </p:grpSpPr>
          <p:grpSp>
            <p:nvGrpSpPr>
              <p:cNvPr id="10" name="Group 9">
                <a:extLst>
                  <a:ext uri="{FF2B5EF4-FFF2-40B4-BE49-F238E27FC236}">
                    <a16:creationId xmlns:a16="http://schemas.microsoft.com/office/drawing/2014/main" id="{F3904328-3E06-7473-1A97-35A53706D2EF}"/>
                  </a:ext>
                </a:extLst>
              </p:cNvPr>
              <p:cNvGrpSpPr/>
              <p:nvPr/>
            </p:nvGrpSpPr>
            <p:grpSpPr>
              <a:xfrm>
                <a:off x="2963950" y="5101903"/>
                <a:ext cx="2388165" cy="1442431"/>
                <a:chOff x="2963950" y="5101903"/>
                <a:chExt cx="2388165" cy="1442431"/>
              </a:xfrm>
            </p:grpSpPr>
            <p:grpSp>
              <p:nvGrpSpPr>
                <p:cNvPr id="13" name="Group 12">
                  <a:extLst>
                    <a:ext uri="{FF2B5EF4-FFF2-40B4-BE49-F238E27FC236}">
                      <a16:creationId xmlns:a16="http://schemas.microsoft.com/office/drawing/2014/main" id="{60514B02-B955-DC1D-546F-93CD67E4330A}"/>
                    </a:ext>
                  </a:extLst>
                </p:cNvPr>
                <p:cNvGrpSpPr/>
                <p:nvPr/>
              </p:nvGrpSpPr>
              <p:grpSpPr>
                <a:xfrm>
                  <a:off x="2963950" y="5101903"/>
                  <a:ext cx="2388165" cy="1442431"/>
                  <a:chOff x="2963950" y="5101903"/>
                  <a:chExt cx="2388165" cy="1442431"/>
                </a:xfrm>
              </p:grpSpPr>
              <p:cxnSp>
                <p:nvCxnSpPr>
                  <p:cNvPr id="27" name="Straight Connector 26">
                    <a:extLst>
                      <a:ext uri="{FF2B5EF4-FFF2-40B4-BE49-F238E27FC236}">
                        <a16:creationId xmlns:a16="http://schemas.microsoft.com/office/drawing/2014/main" id="{D9543DAF-B40A-45C9-95F1-2D843CAB8855}"/>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6F5FC551-2037-B207-E584-50979318E3AA}"/>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E981C719-6E0E-0C50-1AC8-E40760551948}"/>
                    </a:ext>
                  </a:extLst>
                </p:cNvPr>
                <p:cNvGrpSpPr/>
                <p:nvPr/>
              </p:nvGrpSpPr>
              <p:grpSpPr>
                <a:xfrm>
                  <a:off x="3285797" y="5273594"/>
                  <a:ext cx="1639331" cy="678340"/>
                  <a:chOff x="875410" y="4942080"/>
                  <a:chExt cx="2353800" cy="860040"/>
                </a:xfrm>
              </p:grpSpPr>
              <p:sp>
                <p:nvSpPr>
                  <p:cNvPr id="15" name="Oval 14">
                    <a:extLst>
                      <a:ext uri="{FF2B5EF4-FFF2-40B4-BE49-F238E27FC236}">
                        <a16:creationId xmlns:a16="http://schemas.microsoft.com/office/drawing/2014/main" id="{8BD4A95B-249F-796D-5E3D-31A1BFB2FB7D}"/>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a:extLst>
                      <a:ext uri="{FF2B5EF4-FFF2-40B4-BE49-F238E27FC236}">
                        <a16:creationId xmlns:a16="http://schemas.microsoft.com/office/drawing/2014/main" id="{7B25FC3F-213F-9F51-1BED-231CB76D7813}"/>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FA34EDE7-16A0-73D2-6676-0EBA6E201E7A}"/>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8D9A8B32-CD2B-2185-9BC9-F4A2F920E3B2}"/>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a:extLst>
                      <a:ext uri="{FF2B5EF4-FFF2-40B4-BE49-F238E27FC236}">
                        <a16:creationId xmlns:a16="http://schemas.microsoft.com/office/drawing/2014/main" id="{F5BA0BA0-3631-3111-7B16-6E6EB42F918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a:extLst>
                      <a:ext uri="{FF2B5EF4-FFF2-40B4-BE49-F238E27FC236}">
                        <a16:creationId xmlns:a16="http://schemas.microsoft.com/office/drawing/2014/main" id="{260E8D2C-5E0F-C46F-F70D-B56184E6D427}"/>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a:extLst>
                      <a:ext uri="{FF2B5EF4-FFF2-40B4-BE49-F238E27FC236}">
                        <a16:creationId xmlns:a16="http://schemas.microsoft.com/office/drawing/2014/main" id="{44462A18-6E6B-A72E-E078-8BB64928A1B1}"/>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C96D306B-8E3A-C333-CD5E-CD6871630D5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a:extLst>
                      <a:ext uri="{FF2B5EF4-FFF2-40B4-BE49-F238E27FC236}">
                        <a16:creationId xmlns:a16="http://schemas.microsoft.com/office/drawing/2014/main" id="{29C70408-1679-0486-0271-7077FFE087D8}"/>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a:extLst>
                      <a:ext uri="{FF2B5EF4-FFF2-40B4-BE49-F238E27FC236}">
                        <a16:creationId xmlns:a16="http://schemas.microsoft.com/office/drawing/2014/main" id="{6ECB9E19-70E4-CA5F-6DA7-653D6E1CAE87}"/>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a:extLst>
                      <a:ext uri="{FF2B5EF4-FFF2-40B4-BE49-F238E27FC236}">
                        <a16:creationId xmlns:a16="http://schemas.microsoft.com/office/drawing/2014/main" id="{96676DDC-E5A9-A291-9036-9A3AC49276A7}"/>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B62E9189-96F7-56AD-BB30-A1EA2C058131}"/>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12" name="Freeform 44">
                <a:extLst>
                  <a:ext uri="{FF2B5EF4-FFF2-40B4-BE49-F238E27FC236}">
                    <a16:creationId xmlns:a16="http://schemas.microsoft.com/office/drawing/2014/main" id="{0AF245AC-9D32-AC3F-7B65-326914D2186C}"/>
                  </a:ext>
                </a:extLst>
              </p:cNvPr>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9" name="Group 28">
              <a:extLst>
                <a:ext uri="{FF2B5EF4-FFF2-40B4-BE49-F238E27FC236}">
                  <a16:creationId xmlns:a16="http://schemas.microsoft.com/office/drawing/2014/main" id="{73A799BD-1435-F525-71A1-CE787DDF256D}"/>
                </a:ext>
              </a:extLst>
            </p:cNvPr>
            <p:cNvGrpSpPr/>
            <p:nvPr/>
          </p:nvGrpSpPr>
          <p:grpSpPr>
            <a:xfrm>
              <a:off x="829192" y="5197129"/>
              <a:ext cx="2388166" cy="1442431"/>
              <a:chOff x="76200" y="5339369"/>
              <a:chExt cx="2388166" cy="1442431"/>
            </a:xfrm>
          </p:grpSpPr>
          <p:grpSp>
            <p:nvGrpSpPr>
              <p:cNvPr id="30" name="Group 29">
                <a:extLst>
                  <a:ext uri="{FF2B5EF4-FFF2-40B4-BE49-F238E27FC236}">
                    <a16:creationId xmlns:a16="http://schemas.microsoft.com/office/drawing/2014/main" id="{BCA4C52B-EF0E-730F-AC14-DDC05AAA9312}"/>
                  </a:ext>
                </a:extLst>
              </p:cNvPr>
              <p:cNvGrpSpPr/>
              <p:nvPr/>
            </p:nvGrpSpPr>
            <p:grpSpPr>
              <a:xfrm>
                <a:off x="76200" y="5339369"/>
                <a:ext cx="2388166" cy="1442431"/>
                <a:chOff x="311472" y="5173013"/>
                <a:chExt cx="2388166" cy="1442431"/>
              </a:xfrm>
            </p:grpSpPr>
            <p:grpSp>
              <p:nvGrpSpPr>
                <p:cNvPr id="34" name="Group 33">
                  <a:extLst>
                    <a:ext uri="{FF2B5EF4-FFF2-40B4-BE49-F238E27FC236}">
                      <a16:creationId xmlns:a16="http://schemas.microsoft.com/office/drawing/2014/main" id="{327479CC-28A0-70DB-4437-D3066AFD8246}"/>
                    </a:ext>
                  </a:extLst>
                </p:cNvPr>
                <p:cNvGrpSpPr/>
                <p:nvPr/>
              </p:nvGrpSpPr>
              <p:grpSpPr>
                <a:xfrm>
                  <a:off x="311472" y="5173013"/>
                  <a:ext cx="2388166" cy="1442431"/>
                  <a:chOff x="311472" y="5173013"/>
                  <a:chExt cx="2388166" cy="1442431"/>
                </a:xfrm>
              </p:grpSpPr>
              <p:cxnSp>
                <p:nvCxnSpPr>
                  <p:cNvPr id="48" name="Straight Connector 47">
                    <a:extLst>
                      <a:ext uri="{FF2B5EF4-FFF2-40B4-BE49-F238E27FC236}">
                        <a16:creationId xmlns:a16="http://schemas.microsoft.com/office/drawing/2014/main" id="{C07106F9-1FF3-1060-3AA6-5714E558EF67}"/>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5A19DB0-18D6-E071-FE4F-092534BD9889}"/>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D8711DF3-858B-52A1-CA9E-C14DC9EB273B}"/>
                    </a:ext>
                  </a:extLst>
                </p:cNvPr>
                <p:cNvGrpSpPr/>
                <p:nvPr/>
              </p:nvGrpSpPr>
              <p:grpSpPr>
                <a:xfrm>
                  <a:off x="633319" y="5344704"/>
                  <a:ext cx="1639331" cy="678340"/>
                  <a:chOff x="875410" y="4942080"/>
                  <a:chExt cx="2353800" cy="860040"/>
                </a:xfrm>
              </p:grpSpPr>
              <p:sp>
                <p:nvSpPr>
                  <p:cNvPr id="36" name="Oval 35">
                    <a:extLst>
                      <a:ext uri="{FF2B5EF4-FFF2-40B4-BE49-F238E27FC236}">
                        <a16:creationId xmlns:a16="http://schemas.microsoft.com/office/drawing/2014/main" id="{3E6C8902-B28F-9E39-BE6D-2E3E2754907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a:extLst>
                      <a:ext uri="{FF2B5EF4-FFF2-40B4-BE49-F238E27FC236}">
                        <a16:creationId xmlns:a16="http://schemas.microsoft.com/office/drawing/2014/main" id="{59F5E587-1BD8-D2AD-BD71-7A0776FECDC0}"/>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a:extLst>
                      <a:ext uri="{FF2B5EF4-FFF2-40B4-BE49-F238E27FC236}">
                        <a16:creationId xmlns:a16="http://schemas.microsoft.com/office/drawing/2014/main" id="{FBAAEB57-B16F-8788-5931-D36BC637246C}"/>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a:extLst>
                      <a:ext uri="{FF2B5EF4-FFF2-40B4-BE49-F238E27FC236}">
                        <a16:creationId xmlns:a16="http://schemas.microsoft.com/office/drawing/2014/main" id="{CE19859A-2A1A-4898-642E-80FD146BD45B}"/>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a:extLst>
                      <a:ext uri="{FF2B5EF4-FFF2-40B4-BE49-F238E27FC236}">
                        <a16:creationId xmlns:a16="http://schemas.microsoft.com/office/drawing/2014/main" id="{ACF3C68E-7A6D-D2CC-9764-60DAAF0569D4}"/>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a:extLst>
                      <a:ext uri="{FF2B5EF4-FFF2-40B4-BE49-F238E27FC236}">
                        <a16:creationId xmlns:a16="http://schemas.microsoft.com/office/drawing/2014/main" id="{EC5B88C0-60C0-D5B0-A8D1-894D38FA1094}"/>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a:extLst>
                      <a:ext uri="{FF2B5EF4-FFF2-40B4-BE49-F238E27FC236}">
                        <a16:creationId xmlns:a16="http://schemas.microsoft.com/office/drawing/2014/main" id="{D6E863AC-DC74-3EB6-51EC-113E8FFA88EB}"/>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Oval 42">
                    <a:extLst>
                      <a:ext uri="{FF2B5EF4-FFF2-40B4-BE49-F238E27FC236}">
                        <a16:creationId xmlns:a16="http://schemas.microsoft.com/office/drawing/2014/main" id="{5DBE34CF-4BDD-CDD7-29EC-3D9A10C7088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a:extLst>
                      <a:ext uri="{FF2B5EF4-FFF2-40B4-BE49-F238E27FC236}">
                        <a16:creationId xmlns:a16="http://schemas.microsoft.com/office/drawing/2014/main" id="{D1852440-4F3F-F674-DB50-7B425497006C}"/>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a:extLst>
                      <a:ext uri="{FF2B5EF4-FFF2-40B4-BE49-F238E27FC236}">
                        <a16:creationId xmlns:a16="http://schemas.microsoft.com/office/drawing/2014/main" id="{A89FEC75-867E-6851-9C4B-95C8918B8A48}"/>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a:extLst>
                      <a:ext uri="{FF2B5EF4-FFF2-40B4-BE49-F238E27FC236}">
                        <a16:creationId xmlns:a16="http://schemas.microsoft.com/office/drawing/2014/main" id="{62CDA7A8-5BC8-5E77-E154-D05695FC92F6}"/>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7" name="Oval 46">
                    <a:extLst>
                      <a:ext uri="{FF2B5EF4-FFF2-40B4-BE49-F238E27FC236}">
                        <a16:creationId xmlns:a16="http://schemas.microsoft.com/office/drawing/2014/main" id="{7574C8CD-9A7D-B5BD-5C93-1B25E358A7C6}"/>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33" name="Straight Connector 32">
                <a:extLst>
                  <a:ext uri="{FF2B5EF4-FFF2-40B4-BE49-F238E27FC236}">
                    <a16:creationId xmlns:a16="http://schemas.microsoft.com/office/drawing/2014/main" id="{269EF919-EC1E-AA10-812D-31D34CFD08DE}"/>
                  </a:ext>
                </a:extLst>
              </p:cNvPr>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58194802-8E45-BDCA-C820-C7491697FC5D}"/>
                </a:ext>
              </a:extLst>
            </p:cNvPr>
            <p:cNvGrpSpPr/>
            <p:nvPr/>
          </p:nvGrpSpPr>
          <p:grpSpPr>
            <a:xfrm>
              <a:off x="6603434" y="5114051"/>
              <a:ext cx="2388166" cy="1519448"/>
              <a:chOff x="6603434" y="5256291"/>
              <a:chExt cx="2388166" cy="1519448"/>
            </a:xfrm>
          </p:grpSpPr>
          <p:grpSp>
            <p:nvGrpSpPr>
              <p:cNvPr id="51" name="Group 50">
                <a:extLst>
                  <a:ext uri="{FF2B5EF4-FFF2-40B4-BE49-F238E27FC236}">
                    <a16:creationId xmlns:a16="http://schemas.microsoft.com/office/drawing/2014/main" id="{32648508-BB94-0BEE-8AC5-F3C18D4250CC}"/>
                  </a:ext>
                </a:extLst>
              </p:cNvPr>
              <p:cNvGrpSpPr/>
              <p:nvPr/>
            </p:nvGrpSpPr>
            <p:grpSpPr>
              <a:xfrm>
                <a:off x="6603434" y="5333308"/>
                <a:ext cx="2388166" cy="1442431"/>
                <a:chOff x="6483672" y="5173013"/>
                <a:chExt cx="2388166" cy="1442431"/>
              </a:xfrm>
            </p:grpSpPr>
            <p:grpSp>
              <p:nvGrpSpPr>
                <p:cNvPr id="53" name="Group 52">
                  <a:extLst>
                    <a:ext uri="{FF2B5EF4-FFF2-40B4-BE49-F238E27FC236}">
                      <a16:creationId xmlns:a16="http://schemas.microsoft.com/office/drawing/2014/main" id="{07019585-0A0D-4024-9583-0DEA4D472018}"/>
                    </a:ext>
                  </a:extLst>
                </p:cNvPr>
                <p:cNvGrpSpPr/>
                <p:nvPr/>
              </p:nvGrpSpPr>
              <p:grpSpPr>
                <a:xfrm>
                  <a:off x="6483672" y="5173013"/>
                  <a:ext cx="2388166" cy="1442431"/>
                  <a:chOff x="6483672" y="5173013"/>
                  <a:chExt cx="2388166" cy="1442431"/>
                </a:xfrm>
              </p:grpSpPr>
              <p:cxnSp>
                <p:nvCxnSpPr>
                  <p:cNvPr id="67" name="Straight Connector 66">
                    <a:extLst>
                      <a:ext uri="{FF2B5EF4-FFF2-40B4-BE49-F238E27FC236}">
                        <a16:creationId xmlns:a16="http://schemas.microsoft.com/office/drawing/2014/main" id="{6425491B-98EB-535C-F4DC-33C8083F6215}"/>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FC39CFC-6261-9882-276C-54406BF3441C}"/>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30BBBB12-5302-DAA0-91A0-3268F7B4983F}"/>
                    </a:ext>
                  </a:extLst>
                </p:cNvPr>
                <p:cNvGrpSpPr/>
                <p:nvPr/>
              </p:nvGrpSpPr>
              <p:grpSpPr>
                <a:xfrm>
                  <a:off x="6805519" y="5344704"/>
                  <a:ext cx="1639329" cy="678340"/>
                  <a:chOff x="6805519" y="5344704"/>
                  <a:chExt cx="1639329" cy="678340"/>
                </a:xfrm>
              </p:grpSpPr>
              <p:sp>
                <p:nvSpPr>
                  <p:cNvPr id="55" name="Oval 54">
                    <a:extLst>
                      <a:ext uri="{FF2B5EF4-FFF2-40B4-BE49-F238E27FC236}">
                        <a16:creationId xmlns:a16="http://schemas.microsoft.com/office/drawing/2014/main" id="{AA156477-00A7-6774-6ADC-594B5D8E946C}"/>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A2EF046C-6169-FD84-342D-0ACF130554FD}"/>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BBD1BB57-6749-A689-F018-8BAE95995328}"/>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2661EB44-0F0F-940C-9318-4DF69B5BBF2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a:extLst>
                      <a:ext uri="{FF2B5EF4-FFF2-40B4-BE49-F238E27FC236}">
                        <a16:creationId xmlns:a16="http://schemas.microsoft.com/office/drawing/2014/main" id="{EC1507B5-8E00-8998-CB38-5FE2DE74D687}"/>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a:extLst>
                      <a:ext uri="{FF2B5EF4-FFF2-40B4-BE49-F238E27FC236}">
                        <a16:creationId xmlns:a16="http://schemas.microsoft.com/office/drawing/2014/main" id="{98459299-958F-1B55-527F-17031C38FC6C}"/>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a:extLst>
                      <a:ext uri="{FF2B5EF4-FFF2-40B4-BE49-F238E27FC236}">
                        <a16:creationId xmlns:a16="http://schemas.microsoft.com/office/drawing/2014/main" id="{D1F4955B-95BD-272B-0FEE-AE856934CBB6}"/>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a:extLst>
                      <a:ext uri="{FF2B5EF4-FFF2-40B4-BE49-F238E27FC236}">
                        <a16:creationId xmlns:a16="http://schemas.microsoft.com/office/drawing/2014/main" id="{DE829657-5D49-F9B4-0D65-EA0CBE765077}"/>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a:extLst>
                      <a:ext uri="{FF2B5EF4-FFF2-40B4-BE49-F238E27FC236}">
                        <a16:creationId xmlns:a16="http://schemas.microsoft.com/office/drawing/2014/main" id="{60B4EC52-E04D-4616-25AE-2E93A01D69B6}"/>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a:extLst>
                      <a:ext uri="{FF2B5EF4-FFF2-40B4-BE49-F238E27FC236}">
                        <a16:creationId xmlns:a16="http://schemas.microsoft.com/office/drawing/2014/main" id="{180651C1-3804-D82E-8A10-7ADAF454C602}"/>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a:extLst>
                      <a:ext uri="{FF2B5EF4-FFF2-40B4-BE49-F238E27FC236}">
                        <a16:creationId xmlns:a16="http://schemas.microsoft.com/office/drawing/2014/main" id="{7F87DB7F-5BF4-E656-AF2E-1533B59D8E09}"/>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a:extLst>
                      <a:ext uri="{FF2B5EF4-FFF2-40B4-BE49-F238E27FC236}">
                        <a16:creationId xmlns:a16="http://schemas.microsoft.com/office/drawing/2014/main" id="{42CA99D7-F1D8-EABC-F5CF-E849B6CB0AD0}"/>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52" name="Freeform 111">
                <a:extLst>
                  <a:ext uri="{FF2B5EF4-FFF2-40B4-BE49-F238E27FC236}">
                    <a16:creationId xmlns:a16="http://schemas.microsoft.com/office/drawing/2014/main" id="{F2965B59-5EB1-07A1-3F61-1D3F1BC5BE0B}"/>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sp>
        <p:nvSpPr>
          <p:cNvPr id="85" name="Oval 84">
            <a:extLst>
              <a:ext uri="{FF2B5EF4-FFF2-40B4-BE49-F238E27FC236}">
                <a16:creationId xmlns:a16="http://schemas.microsoft.com/office/drawing/2014/main" id="{77340345-5FA0-94ED-2941-770569F2A4B7}"/>
              </a:ext>
            </a:extLst>
          </p:cNvPr>
          <p:cNvSpPr/>
          <p:nvPr/>
        </p:nvSpPr>
        <p:spPr>
          <a:xfrm>
            <a:off x="3097161" y="589933"/>
            <a:ext cx="2669458" cy="1694152"/>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 name="Rounded Rectangular Callout 97">
            <a:extLst>
              <a:ext uri="{FF2B5EF4-FFF2-40B4-BE49-F238E27FC236}">
                <a16:creationId xmlns:a16="http://schemas.microsoft.com/office/drawing/2014/main" id="{19397B94-5EC6-FA46-3ECE-891666C9AEB2}"/>
              </a:ext>
            </a:extLst>
          </p:cNvPr>
          <p:cNvSpPr/>
          <p:nvPr/>
        </p:nvSpPr>
        <p:spPr>
          <a:xfrm>
            <a:off x="2884941" y="3711012"/>
            <a:ext cx="4470063" cy="817245"/>
          </a:xfrm>
          <a:prstGeom prst="wedgeRoundRectCallout">
            <a:avLst>
              <a:gd name="adj1" fmla="val -57588"/>
              <a:gd name="adj2" fmla="val -47258"/>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do have small Lipschitz.</a:t>
            </a:r>
          </a:p>
        </p:txBody>
      </p:sp>
    </p:spTree>
    <p:extLst>
      <p:ext uri="{BB962C8B-B14F-4D97-AF65-F5344CB8AC3E}">
        <p14:creationId xmlns:p14="http://schemas.microsoft.com/office/powerpoint/2010/main" val="17106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ppt_x"/>
                                          </p:val>
                                        </p:tav>
                                        <p:tav tm="100000">
                                          <p:val>
                                            <p:strVal val="#ppt_x"/>
                                          </p:val>
                                        </p:tav>
                                      </p:tavLst>
                                    </p:anim>
                                    <p:anim calcmode="lin" valueType="num">
                                      <p:cBhvr additive="base">
                                        <p:cTn id="2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5" grpId="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3135F00-361F-F8C0-13EE-62ADD35D2A7C}"/>
              </a:ext>
            </a:extLst>
          </p:cNvPr>
          <p:cNvSpPr/>
          <p:nvPr/>
        </p:nvSpPr>
        <p:spPr>
          <a:xfrm>
            <a:off x="3097161" y="589933"/>
            <a:ext cx="2669458" cy="1694152"/>
          </a:xfrm>
          <a:prstGeom prst="ellipse">
            <a:avLst/>
          </a:prstGeom>
          <a:ln w="25400">
            <a:solidFill>
              <a:srgbClr val="FF0000"/>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sp>
        <p:nvSpPr>
          <p:cNvPr id="2" name="Rounded Rectangular Callout 97">
            <a:extLst>
              <a:ext uri="{FF2B5EF4-FFF2-40B4-BE49-F238E27FC236}">
                <a16:creationId xmlns:a16="http://schemas.microsoft.com/office/drawing/2014/main" id="{B975DCF6-BF13-824A-CF3C-373B22A0923A}"/>
              </a:ext>
            </a:extLst>
          </p:cNvPr>
          <p:cNvSpPr/>
          <p:nvPr/>
        </p:nvSpPr>
        <p:spPr>
          <a:xfrm>
            <a:off x="2497009" y="2363973"/>
            <a:ext cx="4884642" cy="1225868"/>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indent="-171450" algn="ctr" defTabSz="685800" eaLnBrk="1" fontAlgn="auto" hangingPunct="1">
              <a:spcBef>
                <a:spcPts val="0"/>
              </a:spcBef>
              <a:spcAft>
                <a:spcPts val="0"/>
              </a:spcAft>
              <a:buNone/>
            </a:pPr>
            <a:r>
              <a:rPr lang="en-US" altLang="en-US" sz="2400" dirty="0">
                <a:solidFill>
                  <a:srgbClr val="FFFFFF"/>
                </a:solidFill>
              </a:rPr>
              <a:t>In practice,</a:t>
            </a:r>
            <a:br>
              <a:rPr lang="en-US" altLang="en-US" sz="2400" dirty="0">
                <a:solidFill>
                  <a:srgbClr val="FFFFFF"/>
                </a:solidFill>
              </a:rPr>
            </a:br>
            <a:r>
              <a:rPr lang="en-US" altLang="en-US" sz="2400" dirty="0">
                <a:solidFill>
                  <a:srgbClr val="FFFFFF"/>
                </a:solidFill>
              </a:rPr>
              <a:t>machines generalize better if</a:t>
            </a:r>
          </a:p>
          <a:p>
            <a:pPr indent="-171450" algn="ctr" defTabSz="685800" fontAlgn="auto">
              <a:spcBef>
                <a:spcPts val="0"/>
              </a:spcBef>
              <a:spcAft>
                <a:spcPts val="0"/>
              </a:spcAft>
            </a:pPr>
            <a:r>
              <a:rPr lang="en-US" altLang="en-US" sz="2400" dirty="0">
                <a:solidFill>
                  <a:srgbClr val="FFFFFF"/>
                </a:solidFill>
              </a:rPr>
              <a:t>they have small Lipschitz (derivative)</a:t>
            </a:r>
          </a:p>
        </p:txBody>
      </p:sp>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5" name="Picture 4" descr="Vector Institute is just the latest in Canada's AI expansion - BBC News">
            <a:extLst>
              <a:ext uri="{FF2B5EF4-FFF2-40B4-BE49-F238E27FC236}">
                <a16:creationId xmlns:a16="http://schemas.microsoft.com/office/drawing/2014/main" id="{46D80B57-497D-A61B-F618-1B7BA3FEA3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8" r="26966" b="30974"/>
          <a:stretch/>
        </p:blipFill>
        <p:spPr bwMode="auto">
          <a:xfrm flipH="1">
            <a:off x="673819" y="2355940"/>
            <a:ext cx="1164708" cy="1364337"/>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E3CFA621-FEF8-641F-68C7-89379B00FE62}"/>
              </a:ext>
            </a:extLst>
          </p:cNvPr>
          <p:cNvGrpSpPr/>
          <p:nvPr/>
        </p:nvGrpSpPr>
        <p:grpSpPr>
          <a:xfrm>
            <a:off x="386293" y="655340"/>
            <a:ext cx="8162408" cy="1525509"/>
            <a:chOff x="829192" y="5114051"/>
            <a:chExt cx="8162408" cy="1525509"/>
          </a:xfrm>
        </p:grpSpPr>
        <p:grpSp>
          <p:nvGrpSpPr>
            <p:cNvPr id="3" name="Group 2">
              <a:extLst>
                <a:ext uri="{FF2B5EF4-FFF2-40B4-BE49-F238E27FC236}">
                  <a16:creationId xmlns:a16="http://schemas.microsoft.com/office/drawing/2014/main" id="{FD0A65C4-48DC-F501-FA92-214DAD53B5B6}"/>
                </a:ext>
              </a:extLst>
            </p:cNvPr>
            <p:cNvGrpSpPr/>
            <p:nvPr/>
          </p:nvGrpSpPr>
          <p:grpSpPr>
            <a:xfrm>
              <a:off x="3707835" y="5197129"/>
              <a:ext cx="2388165" cy="1442431"/>
              <a:chOff x="2963950" y="5101903"/>
              <a:chExt cx="2388165" cy="1442431"/>
            </a:xfrm>
          </p:grpSpPr>
          <p:grpSp>
            <p:nvGrpSpPr>
              <p:cNvPr id="10" name="Group 9">
                <a:extLst>
                  <a:ext uri="{FF2B5EF4-FFF2-40B4-BE49-F238E27FC236}">
                    <a16:creationId xmlns:a16="http://schemas.microsoft.com/office/drawing/2014/main" id="{F3904328-3E06-7473-1A97-35A53706D2EF}"/>
                  </a:ext>
                </a:extLst>
              </p:cNvPr>
              <p:cNvGrpSpPr/>
              <p:nvPr/>
            </p:nvGrpSpPr>
            <p:grpSpPr>
              <a:xfrm>
                <a:off x="2963950" y="5101903"/>
                <a:ext cx="2388165" cy="1442431"/>
                <a:chOff x="2963950" y="5101903"/>
                <a:chExt cx="2388165" cy="1442431"/>
              </a:xfrm>
            </p:grpSpPr>
            <p:grpSp>
              <p:nvGrpSpPr>
                <p:cNvPr id="13" name="Group 12">
                  <a:extLst>
                    <a:ext uri="{FF2B5EF4-FFF2-40B4-BE49-F238E27FC236}">
                      <a16:creationId xmlns:a16="http://schemas.microsoft.com/office/drawing/2014/main" id="{60514B02-B955-DC1D-546F-93CD67E4330A}"/>
                    </a:ext>
                  </a:extLst>
                </p:cNvPr>
                <p:cNvGrpSpPr/>
                <p:nvPr/>
              </p:nvGrpSpPr>
              <p:grpSpPr>
                <a:xfrm>
                  <a:off x="2963950" y="5101903"/>
                  <a:ext cx="2388165" cy="1442431"/>
                  <a:chOff x="2963950" y="5101903"/>
                  <a:chExt cx="2388165" cy="1442431"/>
                </a:xfrm>
              </p:grpSpPr>
              <p:cxnSp>
                <p:nvCxnSpPr>
                  <p:cNvPr id="27" name="Straight Connector 26">
                    <a:extLst>
                      <a:ext uri="{FF2B5EF4-FFF2-40B4-BE49-F238E27FC236}">
                        <a16:creationId xmlns:a16="http://schemas.microsoft.com/office/drawing/2014/main" id="{D9543DAF-B40A-45C9-95F1-2D843CAB8855}"/>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6F5FC551-2037-B207-E584-50979318E3AA}"/>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E981C719-6E0E-0C50-1AC8-E40760551948}"/>
                    </a:ext>
                  </a:extLst>
                </p:cNvPr>
                <p:cNvGrpSpPr/>
                <p:nvPr/>
              </p:nvGrpSpPr>
              <p:grpSpPr>
                <a:xfrm>
                  <a:off x="3285797" y="5273594"/>
                  <a:ext cx="1639331" cy="678340"/>
                  <a:chOff x="875410" y="4942080"/>
                  <a:chExt cx="2353800" cy="860040"/>
                </a:xfrm>
              </p:grpSpPr>
              <p:sp>
                <p:nvSpPr>
                  <p:cNvPr id="15" name="Oval 14">
                    <a:extLst>
                      <a:ext uri="{FF2B5EF4-FFF2-40B4-BE49-F238E27FC236}">
                        <a16:creationId xmlns:a16="http://schemas.microsoft.com/office/drawing/2014/main" id="{8BD4A95B-249F-796D-5E3D-31A1BFB2FB7D}"/>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a:extLst>
                      <a:ext uri="{FF2B5EF4-FFF2-40B4-BE49-F238E27FC236}">
                        <a16:creationId xmlns:a16="http://schemas.microsoft.com/office/drawing/2014/main" id="{7B25FC3F-213F-9F51-1BED-231CB76D7813}"/>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a:extLst>
                      <a:ext uri="{FF2B5EF4-FFF2-40B4-BE49-F238E27FC236}">
                        <a16:creationId xmlns:a16="http://schemas.microsoft.com/office/drawing/2014/main" id="{FA34EDE7-16A0-73D2-6676-0EBA6E201E7A}"/>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8D9A8B32-CD2B-2185-9BC9-F4A2F920E3B2}"/>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a:extLst>
                      <a:ext uri="{FF2B5EF4-FFF2-40B4-BE49-F238E27FC236}">
                        <a16:creationId xmlns:a16="http://schemas.microsoft.com/office/drawing/2014/main" id="{F5BA0BA0-3631-3111-7B16-6E6EB42F918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a:extLst>
                      <a:ext uri="{FF2B5EF4-FFF2-40B4-BE49-F238E27FC236}">
                        <a16:creationId xmlns:a16="http://schemas.microsoft.com/office/drawing/2014/main" id="{260E8D2C-5E0F-C46F-F70D-B56184E6D427}"/>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a:extLst>
                      <a:ext uri="{FF2B5EF4-FFF2-40B4-BE49-F238E27FC236}">
                        <a16:creationId xmlns:a16="http://schemas.microsoft.com/office/drawing/2014/main" id="{44462A18-6E6B-A72E-E078-8BB64928A1B1}"/>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a:extLst>
                      <a:ext uri="{FF2B5EF4-FFF2-40B4-BE49-F238E27FC236}">
                        <a16:creationId xmlns:a16="http://schemas.microsoft.com/office/drawing/2014/main" id="{C96D306B-8E3A-C333-CD5E-CD6871630D5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a:extLst>
                      <a:ext uri="{FF2B5EF4-FFF2-40B4-BE49-F238E27FC236}">
                        <a16:creationId xmlns:a16="http://schemas.microsoft.com/office/drawing/2014/main" id="{29C70408-1679-0486-0271-7077FFE087D8}"/>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a:extLst>
                      <a:ext uri="{FF2B5EF4-FFF2-40B4-BE49-F238E27FC236}">
                        <a16:creationId xmlns:a16="http://schemas.microsoft.com/office/drawing/2014/main" id="{6ECB9E19-70E4-CA5F-6DA7-653D6E1CAE87}"/>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a:extLst>
                      <a:ext uri="{FF2B5EF4-FFF2-40B4-BE49-F238E27FC236}">
                        <a16:creationId xmlns:a16="http://schemas.microsoft.com/office/drawing/2014/main" id="{96676DDC-E5A9-A291-9036-9A3AC49276A7}"/>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B62E9189-96F7-56AD-BB30-A1EA2C058131}"/>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12" name="Freeform 44">
                <a:extLst>
                  <a:ext uri="{FF2B5EF4-FFF2-40B4-BE49-F238E27FC236}">
                    <a16:creationId xmlns:a16="http://schemas.microsoft.com/office/drawing/2014/main" id="{0AF245AC-9D32-AC3F-7B65-326914D2186C}"/>
                  </a:ext>
                </a:extLst>
              </p:cNvPr>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9" name="Group 28">
              <a:extLst>
                <a:ext uri="{FF2B5EF4-FFF2-40B4-BE49-F238E27FC236}">
                  <a16:creationId xmlns:a16="http://schemas.microsoft.com/office/drawing/2014/main" id="{73A799BD-1435-F525-71A1-CE787DDF256D}"/>
                </a:ext>
              </a:extLst>
            </p:cNvPr>
            <p:cNvGrpSpPr/>
            <p:nvPr/>
          </p:nvGrpSpPr>
          <p:grpSpPr>
            <a:xfrm>
              <a:off x="829192" y="5197129"/>
              <a:ext cx="2388166" cy="1442431"/>
              <a:chOff x="76200" y="5339369"/>
              <a:chExt cx="2388166" cy="1442431"/>
            </a:xfrm>
          </p:grpSpPr>
          <p:grpSp>
            <p:nvGrpSpPr>
              <p:cNvPr id="30" name="Group 29">
                <a:extLst>
                  <a:ext uri="{FF2B5EF4-FFF2-40B4-BE49-F238E27FC236}">
                    <a16:creationId xmlns:a16="http://schemas.microsoft.com/office/drawing/2014/main" id="{BCA4C52B-EF0E-730F-AC14-DDC05AAA9312}"/>
                  </a:ext>
                </a:extLst>
              </p:cNvPr>
              <p:cNvGrpSpPr/>
              <p:nvPr/>
            </p:nvGrpSpPr>
            <p:grpSpPr>
              <a:xfrm>
                <a:off x="76200" y="5339369"/>
                <a:ext cx="2388166" cy="1442431"/>
                <a:chOff x="311472" y="5173013"/>
                <a:chExt cx="2388166" cy="1442431"/>
              </a:xfrm>
            </p:grpSpPr>
            <p:grpSp>
              <p:nvGrpSpPr>
                <p:cNvPr id="34" name="Group 33">
                  <a:extLst>
                    <a:ext uri="{FF2B5EF4-FFF2-40B4-BE49-F238E27FC236}">
                      <a16:creationId xmlns:a16="http://schemas.microsoft.com/office/drawing/2014/main" id="{327479CC-28A0-70DB-4437-D3066AFD8246}"/>
                    </a:ext>
                  </a:extLst>
                </p:cNvPr>
                <p:cNvGrpSpPr/>
                <p:nvPr/>
              </p:nvGrpSpPr>
              <p:grpSpPr>
                <a:xfrm>
                  <a:off x="311472" y="5173013"/>
                  <a:ext cx="2388166" cy="1442431"/>
                  <a:chOff x="311472" y="5173013"/>
                  <a:chExt cx="2388166" cy="1442431"/>
                </a:xfrm>
              </p:grpSpPr>
              <p:cxnSp>
                <p:nvCxnSpPr>
                  <p:cNvPr id="48" name="Straight Connector 47">
                    <a:extLst>
                      <a:ext uri="{FF2B5EF4-FFF2-40B4-BE49-F238E27FC236}">
                        <a16:creationId xmlns:a16="http://schemas.microsoft.com/office/drawing/2014/main" id="{C07106F9-1FF3-1060-3AA6-5714E558EF67}"/>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5A19DB0-18D6-E071-FE4F-092534BD9889}"/>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D8711DF3-858B-52A1-CA9E-C14DC9EB273B}"/>
                    </a:ext>
                  </a:extLst>
                </p:cNvPr>
                <p:cNvGrpSpPr/>
                <p:nvPr/>
              </p:nvGrpSpPr>
              <p:grpSpPr>
                <a:xfrm>
                  <a:off x="633319" y="5344704"/>
                  <a:ext cx="1639331" cy="678340"/>
                  <a:chOff x="875410" y="4942080"/>
                  <a:chExt cx="2353800" cy="860040"/>
                </a:xfrm>
              </p:grpSpPr>
              <p:sp>
                <p:nvSpPr>
                  <p:cNvPr id="36" name="Oval 35">
                    <a:extLst>
                      <a:ext uri="{FF2B5EF4-FFF2-40B4-BE49-F238E27FC236}">
                        <a16:creationId xmlns:a16="http://schemas.microsoft.com/office/drawing/2014/main" id="{3E6C8902-B28F-9E39-BE6D-2E3E2754907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a:extLst>
                      <a:ext uri="{FF2B5EF4-FFF2-40B4-BE49-F238E27FC236}">
                        <a16:creationId xmlns:a16="http://schemas.microsoft.com/office/drawing/2014/main" id="{59F5E587-1BD8-D2AD-BD71-7A0776FECDC0}"/>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a:extLst>
                      <a:ext uri="{FF2B5EF4-FFF2-40B4-BE49-F238E27FC236}">
                        <a16:creationId xmlns:a16="http://schemas.microsoft.com/office/drawing/2014/main" id="{FBAAEB57-B16F-8788-5931-D36BC637246C}"/>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a:extLst>
                      <a:ext uri="{FF2B5EF4-FFF2-40B4-BE49-F238E27FC236}">
                        <a16:creationId xmlns:a16="http://schemas.microsoft.com/office/drawing/2014/main" id="{CE19859A-2A1A-4898-642E-80FD146BD45B}"/>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a:extLst>
                      <a:ext uri="{FF2B5EF4-FFF2-40B4-BE49-F238E27FC236}">
                        <a16:creationId xmlns:a16="http://schemas.microsoft.com/office/drawing/2014/main" id="{ACF3C68E-7A6D-D2CC-9764-60DAAF0569D4}"/>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a:extLst>
                      <a:ext uri="{FF2B5EF4-FFF2-40B4-BE49-F238E27FC236}">
                        <a16:creationId xmlns:a16="http://schemas.microsoft.com/office/drawing/2014/main" id="{EC5B88C0-60C0-D5B0-A8D1-894D38FA1094}"/>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a:extLst>
                      <a:ext uri="{FF2B5EF4-FFF2-40B4-BE49-F238E27FC236}">
                        <a16:creationId xmlns:a16="http://schemas.microsoft.com/office/drawing/2014/main" id="{D6E863AC-DC74-3EB6-51EC-113E8FFA88EB}"/>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Oval 42">
                    <a:extLst>
                      <a:ext uri="{FF2B5EF4-FFF2-40B4-BE49-F238E27FC236}">
                        <a16:creationId xmlns:a16="http://schemas.microsoft.com/office/drawing/2014/main" id="{5DBE34CF-4BDD-CDD7-29EC-3D9A10C70887}"/>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a:extLst>
                      <a:ext uri="{FF2B5EF4-FFF2-40B4-BE49-F238E27FC236}">
                        <a16:creationId xmlns:a16="http://schemas.microsoft.com/office/drawing/2014/main" id="{D1852440-4F3F-F674-DB50-7B425497006C}"/>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a:extLst>
                      <a:ext uri="{FF2B5EF4-FFF2-40B4-BE49-F238E27FC236}">
                        <a16:creationId xmlns:a16="http://schemas.microsoft.com/office/drawing/2014/main" id="{A89FEC75-867E-6851-9C4B-95C8918B8A48}"/>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a:extLst>
                      <a:ext uri="{FF2B5EF4-FFF2-40B4-BE49-F238E27FC236}">
                        <a16:creationId xmlns:a16="http://schemas.microsoft.com/office/drawing/2014/main" id="{62CDA7A8-5BC8-5E77-E154-D05695FC92F6}"/>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7" name="Oval 46">
                    <a:extLst>
                      <a:ext uri="{FF2B5EF4-FFF2-40B4-BE49-F238E27FC236}">
                        <a16:creationId xmlns:a16="http://schemas.microsoft.com/office/drawing/2014/main" id="{7574C8CD-9A7D-B5BD-5C93-1B25E358A7C6}"/>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33" name="Straight Connector 32">
                <a:extLst>
                  <a:ext uri="{FF2B5EF4-FFF2-40B4-BE49-F238E27FC236}">
                    <a16:creationId xmlns:a16="http://schemas.microsoft.com/office/drawing/2014/main" id="{269EF919-EC1E-AA10-812D-31D34CFD08DE}"/>
                  </a:ext>
                </a:extLst>
              </p:cNvPr>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58194802-8E45-BDCA-C820-C7491697FC5D}"/>
                </a:ext>
              </a:extLst>
            </p:cNvPr>
            <p:cNvGrpSpPr/>
            <p:nvPr/>
          </p:nvGrpSpPr>
          <p:grpSpPr>
            <a:xfrm>
              <a:off x="6603434" y="5114051"/>
              <a:ext cx="2388166" cy="1519448"/>
              <a:chOff x="6603434" y="5256291"/>
              <a:chExt cx="2388166" cy="1519448"/>
            </a:xfrm>
          </p:grpSpPr>
          <p:grpSp>
            <p:nvGrpSpPr>
              <p:cNvPr id="51" name="Group 50">
                <a:extLst>
                  <a:ext uri="{FF2B5EF4-FFF2-40B4-BE49-F238E27FC236}">
                    <a16:creationId xmlns:a16="http://schemas.microsoft.com/office/drawing/2014/main" id="{32648508-BB94-0BEE-8AC5-F3C18D4250CC}"/>
                  </a:ext>
                </a:extLst>
              </p:cNvPr>
              <p:cNvGrpSpPr/>
              <p:nvPr/>
            </p:nvGrpSpPr>
            <p:grpSpPr>
              <a:xfrm>
                <a:off x="6603434" y="5333308"/>
                <a:ext cx="2388166" cy="1442431"/>
                <a:chOff x="6483672" y="5173013"/>
                <a:chExt cx="2388166" cy="1442431"/>
              </a:xfrm>
            </p:grpSpPr>
            <p:grpSp>
              <p:nvGrpSpPr>
                <p:cNvPr id="53" name="Group 52">
                  <a:extLst>
                    <a:ext uri="{FF2B5EF4-FFF2-40B4-BE49-F238E27FC236}">
                      <a16:creationId xmlns:a16="http://schemas.microsoft.com/office/drawing/2014/main" id="{07019585-0A0D-4024-9583-0DEA4D472018}"/>
                    </a:ext>
                  </a:extLst>
                </p:cNvPr>
                <p:cNvGrpSpPr/>
                <p:nvPr/>
              </p:nvGrpSpPr>
              <p:grpSpPr>
                <a:xfrm>
                  <a:off x="6483672" y="5173013"/>
                  <a:ext cx="2388166" cy="1442431"/>
                  <a:chOff x="6483672" y="5173013"/>
                  <a:chExt cx="2388166" cy="1442431"/>
                </a:xfrm>
              </p:grpSpPr>
              <p:cxnSp>
                <p:nvCxnSpPr>
                  <p:cNvPr id="67" name="Straight Connector 66">
                    <a:extLst>
                      <a:ext uri="{FF2B5EF4-FFF2-40B4-BE49-F238E27FC236}">
                        <a16:creationId xmlns:a16="http://schemas.microsoft.com/office/drawing/2014/main" id="{6425491B-98EB-535C-F4DC-33C8083F6215}"/>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FC39CFC-6261-9882-276C-54406BF3441C}"/>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30BBBB12-5302-DAA0-91A0-3268F7B4983F}"/>
                    </a:ext>
                  </a:extLst>
                </p:cNvPr>
                <p:cNvGrpSpPr/>
                <p:nvPr/>
              </p:nvGrpSpPr>
              <p:grpSpPr>
                <a:xfrm>
                  <a:off x="6805519" y="5344704"/>
                  <a:ext cx="1639329" cy="678340"/>
                  <a:chOff x="6805519" y="5344704"/>
                  <a:chExt cx="1639329" cy="678340"/>
                </a:xfrm>
              </p:grpSpPr>
              <p:sp>
                <p:nvSpPr>
                  <p:cNvPr id="55" name="Oval 54">
                    <a:extLst>
                      <a:ext uri="{FF2B5EF4-FFF2-40B4-BE49-F238E27FC236}">
                        <a16:creationId xmlns:a16="http://schemas.microsoft.com/office/drawing/2014/main" id="{AA156477-00A7-6774-6ADC-594B5D8E946C}"/>
                      </a:ext>
                    </a:extLst>
                  </p:cNvPr>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A2EF046C-6169-FD84-342D-0ACF130554FD}"/>
                      </a:ext>
                    </a:extLst>
                  </p:cNvPr>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BBD1BB57-6749-A689-F018-8BAE95995328}"/>
                      </a:ext>
                    </a:extLst>
                  </p:cNvPr>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2661EB44-0F0F-940C-9318-4DF69B5BBF21}"/>
                      </a:ext>
                    </a:extLst>
                  </p:cNvPr>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a:extLst>
                      <a:ext uri="{FF2B5EF4-FFF2-40B4-BE49-F238E27FC236}">
                        <a16:creationId xmlns:a16="http://schemas.microsoft.com/office/drawing/2014/main" id="{EC1507B5-8E00-8998-CB38-5FE2DE74D687}"/>
                      </a:ext>
                    </a:extLst>
                  </p:cNvPr>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a:extLst>
                      <a:ext uri="{FF2B5EF4-FFF2-40B4-BE49-F238E27FC236}">
                        <a16:creationId xmlns:a16="http://schemas.microsoft.com/office/drawing/2014/main" id="{98459299-958F-1B55-527F-17031C38FC6C}"/>
                      </a:ext>
                    </a:extLst>
                  </p:cNvPr>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a:extLst>
                      <a:ext uri="{FF2B5EF4-FFF2-40B4-BE49-F238E27FC236}">
                        <a16:creationId xmlns:a16="http://schemas.microsoft.com/office/drawing/2014/main" id="{D1F4955B-95BD-272B-0FEE-AE856934CBB6}"/>
                      </a:ext>
                    </a:extLst>
                  </p:cNvPr>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a:extLst>
                      <a:ext uri="{FF2B5EF4-FFF2-40B4-BE49-F238E27FC236}">
                        <a16:creationId xmlns:a16="http://schemas.microsoft.com/office/drawing/2014/main" id="{DE829657-5D49-F9B4-0D65-EA0CBE765077}"/>
                      </a:ext>
                    </a:extLst>
                  </p:cNvPr>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a:extLst>
                      <a:ext uri="{FF2B5EF4-FFF2-40B4-BE49-F238E27FC236}">
                        <a16:creationId xmlns:a16="http://schemas.microsoft.com/office/drawing/2014/main" id="{60B4EC52-E04D-4616-25AE-2E93A01D69B6}"/>
                      </a:ext>
                    </a:extLst>
                  </p:cNvPr>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a:extLst>
                      <a:ext uri="{FF2B5EF4-FFF2-40B4-BE49-F238E27FC236}">
                        <a16:creationId xmlns:a16="http://schemas.microsoft.com/office/drawing/2014/main" id="{180651C1-3804-D82E-8A10-7ADAF454C602}"/>
                      </a:ext>
                    </a:extLst>
                  </p:cNvPr>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a:extLst>
                      <a:ext uri="{FF2B5EF4-FFF2-40B4-BE49-F238E27FC236}">
                        <a16:creationId xmlns:a16="http://schemas.microsoft.com/office/drawing/2014/main" id="{7F87DB7F-5BF4-E656-AF2E-1533B59D8E09}"/>
                      </a:ext>
                    </a:extLst>
                  </p:cNvPr>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a:extLst>
                      <a:ext uri="{FF2B5EF4-FFF2-40B4-BE49-F238E27FC236}">
                        <a16:creationId xmlns:a16="http://schemas.microsoft.com/office/drawing/2014/main" id="{42CA99D7-F1D8-EABC-F5CF-E849B6CB0AD0}"/>
                      </a:ext>
                    </a:extLst>
                  </p:cNvPr>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52" name="Freeform 111">
                <a:extLst>
                  <a:ext uri="{FF2B5EF4-FFF2-40B4-BE49-F238E27FC236}">
                    <a16:creationId xmlns:a16="http://schemas.microsoft.com/office/drawing/2014/main" id="{F2965B59-5EB1-07A1-3F61-1D3F1BC5BE0B}"/>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2F224C0-0BC7-852A-AC2C-8D526862D146}"/>
                  </a:ext>
                </a:extLst>
              </p:cNvPr>
              <p:cNvSpPr txBox="1"/>
              <p:nvPr/>
            </p:nvSpPr>
            <p:spPr bwMode="auto">
              <a:xfrm>
                <a:off x="254000" y="3698027"/>
                <a:ext cx="10134600" cy="313585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t>Three Lemmas:</a:t>
                </a:r>
                <a:r>
                  <a:rPr lang="en-US" altLang="en-US" sz="2400" dirty="0">
                    <a:solidFill>
                      <a:srgbClr val="FFFFFF"/>
                    </a:solidFill>
                  </a:rPr>
                  <a:t> </a:t>
                </a:r>
                <a:endParaRPr lang="en-US" sz="2400" dirty="0"/>
              </a:p>
              <a:p>
                <a:pPr marL="342900" indent="-342900">
                  <a:buFont typeface="Arial" panose="020B0604020202020204" pitchFamily="34" charset="0"/>
                  <a:buChar char="•"/>
                </a:pPr>
                <a:r>
                  <a:rPr lang="en-US" altLang="en-US" sz="2400" dirty="0">
                    <a:solidFill>
                      <a:srgbClr val="FFFFFF"/>
                    </a:solidFill>
                  </a:rPr>
                  <a:t>Lipschitz(worst NN) = </a:t>
                </a:r>
                <a:r>
                  <a:rPr lang="en-US" altLang="en-US" sz="2400" dirty="0" err="1">
                    <a:solidFill>
                      <a:srgbClr val="FFFFFF"/>
                    </a:solidFill>
                  </a:rPr>
                  <a:t>m</a:t>
                </a:r>
                <a:r>
                  <a:rPr lang="en-US" altLang="en-US" sz="2400" baseline="30000" dirty="0" err="1">
                    <a:solidFill>
                      <a:srgbClr val="FFFFFF"/>
                    </a:solidFill>
                  </a:rPr>
                  <a:t>depth</a:t>
                </a:r>
                <a:r>
                  <a:rPr lang="en-US" altLang="en-US" sz="2400" baseline="30000" dirty="0">
                    <a:solidFill>
                      <a:srgbClr val="FFFFFF"/>
                    </a:solidFill>
                  </a:rPr>
                  <a:t>/2</a:t>
                </a:r>
              </a:p>
              <a:p>
                <a:pPr marL="342900" indent="-342900">
                  <a:buFont typeface="Arial" panose="020B0604020202020204" pitchFamily="34" charset="0"/>
                  <a:buChar char="•"/>
                </a:pPr>
                <a:r>
                  <a:rPr lang="en-US" altLang="en-US" sz="2400" dirty="0">
                    <a:solidFill>
                      <a:srgbClr val="FFFFFF"/>
                    </a:solidFill>
                  </a:rPr>
                  <a:t>Lipschitz(returned by over parametrized) = </a:t>
                </a:r>
                <a14:m>
                  <m:oMath xmlns:m="http://schemas.openxmlformats.org/officeDocument/2006/math">
                    <m:f>
                      <m:fPr>
                        <m:type m:val="skw"/>
                        <m:ctrlPr>
                          <a:rPr lang="en-US" sz="2400" i="1" smtClean="0">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𝑚</m:t>
                            </m:r>
                          </m:e>
                        </m:rad>
                      </m:den>
                    </m:f>
                  </m:oMath>
                </a14:m>
                <a:endParaRPr lang="en-US" altLang="en-US" sz="2400" baseline="30000" dirty="0">
                  <a:solidFill>
                    <a:srgbClr val="FFFFFF"/>
                  </a:solidFill>
                </a:endParaRPr>
              </a:p>
              <a:p>
                <a:pPr marL="342900" indent="-342900">
                  <a:buFont typeface="Arial" panose="020B0604020202020204" pitchFamily="34" charset="0"/>
                  <a:buChar char="•"/>
                </a:pPr>
                <a:r>
                  <a:rPr lang="en-US" altLang="en-US" sz="2400" dirty="0">
                    <a:solidFill>
                      <a:srgbClr val="FFFFFF"/>
                    </a:solidFill>
                  </a:rPr>
                  <a:t>Lipschitz(best under parametrized) </a:t>
                </a:r>
              </a:p>
              <a:p>
                <a:r>
                  <a:rPr lang="en-US" altLang="en-US" sz="2400" dirty="0">
                    <a:solidFill>
                      <a:srgbClr val="FFFFFF"/>
                    </a:solidFill>
                  </a:rPr>
                  <a:t>      </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rPr>
                  <a:t> </a:t>
                </a:r>
                <a14:m>
                  <m:oMath xmlns:m="http://schemas.openxmlformats.org/officeDocument/2006/math">
                    <m:rad>
                      <m:radPr>
                        <m:degHide m:val="on"/>
                        <m:ctrlPr>
                          <a:rPr lang="en-US" altLang="en-US" sz="2400" i="1" smtClean="0">
                            <a:solidFill>
                              <a:srgbClr val="FFFFFF"/>
                            </a:solidFill>
                            <a:latin typeface="Cambria Math" panose="02040503050406030204" pitchFamily="18" charset="0"/>
                          </a:rPr>
                        </m:ctrlPr>
                      </m:radPr>
                      <m:deg/>
                      <m:e>
                        <m:f>
                          <m:fPr>
                            <m:ctrlPr>
                              <a:rPr lang="en-US" altLang="en-US" sz="2400" i="1" smtClean="0">
                                <a:solidFill>
                                  <a:srgbClr val="FFFFFF"/>
                                </a:solidFill>
                                <a:latin typeface="Cambria Math" panose="02040503050406030204" pitchFamily="18" charset="0"/>
                              </a:rPr>
                            </m:ctrlPr>
                          </m:fPr>
                          <m:num>
                            <m:r>
                              <a:rPr lang="en-US" altLang="en-US" sz="2400" b="0" i="1" smtClean="0">
                                <a:solidFill>
                                  <a:srgbClr val="FFFFFF"/>
                                </a:solidFill>
                                <a:latin typeface="Cambria Math" panose="02040503050406030204" pitchFamily="18" charset="0"/>
                              </a:rPr>
                              <m:t>(# </m:t>
                            </m:r>
                            <m:r>
                              <a:rPr lang="en-US" altLang="en-US" sz="2400" b="0" i="1" smtClean="0">
                                <a:solidFill>
                                  <a:srgbClr val="FFFFFF"/>
                                </a:solidFill>
                                <a:latin typeface="Cambria Math" panose="02040503050406030204" pitchFamily="18" charset="0"/>
                              </a:rPr>
                              <m:t>𝑑𝑖𝑚</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𝑝𝑟𝑜𝑏𝑙𝑒𝑚</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𝑡𝑟𝑎𝑖𝑛𝑖𝑛𝑔</m:t>
                            </m:r>
                            <m:r>
                              <a:rPr lang="en-US" altLang="en-US" sz="2400" i="1">
                                <a:solidFill>
                                  <a:srgbClr val="FFFFFF"/>
                                </a:solidFill>
                                <a:latin typeface="Cambria Math" panose="02040503050406030204" pitchFamily="18" charset="0"/>
                              </a:rPr>
                              <m:t> </m:t>
                            </m:r>
                            <m:r>
                              <a:rPr lang="en-US" altLang="en-US" sz="2400" i="1">
                                <a:solidFill>
                                  <a:srgbClr val="FFFFFF"/>
                                </a:solidFill>
                                <a:latin typeface="Cambria Math" panose="02040503050406030204" pitchFamily="18" charset="0"/>
                              </a:rPr>
                              <m:t>𝑑𝑎𝑡𝑎</m:t>
                            </m:r>
                            <m:r>
                              <a:rPr lang="en-US" altLang="en-US" sz="2400" i="1">
                                <a:solidFill>
                                  <a:srgbClr val="FFFFFF"/>
                                </a:solidFill>
                                <a:latin typeface="Cambria Math" panose="02040503050406030204" pitchFamily="18" charset="0"/>
                              </a:rPr>
                              <m:t>)</m:t>
                            </m:r>
                          </m:num>
                          <m:den>
                            <m:r>
                              <a:rPr lang="en-US" altLang="en-US" sz="2400" b="0" i="1" smtClean="0">
                                <a:solidFill>
                                  <a:srgbClr val="FFFFFF"/>
                                </a:solidFill>
                                <a:latin typeface="Cambria Math" panose="02040503050406030204" pitchFamily="18" charset="0"/>
                              </a:rPr>
                              <m:t>(# </m:t>
                            </m:r>
                            <m:r>
                              <a:rPr lang="en-US" altLang="en-US" sz="2400" b="0" i="1" smtClean="0">
                                <a:solidFill>
                                  <a:srgbClr val="FFFFFF"/>
                                </a:solidFill>
                                <a:latin typeface="Cambria Math" panose="02040503050406030204" pitchFamily="18" charset="0"/>
                              </a:rPr>
                              <m:t>𝑤𝑒𝑖𝑔h𝑡𝑠</m:t>
                            </m:r>
                            <m:r>
                              <a:rPr lang="en-US" altLang="en-US" sz="2400" b="0" i="1" smtClean="0">
                                <a:solidFill>
                                  <a:srgbClr val="FFFFFF"/>
                                </a:solidFill>
                                <a:latin typeface="Cambria Math" panose="02040503050406030204" pitchFamily="18" charset="0"/>
                              </a:rPr>
                              <m:t>)</m:t>
                            </m:r>
                          </m:den>
                        </m:f>
                      </m:e>
                    </m:rad>
                    <m:r>
                      <a:rPr lang="en-US" altLang="en-US" sz="2400" b="0" i="0" smtClean="0">
                        <a:solidFill>
                          <a:srgbClr val="FFFFFF"/>
                        </a:solidFill>
                        <a:latin typeface="Cambria Math" panose="02040503050406030204" pitchFamily="18" charset="0"/>
                      </a:rPr>
                      <m:t>   </m:t>
                    </m:r>
                  </m:oMath>
                </a14:m>
                <a:r>
                  <a:rPr lang="en-US" altLang="en-US" sz="2400" dirty="0">
                    <a:solidFill>
                      <a:srgbClr val="FFFFFF"/>
                    </a:solidFill>
                  </a:rPr>
                  <a:t>= </a:t>
                </a:r>
                <a14:m>
                  <m:oMath xmlns:m="http://schemas.openxmlformats.org/officeDocument/2006/math">
                    <m:rad>
                      <m:radPr>
                        <m:degHide m:val="on"/>
                        <m:ctrlPr>
                          <a:rPr lang="en-US" altLang="en-US" sz="2400" i="1">
                            <a:solidFill>
                              <a:srgbClr val="FFFFFF"/>
                            </a:solidFill>
                            <a:latin typeface="Cambria Math" panose="02040503050406030204" pitchFamily="18" charset="0"/>
                          </a:rPr>
                        </m:ctrlPr>
                      </m:radPr>
                      <m:deg/>
                      <m:e>
                        <m:f>
                          <m:fPr>
                            <m:ctrlPr>
                              <a:rPr lang="en-US" altLang="en-US" sz="2400" i="1">
                                <a:solidFill>
                                  <a:srgbClr val="FFFFFF"/>
                                </a:solidFill>
                                <a:latin typeface="Cambria Math" panose="02040503050406030204" pitchFamily="18" charset="0"/>
                              </a:rPr>
                            </m:ctrlPr>
                          </m:fPr>
                          <m:num>
                            <m:r>
                              <a:rPr lang="en-US" altLang="en-US" sz="2400" b="0" i="1" smtClean="0">
                                <a:solidFill>
                                  <a:srgbClr val="FFFFFF"/>
                                </a:solidFill>
                                <a:latin typeface="Cambria Math" panose="02040503050406030204" pitchFamily="18" charset="0"/>
                              </a:rPr>
                              <m:t>𝑛𝐷</m:t>
                            </m:r>
                          </m:num>
                          <m:den>
                            <m:r>
                              <a:rPr lang="en-US" altLang="en-US" sz="2400" b="0" i="1" smtClean="0">
                                <a:solidFill>
                                  <a:srgbClr val="FFFFFF"/>
                                </a:solidFill>
                                <a:latin typeface="Cambria Math" panose="02040503050406030204" pitchFamily="18" charset="0"/>
                              </a:rPr>
                              <m:t>𝑚</m:t>
                            </m:r>
                          </m:den>
                        </m:f>
                      </m:e>
                    </m:rad>
                  </m:oMath>
                </a14:m>
                <a:endParaRPr lang="en-US" sz="2400" baseline="30000" dirty="0"/>
              </a:p>
              <a:p>
                <a:r>
                  <a:rPr lang="en-US" altLang="en-US" sz="2400" dirty="0">
                    <a:solidFill>
                      <a:srgbClr val="FFFFFF"/>
                    </a:solidFill>
                  </a:rPr>
                  <a:t>    ie if you want your model to be smooth then</a:t>
                </a:r>
                <a:br>
                  <a:rPr lang="en-US" altLang="en-US" sz="2400" dirty="0">
                    <a:solidFill>
                      <a:srgbClr val="FFFFFF"/>
                    </a:solidFill>
                  </a:rPr>
                </a:br>
                <a:r>
                  <a:rPr lang="en-US" altLang="en-US" sz="2400" dirty="0">
                    <a:solidFill>
                      <a:srgbClr val="FFFFFF"/>
                    </a:solidFill>
                  </a:rPr>
                  <a:t>       # weights </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lang="en-US" altLang="en-US" sz="2400" dirty="0">
                    <a:solidFill>
                      <a:srgbClr val="FFFFFF"/>
                    </a:solidFill>
                    <a:latin typeface="Times New Roman"/>
                    <a:cs typeface="Times New Roman" panose="02020603050405020304" pitchFamily="18" charset="0"/>
                    <a:sym typeface="Symbol" panose="05050102010706020507" pitchFamily="18" charset="2"/>
                  </a:rPr>
                  <a:t> (# dim of problem)(# training data)</a:t>
                </a:r>
                <a:endParaRPr lang="en-US" sz="2400" baseline="30000" dirty="0"/>
              </a:p>
            </p:txBody>
          </p:sp>
        </mc:Choice>
        <mc:Fallback xmlns="">
          <p:sp>
            <p:nvSpPr>
              <p:cNvPr id="91" name="TextBox 90">
                <a:extLst>
                  <a:ext uri="{FF2B5EF4-FFF2-40B4-BE49-F238E27FC236}">
                    <a16:creationId xmlns:a16="http://schemas.microsoft.com/office/drawing/2014/main" id="{72F224C0-0BC7-852A-AC2C-8D526862D146}"/>
                  </a:ext>
                </a:extLst>
              </p:cNvPr>
              <p:cNvSpPr txBox="1">
                <a:spLocks noRot="1" noChangeAspect="1" noMove="1" noResize="1" noEditPoints="1" noAdjustHandles="1" noChangeArrowheads="1" noChangeShapeType="1" noTextEdit="1"/>
              </p:cNvSpPr>
              <p:nvPr/>
            </p:nvSpPr>
            <p:spPr bwMode="auto">
              <a:xfrm>
                <a:off x="254000" y="3698027"/>
                <a:ext cx="10134600" cy="3135858"/>
              </a:xfrm>
              <a:prstGeom prst="rect">
                <a:avLst/>
              </a:prstGeom>
              <a:blipFill>
                <a:blip r:embed="rId4"/>
                <a:stretch>
                  <a:fillRect l="-963" t="-1556" b="-3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92" name="Group 91">
            <a:extLst>
              <a:ext uri="{FF2B5EF4-FFF2-40B4-BE49-F238E27FC236}">
                <a16:creationId xmlns:a16="http://schemas.microsoft.com/office/drawing/2014/main" id="{25962EA7-B72F-D3E2-63D6-F38F0472AA74}"/>
              </a:ext>
            </a:extLst>
          </p:cNvPr>
          <p:cNvGrpSpPr/>
          <p:nvPr/>
        </p:nvGrpSpPr>
        <p:grpSpPr>
          <a:xfrm>
            <a:off x="1954316" y="823924"/>
            <a:ext cx="4711527" cy="2011680"/>
            <a:chOff x="1954316" y="823924"/>
            <a:chExt cx="4711527" cy="2011680"/>
          </a:xfrm>
        </p:grpSpPr>
        <p:sp>
          <p:nvSpPr>
            <p:cNvPr id="93" name="Rectangle 92">
              <a:extLst>
                <a:ext uri="{FF2B5EF4-FFF2-40B4-BE49-F238E27FC236}">
                  <a16:creationId xmlns:a16="http://schemas.microsoft.com/office/drawing/2014/main" id="{EA4738B4-053E-3140-6D9C-4F8AF8D47654}"/>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94" name="Picture 6" descr="Image result for convolutional neural network">
              <a:extLst>
                <a:ext uri="{FF2B5EF4-FFF2-40B4-BE49-F238E27FC236}">
                  <a16:creationId xmlns:a16="http://schemas.microsoft.com/office/drawing/2014/main" id="{CC3AD815-1A13-3E28-EE3D-8316DCC67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60DB92D4-0EFF-3572-DA73-D58C7E7362EB}"/>
              </a:ext>
            </a:extLst>
          </p:cNvPr>
          <p:cNvPicPr>
            <a:picLocks noChangeAspect="1"/>
          </p:cNvPicPr>
          <p:nvPr/>
        </p:nvPicPr>
        <p:blipFill>
          <a:blip r:embed="rId6"/>
          <a:stretch>
            <a:fillRect/>
          </a:stretch>
        </p:blipFill>
        <p:spPr>
          <a:xfrm>
            <a:off x="4360036" y="4022416"/>
            <a:ext cx="4563112" cy="990738"/>
          </a:xfrm>
          <a:prstGeom prst="rect">
            <a:avLst/>
          </a:prstGeom>
        </p:spPr>
      </p:pic>
      <p:grpSp>
        <p:nvGrpSpPr>
          <p:cNvPr id="8" name="Group 7">
            <a:extLst>
              <a:ext uri="{FF2B5EF4-FFF2-40B4-BE49-F238E27FC236}">
                <a16:creationId xmlns:a16="http://schemas.microsoft.com/office/drawing/2014/main" id="{7BB7977C-95D5-51CA-79CB-4D9180F99D79}"/>
              </a:ext>
            </a:extLst>
          </p:cNvPr>
          <p:cNvGrpSpPr/>
          <p:nvPr/>
        </p:nvGrpSpPr>
        <p:grpSpPr>
          <a:xfrm>
            <a:off x="3122285" y="2520028"/>
            <a:ext cx="5546671" cy="1502388"/>
            <a:chOff x="3039459" y="2619342"/>
            <a:chExt cx="5546671" cy="1502388"/>
          </a:xfrm>
        </p:grpSpPr>
        <p:pic>
          <p:nvPicPr>
            <p:cNvPr id="9" name="Picture 2" descr="Image Result">
              <a:extLst>
                <a:ext uri="{FF2B5EF4-FFF2-40B4-BE49-F238E27FC236}">
                  <a16:creationId xmlns:a16="http://schemas.microsoft.com/office/drawing/2014/main" id="{23085B18-1FD3-95B6-75CD-64F9FB564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083742" y="2619342"/>
              <a:ext cx="1502388" cy="150238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5">
              <a:extLst>
                <a:ext uri="{FF2B5EF4-FFF2-40B4-BE49-F238E27FC236}">
                  <a16:creationId xmlns:a16="http://schemas.microsoft.com/office/drawing/2014/main" id="{3E8DB85C-72E5-6BF1-473D-8E80C199FAFF}"/>
                </a:ext>
              </a:extLst>
            </p:cNvPr>
            <p:cNvSpPr>
              <a:spLocks noChangeArrowheads="1"/>
            </p:cNvSpPr>
            <p:nvPr/>
          </p:nvSpPr>
          <p:spPr bwMode="auto">
            <a:xfrm>
              <a:off x="3039459" y="2632163"/>
              <a:ext cx="3936281" cy="956742"/>
            </a:xfrm>
            <a:prstGeom prst="wedgeRoundRectCallout">
              <a:avLst>
                <a:gd name="adj1" fmla="val 56561"/>
                <a:gd name="adj2" fmla="val -3348"/>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Maybe it is ok that</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grpSp>
    </p:spTree>
    <p:extLst>
      <p:ext uri="{BB962C8B-B14F-4D97-AF65-F5344CB8AC3E}">
        <p14:creationId xmlns:p14="http://schemas.microsoft.com/office/powerpoint/2010/main" val="10110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xEl>
                                              <p:pRg st="0" end="0"/>
                                            </p:txEl>
                                          </p:spTgt>
                                        </p:tgtEl>
                                        <p:attrNameLst>
                                          <p:attrName>style.visibility</p:attrName>
                                        </p:attrNameLst>
                                      </p:cBhvr>
                                      <p:to>
                                        <p:strVal val="visible"/>
                                      </p:to>
                                    </p:set>
                                    <p:anim calcmode="lin" valueType="num">
                                      <p:cBhvr additive="base">
                                        <p:cTn id="11"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1">
                                            <p:txEl>
                                              <p:pRg st="1" end="1"/>
                                            </p:txEl>
                                          </p:spTgt>
                                        </p:tgtEl>
                                        <p:attrNameLst>
                                          <p:attrName>style.visibility</p:attrName>
                                        </p:attrNameLst>
                                      </p:cBhvr>
                                      <p:to>
                                        <p:strVal val="visible"/>
                                      </p:to>
                                    </p:set>
                                    <p:anim calcmode="lin" valueType="num">
                                      <p:cBhvr additive="base">
                                        <p:cTn id="17"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1">
                                            <p:txEl>
                                              <p:pRg st="2" end="2"/>
                                            </p:txEl>
                                          </p:spTgt>
                                        </p:tgtEl>
                                        <p:attrNameLst>
                                          <p:attrName>style.visibility</p:attrName>
                                        </p:attrNameLst>
                                      </p:cBhvr>
                                      <p:to>
                                        <p:strVal val="visible"/>
                                      </p:to>
                                    </p:set>
                                    <p:anim calcmode="lin" valueType="num">
                                      <p:cBhvr additive="base">
                                        <p:cTn id="23"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1">
                                            <p:txEl>
                                              <p:pRg st="3" end="3"/>
                                            </p:txEl>
                                          </p:spTgt>
                                        </p:tgtEl>
                                        <p:attrNameLst>
                                          <p:attrName>style.visibility</p:attrName>
                                        </p:attrNameLst>
                                      </p:cBhvr>
                                      <p:to>
                                        <p:strVal val="visible"/>
                                      </p:to>
                                    </p:set>
                                    <p:anim calcmode="lin" valueType="num">
                                      <p:cBhvr additive="base">
                                        <p:cTn id="29" dur="500" fill="hold"/>
                                        <p:tgtEl>
                                          <p:spTgt spid="9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1">
                                            <p:txEl>
                                              <p:pRg st="4" end="4"/>
                                            </p:txEl>
                                          </p:spTgt>
                                        </p:tgtEl>
                                        <p:attrNameLst>
                                          <p:attrName>style.visibility</p:attrName>
                                        </p:attrNameLst>
                                      </p:cBhvr>
                                      <p:to>
                                        <p:strVal val="visible"/>
                                      </p:to>
                                    </p:set>
                                    <p:anim calcmode="lin" valueType="num">
                                      <p:cBhvr additive="base">
                                        <p:cTn id="37" dur="500" fill="hold"/>
                                        <p:tgtEl>
                                          <p:spTgt spid="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1">
                                            <p:txEl>
                                              <p:pRg st="5" end="5"/>
                                            </p:txEl>
                                          </p:spTgt>
                                        </p:tgtEl>
                                        <p:attrNameLst>
                                          <p:attrName>style.visibility</p:attrName>
                                        </p:attrNameLst>
                                      </p:cBhvr>
                                      <p:to>
                                        <p:strVal val="visible"/>
                                      </p:to>
                                    </p:set>
                                    <p:anim calcmode="lin" valueType="num">
                                      <p:cBhvr additive="base">
                                        <p:cTn id="43" dur="500" fill="hold"/>
                                        <p:tgtEl>
                                          <p:spTgt spid="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700" fill="hold"/>
                                        <p:tgtEl>
                                          <p:spTgt spid="91">
                                            <p:txEl>
                                              <p:pRg st="2" end="2"/>
                                            </p:txEl>
                                          </p:spTgt>
                                        </p:tgtEl>
                                        <p:attrNameLst>
                                          <p:attrName>style.color</p:attrName>
                                        </p:attrNameLst>
                                      </p:cBhvr>
                                      <p:to>
                                        <a:srgbClr val="FFFF00"/>
                                      </p:to>
                                    </p:animClr>
                                  </p:childTnLst>
                                </p:cTn>
                              </p:par>
                              <p:par>
                                <p:cTn id="55" presetID="1" presetClass="exit" presetSubtype="0" fill="hold"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243">
            <a:extLst>
              <a:ext uri="{FF2B5EF4-FFF2-40B4-BE49-F238E27FC236}">
                <a16:creationId xmlns:a16="http://schemas.microsoft.com/office/drawing/2014/main" id="{633C3C61-09D3-4E0B-BEE9-BB30C7D17C6A}"/>
              </a:ext>
            </a:extLst>
          </p:cNvPr>
          <p:cNvGrpSpPr/>
          <p:nvPr/>
        </p:nvGrpSpPr>
        <p:grpSpPr>
          <a:xfrm>
            <a:off x="1954316" y="823924"/>
            <a:ext cx="4711527" cy="2011680"/>
            <a:chOff x="1954316" y="823924"/>
            <a:chExt cx="4711527" cy="2011680"/>
          </a:xfrm>
        </p:grpSpPr>
        <p:sp>
          <p:nvSpPr>
            <p:cNvPr id="245" name="Rectangle 244">
              <a:extLst>
                <a:ext uri="{FF2B5EF4-FFF2-40B4-BE49-F238E27FC236}">
                  <a16:creationId xmlns:a16="http://schemas.microsoft.com/office/drawing/2014/main" id="{A17907AF-691A-43DF-A127-F379A5577C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246" name="Picture 6" descr="Image result for convolutional neural network">
              <a:extLst>
                <a:ext uri="{FF2B5EF4-FFF2-40B4-BE49-F238E27FC236}">
                  <a16:creationId xmlns:a16="http://schemas.microsoft.com/office/drawing/2014/main" id="{F1D909B6-2001-403C-8C06-345D94E6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FF00FF"/>
                    </a:solidFill>
                    <a:sym typeface="Symbol" panose="05050102010706020507" pitchFamily="18" charset="2"/>
                  </a:rPr>
                  <a:t>x</a:t>
                </a:r>
                <a:r>
                  <a:rPr lang="en-CA" sz="2400" i="1" baseline="-25000" dirty="0">
                    <a:solidFill>
                      <a:srgbClr val="FF00FF"/>
                    </a:solidFill>
                  </a:rPr>
                  <a:t>i</a:t>
                </a:r>
                <a:r>
                  <a:rPr lang="en-CA" sz="2400" i="1" dirty="0">
                    <a:solidFill>
                      <a:srgbClr val="66FF33"/>
                    </a:solidFill>
                  </a:rPr>
                  <a:t> </a:t>
                </a:r>
                <a:r>
                  <a:rPr lang="en-US" sz="2400" dirty="0"/>
                  <a:t>= </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altLang="en-US" sz="2400" dirty="0">
                    <a:sym typeface="Symbol" panose="05050102010706020507" pitchFamily="18" charset="2"/>
                  </a:rPr>
                  <a:t>which is t</a:t>
                </a:r>
                <a:r>
                  <a:rPr lang="en-US" sz="2400" dirty="0"/>
                  <a:t>he influence of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i="1">
                            <a:solidFill>
                              <a:srgbClr val="FF00FF"/>
                            </a:solidFill>
                            <a:latin typeface="Cambria Math" panose="02040503050406030204" pitchFamily="18" charset="0"/>
                            <a:sym typeface="Symbol" panose="05050102010706020507" pitchFamily="18" charset="2"/>
                          </a:rPr>
                          <m:t>𝑖</m:t>
                        </m:r>
                      </m:sub>
                    </m:sSub>
                    <m:r>
                      <a:rPr lang="en-US" altLang="en-US" sz="2400" b="0" i="0" smtClean="0">
                        <a:solidFill>
                          <a:srgbClr val="FF00FF"/>
                        </a:solidFill>
                        <a:latin typeface="Cambria Math" panose="02040503050406030204" pitchFamily="18" charset="0"/>
                        <a:sym typeface="Symbol" panose="05050102010706020507" pitchFamily="18" charset="2"/>
                      </a:rPr>
                      <m:t> </m:t>
                    </m:r>
                  </m:oMath>
                </a14:m>
                <a:r>
                  <a:rPr lang="en-US" sz="2400" dirty="0"/>
                  <a:t>on </a:t>
                </a:r>
                <a14:m>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smtClean="0">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oMath>
                </a14:m>
                <a:r>
                  <a:rPr lang="en-US" sz="2400" dirty="0"/>
                  <a:t> </a:t>
                </a:r>
                <a:br>
                  <a:rPr lang="en-US" sz="2400" dirty="0"/>
                </a:br>
                <a:r>
                  <a:rPr lang="en-US" sz="2400" dirty="0"/>
                  <a:t>                      (i.e. weight of super edge).</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56203"/>
                <a:ext cx="10134600" cy="830997"/>
              </a:xfrm>
              <a:prstGeom prst="rect">
                <a:avLst/>
              </a:prstGeom>
              <a:blipFill>
                <a:blip r:embed="rId4"/>
                <a:stretch>
                  <a:fillRect l="-301" t="-10294"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42" name="TextBox 241">
            <a:extLst>
              <a:ext uri="{FF2B5EF4-FFF2-40B4-BE49-F238E27FC236}">
                <a16:creationId xmlns:a16="http://schemas.microsoft.com/office/drawing/2014/main" id="{1880A66B-F080-45A6-8FAE-5AE9404FF296}"/>
              </a:ext>
            </a:extLst>
          </p:cNvPr>
          <p:cNvSpPr txBox="1"/>
          <p:nvPr/>
        </p:nvSpPr>
        <p:spPr bwMode="auto">
          <a:xfrm>
            <a:off x="6289275" y="2824575"/>
            <a:ext cx="3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US" sz="2400" dirty="0"/>
              <a:t>~ normal(0,</a:t>
            </a:r>
            <a:r>
              <a:rPr lang="en-US" sz="2400" baseline="30000" dirty="0"/>
              <a:t>2</a:t>
            </a:r>
            <a:r>
              <a:rPr lang="en-US" sz="2400" dirty="0"/>
              <a:t>/</a:t>
            </a:r>
            <a:r>
              <a:rPr lang="en-US" sz="2400" baseline="-25000" dirty="0"/>
              <a:t>m</a:t>
            </a:r>
            <a:r>
              <a:rPr lang="en-US" sz="2400" dirty="0"/>
              <a:t>).</a:t>
            </a:r>
          </a:p>
        </p:txBody>
      </p:sp>
      <p:grpSp>
        <p:nvGrpSpPr>
          <p:cNvPr id="30" name="Group 29">
            <a:extLst>
              <a:ext uri="{FF2B5EF4-FFF2-40B4-BE49-F238E27FC236}">
                <a16:creationId xmlns:a16="http://schemas.microsoft.com/office/drawing/2014/main" id="{4985518E-3198-7652-B0A5-E72239043173}"/>
              </a:ext>
            </a:extLst>
          </p:cNvPr>
          <p:cNvGrpSpPr/>
          <p:nvPr/>
        </p:nvGrpSpPr>
        <p:grpSpPr>
          <a:xfrm>
            <a:off x="2267118" y="1754460"/>
            <a:ext cx="528730" cy="575928"/>
            <a:chOff x="3924300" y="1649407"/>
            <a:chExt cx="528730" cy="575928"/>
          </a:xfrm>
        </p:grpSpPr>
        <p:sp>
          <p:nvSpPr>
            <p:cNvPr id="31" name="Rectangle 30">
              <a:extLst>
                <a:ext uri="{FF2B5EF4-FFF2-40B4-BE49-F238E27FC236}">
                  <a16:creationId xmlns:a16="http://schemas.microsoft.com/office/drawing/2014/main" id="{07D9B580-2C35-8F11-ADBF-9B4C8B470481}"/>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224" name="Group 223">
              <a:extLst>
                <a:ext uri="{FF2B5EF4-FFF2-40B4-BE49-F238E27FC236}">
                  <a16:creationId xmlns:a16="http://schemas.microsoft.com/office/drawing/2014/main" id="{3C3804AF-68BB-3C0E-69AE-B1118D47D14C}"/>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17B44A92-9CFD-E824-1034-46CEA6C497B8}"/>
                      </a:ext>
                    </a:extLst>
                  </p:cNvPr>
                  <p:cNvSpPr txBox="1"/>
                  <p:nvPr/>
                </p:nvSpPr>
                <p:spPr bwMode="auto">
                  <a:xfrm>
                    <a:off x="3924300" y="1649407"/>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m:oMathPara>
                    </a14:m>
                    <a:endParaRPr lang="en-GB" sz="2400" dirty="0">
                      <a:solidFill>
                        <a:srgbClr val="FF00FF"/>
                      </a:solidFill>
                    </a:endParaRPr>
                  </a:p>
                </p:txBody>
              </p:sp>
            </mc:Choice>
            <mc:Fallback xmlns="">
              <p:sp>
                <p:nvSpPr>
                  <p:cNvPr id="225" name="TextBox 224">
                    <a:extLst>
                      <a:ext uri="{FF2B5EF4-FFF2-40B4-BE49-F238E27FC236}">
                        <a16:creationId xmlns:a16="http://schemas.microsoft.com/office/drawing/2014/main" id="{17B44A92-9CFD-E824-1034-46CEA6C497B8}"/>
                      </a:ext>
                    </a:extLst>
                  </p:cNvPr>
                  <p:cNvSpPr txBox="1">
                    <a:spLocks noRot="1" noChangeAspect="1" noMove="1" noResize="1" noEditPoints="1" noAdjustHandles="1" noChangeArrowheads="1" noChangeShapeType="1" noTextEdit="1"/>
                  </p:cNvSpPr>
                  <p:nvPr/>
                </p:nvSpPr>
                <p:spPr bwMode="auto">
                  <a:xfrm>
                    <a:off x="3924300" y="1649407"/>
                    <a:ext cx="528730" cy="461665"/>
                  </a:xfrm>
                  <a:prstGeom prst="rect">
                    <a:avLst/>
                  </a:prstGeom>
                  <a:blipFill>
                    <a:blip r:embed="rId5"/>
                    <a:stretch>
                      <a:fillRect t="-18421" r="-27586"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26" name="Oval 225">
                <a:extLst>
                  <a:ext uri="{FF2B5EF4-FFF2-40B4-BE49-F238E27FC236}">
                    <a16:creationId xmlns:a16="http://schemas.microsoft.com/office/drawing/2014/main" id="{FCBC204F-E6DD-7450-60C5-31A8E2520A66}"/>
                  </a:ext>
                </a:extLst>
              </p:cNvPr>
              <p:cNvSpPr/>
              <p:nvPr/>
            </p:nvSpPr>
            <p:spPr>
              <a:xfrm>
                <a:off x="4109055" y="2099480"/>
                <a:ext cx="136993" cy="125855"/>
              </a:xfrm>
              <a:prstGeom prst="ellipse">
                <a:avLst/>
              </a:prstGeom>
              <a:solidFill>
                <a:srgbClr val="FF00FF"/>
              </a:solidFill>
              <a:ln>
                <a:noFill/>
              </a:ln>
            </p:spPr>
            <p:txBody>
              <a:bodyPr wrap="square" rtlCol="0" anchor="ctr">
                <a:spAutoFit/>
              </a:bodyPr>
              <a:lstStyle/>
              <a:p>
                <a:pPr algn="l"/>
                <a:endParaRPr lang="en-CA" sz="2400" dirty="0"/>
              </a:p>
            </p:txBody>
          </p:sp>
        </p:grpSp>
      </p:grpSp>
      <p:grpSp>
        <p:nvGrpSpPr>
          <p:cNvPr id="228" name="Group 227">
            <a:extLst>
              <a:ext uri="{FF2B5EF4-FFF2-40B4-BE49-F238E27FC236}">
                <a16:creationId xmlns:a16="http://schemas.microsoft.com/office/drawing/2014/main" id="{C019A7EE-CF6F-DC0F-E9C6-E47AADEF47AE}"/>
              </a:ext>
            </a:extLst>
          </p:cNvPr>
          <p:cNvGrpSpPr/>
          <p:nvPr/>
        </p:nvGrpSpPr>
        <p:grpSpPr>
          <a:xfrm>
            <a:off x="3718118" y="1693779"/>
            <a:ext cx="716665" cy="461665"/>
            <a:chOff x="3596516" y="1667941"/>
            <a:chExt cx="932015" cy="461665"/>
          </a:xfrm>
        </p:grpSpPr>
        <p:sp>
          <p:nvSpPr>
            <p:cNvPr id="230" name="Rectangle 229">
              <a:extLst>
                <a:ext uri="{FF2B5EF4-FFF2-40B4-BE49-F238E27FC236}">
                  <a16:creationId xmlns:a16="http://schemas.microsoft.com/office/drawing/2014/main" id="{2A6B2640-33FD-2A5E-1A57-4D13086306AE}"/>
                </a:ext>
              </a:extLst>
            </p:cNvPr>
            <p:cNvSpPr/>
            <p:nvPr/>
          </p:nvSpPr>
          <p:spPr>
            <a:xfrm>
              <a:off x="3742089" y="1758716"/>
              <a:ext cx="713122"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7D73CDE6-4FCD-D584-3415-423E11904D13}"/>
                    </a:ext>
                  </a:extLst>
                </p:cNvPr>
                <p:cNvSpPr txBox="1"/>
                <p:nvPr/>
              </p:nvSpPr>
              <p:spPr bwMode="auto">
                <a:xfrm>
                  <a:off x="3596516" y="1667941"/>
                  <a:ext cx="932015"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231" name="TextBox 230">
                  <a:extLst>
                    <a:ext uri="{FF2B5EF4-FFF2-40B4-BE49-F238E27FC236}">
                      <a16:creationId xmlns:a16="http://schemas.microsoft.com/office/drawing/2014/main" id="{7D73CDE6-4FCD-D584-3415-423E11904D13}"/>
                    </a:ext>
                  </a:extLst>
                </p:cNvPr>
                <p:cNvSpPr txBox="1">
                  <a:spLocks noRot="1" noChangeAspect="1" noMove="1" noResize="1" noEditPoints="1" noAdjustHandles="1" noChangeArrowheads="1" noChangeShapeType="1" noTextEdit="1"/>
                </p:cNvSpPr>
                <p:nvPr/>
              </p:nvSpPr>
              <p:spPr bwMode="auto">
                <a:xfrm>
                  <a:off x="3596516" y="1667941"/>
                  <a:ext cx="932015" cy="461665"/>
                </a:xfrm>
                <a:prstGeom prst="rect">
                  <a:avLst/>
                </a:prstGeom>
                <a:blipFill>
                  <a:blip r:embed="rId6"/>
                  <a:stretch>
                    <a:fillRect l="-2564" r="-6838" b="-15789"/>
                  </a:stretch>
                </a:blipFill>
                <a:ln>
                  <a:noFill/>
                </a:ln>
              </p:spPr>
              <p:txBody>
                <a:bodyPr/>
                <a:lstStyle/>
                <a:p>
                  <a:r>
                    <a:rPr lang="en-GB">
                      <a:noFill/>
                    </a:rPr>
                    <a:t> </a:t>
                  </a:r>
                </a:p>
              </p:txBody>
            </p:sp>
          </mc:Fallback>
        </mc:AlternateContent>
      </p:grpSp>
      <p:grpSp>
        <p:nvGrpSpPr>
          <p:cNvPr id="232" name="Group 231">
            <a:extLst>
              <a:ext uri="{FF2B5EF4-FFF2-40B4-BE49-F238E27FC236}">
                <a16:creationId xmlns:a16="http://schemas.microsoft.com/office/drawing/2014/main" id="{C3E310D5-478B-F2B7-112A-0280EF0946A6}"/>
              </a:ext>
            </a:extLst>
          </p:cNvPr>
          <p:cNvGrpSpPr/>
          <p:nvPr/>
        </p:nvGrpSpPr>
        <p:grpSpPr>
          <a:xfrm>
            <a:off x="5746936" y="1595058"/>
            <a:ext cx="577773" cy="477486"/>
            <a:chOff x="6180835" y="1600200"/>
            <a:chExt cx="577773" cy="477486"/>
          </a:xfrm>
        </p:grpSpPr>
        <p:sp>
          <p:nvSpPr>
            <p:cNvPr id="233" name="Rectangle 232">
              <a:extLst>
                <a:ext uri="{FF2B5EF4-FFF2-40B4-BE49-F238E27FC236}">
                  <a16:creationId xmlns:a16="http://schemas.microsoft.com/office/drawing/2014/main" id="{142B7471-0400-3F92-7A77-40595E3D2E18}"/>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234" name="Group 233">
              <a:extLst>
                <a:ext uri="{FF2B5EF4-FFF2-40B4-BE49-F238E27FC236}">
                  <a16:creationId xmlns:a16="http://schemas.microsoft.com/office/drawing/2014/main" id="{0A6CABBE-1DFD-3392-BD8E-B016F26E10F8}"/>
                </a:ext>
              </a:extLst>
            </p:cNvPr>
            <p:cNvGrpSpPr/>
            <p:nvPr/>
          </p:nvGrpSpPr>
          <p:grpSpPr>
            <a:xfrm>
              <a:off x="6180835" y="1600200"/>
              <a:ext cx="577773" cy="461665"/>
              <a:chOff x="6180835" y="1600200"/>
              <a:chExt cx="577773" cy="461665"/>
            </a:xfrm>
          </p:grpSpPr>
          <p:sp>
            <p:nvSpPr>
              <p:cNvPr id="235" name="Oval 234">
                <a:extLst>
                  <a:ext uri="{FF2B5EF4-FFF2-40B4-BE49-F238E27FC236}">
                    <a16:creationId xmlns:a16="http://schemas.microsoft.com/office/drawing/2014/main" id="{34E6DE65-BC5E-6C9F-5256-47FDA31699DE}"/>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24DC56FF-E557-332B-064C-505B5C794368}"/>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236" name="TextBox 235">
                    <a:extLst>
                      <a:ext uri="{FF2B5EF4-FFF2-40B4-BE49-F238E27FC236}">
                        <a16:creationId xmlns:a16="http://schemas.microsoft.com/office/drawing/2014/main" id="{24DC56FF-E557-332B-064C-505B5C794368}"/>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7"/>
                    <a:stretch>
                      <a:fillRect t="-18667" r="-2643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p:sp>
        <p:nvSpPr>
          <p:cNvPr id="36" name="TextBox 35">
            <a:extLst>
              <a:ext uri="{FF2B5EF4-FFF2-40B4-BE49-F238E27FC236}">
                <a16:creationId xmlns:a16="http://schemas.microsoft.com/office/drawing/2014/main" id="{9C36C5B5-7B85-7981-757F-FBA34790D455}"/>
              </a:ext>
            </a:extLst>
          </p:cNvPr>
          <p:cNvSpPr txBox="1"/>
          <p:nvPr/>
        </p:nvSpPr>
        <p:spPr bwMode="auto">
          <a:xfrm>
            <a:off x="457200" y="4026363"/>
            <a:ext cx="1013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sz="2400" baseline="-25000" dirty="0">
                <a:solidFill>
                  <a:srgbClr val="66FF33"/>
                </a:solidFill>
              </a:rPr>
              <a:t> </a:t>
            </a:r>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ir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of weights in path</a:t>
            </a:r>
          </a:p>
          <a:p>
            <a:r>
              <a:rPr lang="en-US" sz="2400" dirty="0"/>
              <a:t>                         Unless the path is zeroed by a </a:t>
            </a:r>
            <a:r>
              <a:rPr lang="en-US" altLang="en-US" sz="2400" dirty="0" err="1"/>
              <a:t>ReLU</a:t>
            </a:r>
            <a:r>
              <a:rPr lang="en-US" altLang="en-US" sz="2400" dirty="0"/>
              <a:t> </a:t>
            </a:r>
            <a:r>
              <a:rPr lang="en-US" altLang="en-US" sz="2400" i="1" dirty="0"/>
              <a:t>max(</a:t>
            </a:r>
            <a:r>
              <a:rPr lang="en-US" altLang="en-US" sz="2400" i="1" dirty="0" err="1"/>
              <a:t>0,z</a:t>
            </a:r>
            <a:r>
              <a:rPr lang="en-US" altLang="en-US" sz="2400" i="1" dirty="0"/>
              <a:t>)</a:t>
            </a:r>
          </a:p>
          <a:p>
            <a:r>
              <a:rPr lang="en-US" sz="2400" dirty="0"/>
              <a:t>By independence</a:t>
            </a:r>
            <a:br>
              <a:rPr lang="en-US" sz="2400" dirty="0"/>
            </a:br>
            <a:r>
              <a:rPr lang="en-US" sz="2400" dirty="0"/>
              <a:t>   Var(</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a:t>
            </a:r>
            <a:r>
              <a:rPr lang="en-US" sz="2400" dirty="0"/>
              <a:t>) =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ir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Var(weights)</a:t>
            </a:r>
            <a:endParaRPr lang="en-US" sz="2400" baseline="-25000" dirty="0"/>
          </a:p>
          <a:p>
            <a:r>
              <a:rPr lang="en-US" sz="2400" dirty="0"/>
              <a:t>                    = </a:t>
            </a:r>
            <a:r>
              <a:rPr lang="en-US" sz="2400" dirty="0" err="1"/>
              <a:t>m</a:t>
            </a:r>
            <a:r>
              <a:rPr lang="en-US" sz="2400" baseline="30000" dirty="0" err="1"/>
              <a:t>length</a:t>
            </a:r>
            <a:r>
              <a:rPr lang="en-US" sz="2400" baseline="30000" dirty="0"/>
              <a:t> of path-1</a:t>
            </a:r>
            <a:r>
              <a:rPr lang="en-US" altLang="en-US" sz="2400" i="1" baseline="-25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2</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  </a:t>
            </a:r>
            <a:r>
              <a:rPr lang="en-US" sz="2400" dirty="0"/>
              <a:t>(</a:t>
            </a:r>
            <a:r>
              <a:rPr lang="en-US" sz="2400" baseline="30000" dirty="0"/>
              <a:t> 1</a:t>
            </a:r>
            <a:r>
              <a:rPr lang="en-US" sz="2400" dirty="0"/>
              <a:t>/</a:t>
            </a:r>
            <a:r>
              <a:rPr lang="en-US" sz="2400" baseline="-25000" dirty="0"/>
              <a:t>2</a:t>
            </a:r>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p>
          <a:p>
            <a:r>
              <a:rPr lang="en-US" altLang="en-US" sz="2400" baseline="30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r>
              <a:rPr lang="en-US" sz="2400" baseline="30000" dirty="0"/>
              <a:t>  1</a:t>
            </a:r>
            <a:r>
              <a:rPr lang="en-US" sz="2400" dirty="0"/>
              <a:t>/</a:t>
            </a:r>
            <a:r>
              <a:rPr lang="en-US" sz="2400" baseline="-25000" dirty="0"/>
              <a:t>m</a:t>
            </a:r>
            <a:r>
              <a:rPr lang="en-US" altLang="en-US" sz="2400" dirty="0">
                <a:latin typeface="Times New Roman"/>
                <a:cs typeface="Times New Roman" panose="02020603050405020304" pitchFamily="18" charset="0"/>
                <a:sym typeface="Symbol" panose="05050102010706020507" pitchFamily="18" charset="2"/>
              </a:rPr>
              <a:t> </a:t>
            </a:r>
          </a:p>
        </p:txBody>
      </p:sp>
      <p:grpSp>
        <p:nvGrpSpPr>
          <p:cNvPr id="37" name="Group 36">
            <a:extLst>
              <a:ext uri="{FF2B5EF4-FFF2-40B4-BE49-F238E27FC236}">
                <a16:creationId xmlns:a16="http://schemas.microsoft.com/office/drawing/2014/main" id="{E006197C-8967-DFDC-A46B-B8B4BA638BE2}"/>
              </a:ext>
            </a:extLst>
          </p:cNvPr>
          <p:cNvGrpSpPr/>
          <p:nvPr/>
        </p:nvGrpSpPr>
        <p:grpSpPr>
          <a:xfrm>
            <a:off x="2588867" y="1599363"/>
            <a:ext cx="3241338" cy="878366"/>
            <a:chOff x="4147765" y="1599363"/>
            <a:chExt cx="1682439" cy="765945"/>
          </a:xfrm>
        </p:grpSpPr>
        <p:cxnSp>
          <p:nvCxnSpPr>
            <p:cNvPr id="38" name="Straight Connector 37">
              <a:extLst>
                <a:ext uri="{FF2B5EF4-FFF2-40B4-BE49-F238E27FC236}">
                  <a16:creationId xmlns:a16="http://schemas.microsoft.com/office/drawing/2014/main" id="{0947A0E4-C455-0BB9-4BBE-F1E6DFF6941A}"/>
                </a:ext>
              </a:extLst>
            </p:cNvPr>
            <p:cNvCxnSpPr>
              <a:cxnSpLocks/>
            </p:cNvCxnSpPr>
            <p:nvPr/>
          </p:nvCxnSpPr>
          <p:spPr bwMode="auto">
            <a:xfrm flipV="1">
              <a:off x="4185412" y="1600200"/>
              <a:ext cx="802259" cy="562207"/>
            </a:xfrm>
            <a:prstGeom prst="line">
              <a:avLst/>
            </a:prstGeom>
            <a:noFill/>
            <a:ln w="25400" cap="sq" cmpd="sng" algn="ctr">
              <a:solidFill>
                <a:srgbClr val="66FF3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89CF417-1FF5-6465-9F84-B0015359445B}"/>
                </a:ext>
              </a:extLst>
            </p:cNvPr>
            <p:cNvCxnSpPr>
              <a:cxnSpLocks/>
            </p:cNvCxnSpPr>
            <p:nvPr/>
          </p:nvCxnSpPr>
          <p:spPr bwMode="auto">
            <a:xfrm>
              <a:off x="5004000" y="1599363"/>
              <a:ext cx="826204" cy="297511"/>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0100D540-2B1B-00F2-43D5-B4C72C7A51BB}"/>
                </a:ext>
              </a:extLst>
            </p:cNvPr>
            <p:cNvCxnSpPr>
              <a:cxnSpLocks/>
            </p:cNvCxnSpPr>
            <p:nvPr/>
          </p:nvCxnSpPr>
          <p:spPr bwMode="auto">
            <a:xfrm>
              <a:off x="4147765" y="2188435"/>
              <a:ext cx="839906" cy="176873"/>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BABF30CF-9D5F-A677-5232-ABDB5D733BDB}"/>
                </a:ext>
              </a:extLst>
            </p:cNvPr>
            <p:cNvCxnSpPr>
              <a:cxnSpLocks/>
            </p:cNvCxnSpPr>
            <p:nvPr/>
          </p:nvCxnSpPr>
          <p:spPr bwMode="auto">
            <a:xfrm flipV="1">
              <a:off x="5013713" y="1881303"/>
              <a:ext cx="803029" cy="484005"/>
            </a:xfrm>
            <a:prstGeom prst="line">
              <a:avLst/>
            </a:prstGeom>
            <a:noFill/>
            <a:ln w="25400" cap="sq" cmpd="sng" algn="ctr">
              <a:solidFill>
                <a:srgbClr val="66FF33"/>
              </a:solidFill>
              <a:prstDash val="solid"/>
              <a:round/>
              <a:headEnd type="none" w="med" len="med"/>
              <a:tailEnd type="none" w="med" len="med"/>
            </a:ln>
            <a:effectLst/>
          </p:spPr>
        </p:cxnSp>
      </p:grpSp>
      <p:cxnSp>
        <p:nvCxnSpPr>
          <p:cNvPr id="42" name="Straight Connector 41">
            <a:extLst>
              <a:ext uri="{FF2B5EF4-FFF2-40B4-BE49-F238E27FC236}">
                <a16:creationId xmlns:a16="http://schemas.microsoft.com/office/drawing/2014/main" id="{35A4652F-F0CC-260C-D099-2730BC6D8A41}"/>
              </a:ext>
            </a:extLst>
          </p:cNvPr>
          <p:cNvCxnSpPr>
            <a:cxnSpLocks/>
          </p:cNvCxnSpPr>
          <p:nvPr/>
        </p:nvCxnSpPr>
        <p:spPr bwMode="auto">
          <a:xfrm flipV="1">
            <a:off x="2604940" y="1911587"/>
            <a:ext cx="3183752" cy="373602"/>
          </a:xfrm>
          <a:prstGeom prst="line">
            <a:avLst/>
          </a:prstGeom>
          <a:noFill/>
          <a:ln w="38100" cap="sq" cmpd="sng" algn="ctr">
            <a:solidFill>
              <a:srgbClr val="66FF33"/>
            </a:solidFill>
            <a:prstDash val="solid"/>
            <a:round/>
            <a:headEnd type="none" w="med" len="med"/>
            <a:tailEnd type="none" w="med" len="med"/>
          </a:ln>
          <a:effectLst/>
        </p:spPr>
      </p:cxnSp>
    </p:spTree>
    <p:extLst>
      <p:ext uri="{BB962C8B-B14F-4D97-AF65-F5344CB8AC3E}">
        <p14:creationId xmlns:p14="http://schemas.microsoft.com/office/powerpoint/2010/main" val="6584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2"/>
                                        </p:tgtEl>
                                        <p:attrNameLst>
                                          <p:attrName>style.visibility</p:attrName>
                                        </p:attrNameLst>
                                      </p:cBhvr>
                                      <p:to>
                                        <p:strVal val="visible"/>
                                      </p:to>
                                    </p:set>
                                    <p:anim calcmode="lin" valueType="num">
                                      <p:cBhvr additive="base">
                                        <p:cTn id="15" dur="500" fill="hold"/>
                                        <p:tgtEl>
                                          <p:spTgt spid="232"/>
                                        </p:tgtEl>
                                        <p:attrNameLst>
                                          <p:attrName>ppt_x</p:attrName>
                                        </p:attrNameLst>
                                      </p:cBhvr>
                                      <p:tavLst>
                                        <p:tav tm="0">
                                          <p:val>
                                            <p:strVal val="#ppt_x"/>
                                          </p:val>
                                        </p:tav>
                                        <p:tav tm="100000">
                                          <p:val>
                                            <p:strVal val="#ppt_x"/>
                                          </p:val>
                                        </p:tav>
                                      </p:tavLst>
                                    </p:anim>
                                    <p:anim calcmode="lin" valueType="num">
                                      <p:cBhvr additive="base">
                                        <p:cTn id="16" dur="500" fill="hold"/>
                                        <p:tgtEl>
                                          <p:spTgt spid="2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anim calcmode="lin" valueType="num">
                                      <p:cBhvr additive="base">
                                        <p:cTn id="19" dur="500" fill="hold"/>
                                        <p:tgtEl>
                                          <p:spTgt spid="228"/>
                                        </p:tgtEl>
                                        <p:attrNameLst>
                                          <p:attrName>ppt_x</p:attrName>
                                        </p:attrNameLst>
                                      </p:cBhvr>
                                      <p:tavLst>
                                        <p:tav tm="0">
                                          <p:val>
                                            <p:strVal val="#ppt_x"/>
                                          </p:val>
                                        </p:tav>
                                        <p:tav tm="100000">
                                          <p:val>
                                            <p:strVal val="#ppt_x"/>
                                          </p:val>
                                        </p:tav>
                                      </p:tavLst>
                                    </p:anim>
                                    <p:anim calcmode="lin" valueType="num">
                                      <p:cBhvr additive="base">
                                        <p:cTn id="20" dur="500" fill="hold"/>
                                        <p:tgtEl>
                                          <p:spTgt spid="2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
                                            <p:txEl>
                                              <p:pRg st="1" end="1"/>
                                            </p:txEl>
                                          </p:spTgt>
                                        </p:tgtEl>
                                        <p:attrNameLst>
                                          <p:attrName>style.visibility</p:attrName>
                                        </p:attrNameLst>
                                      </p:cBhvr>
                                      <p:to>
                                        <p:strVal val="visible"/>
                                      </p:to>
                                    </p:set>
                                    <p:anim calcmode="lin" valueType="num">
                                      <p:cBhvr additive="base">
                                        <p:cTn id="33"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4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
                                            <p:txEl>
                                              <p:pRg st="2" end="2"/>
                                            </p:txEl>
                                          </p:spTgt>
                                        </p:tgtEl>
                                        <p:attrNameLst>
                                          <p:attrName>style.visibility</p:attrName>
                                        </p:attrNameLst>
                                      </p:cBhvr>
                                      <p:to>
                                        <p:strVal val="visible"/>
                                      </p:to>
                                    </p:set>
                                    <p:anim calcmode="lin" valueType="num">
                                      <p:cBhvr additive="base">
                                        <p:cTn id="45"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xEl>
                                              <p:pRg st="3" end="3"/>
                                            </p:txEl>
                                          </p:spTgt>
                                        </p:tgtEl>
                                        <p:attrNameLst>
                                          <p:attrName>style.visibility</p:attrName>
                                        </p:attrNameLst>
                                      </p:cBhvr>
                                      <p:to>
                                        <p:strVal val="visible"/>
                                      </p:to>
                                    </p:set>
                                    <p:anim calcmode="lin" valueType="num">
                                      <p:cBhvr additive="base">
                                        <p:cTn id="49"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6">
                                            <p:txEl>
                                              <p:pRg st="4" end="4"/>
                                            </p:txEl>
                                          </p:spTgt>
                                        </p:tgtEl>
                                        <p:attrNameLst>
                                          <p:attrName>style.visibility</p:attrName>
                                        </p:attrNameLst>
                                      </p:cBhvr>
                                      <p:to>
                                        <p:strVal val="visible"/>
                                      </p:to>
                                    </p:set>
                                    <p:anim calcmode="lin" valueType="num">
                                      <p:cBhvr additive="base">
                                        <p:cTn id="53" dur="5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243">
            <a:extLst>
              <a:ext uri="{FF2B5EF4-FFF2-40B4-BE49-F238E27FC236}">
                <a16:creationId xmlns:a16="http://schemas.microsoft.com/office/drawing/2014/main" id="{633C3C61-09D3-4E0B-BEE9-BB30C7D17C6A}"/>
              </a:ext>
            </a:extLst>
          </p:cNvPr>
          <p:cNvGrpSpPr/>
          <p:nvPr/>
        </p:nvGrpSpPr>
        <p:grpSpPr>
          <a:xfrm>
            <a:off x="1954316" y="823924"/>
            <a:ext cx="4711527" cy="2011680"/>
            <a:chOff x="1954316" y="823924"/>
            <a:chExt cx="4711527" cy="2011680"/>
          </a:xfrm>
        </p:grpSpPr>
        <p:sp>
          <p:nvSpPr>
            <p:cNvPr id="245" name="Rectangle 244">
              <a:extLst>
                <a:ext uri="{FF2B5EF4-FFF2-40B4-BE49-F238E27FC236}">
                  <a16:creationId xmlns:a16="http://schemas.microsoft.com/office/drawing/2014/main" id="{A17907AF-691A-43DF-A127-F379A5577CB9}"/>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246" name="Picture 6" descr="Image result for convolutional neural network">
              <a:extLst>
                <a:ext uri="{FF2B5EF4-FFF2-40B4-BE49-F238E27FC236}">
                  <a16:creationId xmlns:a16="http://schemas.microsoft.com/office/drawing/2014/main" id="{F1D909B6-2001-403C-8C06-345D94E6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itle 1">
            <a:extLst>
              <a:ext uri="{FF2B5EF4-FFF2-40B4-BE49-F238E27FC236}">
                <a16:creationId xmlns:a16="http://schemas.microsoft.com/office/drawing/2014/main" id="{47360B9E-6148-41AB-BC4B-F335BB8B39C2}"/>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54" name="Title 1">
            <a:extLst>
              <a:ext uri="{FF2B5EF4-FFF2-40B4-BE49-F238E27FC236}">
                <a16:creationId xmlns:a16="http://schemas.microsoft.com/office/drawing/2014/main" id="{976064A7-66A5-42EE-9F56-18368CBD3BA5}"/>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a:latin typeface="Times New Roman" panose="02020603050405020304" pitchFamily="18" charset="0"/>
              </a:rPr>
              <a:t>via Over-Parameterization</a:t>
            </a:r>
            <a:endParaRPr lang="en-GB" sz="5400" kern="0">
              <a:latin typeface="Times New Roman" panose="02020603050405020304" pitchFamily="18" charset="0"/>
            </a:endParaRPr>
          </a:p>
        </p:txBody>
      </p:sp>
      <p:grpSp>
        <p:nvGrpSpPr>
          <p:cNvPr id="4" name="Group 3">
            <a:extLst>
              <a:ext uri="{FF2B5EF4-FFF2-40B4-BE49-F238E27FC236}">
                <a16:creationId xmlns:a16="http://schemas.microsoft.com/office/drawing/2014/main" id="{7DF377E5-9B07-409A-961A-BAC3BBDCD785}"/>
              </a:ext>
            </a:extLst>
          </p:cNvPr>
          <p:cNvGrpSpPr/>
          <p:nvPr/>
        </p:nvGrpSpPr>
        <p:grpSpPr>
          <a:xfrm>
            <a:off x="3485180" y="1169198"/>
            <a:ext cx="394937" cy="1595470"/>
            <a:chOff x="6885785" y="1153988"/>
            <a:chExt cx="394937" cy="1595470"/>
          </a:xfrm>
        </p:grpSpPr>
        <p:cxnSp>
          <p:nvCxnSpPr>
            <p:cNvPr id="3" name="Straight Arrow Connector 2">
              <a:extLst>
                <a:ext uri="{FF2B5EF4-FFF2-40B4-BE49-F238E27FC236}">
                  <a16:creationId xmlns:a16="http://schemas.microsoft.com/office/drawing/2014/main" id="{9463593C-B1C4-4253-83EA-8D80BE268AE0}"/>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101" name="TextBox 100">
              <a:extLst>
                <a:ext uri="{FF2B5EF4-FFF2-40B4-BE49-F238E27FC236}">
                  <a16:creationId xmlns:a16="http://schemas.microsoft.com/office/drawing/2014/main" id="{8E5358C9-B528-4D13-99F1-59A6332B2E30}"/>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5769A613-F344-490E-A3DD-F943040F1C19}"/>
                  </a:ext>
                </a:extLst>
              </p:cNvPr>
              <p:cNvSpPr txBox="1"/>
              <p:nvPr/>
            </p:nvSpPr>
            <p:spPr bwMode="auto">
              <a:xfrm>
                <a:off x="457200" y="3156203"/>
                <a:ext cx="10134600"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az-Cyrl-AZ" sz="2400" i="1" baseline="30000" dirty="0">
                    <a:solidFill>
                      <a:srgbClr val="FF0000"/>
                    </a:solidFill>
                    <a:sym typeface="Symbol" panose="05050102010706020507" pitchFamily="18" charset="2"/>
                  </a:rPr>
                  <a:t></a:t>
                </a:r>
                <a:r>
                  <a:rPr lang="en-US" sz="2400" i="1" baseline="30000" dirty="0" err="1">
                    <a:solidFill>
                      <a:srgbClr val="FF0000"/>
                    </a:solidFill>
                    <a:sym typeface="Symbol" panose="05050102010706020507" pitchFamily="18" charset="2"/>
                  </a:rPr>
                  <a:t>yr</a:t>
                </a:r>
                <a:r>
                  <a:rPr lang="en-CA" sz="2400" i="1" dirty="0"/>
                  <a:t>/</a:t>
                </a:r>
                <a:r>
                  <a:rPr lang="en-CA" sz="2400" i="1" baseline="-25000" dirty="0">
                    <a:solidFill>
                      <a:srgbClr val="FF00FF"/>
                    </a:solidFill>
                    <a:sym typeface="Symbol" panose="05050102010706020507" pitchFamily="18" charset="2"/>
                  </a:rPr>
                  <a:t>x</a:t>
                </a:r>
                <a:r>
                  <a:rPr lang="en-CA" sz="2400" i="1" baseline="-25000" dirty="0">
                    <a:solidFill>
                      <a:srgbClr val="FF00FF"/>
                    </a:solidFill>
                  </a:rPr>
                  <a:t>i</a:t>
                </a:r>
                <a:r>
                  <a:rPr lang="en-CA" sz="2400" i="1" dirty="0">
                    <a:solidFill>
                      <a:srgbClr val="66FF33"/>
                    </a:solidFill>
                  </a:rPr>
                  <a:t> </a:t>
                </a:r>
                <a:r>
                  <a:rPr lang="en-US" sz="2400" dirty="0"/>
                  <a:t>= </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altLang="en-US" sz="2400" dirty="0">
                    <a:sym typeface="Symbol" panose="05050102010706020507" pitchFamily="18" charset="2"/>
                  </a:rPr>
                  <a:t>which is t</a:t>
                </a:r>
                <a:r>
                  <a:rPr lang="en-US" sz="2400" dirty="0"/>
                  <a:t>he influence of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𝑥</m:t>
                            </m:r>
                          </m:e>
                        </m:acc>
                      </m:e>
                      <m:sub>
                        <m:r>
                          <a:rPr lang="en-US" altLang="en-US" sz="2400" i="1">
                            <a:solidFill>
                              <a:srgbClr val="FF00FF"/>
                            </a:solidFill>
                            <a:latin typeface="Cambria Math" panose="02040503050406030204" pitchFamily="18" charset="0"/>
                            <a:sym typeface="Symbol" panose="05050102010706020507" pitchFamily="18" charset="2"/>
                          </a:rPr>
                          <m:t>𝑖</m:t>
                        </m:r>
                      </m:sub>
                    </m:sSub>
                    <m:r>
                      <a:rPr lang="en-US" altLang="en-US" sz="2400" b="0" i="0" smtClean="0">
                        <a:solidFill>
                          <a:srgbClr val="FF00FF"/>
                        </a:solidFill>
                        <a:latin typeface="Cambria Math" panose="02040503050406030204" pitchFamily="18" charset="0"/>
                        <a:sym typeface="Symbol" panose="05050102010706020507" pitchFamily="18" charset="2"/>
                      </a:rPr>
                      <m:t> </m:t>
                    </m:r>
                  </m:oMath>
                </a14:m>
                <a:r>
                  <a:rPr lang="en-US" sz="2400" dirty="0"/>
                  <a:t>on </a:t>
                </a:r>
                <a14:m>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smtClean="0">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oMath>
                </a14:m>
                <a:r>
                  <a:rPr lang="en-US" sz="2400" dirty="0"/>
                  <a:t> </a:t>
                </a:r>
                <a:br>
                  <a:rPr lang="en-US" sz="2400" dirty="0"/>
                </a:br>
                <a:r>
                  <a:rPr lang="en-US" sz="2400" dirty="0"/>
                  <a:t>                      (i.e. weight of super edge).</a:t>
                </a:r>
              </a:p>
            </p:txBody>
          </p:sp>
        </mc:Choice>
        <mc:Fallback xmlns="">
          <p:sp>
            <p:nvSpPr>
              <p:cNvPr id="102" name="TextBox 101">
                <a:extLst>
                  <a:ext uri="{FF2B5EF4-FFF2-40B4-BE49-F238E27FC236}">
                    <a16:creationId xmlns:a16="http://schemas.microsoft.com/office/drawing/2014/main" id="{5769A613-F344-490E-A3DD-F943040F1C19}"/>
                  </a:ext>
                </a:extLst>
              </p:cNvPr>
              <p:cNvSpPr txBox="1">
                <a:spLocks noRot="1" noChangeAspect="1" noMove="1" noResize="1" noEditPoints="1" noAdjustHandles="1" noChangeArrowheads="1" noChangeShapeType="1" noTextEdit="1"/>
              </p:cNvSpPr>
              <p:nvPr/>
            </p:nvSpPr>
            <p:spPr bwMode="auto">
              <a:xfrm>
                <a:off x="457200" y="3156203"/>
                <a:ext cx="10134600" cy="830997"/>
              </a:xfrm>
              <a:prstGeom prst="rect">
                <a:avLst/>
              </a:prstGeom>
              <a:blipFill>
                <a:blip r:embed="rId4"/>
                <a:stretch>
                  <a:fillRect l="-301" t="-10294"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1880A66B-F080-45A6-8FAE-5AE9404FF296}"/>
                  </a:ext>
                </a:extLst>
              </p:cNvPr>
              <p:cNvSpPr txBox="1"/>
              <p:nvPr/>
            </p:nvSpPr>
            <p:spPr bwMode="auto">
              <a:xfrm>
                <a:off x="6289275" y="2824575"/>
                <a:ext cx="3141984" cy="53764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i="1" dirty="0">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CA" altLang="en-US" sz="2400" dirty="0">
                    <a:solidFill>
                      <a:srgbClr val="66FF33"/>
                    </a:solidFill>
                    <a:sym typeface="Symbol" panose="05050102010706020507" pitchFamily="18" charset="2"/>
                  </a:rPr>
                  <a:t> </a:t>
                </a:r>
                <a:r>
                  <a:rPr lang="en-CA" altLang="en-US" sz="2400" dirty="0">
                    <a:solidFill>
                      <a:schemeClr val="tx1"/>
                    </a:solidFill>
                    <a:sym typeface="Symbol" panose="05050102010706020507" pitchFamily="18" charset="2"/>
                  </a:rPr>
                  <a:t>= </a:t>
                </a:r>
                <a:r>
                  <a:rPr lang="en-CA" altLang="en-US" sz="2400" dirty="0">
                    <a:solidFill>
                      <a:srgbClr val="66FF33"/>
                    </a:solidFill>
                    <a:sym typeface="Symbol" panose="05050102010706020507" pitchFamily="18" charset="2"/>
                  </a:rPr>
                  <a:t>+</a:t>
                </a:r>
                <a14:m>
                  <m:oMath xmlns:m="http://schemas.openxmlformats.org/officeDocument/2006/math">
                    <m:f>
                      <m:fPr>
                        <m:type m:val="skw"/>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𝑚</m:t>
                            </m:r>
                          </m:e>
                        </m:rad>
                      </m:den>
                    </m:f>
                  </m:oMath>
                </a14:m>
                <a:endParaRPr lang="en-US" sz="2400" dirty="0"/>
              </a:p>
            </p:txBody>
          </p:sp>
        </mc:Choice>
        <mc:Fallback xmlns="">
          <p:sp>
            <p:nvSpPr>
              <p:cNvPr id="242" name="TextBox 241">
                <a:extLst>
                  <a:ext uri="{FF2B5EF4-FFF2-40B4-BE49-F238E27FC236}">
                    <a16:creationId xmlns:a16="http://schemas.microsoft.com/office/drawing/2014/main" id="{1880A66B-F080-45A6-8FAE-5AE9404FF296}"/>
                  </a:ext>
                </a:extLst>
              </p:cNvPr>
              <p:cNvSpPr txBox="1">
                <a:spLocks noRot="1" noChangeAspect="1" noMove="1" noResize="1" noEditPoints="1" noAdjustHandles="1" noChangeArrowheads="1" noChangeShapeType="1" noTextEdit="1"/>
              </p:cNvSpPr>
              <p:nvPr/>
            </p:nvSpPr>
            <p:spPr bwMode="auto">
              <a:xfrm>
                <a:off x="6289275" y="2824575"/>
                <a:ext cx="3141984" cy="537648"/>
              </a:xfrm>
              <a:prstGeom prst="rect">
                <a:avLst/>
              </a:prstGeom>
              <a:blipFill>
                <a:blip r:embed="rId5"/>
                <a:stretch>
                  <a:fillRect l="-3107" t="-135955" b="-2056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30" name="Group 29">
            <a:extLst>
              <a:ext uri="{FF2B5EF4-FFF2-40B4-BE49-F238E27FC236}">
                <a16:creationId xmlns:a16="http://schemas.microsoft.com/office/drawing/2014/main" id="{4985518E-3198-7652-B0A5-E72239043173}"/>
              </a:ext>
            </a:extLst>
          </p:cNvPr>
          <p:cNvGrpSpPr/>
          <p:nvPr/>
        </p:nvGrpSpPr>
        <p:grpSpPr>
          <a:xfrm>
            <a:off x="2267118" y="1754460"/>
            <a:ext cx="528730" cy="575928"/>
            <a:chOff x="3924300" y="1649407"/>
            <a:chExt cx="528730" cy="575928"/>
          </a:xfrm>
        </p:grpSpPr>
        <p:sp>
          <p:nvSpPr>
            <p:cNvPr id="31" name="Rectangle 30">
              <a:extLst>
                <a:ext uri="{FF2B5EF4-FFF2-40B4-BE49-F238E27FC236}">
                  <a16:creationId xmlns:a16="http://schemas.microsoft.com/office/drawing/2014/main" id="{07D9B580-2C35-8F11-ADBF-9B4C8B470481}"/>
                </a:ext>
              </a:extLst>
            </p:cNvPr>
            <p:cNvSpPr/>
            <p:nvPr/>
          </p:nvSpPr>
          <p:spPr>
            <a:xfrm>
              <a:off x="4024538" y="1747600"/>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224" name="Group 223">
              <a:extLst>
                <a:ext uri="{FF2B5EF4-FFF2-40B4-BE49-F238E27FC236}">
                  <a16:creationId xmlns:a16="http://schemas.microsoft.com/office/drawing/2014/main" id="{3C3804AF-68BB-3C0E-69AE-B1118D47D14C}"/>
                </a:ext>
              </a:extLst>
            </p:cNvPr>
            <p:cNvGrpSpPr/>
            <p:nvPr/>
          </p:nvGrpSpPr>
          <p:grpSpPr>
            <a:xfrm>
              <a:off x="3924300" y="1649407"/>
              <a:ext cx="528730" cy="575928"/>
              <a:chOff x="3924300" y="1649407"/>
              <a:chExt cx="528730" cy="575928"/>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17B44A92-9CFD-E824-1034-46CEA6C497B8}"/>
                      </a:ext>
                    </a:extLst>
                  </p:cNvPr>
                  <p:cNvSpPr txBox="1"/>
                  <p:nvPr/>
                </p:nvSpPr>
                <p:spPr bwMode="auto">
                  <a:xfrm>
                    <a:off x="3924300" y="1649407"/>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b="0" i="1" smtClean="0">
                                      <a:solidFill>
                                        <a:srgbClr val="FF00FF"/>
                                      </a:solidFill>
                                      <a:latin typeface="Cambria Math" panose="02040503050406030204" pitchFamily="18" charset="0"/>
                                      <a:sym typeface="Symbol" panose="05050102010706020507" pitchFamily="18" charset="2"/>
                                    </a:rPr>
                                    <m:t>𝑥</m:t>
                                  </m:r>
                                </m:e>
                              </m:acc>
                            </m:e>
                            <m:sub>
                              <m:r>
                                <a:rPr lang="en-US" altLang="en-US" sz="2400" b="0" i="1" smtClean="0">
                                  <a:solidFill>
                                    <a:srgbClr val="FF00FF"/>
                                  </a:solidFill>
                                  <a:latin typeface="Cambria Math" panose="02040503050406030204" pitchFamily="18" charset="0"/>
                                  <a:sym typeface="Symbol" panose="05050102010706020507" pitchFamily="18" charset="2"/>
                                </a:rPr>
                                <m:t>𝑖</m:t>
                              </m:r>
                            </m:sub>
                          </m:sSub>
                        </m:oMath>
                      </m:oMathPara>
                    </a14:m>
                    <a:endParaRPr lang="en-GB" sz="2400" dirty="0">
                      <a:solidFill>
                        <a:srgbClr val="FF00FF"/>
                      </a:solidFill>
                    </a:endParaRPr>
                  </a:p>
                </p:txBody>
              </p:sp>
            </mc:Choice>
            <mc:Fallback xmlns="">
              <p:sp>
                <p:nvSpPr>
                  <p:cNvPr id="225" name="TextBox 224">
                    <a:extLst>
                      <a:ext uri="{FF2B5EF4-FFF2-40B4-BE49-F238E27FC236}">
                        <a16:creationId xmlns:a16="http://schemas.microsoft.com/office/drawing/2014/main" id="{17B44A92-9CFD-E824-1034-46CEA6C497B8}"/>
                      </a:ext>
                    </a:extLst>
                  </p:cNvPr>
                  <p:cNvSpPr txBox="1">
                    <a:spLocks noRot="1" noChangeAspect="1" noMove="1" noResize="1" noEditPoints="1" noAdjustHandles="1" noChangeArrowheads="1" noChangeShapeType="1" noTextEdit="1"/>
                  </p:cNvSpPr>
                  <p:nvPr/>
                </p:nvSpPr>
                <p:spPr bwMode="auto">
                  <a:xfrm>
                    <a:off x="3924300" y="1649407"/>
                    <a:ext cx="528730" cy="461665"/>
                  </a:xfrm>
                  <a:prstGeom prst="rect">
                    <a:avLst/>
                  </a:prstGeom>
                  <a:blipFill>
                    <a:blip r:embed="rId6"/>
                    <a:stretch>
                      <a:fillRect t="-18421" r="-27586"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226" name="Oval 225">
                <a:extLst>
                  <a:ext uri="{FF2B5EF4-FFF2-40B4-BE49-F238E27FC236}">
                    <a16:creationId xmlns:a16="http://schemas.microsoft.com/office/drawing/2014/main" id="{FCBC204F-E6DD-7450-60C5-31A8E2520A66}"/>
                  </a:ext>
                </a:extLst>
              </p:cNvPr>
              <p:cNvSpPr/>
              <p:nvPr/>
            </p:nvSpPr>
            <p:spPr>
              <a:xfrm>
                <a:off x="4109055" y="2099480"/>
                <a:ext cx="136993" cy="125855"/>
              </a:xfrm>
              <a:prstGeom prst="ellipse">
                <a:avLst/>
              </a:prstGeom>
              <a:solidFill>
                <a:srgbClr val="FF00FF"/>
              </a:solidFill>
              <a:ln>
                <a:noFill/>
              </a:ln>
            </p:spPr>
            <p:txBody>
              <a:bodyPr wrap="square" rtlCol="0" anchor="ctr">
                <a:spAutoFit/>
              </a:bodyPr>
              <a:lstStyle/>
              <a:p>
                <a:pPr algn="l"/>
                <a:endParaRPr lang="en-CA" sz="2400" dirty="0"/>
              </a:p>
            </p:txBody>
          </p:sp>
        </p:grpSp>
      </p:grpSp>
      <p:grpSp>
        <p:nvGrpSpPr>
          <p:cNvPr id="228" name="Group 227">
            <a:extLst>
              <a:ext uri="{FF2B5EF4-FFF2-40B4-BE49-F238E27FC236}">
                <a16:creationId xmlns:a16="http://schemas.microsoft.com/office/drawing/2014/main" id="{C019A7EE-CF6F-DC0F-E9C6-E47AADEF47AE}"/>
              </a:ext>
            </a:extLst>
          </p:cNvPr>
          <p:cNvGrpSpPr/>
          <p:nvPr/>
        </p:nvGrpSpPr>
        <p:grpSpPr>
          <a:xfrm>
            <a:off x="3718118" y="1693779"/>
            <a:ext cx="716665" cy="461665"/>
            <a:chOff x="3596516" y="1667941"/>
            <a:chExt cx="932015" cy="461665"/>
          </a:xfrm>
        </p:grpSpPr>
        <p:sp>
          <p:nvSpPr>
            <p:cNvPr id="230" name="Rectangle 229">
              <a:extLst>
                <a:ext uri="{FF2B5EF4-FFF2-40B4-BE49-F238E27FC236}">
                  <a16:creationId xmlns:a16="http://schemas.microsoft.com/office/drawing/2014/main" id="{2A6B2640-33FD-2A5E-1A57-4D13086306AE}"/>
                </a:ext>
              </a:extLst>
            </p:cNvPr>
            <p:cNvSpPr/>
            <p:nvPr/>
          </p:nvSpPr>
          <p:spPr>
            <a:xfrm>
              <a:off x="3742089" y="1758716"/>
              <a:ext cx="713122" cy="347393"/>
            </a:xfrm>
            <a:prstGeom prst="rect">
              <a:avLst/>
            </a:prstGeom>
            <a:solidFill>
              <a:srgbClr val="FFFFFF"/>
            </a:solidFill>
            <a:ln w="25400">
              <a:no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7D73CDE6-4FCD-D584-3415-423E11904D13}"/>
                    </a:ext>
                  </a:extLst>
                </p:cNvPr>
                <p:cNvSpPr txBox="1"/>
                <p:nvPr/>
              </p:nvSpPr>
              <p:spPr bwMode="auto">
                <a:xfrm>
                  <a:off x="3596516" y="1667941"/>
                  <a:ext cx="932015"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en-US" sz="2400" i="1" dirty="0">
                            <a:solidFill>
                              <a:srgbClr val="66FF33"/>
                            </a:solidFill>
                            <a:cs typeface="Times New Roman" panose="02020603050405020304" pitchFamily="18" charset="0"/>
                            <a:sym typeface="Symbol" panose="05050102010706020507" pitchFamily="18" charset="2"/>
                          </a:rPr>
                          <m:t>W</m:t>
                        </m:r>
                        <m:r>
                          <m:rPr>
                            <m:nor/>
                          </m:rPr>
                          <a:rPr lang="en-US" altLang="en-US" sz="2400" i="1" baseline="-25000" dirty="0">
                            <a:solidFill>
                              <a:srgbClr val="66FF33"/>
                            </a:solidFill>
                            <a:sym typeface="Symbol" panose="05050102010706020507" pitchFamily="18" charset="2"/>
                          </a:rPr>
                          <m:t></m:t>
                        </m:r>
                        <m:r>
                          <m:rPr>
                            <m:nor/>
                          </m:rPr>
                          <a:rPr lang="en-US" altLang="en-US" sz="2400" b="0" i="1" baseline="-25000" dirty="0" smtClean="0">
                            <a:solidFill>
                              <a:srgbClr val="66FF33"/>
                            </a:solidFill>
                            <a:sym typeface="Symbol" panose="05050102010706020507" pitchFamily="18" charset="2"/>
                          </a:rPr>
                          <m:t>i</m:t>
                        </m:r>
                        <m:r>
                          <m:rPr>
                            <m:nor/>
                          </m:rPr>
                          <a:rPr lang="en-US" sz="2400" i="1" baseline="-25000" dirty="0">
                            <a:solidFill>
                              <a:srgbClr val="66FF33"/>
                            </a:solidFill>
                            <a:cs typeface="Times New Roman" panose="02020603050405020304" pitchFamily="18" charset="0"/>
                            <a:sym typeface="Symbol" panose="05050102010706020507" pitchFamily="18" charset="2"/>
                          </a:rPr>
                          <m:t>,</m:t>
                        </m:r>
                        <m:r>
                          <m:rPr>
                            <m:nor/>
                          </m:rPr>
                          <a:rPr lang="en-US" sz="2400" i="1" baseline="-25000" dirty="0">
                            <a:solidFill>
                              <a:srgbClr val="66FF33"/>
                            </a:solidFill>
                            <a:cs typeface="Times New Roman" panose="02020603050405020304" pitchFamily="18" charset="0"/>
                            <a:sym typeface="Symbol" panose="05050102010706020507" pitchFamily="18" charset="2"/>
                          </a:rPr>
                          <m:t>r</m:t>
                        </m:r>
                        <m:r>
                          <m:rPr>
                            <m:nor/>
                          </m:rPr>
                          <a:rPr lang="en-US" altLang="en-US" sz="2400" i="1" baseline="-25000" dirty="0">
                            <a:solidFill>
                              <a:srgbClr val="66FF33"/>
                            </a:solidFill>
                            <a:sym typeface="Symbol" panose="05050102010706020507" pitchFamily="18" charset="2"/>
                          </a:rPr>
                          <m:t></m:t>
                        </m:r>
                      </m:oMath>
                    </m:oMathPara>
                  </a14:m>
                  <a:endParaRPr lang="en-GB" sz="2400" dirty="0"/>
                </a:p>
              </p:txBody>
            </p:sp>
          </mc:Choice>
          <mc:Fallback xmlns="">
            <p:sp>
              <p:nvSpPr>
                <p:cNvPr id="231" name="TextBox 230">
                  <a:extLst>
                    <a:ext uri="{FF2B5EF4-FFF2-40B4-BE49-F238E27FC236}">
                      <a16:creationId xmlns:a16="http://schemas.microsoft.com/office/drawing/2014/main" id="{7D73CDE6-4FCD-D584-3415-423E11904D13}"/>
                    </a:ext>
                  </a:extLst>
                </p:cNvPr>
                <p:cNvSpPr txBox="1">
                  <a:spLocks noRot="1" noChangeAspect="1" noMove="1" noResize="1" noEditPoints="1" noAdjustHandles="1" noChangeArrowheads="1" noChangeShapeType="1" noTextEdit="1"/>
                </p:cNvSpPr>
                <p:nvPr/>
              </p:nvSpPr>
              <p:spPr bwMode="auto">
                <a:xfrm>
                  <a:off x="3596516" y="1667941"/>
                  <a:ext cx="932015" cy="461665"/>
                </a:xfrm>
                <a:prstGeom prst="rect">
                  <a:avLst/>
                </a:prstGeom>
                <a:blipFill>
                  <a:blip r:embed="rId7"/>
                  <a:stretch>
                    <a:fillRect l="-2564" r="-6838" b="-15789"/>
                  </a:stretch>
                </a:blipFill>
                <a:ln>
                  <a:noFill/>
                </a:ln>
              </p:spPr>
              <p:txBody>
                <a:bodyPr/>
                <a:lstStyle/>
                <a:p>
                  <a:r>
                    <a:rPr lang="en-GB">
                      <a:noFill/>
                    </a:rPr>
                    <a:t> </a:t>
                  </a:r>
                </a:p>
              </p:txBody>
            </p:sp>
          </mc:Fallback>
        </mc:AlternateContent>
      </p:grpSp>
      <p:grpSp>
        <p:nvGrpSpPr>
          <p:cNvPr id="232" name="Group 231">
            <a:extLst>
              <a:ext uri="{FF2B5EF4-FFF2-40B4-BE49-F238E27FC236}">
                <a16:creationId xmlns:a16="http://schemas.microsoft.com/office/drawing/2014/main" id="{C3E310D5-478B-F2B7-112A-0280EF0946A6}"/>
              </a:ext>
            </a:extLst>
          </p:cNvPr>
          <p:cNvGrpSpPr/>
          <p:nvPr/>
        </p:nvGrpSpPr>
        <p:grpSpPr>
          <a:xfrm>
            <a:off x="5746936" y="1595058"/>
            <a:ext cx="577773" cy="477486"/>
            <a:chOff x="6180835" y="1600200"/>
            <a:chExt cx="577773" cy="477486"/>
          </a:xfrm>
        </p:grpSpPr>
        <p:sp>
          <p:nvSpPr>
            <p:cNvPr id="233" name="Rectangle 232">
              <a:extLst>
                <a:ext uri="{FF2B5EF4-FFF2-40B4-BE49-F238E27FC236}">
                  <a16:creationId xmlns:a16="http://schemas.microsoft.com/office/drawing/2014/main" id="{142B7471-0400-3F92-7A77-40595E3D2E18}"/>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234" name="Group 233">
              <a:extLst>
                <a:ext uri="{FF2B5EF4-FFF2-40B4-BE49-F238E27FC236}">
                  <a16:creationId xmlns:a16="http://schemas.microsoft.com/office/drawing/2014/main" id="{0A6CABBE-1DFD-3392-BD8E-B016F26E10F8}"/>
                </a:ext>
              </a:extLst>
            </p:cNvPr>
            <p:cNvGrpSpPr/>
            <p:nvPr/>
          </p:nvGrpSpPr>
          <p:grpSpPr>
            <a:xfrm>
              <a:off x="6180835" y="1600200"/>
              <a:ext cx="577773" cy="461665"/>
              <a:chOff x="6180835" y="1600200"/>
              <a:chExt cx="577773" cy="461665"/>
            </a:xfrm>
          </p:grpSpPr>
          <p:sp>
            <p:nvSpPr>
              <p:cNvPr id="235" name="Oval 234">
                <a:extLst>
                  <a:ext uri="{FF2B5EF4-FFF2-40B4-BE49-F238E27FC236}">
                    <a16:creationId xmlns:a16="http://schemas.microsoft.com/office/drawing/2014/main" id="{34E6DE65-BC5E-6C9F-5256-47FDA31699DE}"/>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24DC56FF-E557-332B-064C-505B5C794368}"/>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236" name="TextBox 235">
                    <a:extLst>
                      <a:ext uri="{FF2B5EF4-FFF2-40B4-BE49-F238E27FC236}">
                        <a16:creationId xmlns:a16="http://schemas.microsoft.com/office/drawing/2014/main" id="{24DC56FF-E557-332B-064C-505B5C794368}"/>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8"/>
                    <a:stretch>
                      <a:fillRect t="-18667" r="-2643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C36C5B5-7B85-7981-757F-FBA34790D455}"/>
                  </a:ext>
                </a:extLst>
              </p:cNvPr>
              <p:cNvSpPr txBox="1"/>
              <p:nvPr/>
            </p:nvSpPr>
            <p:spPr bwMode="auto">
              <a:xfrm>
                <a:off x="457200" y="4026363"/>
                <a:ext cx="10134600" cy="164564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alt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err="1">
                    <a:solidFill>
                      <a:srgbClr val="66FF33"/>
                    </a:solidFill>
                    <a:cs typeface="Times New Roman" panose="02020603050405020304" pitchFamily="18" charset="0"/>
                    <a:sym typeface="Symbol" panose="05050102010706020507" pitchFamily="18" charset="2"/>
                  </a:rPr>
                  <a:t>,r</a:t>
                </a:r>
                <a:r>
                  <a:rPr lang="en-US" altLang="en-US" sz="2400" i="1" baseline="-25000" dirty="0">
                    <a:solidFill>
                      <a:srgbClr val="66FF33"/>
                    </a:solidFill>
                    <a:sym typeface="Symbol" panose="05050102010706020507" pitchFamily="18" charset="2"/>
                  </a:rPr>
                  <a:t> </a:t>
                </a:r>
                <a:r>
                  <a:rPr lang="en-US" sz="2400" baseline="-25000" dirty="0">
                    <a:solidFill>
                      <a:srgbClr val="66FF33"/>
                    </a:solidFill>
                  </a:rPr>
                  <a:t> </a:t>
                </a:r>
                <a:r>
                  <a:rPr lang="en-US" sz="2400" dirty="0"/>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i="1" baseline="-25000" dirty="0" err="1">
                    <a:latin typeface="Times New Roman"/>
                    <a:cs typeface="Times New Roman" panose="02020603050405020304" pitchFamily="18" charset="0"/>
                    <a:sym typeface="Symbol" panose="05050102010706020507" pitchFamily="18" charset="2"/>
                  </a:rPr>
                  <a:t>ir</a:t>
                </a:r>
                <a:r>
                  <a:rPr lang="en-US" altLang="en-US" sz="2400" i="1" baseline="-25000" dirty="0">
                    <a:latin typeface="Times New Roman"/>
                    <a:cs typeface="Times New Roman" panose="02020603050405020304" pitchFamily="18" charset="0"/>
                    <a:sym typeface="Symbol" panose="05050102010706020507" pitchFamily="18" charset="2"/>
                  </a:rPr>
                  <a:t> paths  </a:t>
                </a:r>
                <a:r>
                  <a:rPr lang="en-US" altLang="en-US" sz="2400" dirty="0">
                    <a:latin typeface="Times New Roman"/>
                    <a:cs typeface="Times New Roman" panose="02020603050405020304" pitchFamily="18" charset="0"/>
                    <a:sym typeface="Symbol" panose="05050102010706020507" pitchFamily="18" charset="2"/>
                  </a:rPr>
                  <a:t>Product of weights in path</a:t>
                </a:r>
              </a:p>
              <a:p>
                <a:r>
                  <a:rPr lang="en-US" sz="2400" dirty="0"/>
                  <a:t>                         Unless the path is zeroed by a </a:t>
                </a:r>
                <a:r>
                  <a:rPr lang="en-US" altLang="en-US" sz="2400" dirty="0" err="1"/>
                  <a:t>ReLU</a:t>
                </a:r>
                <a:r>
                  <a:rPr lang="en-US" altLang="en-US" sz="2400" dirty="0"/>
                  <a:t> </a:t>
                </a:r>
                <a:r>
                  <a:rPr lang="en-US" altLang="en-US" sz="2400" i="1" dirty="0"/>
                  <a:t>max(</a:t>
                </a:r>
                <a:r>
                  <a:rPr lang="en-US" altLang="en-US" sz="2400" i="1" dirty="0" err="1"/>
                  <a:t>0,z</a:t>
                </a:r>
                <a:r>
                  <a:rPr lang="en-US" altLang="en-US" sz="2400" i="1" dirty="0"/>
                  <a:t>)</a:t>
                </a:r>
              </a:p>
              <a:p>
                <a:r>
                  <a:rPr lang="en-US" sz="2400" dirty="0"/>
                  <a:t>         = </a:t>
                </a:r>
                <a:r>
                  <a:rPr lang="en-US" sz="2400" dirty="0" err="1"/>
                  <a:t>m</a:t>
                </a:r>
                <a:r>
                  <a:rPr lang="en-US" sz="2400" baseline="30000" dirty="0" err="1"/>
                  <a:t>length</a:t>
                </a:r>
                <a:r>
                  <a:rPr lang="en-US" sz="2400" baseline="30000" dirty="0"/>
                  <a:t> of path-1  </a:t>
                </a:r>
                <a:r>
                  <a:rPr lang="en-US" sz="2400" dirty="0"/>
                  <a:t> </a:t>
                </a:r>
                <a:r>
                  <a:rPr lang="en-US" altLang="en-US" sz="2400" dirty="0">
                    <a:latin typeface="Times New Roman"/>
                    <a:cs typeface="Times New Roman" panose="02020603050405020304" pitchFamily="18" charset="0"/>
                    <a:sym typeface="Symbol" panose="05050102010706020507" pitchFamily="18" charset="2"/>
                  </a:rPr>
                  <a:t>(</a:t>
                </a:r>
                <a:r>
                  <a:rPr lang="en-CA" altLang="en-US" sz="2400" dirty="0">
                    <a:solidFill>
                      <a:srgbClr val="66FF33"/>
                    </a:solidFill>
                    <a:sym typeface="Symbol" panose="05050102010706020507" pitchFamily="18" charset="2"/>
                  </a:rPr>
                  <a:t>+</a:t>
                </a:r>
                <a14:m>
                  <m:oMath xmlns:m="http://schemas.openxmlformats.org/officeDocument/2006/math">
                    <m:f>
                      <m:fPr>
                        <m:type m:val="skw"/>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𝑚</m:t>
                            </m:r>
                          </m:e>
                        </m:rad>
                      </m:den>
                    </m:f>
                  </m:oMath>
                </a14:m>
                <a:r>
                  <a:rPr lang="en-US" altLang="en-US" sz="2400" dirty="0">
                    <a:latin typeface="Times New Roman"/>
                    <a:cs typeface="Times New Roman" panose="02020603050405020304" pitchFamily="18" charset="0"/>
                    <a:sym typeface="Symbol" panose="05050102010706020507" pitchFamily="18" charset="2"/>
                  </a:rPr>
                  <a:t>)</a:t>
                </a:r>
                <a:r>
                  <a:rPr lang="en-US" sz="2400" baseline="30000" dirty="0"/>
                  <a:t>length of path</a:t>
                </a:r>
              </a:p>
              <a:p>
                <a:r>
                  <a:rPr lang="en-US" altLang="en-US" sz="2400" baseline="30000" dirty="0">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a:solidFill>
                      <a:srgbClr val="FFFFFF"/>
                    </a:solidFill>
                  </a:rPr>
                  <a:t>= </a:t>
                </a:r>
                <a:r>
                  <a:rPr lang="en-US" altLang="en-US" sz="2400" dirty="0" err="1">
                    <a:solidFill>
                      <a:srgbClr val="FFFFFF"/>
                    </a:solidFill>
                  </a:rPr>
                  <a:t>m</a:t>
                </a:r>
                <a:r>
                  <a:rPr lang="en-US" altLang="en-US" sz="2400" baseline="30000" dirty="0" err="1">
                    <a:solidFill>
                      <a:srgbClr val="FFFFFF"/>
                    </a:solidFill>
                  </a:rPr>
                  <a:t>depth</a:t>
                </a:r>
                <a:r>
                  <a:rPr lang="en-US" altLang="en-US" sz="2400" baseline="30000" dirty="0">
                    <a:solidFill>
                      <a:srgbClr val="FFFFFF"/>
                    </a:solidFill>
                  </a:rPr>
                  <a:t>/2 -1</a:t>
                </a:r>
                <a:endParaRPr lang="en-US" altLang="en-US" sz="2400" dirty="0">
                  <a:latin typeface="Times New Roman"/>
                  <a:cs typeface="Times New Roman" panose="02020603050405020304" pitchFamily="18" charset="0"/>
                  <a:sym typeface="Symbol" panose="05050102010706020507" pitchFamily="18" charset="2"/>
                </a:endParaRPr>
              </a:p>
            </p:txBody>
          </p:sp>
        </mc:Choice>
        <mc:Fallback xmlns="">
          <p:sp>
            <p:nvSpPr>
              <p:cNvPr id="36" name="TextBox 35">
                <a:extLst>
                  <a:ext uri="{FF2B5EF4-FFF2-40B4-BE49-F238E27FC236}">
                    <a16:creationId xmlns:a16="http://schemas.microsoft.com/office/drawing/2014/main" id="{9C36C5B5-7B85-7981-757F-FBA34790D455}"/>
                  </a:ext>
                </a:extLst>
              </p:cNvPr>
              <p:cNvSpPr txBox="1">
                <a:spLocks noRot="1" noChangeAspect="1" noMove="1" noResize="1" noEditPoints="1" noAdjustHandles="1" noChangeArrowheads="1" noChangeShapeType="1" noTextEdit="1"/>
              </p:cNvSpPr>
              <p:nvPr/>
            </p:nvSpPr>
            <p:spPr bwMode="auto">
              <a:xfrm>
                <a:off x="457200" y="4026363"/>
                <a:ext cx="10134600" cy="1645643"/>
              </a:xfrm>
              <a:prstGeom prst="rect">
                <a:avLst/>
              </a:prstGeom>
              <a:blipFill>
                <a:blip r:embed="rId9"/>
                <a:stretch>
                  <a:fillRect l="-902" t="-2963" b="-45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37" name="Group 36">
            <a:extLst>
              <a:ext uri="{FF2B5EF4-FFF2-40B4-BE49-F238E27FC236}">
                <a16:creationId xmlns:a16="http://schemas.microsoft.com/office/drawing/2014/main" id="{E006197C-8967-DFDC-A46B-B8B4BA638BE2}"/>
              </a:ext>
            </a:extLst>
          </p:cNvPr>
          <p:cNvGrpSpPr/>
          <p:nvPr/>
        </p:nvGrpSpPr>
        <p:grpSpPr>
          <a:xfrm>
            <a:off x="2588867" y="1599363"/>
            <a:ext cx="3241338" cy="878366"/>
            <a:chOff x="4147765" y="1599363"/>
            <a:chExt cx="1682439" cy="765945"/>
          </a:xfrm>
        </p:grpSpPr>
        <p:cxnSp>
          <p:nvCxnSpPr>
            <p:cNvPr id="38" name="Straight Connector 37">
              <a:extLst>
                <a:ext uri="{FF2B5EF4-FFF2-40B4-BE49-F238E27FC236}">
                  <a16:creationId xmlns:a16="http://schemas.microsoft.com/office/drawing/2014/main" id="{0947A0E4-C455-0BB9-4BBE-F1E6DFF6941A}"/>
                </a:ext>
              </a:extLst>
            </p:cNvPr>
            <p:cNvCxnSpPr>
              <a:cxnSpLocks/>
            </p:cNvCxnSpPr>
            <p:nvPr/>
          </p:nvCxnSpPr>
          <p:spPr bwMode="auto">
            <a:xfrm flipV="1">
              <a:off x="4185412" y="1600200"/>
              <a:ext cx="802259" cy="562207"/>
            </a:xfrm>
            <a:prstGeom prst="line">
              <a:avLst/>
            </a:prstGeom>
            <a:noFill/>
            <a:ln w="25400" cap="sq" cmpd="sng" algn="ctr">
              <a:solidFill>
                <a:srgbClr val="66FF3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89CF417-1FF5-6465-9F84-B0015359445B}"/>
                </a:ext>
              </a:extLst>
            </p:cNvPr>
            <p:cNvCxnSpPr>
              <a:cxnSpLocks/>
            </p:cNvCxnSpPr>
            <p:nvPr/>
          </p:nvCxnSpPr>
          <p:spPr bwMode="auto">
            <a:xfrm>
              <a:off x="5004000" y="1599363"/>
              <a:ext cx="826204" cy="297511"/>
            </a:xfrm>
            <a:prstGeom prst="line">
              <a:avLst/>
            </a:prstGeom>
            <a:noFill/>
            <a:ln w="254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0100D540-2B1B-00F2-43D5-B4C72C7A51BB}"/>
                </a:ext>
              </a:extLst>
            </p:cNvPr>
            <p:cNvCxnSpPr>
              <a:cxnSpLocks/>
            </p:cNvCxnSpPr>
            <p:nvPr/>
          </p:nvCxnSpPr>
          <p:spPr bwMode="auto">
            <a:xfrm>
              <a:off x="4147765" y="2188435"/>
              <a:ext cx="839906" cy="176873"/>
            </a:xfrm>
            <a:prstGeom prst="line">
              <a:avLst/>
            </a:prstGeom>
            <a:noFill/>
            <a:ln w="25400" cap="sq" cmpd="sng" algn="ctr">
              <a:solidFill>
                <a:srgbClr val="66FF3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BABF30CF-9D5F-A677-5232-ABDB5D733BDB}"/>
                </a:ext>
              </a:extLst>
            </p:cNvPr>
            <p:cNvCxnSpPr>
              <a:cxnSpLocks/>
            </p:cNvCxnSpPr>
            <p:nvPr/>
          </p:nvCxnSpPr>
          <p:spPr bwMode="auto">
            <a:xfrm flipV="1">
              <a:off x="5013713" y="1881303"/>
              <a:ext cx="803029" cy="484005"/>
            </a:xfrm>
            <a:prstGeom prst="line">
              <a:avLst/>
            </a:prstGeom>
            <a:noFill/>
            <a:ln w="25400" cap="sq" cmpd="sng" algn="ctr">
              <a:solidFill>
                <a:srgbClr val="66FF33"/>
              </a:solidFill>
              <a:prstDash val="solid"/>
              <a:round/>
              <a:headEnd type="none" w="med" len="med"/>
              <a:tailEnd type="none" w="med" len="med"/>
            </a:ln>
            <a:effectLst/>
          </p:spPr>
        </p:cxnSp>
      </p:grpSp>
    </p:spTree>
    <p:extLst>
      <p:ext uri="{BB962C8B-B14F-4D97-AF65-F5344CB8AC3E}">
        <p14:creationId xmlns:p14="http://schemas.microsoft.com/office/powerpoint/2010/main" val="42297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fill="hold"/>
                                        <p:tgtEl>
                                          <p:spTgt spid="242"/>
                                        </p:tgtEl>
                                        <p:attrNameLst>
                                          <p:attrName>ppt_x</p:attrName>
                                        </p:attrNameLst>
                                      </p:cBhvr>
                                      <p:tavLst>
                                        <p:tav tm="0">
                                          <p:val>
                                            <p:strVal val="#ppt_x"/>
                                          </p:val>
                                        </p:tav>
                                        <p:tav tm="100000">
                                          <p:val>
                                            <p:strVal val="#ppt_x"/>
                                          </p:val>
                                        </p:tav>
                                      </p:tavLst>
                                    </p:anim>
                                    <p:anim calcmode="lin" valueType="num">
                                      <p:cBhvr additive="base">
                                        <p:cTn id="8"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 calcmode="lin" valueType="num">
                                      <p:cBhvr additive="base">
                                        <p:cTn id="13"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 calcmode="lin" valueType="num">
                                      <p:cBhvr additive="base">
                                        <p:cTn id="17"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3"/>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grpSp>
        <p:nvGrpSpPr>
          <p:cNvPr id="12" name="Group 29">
            <a:extLst>
              <a:ext uri="{FF2B5EF4-FFF2-40B4-BE49-F238E27FC236}">
                <a16:creationId xmlns:a16="http://schemas.microsoft.com/office/drawing/2014/main" id="{BF0ADA7E-0ED2-4D38-B410-95CE1611CB30}"/>
              </a:ext>
            </a:extLst>
          </p:cNvPr>
          <p:cNvGrpSpPr>
            <a:grpSpLocks/>
          </p:cNvGrpSpPr>
          <p:nvPr/>
        </p:nvGrpSpPr>
        <p:grpSpPr bwMode="auto">
          <a:xfrm>
            <a:off x="-150775" y="3123645"/>
            <a:ext cx="917591" cy="929993"/>
            <a:chOff x="2065" y="1551"/>
            <a:chExt cx="1628" cy="1988"/>
          </a:xfrm>
        </p:grpSpPr>
        <p:sp>
          <p:nvSpPr>
            <p:cNvPr id="13" name="Freeform 30">
              <a:extLst>
                <a:ext uri="{FF2B5EF4-FFF2-40B4-BE49-F238E27FC236}">
                  <a16:creationId xmlns:a16="http://schemas.microsoft.com/office/drawing/2014/main" id="{9C4240E0-D925-419E-8828-ED2C5D098EA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1">
              <a:extLst>
                <a:ext uri="{FF2B5EF4-FFF2-40B4-BE49-F238E27FC236}">
                  <a16:creationId xmlns:a16="http://schemas.microsoft.com/office/drawing/2014/main" id="{CD0B7B20-0A91-47B2-9764-B9755750D1E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2">
              <a:extLst>
                <a:ext uri="{FF2B5EF4-FFF2-40B4-BE49-F238E27FC236}">
                  <a16:creationId xmlns:a16="http://schemas.microsoft.com/office/drawing/2014/main" id="{097847EE-2A7F-4D98-B85A-5AD4AA9540A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3">
              <a:extLst>
                <a:ext uri="{FF2B5EF4-FFF2-40B4-BE49-F238E27FC236}">
                  <a16:creationId xmlns:a16="http://schemas.microsoft.com/office/drawing/2014/main" id="{F92EB80B-6B19-45C5-B857-EA214BFFB2A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4">
              <a:extLst>
                <a:ext uri="{FF2B5EF4-FFF2-40B4-BE49-F238E27FC236}">
                  <a16:creationId xmlns:a16="http://schemas.microsoft.com/office/drawing/2014/main" id="{3C031806-7D80-44DA-8F38-5FEA972FE28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5">
              <a:extLst>
                <a:ext uri="{FF2B5EF4-FFF2-40B4-BE49-F238E27FC236}">
                  <a16:creationId xmlns:a16="http://schemas.microsoft.com/office/drawing/2014/main" id="{629ABB7C-31D7-4478-8D66-D3F707E4A24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6">
              <a:extLst>
                <a:ext uri="{FF2B5EF4-FFF2-40B4-BE49-F238E27FC236}">
                  <a16:creationId xmlns:a16="http://schemas.microsoft.com/office/drawing/2014/main" id="{DB776BA9-13B8-438A-B4FD-AC8D203C020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7">
              <a:extLst>
                <a:ext uri="{FF2B5EF4-FFF2-40B4-BE49-F238E27FC236}">
                  <a16:creationId xmlns:a16="http://schemas.microsoft.com/office/drawing/2014/main" id="{3976AB4B-15DA-4D54-BB4C-BE22F4B1E8F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8">
              <a:extLst>
                <a:ext uri="{FF2B5EF4-FFF2-40B4-BE49-F238E27FC236}">
                  <a16:creationId xmlns:a16="http://schemas.microsoft.com/office/drawing/2014/main" id="{60A03202-4321-46C9-BBF5-F5997326732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9">
              <a:extLst>
                <a:ext uri="{FF2B5EF4-FFF2-40B4-BE49-F238E27FC236}">
                  <a16:creationId xmlns:a16="http://schemas.microsoft.com/office/drawing/2014/main" id="{82C2CF19-0454-4E49-ADC8-F847022F5E1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0">
              <a:extLst>
                <a:ext uri="{FF2B5EF4-FFF2-40B4-BE49-F238E27FC236}">
                  <a16:creationId xmlns:a16="http://schemas.microsoft.com/office/drawing/2014/main" id="{254477E2-2B08-4376-9742-3D89E40DBDD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1">
              <a:extLst>
                <a:ext uri="{FF2B5EF4-FFF2-40B4-BE49-F238E27FC236}">
                  <a16:creationId xmlns:a16="http://schemas.microsoft.com/office/drawing/2014/main" id="{90417E50-0EB9-4221-A16D-0819F75401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2">
              <a:extLst>
                <a:ext uri="{FF2B5EF4-FFF2-40B4-BE49-F238E27FC236}">
                  <a16:creationId xmlns:a16="http://schemas.microsoft.com/office/drawing/2014/main" id="{E20ED2B9-9484-463B-9158-9014E856E5A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3">
              <a:extLst>
                <a:ext uri="{FF2B5EF4-FFF2-40B4-BE49-F238E27FC236}">
                  <a16:creationId xmlns:a16="http://schemas.microsoft.com/office/drawing/2014/main" id="{723C84F5-5246-4C95-9473-276B1732145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4">
              <a:extLst>
                <a:ext uri="{FF2B5EF4-FFF2-40B4-BE49-F238E27FC236}">
                  <a16:creationId xmlns:a16="http://schemas.microsoft.com/office/drawing/2014/main" id="{6943AB39-AC86-4757-9348-FF7C74C97F1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5">
              <a:extLst>
                <a:ext uri="{FF2B5EF4-FFF2-40B4-BE49-F238E27FC236}">
                  <a16:creationId xmlns:a16="http://schemas.microsoft.com/office/drawing/2014/main" id="{9DD95CEF-2B3B-41D5-B2D7-B1C3617A5A7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6">
              <a:extLst>
                <a:ext uri="{FF2B5EF4-FFF2-40B4-BE49-F238E27FC236}">
                  <a16:creationId xmlns:a16="http://schemas.microsoft.com/office/drawing/2014/main" id="{84D98E0A-60AB-4B26-9888-2BCFBA67E096}"/>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1" name="AutoShape 8">
            <a:extLst>
              <a:ext uri="{FF2B5EF4-FFF2-40B4-BE49-F238E27FC236}">
                <a16:creationId xmlns:a16="http://schemas.microsoft.com/office/drawing/2014/main" id="{6C6E7545-0270-4DCB-9518-7426A9760148}"/>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br>
              <a:rPr lang="en-US" altLang="en-US" sz="2400" dirty="0">
                <a:solidFill>
                  <a:srgbClr val="FFFFFF"/>
                </a:solidFill>
              </a:rPr>
            </a:br>
            <a:r>
              <a:rPr lang="en-US" altLang="en-US" sz="2400" dirty="0">
                <a:solidFill>
                  <a:srgbClr val="FFFFFF"/>
                </a:solidFill>
              </a:rPr>
              <a:t>to new random data.</a:t>
            </a:r>
          </a:p>
        </p:txBody>
      </p:sp>
      <p:sp>
        <p:nvSpPr>
          <p:cNvPr id="32" name="AutoShape 35">
            <a:extLst>
              <a:ext uri="{FF2B5EF4-FFF2-40B4-BE49-F238E27FC236}">
                <a16:creationId xmlns:a16="http://schemas.microsoft.com/office/drawing/2014/main" id="{8CE83C30-313F-41F2-8118-E130EC65BA2E}"/>
              </a:ext>
            </a:extLst>
          </p:cNvPr>
          <p:cNvSpPr>
            <a:spLocks noChangeArrowheads="1"/>
          </p:cNvSpPr>
          <p:nvPr/>
        </p:nvSpPr>
        <p:spPr bwMode="auto">
          <a:xfrm>
            <a:off x="4624626" y="2916422"/>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
        <p:nvSpPr>
          <p:cNvPr id="33" name="AutoShape 8">
            <a:extLst>
              <a:ext uri="{FF2B5EF4-FFF2-40B4-BE49-F238E27FC236}">
                <a16:creationId xmlns:a16="http://schemas.microsoft.com/office/drawing/2014/main" id="{A243EEC6-6215-4F8D-BE57-CBFEEDD26335}"/>
              </a:ext>
            </a:extLst>
          </p:cNvPr>
          <p:cNvSpPr>
            <a:spLocks noChangeArrowheads="1"/>
          </p:cNvSpPr>
          <p:nvPr/>
        </p:nvSpPr>
        <p:spPr bwMode="auto">
          <a:xfrm>
            <a:off x="3584870" y="3942846"/>
            <a:ext cx="1828481" cy="472446"/>
          </a:xfrm>
          <a:prstGeom prst="wedgeRectCallout">
            <a:avLst>
              <a:gd name="adj1" fmla="val -55682"/>
              <a:gd name="adj2" fmla="val -4711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both!</a:t>
            </a:r>
          </a:p>
        </p:txBody>
      </p:sp>
      <p:sp>
        <p:nvSpPr>
          <p:cNvPr id="34" name="AutoShape 35">
            <a:extLst>
              <a:ext uri="{FF2B5EF4-FFF2-40B4-BE49-F238E27FC236}">
                <a16:creationId xmlns:a16="http://schemas.microsoft.com/office/drawing/2014/main" id="{9F20199D-43C7-4E1F-9AE1-0BC802345BB6}"/>
              </a:ext>
            </a:extLst>
          </p:cNvPr>
          <p:cNvSpPr>
            <a:spLocks noChangeArrowheads="1"/>
          </p:cNvSpPr>
          <p:nvPr/>
        </p:nvSpPr>
        <p:spPr bwMode="auto">
          <a:xfrm>
            <a:off x="2100272" y="4467175"/>
            <a:ext cx="4843867" cy="462635"/>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Sorry. If the data </a:t>
            </a:r>
            <a:r>
              <a:rPr lang="en-US" altLang="en-US" sz="2400" i="1" dirty="0">
                <a:solidFill>
                  <a:srgbClr val="FFFFFF"/>
                </a:solidFill>
              </a:rPr>
              <a:t>y</a:t>
            </a:r>
            <a:r>
              <a:rPr lang="en-US" altLang="en-US" sz="2400" dirty="0">
                <a:solidFill>
                  <a:srgbClr val="FFFFFF"/>
                </a:solidFill>
              </a:rPr>
              <a:t> labels are random,</a:t>
            </a:r>
          </a:p>
        </p:txBody>
      </p:sp>
      <p:sp>
        <p:nvSpPr>
          <p:cNvPr id="35" name="AutoShape 35">
            <a:extLst>
              <a:ext uri="{FF2B5EF4-FFF2-40B4-BE49-F238E27FC236}">
                <a16:creationId xmlns:a16="http://schemas.microsoft.com/office/drawing/2014/main" id="{DA6234BD-DD1B-44AC-B10E-41CFB1E91B79}"/>
              </a:ext>
            </a:extLst>
          </p:cNvPr>
          <p:cNvSpPr>
            <a:spLocks noChangeArrowheads="1"/>
          </p:cNvSpPr>
          <p:nvPr/>
        </p:nvSpPr>
        <p:spPr bwMode="auto">
          <a:xfrm>
            <a:off x="21816" y="6334540"/>
            <a:ext cx="9002919" cy="470452"/>
          </a:xfrm>
          <a:prstGeom prst="wedgeRoundRectCallout">
            <a:avLst>
              <a:gd name="adj1" fmla="val -25988"/>
              <a:gd name="adj2" fmla="val -60981"/>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This proves that your approach cannot work for such a hard function.</a:t>
            </a:r>
            <a:endParaRPr lang="en-US" altLang="en-US" sz="2000" dirty="0">
              <a:solidFill>
                <a:srgbClr val="FFFFFF"/>
              </a:solidFill>
            </a:endParaRPr>
          </a:p>
        </p:txBody>
      </p:sp>
      <p:sp>
        <p:nvSpPr>
          <p:cNvPr id="36" name="AutoShape 35">
            <a:extLst>
              <a:ext uri="{FF2B5EF4-FFF2-40B4-BE49-F238E27FC236}">
                <a16:creationId xmlns:a16="http://schemas.microsoft.com/office/drawing/2014/main" id="{3A20DAC7-C6CE-43E0-9A74-E5A7420C890C}"/>
              </a:ext>
            </a:extLst>
          </p:cNvPr>
          <p:cNvSpPr>
            <a:spLocks noChangeArrowheads="1"/>
          </p:cNvSpPr>
          <p:nvPr/>
        </p:nvSpPr>
        <p:spPr bwMode="auto">
          <a:xfrm>
            <a:off x="133084" y="4985206"/>
            <a:ext cx="4366027" cy="1269822"/>
          </a:xfrm>
          <a:prstGeom prst="wedgeRoundRectCallout">
            <a:avLst>
              <a:gd name="adj1" fmla="val -51720"/>
              <a:gd name="adj2" fmla="val -4825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Then the smallest machine to compute the training data is </a:t>
            </a:r>
          </a:p>
          <a:p>
            <a:pPr algn="ctr" defTabSz="685800" eaLnBrk="1" fontAlgn="auto" hangingPunct="1">
              <a:spcBef>
                <a:spcPct val="0"/>
              </a:spcBef>
              <a:spcAft>
                <a:spcPts val="0"/>
              </a:spcAft>
              <a:buNone/>
            </a:pPr>
            <a:r>
              <a:rPr lang="en-US" altLang="en-US" sz="2400" dirty="0">
                <a:solidFill>
                  <a:srgbClr val="FFFFFF"/>
                </a:solidFill>
              </a:rPr>
              <a:t>&gt; # training data</a:t>
            </a:r>
            <a:endParaRPr lang="en-US" altLang="en-US" sz="2000" dirty="0">
              <a:solidFill>
                <a:srgbClr val="FFFFFF"/>
              </a:solidFill>
            </a:endParaRPr>
          </a:p>
        </p:txBody>
      </p:sp>
      <p:sp>
        <p:nvSpPr>
          <p:cNvPr id="37" name="AutoShape 35">
            <a:extLst>
              <a:ext uri="{FF2B5EF4-FFF2-40B4-BE49-F238E27FC236}">
                <a16:creationId xmlns:a16="http://schemas.microsoft.com/office/drawing/2014/main" id="{90E3D424-23F4-4DD1-99AA-3EFFD64C936E}"/>
              </a:ext>
            </a:extLst>
          </p:cNvPr>
          <p:cNvSpPr>
            <a:spLocks noChangeArrowheads="1"/>
          </p:cNvSpPr>
          <p:nvPr/>
        </p:nvSpPr>
        <p:spPr bwMode="auto">
          <a:xfrm>
            <a:off x="4624626" y="4952074"/>
            <a:ext cx="4400109" cy="1302954"/>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The labels of the new data are also random and hence your machine can't know them.</a:t>
            </a:r>
            <a:endParaRPr lang="en-US" altLang="en-US" sz="2000" dirty="0">
              <a:solidFill>
                <a:srgbClr val="FFFFFF"/>
              </a:solidFill>
            </a:endParaRPr>
          </a:p>
        </p:txBody>
      </p:sp>
      <p:sp>
        <p:nvSpPr>
          <p:cNvPr id="2" name="AutoShape 35">
            <a:extLst>
              <a:ext uri="{FF2B5EF4-FFF2-40B4-BE49-F238E27FC236}">
                <a16:creationId xmlns:a16="http://schemas.microsoft.com/office/drawing/2014/main" id="{44B43E94-6CED-B27F-4BFF-12ED21594A8B}"/>
              </a:ext>
            </a:extLst>
          </p:cNvPr>
          <p:cNvSpPr>
            <a:spLocks noChangeArrowheads="1"/>
          </p:cNvSpPr>
          <p:nvPr/>
        </p:nvSpPr>
        <p:spPr bwMode="auto">
          <a:xfrm>
            <a:off x="562830" y="2935955"/>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Poly time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spTree>
    <p:extLst>
      <p:ext uri="{BB962C8B-B14F-4D97-AF65-F5344CB8AC3E}">
        <p14:creationId xmlns:p14="http://schemas.microsoft.com/office/powerpoint/2010/main" val="30674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31" grpId="0" animBg="1"/>
      <p:bldP spid="32" grpId="0" animBg="1"/>
      <p:bldP spid="33" grpId="0" animBg="1"/>
      <p:bldP spid="34" grpId="0" animBg="1"/>
      <p:bldP spid="35" grpId="0" animBg="1"/>
      <p:bldP spid="36" grpId="0" animBg="1"/>
      <p:bldP spid="37" grpId="0" animBg="1"/>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6DF7-2B3B-4020-B889-B04B53DC0F8A}"/>
              </a:ext>
            </a:extLst>
          </p:cNvPr>
          <p:cNvSpPr>
            <a:spLocks noGrp="1"/>
          </p:cNvSpPr>
          <p:nvPr>
            <p:ph type="title"/>
          </p:nvPr>
        </p:nvSpPr>
        <p:spPr>
          <a:xfrm>
            <a:off x="685800" y="2560983"/>
            <a:ext cx="7772400" cy="1143000"/>
          </a:xfrm>
        </p:spPr>
        <p:txBody>
          <a:bodyPr/>
          <a:lstStyle/>
          <a:p>
            <a:r>
              <a:rPr lang="en-GB" dirty="0"/>
              <a:t>End</a:t>
            </a:r>
          </a:p>
        </p:txBody>
      </p:sp>
    </p:spTree>
    <p:extLst>
      <p:ext uri="{BB962C8B-B14F-4D97-AF65-F5344CB8AC3E}">
        <p14:creationId xmlns:p14="http://schemas.microsoft.com/office/powerpoint/2010/main" val="3910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44" name="TextBox 43">
            <a:extLst>
              <a:ext uri="{FF2B5EF4-FFF2-40B4-BE49-F238E27FC236}">
                <a16:creationId xmlns:a16="http://schemas.microsoft.com/office/drawing/2014/main" id="{65789D1E-3521-A3BF-79D3-BEFC5A587017}"/>
              </a:ext>
            </a:extLst>
          </p:cNvPr>
          <p:cNvSpPr txBox="1"/>
          <p:nvPr/>
        </p:nvSpPr>
        <p:spPr bwMode="auto">
          <a:xfrm>
            <a:off x="571499" y="2864414"/>
            <a:ext cx="44881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p:txBody>
      </p:sp>
      <p:grpSp>
        <p:nvGrpSpPr>
          <p:cNvPr id="80" name="Group 79">
            <a:extLst>
              <a:ext uri="{FF2B5EF4-FFF2-40B4-BE49-F238E27FC236}">
                <a16:creationId xmlns:a16="http://schemas.microsoft.com/office/drawing/2014/main" id="{48764A3E-B305-BA80-5A30-04EA68BCBBAE}"/>
              </a:ext>
            </a:extLst>
          </p:cNvPr>
          <p:cNvGrpSpPr/>
          <p:nvPr/>
        </p:nvGrpSpPr>
        <p:grpSpPr>
          <a:xfrm>
            <a:off x="502220" y="3377765"/>
            <a:ext cx="8210603" cy="2885420"/>
            <a:chOff x="76200" y="3962400"/>
            <a:chExt cx="8210603" cy="2885420"/>
          </a:xfrm>
        </p:grpSpPr>
        <p:grpSp>
          <p:nvGrpSpPr>
            <p:cNvPr id="81" name="Group 80">
              <a:extLst>
                <a:ext uri="{FF2B5EF4-FFF2-40B4-BE49-F238E27FC236}">
                  <a16:creationId xmlns:a16="http://schemas.microsoft.com/office/drawing/2014/main" id="{172E795F-D651-E15A-9EA1-4D62C67CE1C8}"/>
                </a:ext>
              </a:extLst>
            </p:cNvPr>
            <p:cNvGrpSpPr/>
            <p:nvPr/>
          </p:nvGrpSpPr>
          <p:grpSpPr>
            <a:xfrm>
              <a:off x="2920652" y="5142156"/>
              <a:ext cx="2893806" cy="1653214"/>
              <a:chOff x="2920652" y="5142156"/>
              <a:chExt cx="2893806" cy="1653214"/>
            </a:xfrm>
          </p:grpSpPr>
          <p:cxnSp>
            <p:nvCxnSpPr>
              <p:cNvPr id="108" name="Straight Connector 107">
                <a:extLst>
                  <a:ext uri="{FF2B5EF4-FFF2-40B4-BE49-F238E27FC236}">
                    <a16:creationId xmlns:a16="http://schemas.microsoft.com/office/drawing/2014/main" id="{9EB93283-DA75-979A-B186-663B15CBE5B3}"/>
                  </a:ext>
                </a:extLst>
              </p:cNvPr>
              <p:cNvCxnSpPr>
                <a:cxnSpLocks/>
              </p:cNvCxnSpPr>
              <p:nvPr/>
            </p:nvCxnSpPr>
            <p:spPr bwMode="auto">
              <a:xfrm flipV="1">
                <a:off x="3039214" y="5142156"/>
                <a:ext cx="0" cy="1269364"/>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C45793D-D504-EC2B-3550-0F12E724D41A}"/>
                      </a:ext>
                    </a:extLst>
                  </p:cNvPr>
                  <p:cNvSpPr txBox="1"/>
                  <p:nvPr/>
                </p:nvSpPr>
                <p:spPr>
                  <a:xfrm>
                    <a:off x="2920652" y="6374421"/>
                    <a:ext cx="2893806" cy="420949"/>
                  </a:xfrm>
                  <a:prstGeom prst="rect">
                    <a:avLst/>
                  </a:prstGeom>
                  <a:noFill/>
                </p:spPr>
                <p:txBody>
                  <a:bodyPr wrap="none" lIns="0" tIns="0" rIns="0" bIns="0" rtlCol="0">
                    <a:spAutoFit/>
                  </a:bodyPr>
                  <a:lstStyle/>
                  <a:p>
                    <a14:m>
                      <m:oMath xmlns:m="http://schemas.openxmlformats.org/officeDocument/2006/math">
                        <m:sSub>
                          <m:sSubPr>
                            <m:ctrlPr>
                              <a:rPr lang="en-US" altLang="en-US"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i="1">
                                    <a:solidFill>
                                      <a:srgbClr val="FF00FF"/>
                                    </a:solidFill>
                                    <a:latin typeface="Cambria Math" panose="02040503050406030204" pitchFamily="18" charset="0"/>
                                    <a:sym typeface="Symbol" panose="05050102010706020507" pitchFamily="18" charset="2"/>
                                  </a:rPr>
                                </m:ctrlPr>
                              </m:accPr>
                              <m:e>
                                <m:r>
                                  <a:rPr lang="en-CA" altLang="en-US" i="1">
                                    <a:solidFill>
                                      <a:srgbClr val="FF00FF"/>
                                    </a:solidFill>
                                    <a:latin typeface="Cambria Math" panose="02040503050406030204" pitchFamily="18" charset="0"/>
                                    <a:sym typeface="Symbol" panose="05050102010706020507" pitchFamily="18" charset="2"/>
                                  </a:rPr>
                                  <m:t>𝑥</m:t>
                                </m:r>
                              </m:e>
                            </m:acc>
                          </m:e>
                          <m:sub>
                            <m:r>
                              <a:rPr lang="en-CA" altLang="en-US" i="1">
                                <a:solidFill>
                                  <a:srgbClr val="FF00FF"/>
                                </a:solidFill>
                                <a:latin typeface="Cambria Math" panose="02040503050406030204" pitchFamily="18" charset="0"/>
                                <a:sym typeface="Symbol" panose="05050102010706020507" pitchFamily="18" charset="2"/>
                              </a:rPr>
                              <m:t>𝑑</m:t>
                            </m:r>
                          </m:sub>
                        </m:sSub>
                      </m:oMath>
                    </a14:m>
                    <a:r>
                      <a:rPr lang="en-CA" sz="2000"/>
                      <a:t> is the </a:t>
                    </a:r>
                    <a:r>
                      <a:rPr lang="en-CA" sz="2000" err="1"/>
                      <a:t>d</a:t>
                    </a:r>
                    <a:r>
                      <a:rPr lang="en-CA" sz="2000" baseline="30000" err="1"/>
                      <a:t>th</a:t>
                    </a:r>
                    <a:r>
                      <a:rPr lang="en-CA" sz="2000"/>
                      <a:t> training input.</a:t>
                    </a:r>
                  </a:p>
                </p:txBody>
              </p:sp>
            </mc:Choice>
            <mc:Fallback xmlns="">
              <p:sp>
                <p:nvSpPr>
                  <p:cNvPr id="57" name="TextBox 56">
                    <a:extLst>
                      <a:ext uri="{FF2B5EF4-FFF2-40B4-BE49-F238E27FC236}">
                        <a16:creationId xmlns:a16="http://schemas.microsoft.com/office/drawing/2014/main" id="{7AB9516F-1701-4D39-A5DE-B553563AF6E9}"/>
                      </a:ext>
                    </a:extLst>
                  </p:cNvPr>
                  <p:cNvSpPr txBox="1">
                    <a:spLocks noRot="1" noChangeAspect="1" noMove="1" noResize="1" noEditPoints="1" noAdjustHandles="1" noChangeArrowheads="1" noChangeShapeType="1" noTextEdit="1"/>
                  </p:cNvSpPr>
                  <p:nvPr/>
                </p:nvSpPr>
                <p:spPr>
                  <a:xfrm>
                    <a:off x="2920652" y="6374421"/>
                    <a:ext cx="2893806" cy="420949"/>
                  </a:xfrm>
                  <a:prstGeom prst="rect">
                    <a:avLst/>
                  </a:prstGeom>
                  <a:blipFill>
                    <a:blip r:embed="rId3"/>
                    <a:stretch>
                      <a:fillRect r="-2947" b="-30000"/>
                    </a:stretch>
                  </a:blipFill>
                </p:spPr>
                <p:txBody>
                  <a:bodyPr/>
                  <a:lstStyle/>
                  <a:p>
                    <a:r>
                      <a:rPr lang="en-GB">
                        <a:noFill/>
                      </a:rPr>
                      <a:t> </a:t>
                    </a:r>
                  </a:p>
                </p:txBody>
              </p:sp>
            </mc:Fallback>
          </mc:AlternateContent>
        </p:grpSp>
        <p:grpSp>
          <p:nvGrpSpPr>
            <p:cNvPr id="82" name="Group 81">
              <a:extLst>
                <a:ext uri="{FF2B5EF4-FFF2-40B4-BE49-F238E27FC236}">
                  <a16:creationId xmlns:a16="http://schemas.microsoft.com/office/drawing/2014/main" id="{96A04FE0-34FA-F87A-27CD-367D79946539}"/>
                </a:ext>
              </a:extLst>
            </p:cNvPr>
            <p:cNvGrpSpPr/>
            <p:nvPr/>
          </p:nvGrpSpPr>
          <p:grpSpPr>
            <a:xfrm>
              <a:off x="3105291" y="4876800"/>
              <a:ext cx="5181512" cy="482252"/>
              <a:chOff x="3105291" y="4876800"/>
              <a:chExt cx="5181512" cy="482252"/>
            </a:xfrm>
          </p:grpSpPr>
          <p:cxnSp>
            <p:nvCxnSpPr>
              <p:cNvPr id="105" name="Straight Connector 104">
                <a:extLst>
                  <a:ext uri="{FF2B5EF4-FFF2-40B4-BE49-F238E27FC236}">
                    <a16:creationId xmlns:a16="http://schemas.microsoft.com/office/drawing/2014/main" id="{C8D3F774-8982-D683-338D-35F9AD0762E9}"/>
                  </a:ext>
                </a:extLst>
              </p:cNvPr>
              <p:cNvCxnSpPr/>
              <p:nvPr/>
            </p:nvCxnSpPr>
            <p:spPr bwMode="auto">
              <a:xfrm>
                <a:off x="3105291" y="5157534"/>
                <a:ext cx="640762"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3BD6B013-1171-E40C-98D7-7E4BCDAB8F07}"/>
                      </a:ext>
                    </a:extLst>
                  </p:cNvPr>
                  <p:cNvSpPr txBox="1"/>
                  <p:nvPr/>
                </p:nvSpPr>
                <p:spPr>
                  <a:xfrm>
                    <a:off x="3884987" y="4876800"/>
                    <a:ext cx="3686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altLang="en-US" i="1">
                              <a:solidFill>
                                <a:srgbClr val="FF00FF"/>
                              </a:solidFill>
                              <a:sym typeface="Symbol" panose="05050102010706020507" pitchFamily="18" charset="2"/>
                            </a:rPr>
                            <m:t>y</m:t>
                          </m:r>
                          <m:r>
                            <m:rPr>
                              <m:nor/>
                            </m:rPr>
                            <a:rPr lang="en-CA" altLang="en-US" i="1" baseline="-25000">
                              <a:solidFill>
                                <a:srgbClr val="FF00FF"/>
                              </a:solidFill>
                              <a:sym typeface="Symbol" panose="05050102010706020507" pitchFamily="18" charset="2"/>
                            </a:rPr>
                            <m:t>d</m:t>
                          </m:r>
                        </m:oMath>
                      </m:oMathPara>
                    </a14:m>
                    <a:endParaRPr lang="en-CA" sz="2000"/>
                  </a:p>
                </p:txBody>
              </p:sp>
            </mc:Choice>
            <mc:Fallback xmlns="">
              <p:sp>
                <p:nvSpPr>
                  <p:cNvPr id="51" name="TextBox 50">
                    <a:extLst>
                      <a:ext uri="{FF2B5EF4-FFF2-40B4-BE49-F238E27FC236}">
                        <a16:creationId xmlns:a16="http://schemas.microsoft.com/office/drawing/2014/main" id="{2B63E13F-CBD9-48AB-9E79-29268C7078E8}"/>
                      </a:ext>
                    </a:extLst>
                  </p:cNvPr>
                  <p:cNvSpPr txBox="1">
                    <a:spLocks noRot="1" noChangeAspect="1" noMove="1" noResize="1" noEditPoints="1" noAdjustHandles="1" noChangeArrowheads="1" noChangeShapeType="1" noTextEdit="1"/>
                  </p:cNvSpPr>
                  <p:nvPr/>
                </p:nvSpPr>
                <p:spPr>
                  <a:xfrm>
                    <a:off x="3884987" y="4876800"/>
                    <a:ext cx="368691" cy="430887"/>
                  </a:xfrm>
                  <a:prstGeom prst="rect">
                    <a:avLst/>
                  </a:prstGeom>
                  <a:blipFill>
                    <a:blip r:embed="rId4"/>
                    <a:stretch>
                      <a:fillRect b="-1429"/>
                    </a:stretch>
                  </a:blipFill>
                </p:spPr>
                <p:txBody>
                  <a:bodyPr/>
                  <a:lstStyle/>
                  <a:p>
                    <a:r>
                      <a:rPr lang="en-GB">
                        <a:noFill/>
                      </a:rPr>
                      <a:t> </a:t>
                    </a:r>
                  </a:p>
                </p:txBody>
              </p:sp>
            </mc:Fallback>
          </mc:AlternateContent>
          <p:sp>
            <p:nvSpPr>
              <p:cNvPr id="107" name="Rectangle 106">
                <a:extLst>
                  <a:ext uri="{FF2B5EF4-FFF2-40B4-BE49-F238E27FC236}">
                    <a16:creationId xmlns:a16="http://schemas.microsoft.com/office/drawing/2014/main" id="{D0A9DAC0-2528-578B-A1AA-0B1AE1CD8C33}"/>
                  </a:ext>
                </a:extLst>
              </p:cNvPr>
              <p:cNvSpPr/>
              <p:nvPr/>
            </p:nvSpPr>
            <p:spPr>
              <a:xfrm>
                <a:off x="4254674" y="4958942"/>
                <a:ext cx="4032129" cy="400110"/>
              </a:xfrm>
              <a:prstGeom prst="rect">
                <a:avLst/>
              </a:prstGeom>
            </p:spPr>
            <p:txBody>
              <a:bodyPr wrap="none">
                <a:spAutoFit/>
              </a:bodyPr>
              <a:lstStyle/>
              <a:p>
                <a:r>
                  <a:rPr lang="en-CA" sz="2000"/>
                  <a:t>is the answer given by the supervisor.</a:t>
                </a:r>
                <a:endParaRPr lang="en-US" sz="2000"/>
              </a:p>
            </p:txBody>
          </p:sp>
        </p:grpSp>
        <p:grpSp>
          <p:nvGrpSpPr>
            <p:cNvPr id="83" name="Group 82">
              <a:extLst>
                <a:ext uri="{FF2B5EF4-FFF2-40B4-BE49-F238E27FC236}">
                  <a16:creationId xmlns:a16="http://schemas.microsoft.com/office/drawing/2014/main" id="{25C2BF37-6A72-BEAE-352F-3B6AA2588ACF}"/>
                </a:ext>
              </a:extLst>
            </p:cNvPr>
            <p:cNvGrpSpPr/>
            <p:nvPr/>
          </p:nvGrpSpPr>
          <p:grpSpPr>
            <a:xfrm>
              <a:off x="876128" y="4942080"/>
              <a:ext cx="2353800" cy="860040"/>
              <a:chOff x="875410" y="4942080"/>
              <a:chExt cx="2353800" cy="860040"/>
            </a:xfrm>
          </p:grpSpPr>
          <p:sp>
            <p:nvSpPr>
              <p:cNvPr id="94" name="Oval 93">
                <a:extLst>
                  <a:ext uri="{FF2B5EF4-FFF2-40B4-BE49-F238E27FC236}">
                    <a16:creationId xmlns:a16="http://schemas.microsoft.com/office/drawing/2014/main" id="{0E2580D9-D14F-97AE-2A5C-EEAEA669AE8E}"/>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5" name="Oval 94">
                <a:extLst>
                  <a:ext uri="{FF2B5EF4-FFF2-40B4-BE49-F238E27FC236}">
                    <a16:creationId xmlns:a16="http://schemas.microsoft.com/office/drawing/2014/main" id="{4277D592-BBAF-0FBD-5CAB-36AE4B5782CF}"/>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6" name="Oval 95">
                <a:extLst>
                  <a:ext uri="{FF2B5EF4-FFF2-40B4-BE49-F238E27FC236}">
                    <a16:creationId xmlns:a16="http://schemas.microsoft.com/office/drawing/2014/main" id="{A7921AC3-0E0B-B972-F6D4-A601B9402190}"/>
                  </a:ext>
                </a:extLst>
              </p:cNvPr>
              <p:cNvSpPr/>
              <p:nvPr/>
            </p:nvSpPr>
            <p:spPr>
              <a:xfrm>
                <a:off x="1332610"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7" name="Oval 96">
                <a:extLst>
                  <a:ext uri="{FF2B5EF4-FFF2-40B4-BE49-F238E27FC236}">
                    <a16:creationId xmlns:a16="http://schemas.microsoft.com/office/drawing/2014/main" id="{E6A644AC-74FB-67E0-89B7-E07F160A632A}"/>
                  </a:ext>
                </a:extLst>
              </p:cNvPr>
              <p:cNvSpPr/>
              <p:nvPr/>
            </p:nvSpPr>
            <p:spPr>
              <a:xfrm>
                <a:off x="1713610"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8" name="Oval 97">
                <a:extLst>
                  <a:ext uri="{FF2B5EF4-FFF2-40B4-BE49-F238E27FC236}">
                    <a16:creationId xmlns:a16="http://schemas.microsoft.com/office/drawing/2014/main" id="{B21792C3-AFCA-8D90-3FB7-13392D2C7AA4}"/>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99" name="Oval 98">
                <a:extLst>
                  <a:ext uri="{FF2B5EF4-FFF2-40B4-BE49-F238E27FC236}">
                    <a16:creationId xmlns:a16="http://schemas.microsoft.com/office/drawing/2014/main" id="{9816D1BD-BD44-3648-39D2-B860871D6C11}"/>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0" name="Oval 99">
                <a:extLst>
                  <a:ext uri="{FF2B5EF4-FFF2-40B4-BE49-F238E27FC236}">
                    <a16:creationId xmlns:a16="http://schemas.microsoft.com/office/drawing/2014/main" id="{1FD27F29-C8DD-5DF8-36C9-5738213D59B7}"/>
                  </a:ext>
                </a:extLst>
              </p:cNvPr>
              <p:cNvSpPr/>
              <p:nvPr/>
            </p:nvSpPr>
            <p:spPr>
              <a:xfrm>
                <a:off x="26238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1" name="Oval 100">
                <a:extLst>
                  <a:ext uri="{FF2B5EF4-FFF2-40B4-BE49-F238E27FC236}">
                    <a16:creationId xmlns:a16="http://schemas.microsoft.com/office/drawing/2014/main" id="{406188E7-C06E-F0E5-1A56-935AD69117EA}"/>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2" name="Oval 101">
                <a:extLst>
                  <a:ext uri="{FF2B5EF4-FFF2-40B4-BE49-F238E27FC236}">
                    <a16:creationId xmlns:a16="http://schemas.microsoft.com/office/drawing/2014/main" id="{DD384079-C596-26C7-832F-229642D266ED}"/>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3" name="Oval 102">
                <a:extLst>
                  <a:ext uri="{FF2B5EF4-FFF2-40B4-BE49-F238E27FC236}">
                    <a16:creationId xmlns:a16="http://schemas.microsoft.com/office/drawing/2014/main" id="{25B7342C-B0AA-A6D2-7EED-90DF3F54A390}"/>
                  </a:ext>
                </a:extLst>
              </p:cNvPr>
              <p:cNvSpPr/>
              <p:nvPr/>
            </p:nvSpPr>
            <p:spPr>
              <a:xfrm>
                <a:off x="2856610"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104" name="Oval 103">
                <a:extLst>
                  <a:ext uri="{FF2B5EF4-FFF2-40B4-BE49-F238E27FC236}">
                    <a16:creationId xmlns:a16="http://schemas.microsoft.com/office/drawing/2014/main" id="{A96B417A-6877-379A-38FA-15BDACBF201E}"/>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grpSp>
        <p:grpSp>
          <p:nvGrpSpPr>
            <p:cNvPr id="84" name="Group 83">
              <a:extLst>
                <a:ext uri="{FF2B5EF4-FFF2-40B4-BE49-F238E27FC236}">
                  <a16:creationId xmlns:a16="http://schemas.microsoft.com/office/drawing/2014/main" id="{B0B68DC0-0C8A-76BF-850A-AC0862593CE7}"/>
                </a:ext>
              </a:extLst>
            </p:cNvPr>
            <p:cNvGrpSpPr/>
            <p:nvPr/>
          </p:nvGrpSpPr>
          <p:grpSpPr>
            <a:xfrm>
              <a:off x="76200" y="3962400"/>
              <a:ext cx="3810000" cy="2885420"/>
              <a:chOff x="76200" y="3962400"/>
              <a:chExt cx="3810000" cy="2885420"/>
            </a:xfrm>
          </p:grpSpPr>
          <p:cxnSp>
            <p:nvCxnSpPr>
              <p:cNvPr id="90" name="Straight Connector 89">
                <a:extLst>
                  <a:ext uri="{FF2B5EF4-FFF2-40B4-BE49-F238E27FC236}">
                    <a16:creationId xmlns:a16="http://schemas.microsoft.com/office/drawing/2014/main" id="{92836B81-E26C-0C75-8969-E8CB28B556DB}"/>
                  </a:ext>
                </a:extLst>
              </p:cNvPr>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32F9B0C-1F4F-CDA0-44D5-202474F7C765}"/>
                  </a:ext>
                </a:extLst>
              </p:cNvPr>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92" name="Text Box 33">
                    <a:extLst>
                      <a:ext uri="{FF2B5EF4-FFF2-40B4-BE49-F238E27FC236}">
                        <a16:creationId xmlns:a16="http://schemas.microsoft.com/office/drawing/2014/main" id="{57EA0BA1-3AE5-8277-BE37-3BF591A74299}"/>
                      </a:ext>
                    </a:extLst>
                  </p:cNvPr>
                  <p:cNvSpPr txBox="1">
                    <a:spLocks noChangeArrowheads="1"/>
                  </p:cNvSpPr>
                  <p:nvPr/>
                </p:nvSpPr>
                <p:spPr bwMode="auto">
                  <a:xfrm>
                    <a:off x="1295400" y="63246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Input </a:t>
                    </a:r>
                    <a14:m>
                      <m:oMath xmlns:m="http://schemas.openxmlformats.org/officeDocument/2006/math">
                        <m:acc>
                          <m:accPr>
                            <m:chr m:val="⃗"/>
                            <m:ctrlPr>
                              <a:rPr lang="en-US" altLang="en-US" sz="2800" i="1" smtClean="0">
                                <a:solidFill>
                                  <a:srgbClr val="FF00FF"/>
                                </a:solidFill>
                                <a:latin typeface="Cambria Math" panose="02040503050406030204" pitchFamily="18" charset="0"/>
                                <a:sym typeface="Symbol" panose="05050102010706020507" pitchFamily="18" charset="2"/>
                              </a:rPr>
                            </m:ctrlPr>
                          </m:accPr>
                          <m:e>
                            <m:r>
                              <a:rPr lang="en-CA" altLang="en-US" sz="2800" b="0" i="1" smtClean="0">
                                <a:solidFill>
                                  <a:srgbClr val="FF00FF"/>
                                </a:solidFill>
                                <a:latin typeface="Cambria Math" panose="02040503050406030204" pitchFamily="18" charset="0"/>
                                <a:sym typeface="Symbol" panose="05050102010706020507" pitchFamily="18" charset="2"/>
                              </a:rPr>
                              <m:t>𝑥</m:t>
                            </m:r>
                          </m:e>
                        </m:acc>
                      </m:oMath>
                    </a14:m>
                    <a:endParaRPr lang="en-CA" altLang="en-US" sz="2800">
                      <a:latin typeface="Times New Roman" pitchFamily="18" charset="0"/>
                    </a:endParaRPr>
                  </a:p>
                </p:txBody>
              </p:sp>
            </mc:Choice>
            <mc:Fallback xmlns="">
              <p:sp>
                <p:nvSpPr>
                  <p:cNvPr id="37" name="Text Box 33">
                    <a:extLst>
                      <a:ext uri="{FF2B5EF4-FFF2-40B4-BE49-F238E27FC236}">
                        <a16:creationId xmlns:a16="http://schemas.microsoft.com/office/drawing/2014/main" id="{4DB515D1-306F-488D-A712-476A13ACC53C}"/>
                      </a:ext>
                    </a:extLst>
                  </p:cNvPr>
                  <p:cNvSpPr txBox="1">
                    <a:spLocks noRot="1" noChangeAspect="1" noMove="1" noResize="1" noEditPoints="1" noAdjustHandles="1" noChangeArrowheads="1" noChangeShapeType="1" noTextEdit="1"/>
                  </p:cNvSpPr>
                  <p:nvPr/>
                </p:nvSpPr>
                <p:spPr bwMode="auto">
                  <a:xfrm>
                    <a:off x="1295400" y="6324600"/>
                    <a:ext cx="2590800" cy="523220"/>
                  </a:xfrm>
                  <a:prstGeom prst="rect">
                    <a:avLst/>
                  </a:prstGeom>
                  <a:blipFill>
                    <a:blip r:embed="rId5"/>
                    <a:stretch>
                      <a:fillRect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sp>
            <p:nvSpPr>
              <p:cNvPr id="93" name="Text Box 33">
                <a:extLst>
                  <a:ext uri="{FF2B5EF4-FFF2-40B4-BE49-F238E27FC236}">
                    <a16:creationId xmlns:a16="http://schemas.microsoft.com/office/drawing/2014/main" id="{07D9CC3B-BAC1-D6BA-BB6D-576F6DF7ADBA}"/>
                  </a:ext>
                </a:extLst>
              </p:cNvPr>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CA" altLang="en-US" sz="2800">
                    <a:latin typeface="Times New Roman" pitchFamily="18" charset="0"/>
                  </a:rPr>
                  <a:t>Output </a:t>
                </a:r>
                <a:r>
                  <a:rPr lang="en-US" altLang="en-US" sz="2800" i="1">
                    <a:solidFill>
                      <a:srgbClr val="FF00FF"/>
                    </a:solidFill>
                    <a:latin typeface="Times New Roman" pitchFamily="18" charset="0"/>
                  </a:rPr>
                  <a:t>y</a:t>
                </a:r>
                <a:endParaRPr lang="en-CA" altLang="en-US" sz="2800">
                  <a:latin typeface="Times New Roman" pitchFamily="18" charset="0"/>
                </a:endParaRPr>
              </a:p>
            </p:txBody>
          </p:sp>
        </p:grpSp>
        <p:sp>
          <p:nvSpPr>
            <p:cNvPr id="85" name="Freeform 41">
              <a:extLst>
                <a:ext uri="{FF2B5EF4-FFF2-40B4-BE49-F238E27FC236}">
                  <a16:creationId xmlns:a16="http://schemas.microsoft.com/office/drawing/2014/main" id="{E5C5D2DB-23E2-CE33-8F03-3CC56897031E}"/>
                </a:ext>
              </a:extLst>
            </p:cNvPr>
            <p:cNvSpPr/>
            <p:nvPr/>
          </p:nvSpPr>
          <p:spPr>
            <a:xfrm>
              <a:off x="760955" y="5078352"/>
              <a:ext cx="2633493" cy="81670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 name="connsiteX0" fmla="*/ 0 w 2527578"/>
                <a:gd name="connsiteY0" fmla="*/ 1283386 h 1283386"/>
                <a:gd name="connsiteX1" fmla="*/ 1235988 w 2527578"/>
                <a:gd name="connsiteY1" fmla="*/ 56 h 1283386"/>
                <a:gd name="connsiteX2" fmla="*/ 2527578 w 2527578"/>
                <a:gd name="connsiteY2" fmla="*/ 823016 h 1283386"/>
                <a:gd name="connsiteX0" fmla="*/ 0 w 2527578"/>
                <a:gd name="connsiteY0" fmla="*/ 1112744 h 1112744"/>
                <a:gd name="connsiteX1" fmla="*/ 1101923 w 2527578"/>
                <a:gd name="connsiteY1" fmla="*/ 68 h 1112744"/>
                <a:gd name="connsiteX2" fmla="*/ 2527578 w 2527578"/>
                <a:gd name="connsiteY2" fmla="*/ 652374 h 1112744"/>
                <a:gd name="connsiteX0" fmla="*/ 0 w 2527578"/>
                <a:gd name="connsiteY0" fmla="*/ 1112676 h 1112676"/>
                <a:gd name="connsiteX1" fmla="*/ 1101923 w 2527578"/>
                <a:gd name="connsiteY1" fmla="*/ 0 h 1112676"/>
                <a:gd name="connsiteX2" fmla="*/ 2527578 w 2527578"/>
                <a:gd name="connsiteY2" fmla="*/ 652306 h 1112676"/>
                <a:gd name="connsiteX0" fmla="*/ 0 w 2348825"/>
                <a:gd name="connsiteY0" fmla="*/ 1112676 h 1112676"/>
                <a:gd name="connsiteX1" fmla="*/ 1101923 w 2348825"/>
                <a:gd name="connsiteY1" fmla="*/ 0 h 1112676"/>
                <a:gd name="connsiteX2" fmla="*/ 2348825 w 2348825"/>
                <a:gd name="connsiteY2" fmla="*/ 891223 h 1112676"/>
                <a:gd name="connsiteX0" fmla="*/ 0 w 2348825"/>
                <a:gd name="connsiteY0" fmla="*/ 1112676 h 1112676"/>
                <a:gd name="connsiteX1" fmla="*/ 1101923 w 2348825"/>
                <a:gd name="connsiteY1" fmla="*/ 0 h 1112676"/>
                <a:gd name="connsiteX2" fmla="*/ 2348825 w 2348825"/>
                <a:gd name="connsiteY2" fmla="*/ 891223 h 1112676"/>
              </a:gdLst>
              <a:ahLst/>
              <a:cxnLst>
                <a:cxn ang="0">
                  <a:pos x="connsiteX0" y="connsiteY0"/>
                </a:cxn>
                <a:cxn ang="0">
                  <a:pos x="connsiteX1" y="connsiteY1"/>
                </a:cxn>
                <a:cxn ang="0">
                  <a:pos x="connsiteX2" y="connsiteY2"/>
                </a:cxn>
              </a:cxnLst>
              <a:rect l="l" t="t" r="r" b="b"/>
              <a:pathLst>
                <a:path w="2348825" h="1112676">
                  <a:moveTo>
                    <a:pt x="0" y="1112676"/>
                  </a:moveTo>
                  <a:cubicBezTo>
                    <a:pt x="122396" y="806447"/>
                    <a:pt x="611822" y="93821"/>
                    <a:pt x="1101923" y="0"/>
                  </a:cubicBezTo>
                  <a:cubicBezTo>
                    <a:pt x="1614368" y="8572"/>
                    <a:pt x="1997253" y="249558"/>
                    <a:pt x="2348825" y="891223"/>
                  </a:cubicBezTo>
                </a:path>
              </a:pathLst>
            </a:custGeom>
            <a:noFill/>
            <a:ln w="15875">
              <a:solidFill>
                <a:srgbClr val="FFFF00"/>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7" name="Oval 86">
              <a:extLst>
                <a:ext uri="{FF2B5EF4-FFF2-40B4-BE49-F238E27FC236}">
                  <a16:creationId xmlns:a16="http://schemas.microsoft.com/office/drawing/2014/main" id="{7CF536AC-546E-B7C9-6890-2E980BE71607}"/>
                </a:ext>
              </a:extLst>
            </p:cNvPr>
            <p:cNvSpPr/>
            <p:nvPr/>
          </p:nvSpPr>
          <p:spPr>
            <a:xfrm>
              <a:off x="3005528" y="5105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a:p>
          </p:txBody>
        </p:sp>
        <p:sp>
          <p:nvSpPr>
            <p:cNvPr id="88" name="Rectangle 87">
              <a:extLst>
                <a:ext uri="{FF2B5EF4-FFF2-40B4-BE49-F238E27FC236}">
                  <a16:creationId xmlns:a16="http://schemas.microsoft.com/office/drawing/2014/main" id="{2354CFDD-B331-E573-08E2-49FAFB5E2C12}"/>
                </a:ext>
              </a:extLst>
            </p:cNvPr>
            <p:cNvSpPr/>
            <p:nvPr/>
          </p:nvSpPr>
          <p:spPr>
            <a:xfrm>
              <a:off x="685800" y="4400490"/>
              <a:ext cx="3320140" cy="400110"/>
            </a:xfrm>
            <a:prstGeom prst="rect">
              <a:avLst/>
            </a:prstGeom>
          </p:spPr>
          <p:txBody>
            <a:bodyPr wrap="none">
              <a:spAutoFit/>
            </a:bodyPr>
            <a:lstStyle/>
            <a:p>
              <a:r>
                <a:rPr lang="en-CA" sz="2000"/>
                <a:t>Our goal is to learn a function.</a:t>
              </a:r>
              <a:endParaRPr lang="en-US" sz="2000"/>
            </a:p>
          </p:txBody>
        </p:sp>
      </p:grpSp>
    </p:spTree>
    <p:extLst>
      <p:ext uri="{BB962C8B-B14F-4D97-AF65-F5344CB8AC3E}">
        <p14:creationId xmlns:p14="http://schemas.microsoft.com/office/powerpoint/2010/main" val="28806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additive="base">
                                        <p:cTn id="13" dur="500" fill="hold"/>
                                        <p:tgtEl>
                                          <p:spTgt spid="80"/>
                                        </p:tgtEl>
                                        <p:attrNameLst>
                                          <p:attrName>ppt_x</p:attrName>
                                        </p:attrNameLst>
                                      </p:cBhvr>
                                      <p:tavLst>
                                        <p:tav tm="0">
                                          <p:val>
                                            <p:strVal val="#ppt_x"/>
                                          </p:val>
                                        </p:tav>
                                        <p:tav tm="100000">
                                          <p:val>
                                            <p:strVal val="#ppt_x"/>
                                          </p:val>
                                        </p:tav>
                                      </p:tavLst>
                                    </p:anim>
                                    <p:anim calcmode="lin" valueType="num">
                                      <p:cBhvr additive="base">
                                        <p:cTn id="14" dur="500" fill="hold"/>
                                        <p:tgtEl>
                                          <p:spTgt spid="8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 calcmode="lin" valueType="num">
                                      <p:cBhvr additive="base">
                                        <p:cTn id="1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F70B-DE2D-F79C-460E-D1A9227971C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79F0E85-C4AB-F4B7-B297-6361D587D33A}"/>
              </a:ext>
            </a:extLst>
          </p:cNvPr>
          <p:cNvSpPr>
            <a:spLocks noGrp="1"/>
          </p:cNvSpPr>
          <p:nvPr>
            <p:ph idx="1"/>
          </p:nvPr>
        </p:nvSpPr>
        <p:spPr/>
        <p:txBody>
          <a:bodyPr/>
          <a:lstStyle/>
          <a:p>
            <a:endParaRPr lang="en-CA" dirty="0"/>
          </a:p>
        </p:txBody>
      </p:sp>
      <p:sp>
        <p:nvSpPr>
          <p:cNvPr id="4" name="TextBox 3">
            <a:extLst>
              <a:ext uri="{FF2B5EF4-FFF2-40B4-BE49-F238E27FC236}">
                <a16:creationId xmlns:a16="http://schemas.microsoft.com/office/drawing/2014/main" id="{188DFA63-C146-DF6A-E077-B8E7D27BB007}"/>
              </a:ext>
            </a:extLst>
          </p:cNvPr>
          <p:cNvSpPr txBox="1"/>
          <p:nvPr/>
        </p:nvSpPr>
        <p:spPr bwMode="auto">
          <a:xfrm>
            <a:off x="152400" y="558800"/>
            <a:ext cx="8717280" cy="6070600"/>
          </a:xfrm>
          <a:prstGeom prst="rect">
            <a:avLst/>
          </a:prstGeom>
          <a:solidFill>
            <a:srgbClr val="FF0000"/>
          </a:solidFill>
          <a:ln>
            <a:noFill/>
          </a:ln>
        </p:spPr>
        <p:txBody>
          <a:bodyPr wrap="square" lIns="274320" rIns="274320" rtlCol="0">
            <a:spAutoFit/>
          </a:bodyPr>
          <a:lstStyle/>
          <a:p>
            <a:pPr>
              <a:spcBef>
                <a:spcPct val="0"/>
              </a:spcBef>
            </a:pPr>
            <a:endParaRPr lang="en-CA" sz="3600"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360204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a:extLst>
              <a:ext uri="{FF2B5EF4-FFF2-40B4-BE49-F238E27FC236}">
                <a16:creationId xmlns:a16="http://schemas.microsoft.com/office/drawing/2014/main" id="{F03E97CA-DCF1-4811-9872-6C7F072D86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Big Picture</a:t>
            </a:r>
          </a:p>
        </p:txBody>
      </p:sp>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AutoShape 8">
                <a:extLst>
                  <a:ext uri="{FF2B5EF4-FFF2-40B4-BE49-F238E27FC236}">
                    <a16:creationId xmlns:a16="http://schemas.microsoft.com/office/drawing/2014/main" id="{DB10AB0B-632C-478C-BBB6-5DCF1E6016F4}"/>
                  </a:ext>
                </a:extLst>
              </p:cNvPr>
              <p:cNvSpPr>
                <a:spLocks noChangeArrowheads="1"/>
              </p:cNvSpPr>
              <p:nvPr/>
            </p:nvSpPr>
            <p:spPr bwMode="auto">
              <a:xfrm>
                <a:off x="2211285" y="461831"/>
                <a:ext cx="4712655" cy="1181436"/>
              </a:xfrm>
              <a:prstGeom prst="wedgeRectCallout">
                <a:avLst>
                  <a:gd name="adj1" fmla="val -62930"/>
                  <a:gd name="adj2" fmla="val -33086"/>
                </a:avLst>
              </a:prstGeom>
              <a:noFill/>
              <a:ln w="12700">
                <a:solidFill>
                  <a:srgbClr val="CC00FF"/>
                </a:solidFill>
                <a:miter lim="800000"/>
                <a:headEnd/>
                <a:tailEnd/>
              </a:ln>
              <a:extLst>
                <a:ext uri="{909E8E84-426E-40DD-AFC4-6F175D3DCCD1}">
                  <a14:hiddenFill>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Given training data</a:t>
                </a:r>
              </a:p>
              <a:p>
                <a:pPr indent="-171450" algn="ctr" defTabSz="685800" eaLnBrk="1" fontAlgn="auto" hangingPunct="1">
                  <a:spcBef>
                    <a:spcPts val="0"/>
                  </a:spcBef>
                  <a:spcAft>
                    <a:spcPts val="0"/>
                  </a:spcAft>
                  <a:buNone/>
                </a:pP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solidFill>
                    <a:srgbClr val="FFFFFF"/>
                  </a:solidFill>
                </a:endParaRPr>
              </a:p>
              <a:p>
                <a:pPr indent="-171450" algn="ctr" defTabSz="685800" eaLnBrk="1" fontAlgn="auto" hangingPunct="1">
                  <a:spcBef>
                    <a:spcPts val="0"/>
                  </a:spcBef>
                  <a:spcAft>
                    <a:spcPts val="0"/>
                  </a:spcAft>
                  <a:buNone/>
                </a:pPr>
                <a:r>
                  <a:rPr lang="en-US" altLang="en-US" sz="2400" dirty="0">
                    <a:solidFill>
                      <a:srgbClr val="FFFFFF"/>
                    </a:solidFill>
                  </a:rPr>
                  <a:t>I only want two things.</a:t>
                </a:r>
              </a:p>
            </p:txBody>
          </p:sp>
        </mc:Choice>
        <mc:Fallback xmlns="">
          <p:sp>
            <p:nvSpPr>
              <p:cNvPr id="8" name="AutoShape 8">
                <a:extLst>
                  <a:ext uri="{FF2B5EF4-FFF2-40B4-BE49-F238E27FC236}">
                    <a16:creationId xmlns:a16="http://schemas.microsoft.com/office/drawing/2014/main" id="{DB10AB0B-632C-478C-BBB6-5DCF1E6016F4}"/>
                  </a:ext>
                </a:extLst>
              </p:cNvPr>
              <p:cNvSpPr>
                <a:spLocks noRot="1" noChangeAspect="1" noMove="1" noResize="1" noEditPoints="1" noAdjustHandles="1" noChangeArrowheads="1" noChangeShapeType="1" noTextEdit="1"/>
              </p:cNvSpPr>
              <p:nvPr/>
            </p:nvSpPr>
            <p:spPr bwMode="auto">
              <a:xfrm>
                <a:off x="2211285" y="461831"/>
                <a:ext cx="4712655" cy="1181436"/>
              </a:xfrm>
              <a:prstGeom prst="wedgeRectCallout">
                <a:avLst>
                  <a:gd name="adj1" fmla="val -62930"/>
                  <a:gd name="adj2" fmla="val -33086"/>
                </a:avLst>
              </a:prstGeom>
              <a:blipFill>
                <a:blip r:embed="rId3"/>
                <a:stretch>
                  <a:fillRect t="-3571" b="-11735"/>
                </a:stretch>
              </a:blip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1" name="AutoShape 8">
            <a:extLst>
              <a:ext uri="{FF2B5EF4-FFF2-40B4-BE49-F238E27FC236}">
                <a16:creationId xmlns:a16="http://schemas.microsoft.com/office/drawing/2014/main" id="{71135730-B887-4DDB-8050-C4565B06D53B}"/>
              </a:ext>
            </a:extLst>
          </p:cNvPr>
          <p:cNvSpPr>
            <a:spLocks noChangeArrowheads="1"/>
          </p:cNvSpPr>
          <p:nvPr/>
        </p:nvSpPr>
        <p:spPr bwMode="auto">
          <a:xfrm>
            <a:off x="1066410" y="1702759"/>
            <a:ext cx="3202229" cy="1181436"/>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to learn weights </a:t>
            </a:r>
            <a:br>
              <a:rPr lang="en-US" altLang="en-US" sz="2400" dirty="0">
                <a:solidFill>
                  <a:srgbClr val="FFFFFF"/>
                </a:solidFill>
              </a:rPr>
            </a:br>
            <a:r>
              <a:rPr lang="en-US" altLang="en-US" sz="2400" dirty="0">
                <a:solidFill>
                  <a:srgbClr val="FFFFFF"/>
                </a:solidFill>
              </a:rPr>
              <a:t>so the training data </a:t>
            </a:r>
            <a:br>
              <a:rPr lang="en-US" altLang="en-US" sz="2400" dirty="0">
                <a:solidFill>
                  <a:srgbClr val="FFFFFF"/>
                </a:solidFill>
              </a:rPr>
            </a:br>
            <a:r>
              <a:rPr lang="en-US" altLang="en-US" sz="2400" dirty="0">
                <a:solidFill>
                  <a:srgbClr val="FFFFFF"/>
                </a:solidFill>
              </a:rPr>
              <a:t>is computed perfectly.</a:t>
            </a:r>
          </a:p>
        </p:txBody>
      </p:sp>
      <p:grpSp>
        <p:nvGrpSpPr>
          <p:cNvPr id="12" name="Group 29">
            <a:extLst>
              <a:ext uri="{FF2B5EF4-FFF2-40B4-BE49-F238E27FC236}">
                <a16:creationId xmlns:a16="http://schemas.microsoft.com/office/drawing/2014/main" id="{BF0ADA7E-0ED2-4D38-B410-95CE1611CB30}"/>
              </a:ext>
            </a:extLst>
          </p:cNvPr>
          <p:cNvGrpSpPr>
            <a:grpSpLocks/>
          </p:cNvGrpSpPr>
          <p:nvPr/>
        </p:nvGrpSpPr>
        <p:grpSpPr bwMode="auto">
          <a:xfrm>
            <a:off x="-150775" y="3123645"/>
            <a:ext cx="917591" cy="929993"/>
            <a:chOff x="2065" y="1551"/>
            <a:chExt cx="1628" cy="1988"/>
          </a:xfrm>
        </p:grpSpPr>
        <p:sp>
          <p:nvSpPr>
            <p:cNvPr id="13" name="Freeform 30">
              <a:extLst>
                <a:ext uri="{FF2B5EF4-FFF2-40B4-BE49-F238E27FC236}">
                  <a16:creationId xmlns:a16="http://schemas.microsoft.com/office/drawing/2014/main" id="{9C4240E0-D925-419E-8828-ED2C5D098EA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1">
              <a:extLst>
                <a:ext uri="{FF2B5EF4-FFF2-40B4-BE49-F238E27FC236}">
                  <a16:creationId xmlns:a16="http://schemas.microsoft.com/office/drawing/2014/main" id="{CD0B7B20-0A91-47B2-9764-B9755750D1E3}"/>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2">
              <a:extLst>
                <a:ext uri="{FF2B5EF4-FFF2-40B4-BE49-F238E27FC236}">
                  <a16:creationId xmlns:a16="http://schemas.microsoft.com/office/drawing/2014/main" id="{097847EE-2A7F-4D98-B85A-5AD4AA9540A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3">
              <a:extLst>
                <a:ext uri="{FF2B5EF4-FFF2-40B4-BE49-F238E27FC236}">
                  <a16:creationId xmlns:a16="http://schemas.microsoft.com/office/drawing/2014/main" id="{F92EB80B-6B19-45C5-B857-EA214BFFB2A2}"/>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4">
              <a:extLst>
                <a:ext uri="{FF2B5EF4-FFF2-40B4-BE49-F238E27FC236}">
                  <a16:creationId xmlns:a16="http://schemas.microsoft.com/office/drawing/2014/main" id="{3C031806-7D80-44DA-8F38-5FEA972FE28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5">
              <a:extLst>
                <a:ext uri="{FF2B5EF4-FFF2-40B4-BE49-F238E27FC236}">
                  <a16:creationId xmlns:a16="http://schemas.microsoft.com/office/drawing/2014/main" id="{629ABB7C-31D7-4478-8D66-D3F707E4A24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36">
              <a:extLst>
                <a:ext uri="{FF2B5EF4-FFF2-40B4-BE49-F238E27FC236}">
                  <a16:creationId xmlns:a16="http://schemas.microsoft.com/office/drawing/2014/main" id="{DB776BA9-13B8-438A-B4FD-AC8D203C020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37">
              <a:extLst>
                <a:ext uri="{FF2B5EF4-FFF2-40B4-BE49-F238E27FC236}">
                  <a16:creationId xmlns:a16="http://schemas.microsoft.com/office/drawing/2014/main" id="{3976AB4B-15DA-4D54-BB4C-BE22F4B1E8F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8">
              <a:extLst>
                <a:ext uri="{FF2B5EF4-FFF2-40B4-BE49-F238E27FC236}">
                  <a16:creationId xmlns:a16="http://schemas.microsoft.com/office/drawing/2014/main" id="{60A03202-4321-46C9-BBF5-F5997326732C}"/>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9">
              <a:extLst>
                <a:ext uri="{FF2B5EF4-FFF2-40B4-BE49-F238E27FC236}">
                  <a16:creationId xmlns:a16="http://schemas.microsoft.com/office/drawing/2014/main" id="{82C2CF19-0454-4E49-ADC8-F847022F5E1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0">
              <a:extLst>
                <a:ext uri="{FF2B5EF4-FFF2-40B4-BE49-F238E27FC236}">
                  <a16:creationId xmlns:a16="http://schemas.microsoft.com/office/drawing/2014/main" id="{254477E2-2B08-4376-9742-3D89E40DBDD3}"/>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1">
              <a:extLst>
                <a:ext uri="{FF2B5EF4-FFF2-40B4-BE49-F238E27FC236}">
                  <a16:creationId xmlns:a16="http://schemas.microsoft.com/office/drawing/2014/main" id="{90417E50-0EB9-4221-A16D-0819F754019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2">
              <a:extLst>
                <a:ext uri="{FF2B5EF4-FFF2-40B4-BE49-F238E27FC236}">
                  <a16:creationId xmlns:a16="http://schemas.microsoft.com/office/drawing/2014/main" id="{E20ED2B9-9484-463B-9158-9014E856E5A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43">
              <a:extLst>
                <a:ext uri="{FF2B5EF4-FFF2-40B4-BE49-F238E27FC236}">
                  <a16:creationId xmlns:a16="http://schemas.microsoft.com/office/drawing/2014/main" id="{723C84F5-5246-4C95-9473-276B1732145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44">
              <a:extLst>
                <a:ext uri="{FF2B5EF4-FFF2-40B4-BE49-F238E27FC236}">
                  <a16:creationId xmlns:a16="http://schemas.microsoft.com/office/drawing/2014/main" id="{6943AB39-AC86-4757-9348-FF7C74C97F1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45">
              <a:extLst>
                <a:ext uri="{FF2B5EF4-FFF2-40B4-BE49-F238E27FC236}">
                  <a16:creationId xmlns:a16="http://schemas.microsoft.com/office/drawing/2014/main" id="{9DD95CEF-2B3B-41D5-B2D7-B1C3617A5A7F}"/>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46">
              <a:extLst>
                <a:ext uri="{FF2B5EF4-FFF2-40B4-BE49-F238E27FC236}">
                  <a16:creationId xmlns:a16="http://schemas.microsoft.com/office/drawing/2014/main" id="{84D98E0A-60AB-4B26-9888-2BCFBA67E096}"/>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30" name="AutoShape 35">
            <a:extLst>
              <a:ext uri="{FF2B5EF4-FFF2-40B4-BE49-F238E27FC236}">
                <a16:creationId xmlns:a16="http://schemas.microsoft.com/office/drawing/2014/main" id="{F9F6A814-E70E-4F54-AE56-7EB5DFA4D058}"/>
              </a:ext>
            </a:extLst>
          </p:cNvPr>
          <p:cNvSpPr>
            <a:spLocks noChangeArrowheads="1"/>
          </p:cNvSpPr>
          <p:nvPr/>
        </p:nvSpPr>
        <p:spPr bwMode="auto">
          <a:xfrm>
            <a:off x="562830" y="2935955"/>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You are guaranteed if</a:t>
            </a:r>
          </a:p>
          <a:p>
            <a:pPr algn="ctr" defTabSz="685800" eaLnBrk="1" fontAlgn="auto" hangingPunct="1">
              <a:spcBef>
                <a:spcPct val="0"/>
              </a:spcBef>
              <a:spcAft>
                <a:spcPts val="0"/>
              </a:spcAft>
              <a:buNone/>
            </a:pPr>
            <a:r>
              <a:rPr lang="en-US" altLang="en-US" sz="2400" dirty="0">
                <a:solidFill>
                  <a:srgbClr val="FFFFFF"/>
                </a:solidFill>
              </a:rPr>
              <a:t># weights &gt;&gt; # training data</a:t>
            </a:r>
          </a:p>
        </p:txBody>
      </p:sp>
      <p:sp>
        <p:nvSpPr>
          <p:cNvPr id="33" name="AutoShape 8">
            <a:extLst>
              <a:ext uri="{FF2B5EF4-FFF2-40B4-BE49-F238E27FC236}">
                <a16:creationId xmlns:a16="http://schemas.microsoft.com/office/drawing/2014/main" id="{A243EEC6-6215-4F8D-BE57-CBFEEDD26335}"/>
              </a:ext>
            </a:extLst>
          </p:cNvPr>
          <p:cNvSpPr>
            <a:spLocks noChangeArrowheads="1"/>
          </p:cNvSpPr>
          <p:nvPr/>
        </p:nvSpPr>
        <p:spPr bwMode="auto">
          <a:xfrm>
            <a:off x="3584870" y="3942846"/>
            <a:ext cx="1828481" cy="472446"/>
          </a:xfrm>
          <a:prstGeom prst="wedgeRectCallout">
            <a:avLst>
              <a:gd name="adj1" fmla="val -55682"/>
              <a:gd name="adj2" fmla="val -47111"/>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both!</a:t>
            </a:r>
          </a:p>
        </p:txBody>
      </p:sp>
      <p:sp>
        <p:nvSpPr>
          <p:cNvPr id="36" name="AutoShape 8">
            <a:extLst>
              <a:ext uri="{FF2B5EF4-FFF2-40B4-BE49-F238E27FC236}">
                <a16:creationId xmlns:a16="http://schemas.microsoft.com/office/drawing/2014/main" id="{55775084-744A-4D30-A0F3-8C51E0C138F3}"/>
              </a:ext>
            </a:extLst>
          </p:cNvPr>
          <p:cNvSpPr>
            <a:spLocks noChangeArrowheads="1"/>
          </p:cNvSpPr>
          <p:nvPr/>
        </p:nvSpPr>
        <p:spPr bwMode="auto">
          <a:xfrm>
            <a:off x="4742454" y="1694287"/>
            <a:ext cx="3202229" cy="1181436"/>
          </a:xfrm>
          <a:prstGeom prst="wedgeRectCallout">
            <a:avLst>
              <a:gd name="adj1" fmla="val -51343"/>
              <a:gd name="adj2" fmla="val -5888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I want my machine to generalize </a:t>
            </a:r>
            <a:r>
              <a:rPr lang="en-US" altLang="en-US" sz="2400" dirty="0" err="1">
                <a:solidFill>
                  <a:srgbClr val="FFFFFF"/>
                </a:solidFill>
              </a:rPr>
              <a:t>whp</a:t>
            </a:r>
            <a:r>
              <a:rPr lang="en-US" altLang="en-US" sz="2400" dirty="0">
                <a:solidFill>
                  <a:srgbClr val="FFFFFF"/>
                </a:solidFill>
              </a:rPr>
              <a:t> </a:t>
            </a:r>
            <a:br>
              <a:rPr lang="en-US" altLang="en-US" sz="2400" dirty="0">
                <a:solidFill>
                  <a:srgbClr val="FFFFFF"/>
                </a:solidFill>
              </a:rPr>
            </a:br>
            <a:r>
              <a:rPr lang="en-US" altLang="en-US" sz="2400" dirty="0">
                <a:solidFill>
                  <a:srgbClr val="FFFFFF"/>
                </a:solidFill>
              </a:rPr>
              <a:t>to new random data.</a:t>
            </a:r>
          </a:p>
        </p:txBody>
      </p:sp>
      <p:sp>
        <p:nvSpPr>
          <p:cNvPr id="40" name="AutoShape 35">
            <a:extLst>
              <a:ext uri="{FF2B5EF4-FFF2-40B4-BE49-F238E27FC236}">
                <a16:creationId xmlns:a16="http://schemas.microsoft.com/office/drawing/2014/main" id="{CF640E6B-FCC9-47BA-B2D5-F20E8A386C93}"/>
              </a:ext>
            </a:extLst>
          </p:cNvPr>
          <p:cNvSpPr>
            <a:spLocks noChangeArrowheads="1"/>
          </p:cNvSpPr>
          <p:nvPr/>
        </p:nvSpPr>
        <p:spPr bwMode="auto">
          <a:xfrm>
            <a:off x="4743446" y="4452734"/>
            <a:ext cx="3891599" cy="1190829"/>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Small circuits </a:t>
            </a:r>
          </a:p>
          <a:p>
            <a:pPr indent="-171450" algn="ctr" defTabSz="685800" eaLnBrk="1" fontAlgn="auto" hangingPunct="1">
              <a:spcBef>
                <a:spcPts val="0"/>
              </a:spcBef>
              <a:spcAft>
                <a:spcPts val="0"/>
              </a:spcAft>
              <a:buNone/>
            </a:pPr>
            <a:r>
              <a:rPr lang="en-US" altLang="en-US" sz="2400" dirty="0">
                <a:solidFill>
                  <a:srgbClr val="FFFFFF"/>
                </a:solidFill>
              </a:rPr>
              <a:t>(having a small description) </a:t>
            </a:r>
            <a:br>
              <a:rPr lang="en-US" altLang="en-US" sz="2400" dirty="0">
                <a:solidFill>
                  <a:srgbClr val="FFFFFF"/>
                </a:solidFill>
              </a:rPr>
            </a:br>
            <a:r>
              <a:rPr lang="en-US" altLang="en-US" sz="2400" dirty="0">
                <a:solidFill>
                  <a:srgbClr val="FFFFFF"/>
                </a:solidFill>
              </a:rPr>
              <a:t>generalize well.</a:t>
            </a:r>
          </a:p>
        </p:txBody>
      </p:sp>
      <p:sp>
        <p:nvSpPr>
          <p:cNvPr id="31" name="AutoShape 35">
            <a:extLst>
              <a:ext uri="{FF2B5EF4-FFF2-40B4-BE49-F238E27FC236}">
                <a16:creationId xmlns:a16="http://schemas.microsoft.com/office/drawing/2014/main" id="{5165EA83-B777-493F-A57C-DB4F5D0A61D0}"/>
              </a:ext>
            </a:extLst>
          </p:cNvPr>
          <p:cNvSpPr>
            <a:spLocks noChangeArrowheads="1"/>
          </p:cNvSpPr>
          <p:nvPr/>
        </p:nvSpPr>
        <p:spPr bwMode="auto">
          <a:xfrm>
            <a:off x="636088" y="5352843"/>
            <a:ext cx="3632551" cy="562179"/>
          </a:xfrm>
          <a:prstGeom prst="wedgeRoundRectCallout">
            <a:avLst>
              <a:gd name="adj1" fmla="val -52631"/>
              <a:gd name="adj2" fmla="val -44080"/>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People are working on that.</a:t>
            </a:r>
          </a:p>
        </p:txBody>
      </p:sp>
      <p:sp>
        <p:nvSpPr>
          <p:cNvPr id="34" name="AutoShape 8">
            <a:extLst>
              <a:ext uri="{FF2B5EF4-FFF2-40B4-BE49-F238E27FC236}">
                <a16:creationId xmlns:a16="http://schemas.microsoft.com/office/drawing/2014/main" id="{69B9FFF2-BB93-4180-8619-13F7E58194C0}"/>
              </a:ext>
            </a:extLst>
          </p:cNvPr>
          <p:cNvSpPr>
            <a:spLocks noChangeArrowheads="1"/>
          </p:cNvSpPr>
          <p:nvPr/>
        </p:nvSpPr>
        <p:spPr bwMode="auto">
          <a:xfrm>
            <a:off x="833044" y="4469783"/>
            <a:ext cx="3407019" cy="802305"/>
          </a:xfrm>
          <a:prstGeom prst="wedgeRectCallout">
            <a:avLst>
              <a:gd name="adj1" fmla="val -19477"/>
              <a:gd name="adj2" fmla="val -65615"/>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solidFill>
                  <a:srgbClr val="FFFFFF"/>
                </a:solidFill>
              </a:rPr>
              <a:t>Can we prune our large NN to be a small circuit?</a:t>
            </a:r>
          </a:p>
        </p:txBody>
      </p:sp>
      <p:sp>
        <p:nvSpPr>
          <p:cNvPr id="35" name="AutoShape 35">
            <a:extLst>
              <a:ext uri="{FF2B5EF4-FFF2-40B4-BE49-F238E27FC236}">
                <a16:creationId xmlns:a16="http://schemas.microsoft.com/office/drawing/2014/main" id="{B82C6406-BF56-47C7-BEFF-426CF02352E0}"/>
              </a:ext>
            </a:extLst>
          </p:cNvPr>
          <p:cNvSpPr>
            <a:spLocks noChangeArrowheads="1"/>
          </p:cNvSpPr>
          <p:nvPr/>
        </p:nvSpPr>
        <p:spPr bwMode="auto">
          <a:xfrm>
            <a:off x="4624626" y="2916422"/>
            <a:ext cx="3936281" cy="956742"/>
          </a:xfrm>
          <a:prstGeom prst="wedgeRoundRectCallout">
            <a:avLst>
              <a:gd name="adj1" fmla="val -56759"/>
              <a:gd name="adj2" fmla="val -14992"/>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PAC-Learning assures this if</a:t>
            </a:r>
          </a:p>
          <a:p>
            <a:pPr algn="ctr" defTabSz="685800" eaLnBrk="1" fontAlgn="auto" hangingPunct="1">
              <a:spcBef>
                <a:spcPct val="0"/>
              </a:spcBef>
              <a:spcAft>
                <a:spcPts val="0"/>
              </a:spcAft>
              <a:buNone/>
            </a:pPr>
            <a:r>
              <a:rPr lang="en-US" altLang="en-US" sz="2400" dirty="0">
                <a:solidFill>
                  <a:srgbClr val="FFFFFF"/>
                </a:solidFill>
              </a:rPr>
              <a:t># weights &lt;&lt; # training data</a:t>
            </a:r>
          </a:p>
        </p:txBody>
      </p:sp>
    </p:spTree>
    <p:extLst>
      <p:ext uri="{BB962C8B-B14F-4D97-AF65-F5344CB8AC3E}">
        <p14:creationId xmlns:p14="http://schemas.microsoft.com/office/powerpoint/2010/main" val="15095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1" grpId="0" animBg="1"/>
      <p:bldP spid="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AutoShape 8">
            <a:extLst>
              <a:ext uri="{FF2B5EF4-FFF2-40B4-BE49-F238E27FC236}">
                <a16:creationId xmlns:a16="http://schemas.microsoft.com/office/drawing/2014/main" id="{5F003E6D-4248-4509-859E-A73D055EB2A3}"/>
              </a:ext>
            </a:extLst>
          </p:cNvPr>
          <p:cNvSpPr>
            <a:spLocks noChangeArrowheads="1"/>
          </p:cNvSpPr>
          <p:nvPr/>
        </p:nvSpPr>
        <p:spPr bwMode="auto">
          <a:xfrm>
            <a:off x="2725639" y="461831"/>
            <a:ext cx="3803753" cy="952632"/>
          </a:xfrm>
          <a:prstGeom prst="wedgeRectCallout">
            <a:avLst>
              <a:gd name="adj1" fmla="val -62930"/>
              <a:gd name="adj2" fmla="val -33086"/>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t>Let's learn a circuit </a:t>
            </a:r>
            <a:br>
              <a:rPr lang="en-US" altLang="en-US" sz="2400" dirty="0"/>
            </a:br>
            <a:r>
              <a:rPr lang="en-US" altLang="en-US" sz="2400" dirty="0"/>
              <a:t>for a computable function.</a:t>
            </a:r>
            <a:endParaRPr lang="en-US" altLang="en-US" sz="2400" dirty="0">
              <a:latin typeface="Times New Roman"/>
              <a:cs typeface="Times New Roman" panose="02020603050405020304" pitchFamily="18" charset="0"/>
              <a:sym typeface="Symbol" panose="05050102010706020507" pitchFamily="18" charset="2"/>
            </a:endParaRPr>
          </a:p>
        </p:txBody>
      </p:sp>
      <p:grpSp>
        <p:nvGrpSpPr>
          <p:cNvPr id="3" name="Group 2">
            <a:extLst>
              <a:ext uri="{FF2B5EF4-FFF2-40B4-BE49-F238E27FC236}">
                <a16:creationId xmlns:a16="http://schemas.microsoft.com/office/drawing/2014/main" id="{E70AA0D2-B46A-469D-BBA7-A52E9CA42F54}"/>
              </a:ext>
            </a:extLst>
          </p:cNvPr>
          <p:cNvGrpSpPr/>
          <p:nvPr/>
        </p:nvGrpSpPr>
        <p:grpSpPr>
          <a:xfrm>
            <a:off x="68827" y="4401924"/>
            <a:ext cx="8489385" cy="2241776"/>
            <a:chOff x="68827" y="4401924"/>
            <a:chExt cx="8489385" cy="2241776"/>
          </a:xfrm>
        </p:grpSpPr>
        <p:sp>
          <p:nvSpPr>
            <p:cNvPr id="104" name="Text Box 33">
              <a:extLst>
                <a:ext uri="{FF2B5EF4-FFF2-40B4-BE49-F238E27FC236}">
                  <a16:creationId xmlns:a16="http://schemas.microsoft.com/office/drawing/2014/main" id="{C6C3276C-B36C-47D6-8D7A-2C19B219C639}"/>
                </a:ext>
              </a:extLst>
            </p:cNvPr>
            <p:cNvSpPr txBox="1">
              <a:spLocks noChangeArrowheads="1"/>
            </p:cNvSpPr>
            <p:nvPr/>
          </p:nvSpPr>
          <p:spPr bwMode="auto">
            <a:xfrm>
              <a:off x="68827" y="4809345"/>
              <a:ext cx="27377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latin typeface="Times New Roman" pitchFamily="18" charset="0"/>
                </a:rPr>
                <a:t>Neural Networks can do the same.</a:t>
              </a:r>
            </a:p>
          </p:txBody>
        </p:sp>
        <p:grpSp>
          <p:nvGrpSpPr>
            <p:cNvPr id="21" name="Group 20">
              <a:extLst>
                <a:ext uri="{FF2B5EF4-FFF2-40B4-BE49-F238E27FC236}">
                  <a16:creationId xmlns:a16="http://schemas.microsoft.com/office/drawing/2014/main" id="{3D71F810-CB21-4C48-99A8-7E8D2ABD1B0B}"/>
                </a:ext>
              </a:extLst>
            </p:cNvPr>
            <p:cNvGrpSpPr/>
            <p:nvPr/>
          </p:nvGrpSpPr>
          <p:grpSpPr>
            <a:xfrm>
              <a:off x="3450829" y="4401924"/>
              <a:ext cx="5107383" cy="2241776"/>
              <a:chOff x="515132" y="2622986"/>
              <a:chExt cx="4406004" cy="1483087"/>
            </a:xfrm>
          </p:grpSpPr>
          <p:grpSp>
            <p:nvGrpSpPr>
              <p:cNvPr id="22" name="Group 21">
                <a:extLst>
                  <a:ext uri="{FF2B5EF4-FFF2-40B4-BE49-F238E27FC236}">
                    <a16:creationId xmlns:a16="http://schemas.microsoft.com/office/drawing/2014/main" id="{EEF0E789-1645-4CB1-970C-74B6FF9B4469}"/>
                  </a:ext>
                </a:extLst>
              </p:cNvPr>
              <p:cNvGrpSpPr/>
              <p:nvPr/>
            </p:nvGrpSpPr>
            <p:grpSpPr>
              <a:xfrm>
                <a:off x="515132" y="2622986"/>
                <a:ext cx="607308" cy="406755"/>
                <a:chOff x="527052" y="1065642"/>
                <a:chExt cx="607308" cy="406755"/>
              </a:xfrm>
            </p:grpSpPr>
            <p:grpSp>
              <p:nvGrpSpPr>
                <p:cNvPr id="71" name="Group 70">
                  <a:extLst>
                    <a:ext uri="{FF2B5EF4-FFF2-40B4-BE49-F238E27FC236}">
                      <a16:creationId xmlns:a16="http://schemas.microsoft.com/office/drawing/2014/main" id="{F53AF994-B72E-4A81-AE54-C1BDCEF3EA8B}"/>
                    </a:ext>
                  </a:extLst>
                </p:cNvPr>
                <p:cNvGrpSpPr/>
                <p:nvPr/>
              </p:nvGrpSpPr>
              <p:grpSpPr>
                <a:xfrm>
                  <a:off x="704551" y="1065642"/>
                  <a:ext cx="429809" cy="406755"/>
                  <a:chOff x="1641616" y="1699514"/>
                  <a:chExt cx="1915972" cy="1960227"/>
                </a:xfrm>
              </p:grpSpPr>
              <p:sp>
                <p:nvSpPr>
                  <p:cNvPr id="74" name="Rectangle 73">
                    <a:extLst>
                      <a:ext uri="{FF2B5EF4-FFF2-40B4-BE49-F238E27FC236}">
                        <a16:creationId xmlns:a16="http://schemas.microsoft.com/office/drawing/2014/main" id="{28F2D9E5-39C1-4247-AB49-9011934E320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75" name="Picture 4" descr="Neural network - Wikipedia">
                    <a:extLst>
                      <a:ext uri="{FF2B5EF4-FFF2-40B4-BE49-F238E27FC236}">
                        <a16:creationId xmlns:a16="http://schemas.microsoft.com/office/drawing/2014/main" id="{DDB676D5-44EF-48C8-825F-B7C507C253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72" name="Straight Arrow Connector 71">
                  <a:extLst>
                    <a:ext uri="{FF2B5EF4-FFF2-40B4-BE49-F238E27FC236}">
                      <a16:creationId xmlns:a16="http://schemas.microsoft.com/office/drawing/2014/main" id="{792CAE22-6099-4254-B9CC-0B226F60172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914EBAB6-40CF-4520-92E1-CA09774D12B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 name="Group 22">
                <a:extLst>
                  <a:ext uri="{FF2B5EF4-FFF2-40B4-BE49-F238E27FC236}">
                    <a16:creationId xmlns:a16="http://schemas.microsoft.com/office/drawing/2014/main" id="{D9549237-05EF-4F5B-99B9-049FA7E71AC0}"/>
                  </a:ext>
                </a:extLst>
              </p:cNvPr>
              <p:cNvGrpSpPr/>
              <p:nvPr/>
            </p:nvGrpSpPr>
            <p:grpSpPr>
              <a:xfrm>
                <a:off x="515132" y="3161152"/>
                <a:ext cx="607308" cy="406755"/>
                <a:chOff x="527052" y="1065642"/>
                <a:chExt cx="607308" cy="406755"/>
              </a:xfrm>
            </p:grpSpPr>
            <p:grpSp>
              <p:nvGrpSpPr>
                <p:cNvPr id="66" name="Group 65">
                  <a:extLst>
                    <a:ext uri="{FF2B5EF4-FFF2-40B4-BE49-F238E27FC236}">
                      <a16:creationId xmlns:a16="http://schemas.microsoft.com/office/drawing/2014/main" id="{D3BD6418-E8EC-4DB8-878A-B5CDD3D1EFE1}"/>
                    </a:ext>
                  </a:extLst>
                </p:cNvPr>
                <p:cNvGrpSpPr/>
                <p:nvPr/>
              </p:nvGrpSpPr>
              <p:grpSpPr>
                <a:xfrm>
                  <a:off x="704551" y="1065642"/>
                  <a:ext cx="429809" cy="406755"/>
                  <a:chOff x="1641616" y="1699514"/>
                  <a:chExt cx="1915972" cy="1960227"/>
                </a:xfrm>
              </p:grpSpPr>
              <p:sp>
                <p:nvSpPr>
                  <p:cNvPr id="69" name="Rectangle 68">
                    <a:extLst>
                      <a:ext uri="{FF2B5EF4-FFF2-40B4-BE49-F238E27FC236}">
                        <a16:creationId xmlns:a16="http://schemas.microsoft.com/office/drawing/2014/main" id="{27C785AC-0920-4579-B244-3F584509AAB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70" name="Picture 4" descr="Neural network - Wikipedia">
                    <a:extLst>
                      <a:ext uri="{FF2B5EF4-FFF2-40B4-BE49-F238E27FC236}">
                        <a16:creationId xmlns:a16="http://schemas.microsoft.com/office/drawing/2014/main" id="{A467F2B1-8629-49B6-B15D-CB61957A06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7" name="Straight Arrow Connector 66">
                  <a:extLst>
                    <a:ext uri="{FF2B5EF4-FFF2-40B4-BE49-F238E27FC236}">
                      <a16:creationId xmlns:a16="http://schemas.microsoft.com/office/drawing/2014/main" id="{7461CDA3-2D8E-4015-A50B-4CD4CE933BE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383F0A64-CA43-45BD-9AF8-6B8D99E3846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4" name="Group 23">
                <a:extLst>
                  <a:ext uri="{FF2B5EF4-FFF2-40B4-BE49-F238E27FC236}">
                    <a16:creationId xmlns:a16="http://schemas.microsoft.com/office/drawing/2014/main" id="{F54F0440-146B-4B0D-8480-AA806E90E408}"/>
                  </a:ext>
                </a:extLst>
              </p:cNvPr>
              <p:cNvGrpSpPr/>
              <p:nvPr/>
            </p:nvGrpSpPr>
            <p:grpSpPr>
              <a:xfrm>
                <a:off x="515132" y="3699318"/>
                <a:ext cx="607308" cy="406755"/>
                <a:chOff x="527052" y="1065642"/>
                <a:chExt cx="607308" cy="406755"/>
              </a:xfrm>
            </p:grpSpPr>
            <p:grpSp>
              <p:nvGrpSpPr>
                <p:cNvPr id="61" name="Group 60">
                  <a:extLst>
                    <a:ext uri="{FF2B5EF4-FFF2-40B4-BE49-F238E27FC236}">
                      <a16:creationId xmlns:a16="http://schemas.microsoft.com/office/drawing/2014/main" id="{E6A45A03-85F6-43FF-8853-C2A277421097}"/>
                    </a:ext>
                  </a:extLst>
                </p:cNvPr>
                <p:cNvGrpSpPr/>
                <p:nvPr/>
              </p:nvGrpSpPr>
              <p:grpSpPr>
                <a:xfrm>
                  <a:off x="704551" y="1065642"/>
                  <a:ext cx="429809" cy="406755"/>
                  <a:chOff x="1641616" y="1699514"/>
                  <a:chExt cx="1915972" cy="1960227"/>
                </a:xfrm>
              </p:grpSpPr>
              <p:sp>
                <p:nvSpPr>
                  <p:cNvPr id="64" name="Rectangle 63">
                    <a:extLst>
                      <a:ext uri="{FF2B5EF4-FFF2-40B4-BE49-F238E27FC236}">
                        <a16:creationId xmlns:a16="http://schemas.microsoft.com/office/drawing/2014/main" id="{591F1CDC-E31A-45DA-8F4A-E4DF073BA8D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5" name="Picture 4" descr="Neural network - Wikipedia">
                    <a:extLst>
                      <a:ext uri="{FF2B5EF4-FFF2-40B4-BE49-F238E27FC236}">
                        <a16:creationId xmlns:a16="http://schemas.microsoft.com/office/drawing/2014/main" id="{D3F83F78-F90B-4F5A-896A-518C0E4709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2" name="Straight Arrow Connector 61">
                  <a:extLst>
                    <a:ext uri="{FF2B5EF4-FFF2-40B4-BE49-F238E27FC236}">
                      <a16:creationId xmlns:a16="http://schemas.microsoft.com/office/drawing/2014/main" id="{54F29DB4-3656-475C-8014-F5EE0C4E017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49F87ED1-4C63-46E1-AFA4-78C36967C18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5" name="Group 24">
                <a:extLst>
                  <a:ext uri="{FF2B5EF4-FFF2-40B4-BE49-F238E27FC236}">
                    <a16:creationId xmlns:a16="http://schemas.microsoft.com/office/drawing/2014/main" id="{BFF69A5B-4E1D-4F30-AB64-CF3BBF8C124E}"/>
                  </a:ext>
                </a:extLst>
              </p:cNvPr>
              <p:cNvGrpSpPr/>
              <p:nvPr/>
            </p:nvGrpSpPr>
            <p:grpSpPr>
              <a:xfrm>
                <a:off x="1122440" y="2622986"/>
                <a:ext cx="1252554" cy="1285510"/>
                <a:chOff x="-118194" y="1065642"/>
                <a:chExt cx="1252554" cy="1285510"/>
              </a:xfrm>
            </p:grpSpPr>
            <p:grpSp>
              <p:nvGrpSpPr>
                <p:cNvPr id="56" name="Group 55">
                  <a:extLst>
                    <a:ext uri="{FF2B5EF4-FFF2-40B4-BE49-F238E27FC236}">
                      <a16:creationId xmlns:a16="http://schemas.microsoft.com/office/drawing/2014/main" id="{5BBB9F04-E1F9-4AB8-9E99-1EA81F75B9CF}"/>
                    </a:ext>
                  </a:extLst>
                </p:cNvPr>
                <p:cNvGrpSpPr/>
                <p:nvPr/>
              </p:nvGrpSpPr>
              <p:grpSpPr>
                <a:xfrm>
                  <a:off x="704551" y="1065642"/>
                  <a:ext cx="429809" cy="406755"/>
                  <a:chOff x="1641616" y="1699514"/>
                  <a:chExt cx="1915972" cy="1960227"/>
                </a:xfrm>
              </p:grpSpPr>
              <p:sp>
                <p:nvSpPr>
                  <p:cNvPr id="59" name="Rectangle 58">
                    <a:extLst>
                      <a:ext uri="{FF2B5EF4-FFF2-40B4-BE49-F238E27FC236}">
                        <a16:creationId xmlns:a16="http://schemas.microsoft.com/office/drawing/2014/main" id="{F7A807C5-E195-4CBF-BEB8-1BB21E25FC2F}"/>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0" name="Picture 4" descr="Neural network - Wikipedia">
                    <a:extLst>
                      <a:ext uri="{FF2B5EF4-FFF2-40B4-BE49-F238E27FC236}">
                        <a16:creationId xmlns:a16="http://schemas.microsoft.com/office/drawing/2014/main" id="{B45F281C-6D1F-4DC4-8B8E-F705008E38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9DCF87EB-D5FC-4A93-BFCB-A52A94D48EF4}"/>
                    </a:ext>
                  </a:extLst>
                </p:cNvPr>
                <p:cNvCxnSpPr>
                  <a:cxnSpLocks/>
                  <a:stCxn id="75" idx="3"/>
                </p:cNvCxnSpPr>
                <p:nvPr/>
              </p:nvCxnSpPr>
              <p:spPr bwMode="auto">
                <a:xfrm flipV="1">
                  <a:off x="-118194" y="1177143"/>
                  <a:ext cx="897166" cy="97677"/>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E5BD42E9-FC27-4258-A0A8-5F3C7636C072}"/>
                    </a:ext>
                  </a:extLst>
                </p:cNvPr>
                <p:cNvCxnSpPr>
                  <a:cxnSpLocks/>
                  <a:stCxn id="65" idx="3"/>
                </p:cNvCxnSpPr>
                <p:nvPr/>
              </p:nvCxnSpPr>
              <p:spPr bwMode="auto">
                <a:xfrm flipV="1">
                  <a:off x="-118194" y="1360917"/>
                  <a:ext cx="893991" cy="990235"/>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6" name="Group 25">
                <a:extLst>
                  <a:ext uri="{FF2B5EF4-FFF2-40B4-BE49-F238E27FC236}">
                    <a16:creationId xmlns:a16="http://schemas.microsoft.com/office/drawing/2014/main" id="{E55540FE-4C8F-4463-B264-90A6689A6D78}"/>
                  </a:ext>
                </a:extLst>
              </p:cNvPr>
              <p:cNvGrpSpPr/>
              <p:nvPr/>
            </p:nvGrpSpPr>
            <p:grpSpPr>
              <a:xfrm>
                <a:off x="1122440" y="2832164"/>
                <a:ext cx="1252554" cy="735743"/>
                <a:chOff x="-118194" y="736654"/>
                <a:chExt cx="1252554" cy="735743"/>
              </a:xfrm>
            </p:grpSpPr>
            <p:grpSp>
              <p:nvGrpSpPr>
                <p:cNvPr id="51" name="Group 50">
                  <a:extLst>
                    <a:ext uri="{FF2B5EF4-FFF2-40B4-BE49-F238E27FC236}">
                      <a16:creationId xmlns:a16="http://schemas.microsoft.com/office/drawing/2014/main" id="{D824142C-034B-4E11-BDA0-A9AF75E6B51B}"/>
                    </a:ext>
                  </a:extLst>
                </p:cNvPr>
                <p:cNvGrpSpPr/>
                <p:nvPr/>
              </p:nvGrpSpPr>
              <p:grpSpPr>
                <a:xfrm>
                  <a:off x="704551" y="1065642"/>
                  <a:ext cx="429809" cy="406755"/>
                  <a:chOff x="1641616" y="1699514"/>
                  <a:chExt cx="1915972" cy="1960227"/>
                </a:xfrm>
              </p:grpSpPr>
              <p:sp>
                <p:nvSpPr>
                  <p:cNvPr id="54" name="Rectangle 53">
                    <a:extLst>
                      <a:ext uri="{FF2B5EF4-FFF2-40B4-BE49-F238E27FC236}">
                        <a16:creationId xmlns:a16="http://schemas.microsoft.com/office/drawing/2014/main" id="{70B304F3-0363-43B4-8917-3BA9D7164AA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5" name="Picture 4" descr="Neural network - Wikipedia">
                    <a:extLst>
                      <a:ext uri="{FF2B5EF4-FFF2-40B4-BE49-F238E27FC236}">
                        <a16:creationId xmlns:a16="http://schemas.microsoft.com/office/drawing/2014/main" id="{70CC4E8E-FC46-4B21-9993-7DD3C9E227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2" name="Straight Arrow Connector 51">
                  <a:extLst>
                    <a:ext uri="{FF2B5EF4-FFF2-40B4-BE49-F238E27FC236}">
                      <a16:creationId xmlns:a16="http://schemas.microsoft.com/office/drawing/2014/main" id="{8B5E0588-FAED-4CFA-A332-837E84AB627A}"/>
                    </a:ext>
                  </a:extLst>
                </p:cNvPr>
                <p:cNvCxnSpPr>
                  <a:cxnSpLocks/>
                  <a:stCxn id="75" idx="3"/>
                </p:cNvCxnSpPr>
                <p:nvPr/>
              </p:nvCxnSpPr>
              <p:spPr bwMode="auto">
                <a:xfrm>
                  <a:off x="-118194" y="736654"/>
                  <a:ext cx="897166" cy="440489"/>
                </a:xfrm>
                <a:prstGeom prst="straightConnector1">
                  <a:avLst/>
                </a:prstGeom>
                <a:noFill/>
                <a:ln w="19050" cap="sq" cmpd="sng" algn="ctr">
                  <a:solidFill>
                    <a:schemeClr val="accent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4FC4F360-67CF-4E2A-8097-711DFE01D257}"/>
                    </a:ext>
                  </a:extLst>
                </p:cNvPr>
                <p:cNvCxnSpPr>
                  <a:cxnSpLocks/>
                  <a:stCxn id="70" idx="3"/>
                </p:cNvCxnSpPr>
                <p:nvPr/>
              </p:nvCxnSpPr>
              <p:spPr bwMode="auto">
                <a:xfrm>
                  <a:off x="-118194" y="1274820"/>
                  <a:ext cx="893991" cy="86097"/>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7" name="Group 26">
                <a:extLst>
                  <a:ext uri="{FF2B5EF4-FFF2-40B4-BE49-F238E27FC236}">
                    <a16:creationId xmlns:a16="http://schemas.microsoft.com/office/drawing/2014/main" id="{A2D6406B-9B37-4B51-9EAD-A512E62D0A5D}"/>
                  </a:ext>
                </a:extLst>
              </p:cNvPr>
              <p:cNvGrpSpPr/>
              <p:nvPr/>
            </p:nvGrpSpPr>
            <p:grpSpPr>
              <a:xfrm>
                <a:off x="1122440" y="3370330"/>
                <a:ext cx="1252554" cy="735743"/>
                <a:chOff x="-118194" y="736654"/>
                <a:chExt cx="1252554" cy="735743"/>
              </a:xfrm>
            </p:grpSpPr>
            <p:grpSp>
              <p:nvGrpSpPr>
                <p:cNvPr id="46" name="Group 45">
                  <a:extLst>
                    <a:ext uri="{FF2B5EF4-FFF2-40B4-BE49-F238E27FC236}">
                      <a16:creationId xmlns:a16="http://schemas.microsoft.com/office/drawing/2014/main" id="{C19528BC-F3B7-4968-9E4C-98F8C23479C9}"/>
                    </a:ext>
                  </a:extLst>
                </p:cNvPr>
                <p:cNvGrpSpPr/>
                <p:nvPr/>
              </p:nvGrpSpPr>
              <p:grpSpPr>
                <a:xfrm>
                  <a:off x="704551" y="1065642"/>
                  <a:ext cx="429809" cy="406755"/>
                  <a:chOff x="1641616" y="1699514"/>
                  <a:chExt cx="1915972" cy="1960227"/>
                </a:xfrm>
              </p:grpSpPr>
              <p:sp>
                <p:nvSpPr>
                  <p:cNvPr id="49" name="Rectangle 48">
                    <a:extLst>
                      <a:ext uri="{FF2B5EF4-FFF2-40B4-BE49-F238E27FC236}">
                        <a16:creationId xmlns:a16="http://schemas.microsoft.com/office/drawing/2014/main" id="{1A1F62E4-E728-4A7E-A9CF-C59F5DEB81C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0" name="Picture 4" descr="Neural network - Wikipedia">
                    <a:extLst>
                      <a:ext uri="{FF2B5EF4-FFF2-40B4-BE49-F238E27FC236}">
                        <a16:creationId xmlns:a16="http://schemas.microsoft.com/office/drawing/2014/main" id="{8C08E66B-6FAB-4916-8BB3-625CBF51AB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7" name="Straight Arrow Connector 46">
                  <a:extLst>
                    <a:ext uri="{FF2B5EF4-FFF2-40B4-BE49-F238E27FC236}">
                      <a16:creationId xmlns:a16="http://schemas.microsoft.com/office/drawing/2014/main" id="{161290D6-D28A-41CC-AB81-1EAF569D5315}"/>
                    </a:ext>
                  </a:extLst>
                </p:cNvPr>
                <p:cNvCxnSpPr>
                  <a:cxnSpLocks/>
                  <a:stCxn id="70" idx="3"/>
                </p:cNvCxnSpPr>
                <p:nvPr/>
              </p:nvCxnSpPr>
              <p:spPr bwMode="auto">
                <a:xfrm>
                  <a:off x="-118194" y="736654"/>
                  <a:ext cx="897166" cy="440489"/>
                </a:xfrm>
                <a:prstGeom prst="straightConnector1">
                  <a:avLst/>
                </a:prstGeom>
                <a:noFill/>
                <a:ln w="19050" cap="sq" cmpd="sng" algn="ctr">
                  <a:solidFill>
                    <a:schemeClr val="accent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09FE9C4E-69B7-40CA-9B20-9C68A8F970F3}"/>
                    </a:ext>
                  </a:extLst>
                </p:cNvPr>
                <p:cNvCxnSpPr>
                  <a:cxnSpLocks/>
                  <a:stCxn id="65" idx="3"/>
                </p:cNvCxnSpPr>
                <p:nvPr/>
              </p:nvCxnSpPr>
              <p:spPr bwMode="auto">
                <a:xfrm>
                  <a:off x="-118194" y="1274820"/>
                  <a:ext cx="893991" cy="86097"/>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8" name="Group 27">
                <a:extLst>
                  <a:ext uri="{FF2B5EF4-FFF2-40B4-BE49-F238E27FC236}">
                    <a16:creationId xmlns:a16="http://schemas.microsoft.com/office/drawing/2014/main" id="{7F37DBD7-5538-40A2-8805-E76A65DD6806}"/>
                  </a:ext>
                </a:extLst>
              </p:cNvPr>
              <p:cNvGrpSpPr/>
              <p:nvPr/>
            </p:nvGrpSpPr>
            <p:grpSpPr>
              <a:xfrm>
                <a:off x="2374994" y="2832164"/>
                <a:ext cx="1890348" cy="538166"/>
                <a:chOff x="-118194" y="1012425"/>
                <a:chExt cx="1890348" cy="538166"/>
              </a:xfrm>
            </p:grpSpPr>
            <p:grpSp>
              <p:nvGrpSpPr>
                <p:cNvPr id="40" name="Group 39">
                  <a:extLst>
                    <a:ext uri="{FF2B5EF4-FFF2-40B4-BE49-F238E27FC236}">
                      <a16:creationId xmlns:a16="http://schemas.microsoft.com/office/drawing/2014/main" id="{74F0BF59-C718-4558-B523-B49312574CC7}"/>
                    </a:ext>
                  </a:extLst>
                </p:cNvPr>
                <p:cNvGrpSpPr/>
                <p:nvPr/>
              </p:nvGrpSpPr>
              <p:grpSpPr>
                <a:xfrm>
                  <a:off x="704551" y="1065642"/>
                  <a:ext cx="429809" cy="406755"/>
                  <a:chOff x="1641616" y="1699514"/>
                  <a:chExt cx="1915972" cy="1960227"/>
                </a:xfrm>
              </p:grpSpPr>
              <p:sp>
                <p:nvSpPr>
                  <p:cNvPr id="44" name="Rectangle 43">
                    <a:extLst>
                      <a:ext uri="{FF2B5EF4-FFF2-40B4-BE49-F238E27FC236}">
                        <a16:creationId xmlns:a16="http://schemas.microsoft.com/office/drawing/2014/main" id="{5019EE34-0AC8-4272-9CF0-38559E9325B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5" name="Picture 4" descr="Neural network - Wikipedia">
                    <a:extLst>
                      <a:ext uri="{FF2B5EF4-FFF2-40B4-BE49-F238E27FC236}">
                        <a16:creationId xmlns:a16="http://schemas.microsoft.com/office/drawing/2014/main" id="{2C5AD24B-FD88-4D37-A71D-2F76EE767A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1" name="Straight Arrow Connector 40">
                  <a:extLst>
                    <a:ext uri="{FF2B5EF4-FFF2-40B4-BE49-F238E27FC236}">
                      <a16:creationId xmlns:a16="http://schemas.microsoft.com/office/drawing/2014/main" id="{E9CF8C50-968D-4B90-955D-6A076492EC20}"/>
                    </a:ext>
                  </a:extLst>
                </p:cNvPr>
                <p:cNvCxnSpPr>
                  <a:cxnSpLocks/>
                  <a:stCxn id="60" idx="3"/>
                </p:cNvCxnSpPr>
                <p:nvPr/>
              </p:nvCxnSpPr>
              <p:spPr bwMode="auto">
                <a:xfrm>
                  <a:off x="-118194" y="1012425"/>
                  <a:ext cx="897166" cy="164718"/>
                </a:xfrm>
                <a:prstGeom prst="straightConnector1">
                  <a:avLst/>
                </a:prstGeom>
                <a:noFill/>
                <a:ln w="19050" cap="sq" cmpd="sng" algn="ctr">
                  <a:solidFill>
                    <a:schemeClr val="accent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C82F1A48-6712-4174-B5D4-0AB2C74234B7}"/>
                    </a:ext>
                  </a:extLst>
                </p:cNvPr>
                <p:cNvCxnSpPr>
                  <a:cxnSpLocks/>
                  <a:stCxn id="55" idx="3"/>
                </p:cNvCxnSpPr>
                <p:nvPr/>
              </p:nvCxnSpPr>
              <p:spPr bwMode="auto">
                <a:xfrm flipV="1">
                  <a:off x="-118194" y="1360917"/>
                  <a:ext cx="893991" cy="189674"/>
                </a:xfrm>
                <a:prstGeom prst="straightConnector1">
                  <a:avLst/>
                </a:prstGeom>
                <a:noFill/>
                <a:ln w="19050" cap="sq" cmpd="sng" algn="ctr">
                  <a:solidFill>
                    <a:schemeClr val="accent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74ABCD71-4D9F-46D0-B21A-435CF19C3922}"/>
                    </a:ext>
                  </a:extLst>
                </p:cNvPr>
                <p:cNvCxnSpPr>
                  <a:cxnSpLocks/>
                </p:cNvCxnSpPr>
                <p:nvPr/>
              </p:nvCxnSpPr>
              <p:spPr bwMode="auto">
                <a:xfrm>
                  <a:off x="1094548" y="1261111"/>
                  <a:ext cx="677606" cy="191803"/>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9" name="Group 28">
                <a:extLst>
                  <a:ext uri="{FF2B5EF4-FFF2-40B4-BE49-F238E27FC236}">
                    <a16:creationId xmlns:a16="http://schemas.microsoft.com/office/drawing/2014/main" id="{96E0EF71-4CEC-40F2-98E6-7351ACB1795E}"/>
                  </a:ext>
                </a:extLst>
              </p:cNvPr>
              <p:cNvGrpSpPr/>
              <p:nvPr/>
            </p:nvGrpSpPr>
            <p:grpSpPr>
              <a:xfrm>
                <a:off x="3197739" y="3423547"/>
                <a:ext cx="1067603" cy="406755"/>
                <a:chOff x="704551" y="1065642"/>
                <a:chExt cx="1067603" cy="406755"/>
              </a:xfrm>
            </p:grpSpPr>
            <p:grpSp>
              <p:nvGrpSpPr>
                <p:cNvPr id="36" name="Group 35">
                  <a:extLst>
                    <a:ext uri="{FF2B5EF4-FFF2-40B4-BE49-F238E27FC236}">
                      <a16:creationId xmlns:a16="http://schemas.microsoft.com/office/drawing/2014/main" id="{905CCA08-F863-4305-BA28-40F39CA70C8C}"/>
                    </a:ext>
                  </a:extLst>
                </p:cNvPr>
                <p:cNvGrpSpPr/>
                <p:nvPr/>
              </p:nvGrpSpPr>
              <p:grpSpPr>
                <a:xfrm>
                  <a:off x="704551" y="1065642"/>
                  <a:ext cx="429809" cy="406755"/>
                  <a:chOff x="1641616" y="1699514"/>
                  <a:chExt cx="1915972" cy="1960227"/>
                </a:xfrm>
              </p:grpSpPr>
              <p:sp>
                <p:nvSpPr>
                  <p:cNvPr id="38" name="Rectangle 37">
                    <a:extLst>
                      <a:ext uri="{FF2B5EF4-FFF2-40B4-BE49-F238E27FC236}">
                        <a16:creationId xmlns:a16="http://schemas.microsoft.com/office/drawing/2014/main" id="{DF1B2493-1D63-48D5-8502-F203C55FA4E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9" name="Picture 4" descr="Neural network - Wikipedia">
                    <a:extLst>
                      <a:ext uri="{FF2B5EF4-FFF2-40B4-BE49-F238E27FC236}">
                        <a16:creationId xmlns:a16="http://schemas.microsoft.com/office/drawing/2014/main" id="{FC4D4FC1-D162-4CC7-8BEE-176C394D35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7" name="Straight Arrow Connector 36">
                  <a:extLst>
                    <a:ext uri="{FF2B5EF4-FFF2-40B4-BE49-F238E27FC236}">
                      <a16:creationId xmlns:a16="http://schemas.microsoft.com/office/drawing/2014/main" id="{A36B5B6C-16A5-4041-9591-D9AED08D9A3B}"/>
                    </a:ext>
                  </a:extLst>
                </p:cNvPr>
                <p:cNvCxnSpPr>
                  <a:cxnSpLocks/>
                </p:cNvCxnSpPr>
                <p:nvPr/>
              </p:nvCxnSpPr>
              <p:spPr bwMode="auto">
                <a:xfrm flipV="1">
                  <a:off x="1094548" y="1098522"/>
                  <a:ext cx="677606" cy="162589"/>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0" name="Group 29">
                <a:extLst>
                  <a:ext uri="{FF2B5EF4-FFF2-40B4-BE49-F238E27FC236}">
                    <a16:creationId xmlns:a16="http://schemas.microsoft.com/office/drawing/2014/main" id="{34ED4BEA-4E47-4490-97BA-AC5D051E6369}"/>
                  </a:ext>
                </a:extLst>
              </p:cNvPr>
              <p:cNvGrpSpPr/>
              <p:nvPr/>
            </p:nvGrpSpPr>
            <p:grpSpPr>
              <a:xfrm>
                <a:off x="4242582" y="3158731"/>
                <a:ext cx="429809" cy="406755"/>
                <a:chOff x="1641616" y="1699514"/>
                <a:chExt cx="1915972" cy="1960227"/>
              </a:xfrm>
            </p:grpSpPr>
            <p:sp>
              <p:nvSpPr>
                <p:cNvPr id="34" name="Rectangle 33">
                  <a:extLst>
                    <a:ext uri="{FF2B5EF4-FFF2-40B4-BE49-F238E27FC236}">
                      <a16:creationId xmlns:a16="http://schemas.microsoft.com/office/drawing/2014/main" id="{2D5ADCE7-16FC-4A98-B176-FB9FC29EA59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5" name="Picture 4" descr="Neural network - Wikipedia">
                  <a:extLst>
                    <a:ext uri="{FF2B5EF4-FFF2-40B4-BE49-F238E27FC236}">
                      <a16:creationId xmlns:a16="http://schemas.microsoft.com/office/drawing/2014/main" id="{9B1ADE15-E621-4184-9A15-3AB2623F91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1" name="Straight Arrow Connector 30">
                <a:extLst>
                  <a:ext uri="{FF2B5EF4-FFF2-40B4-BE49-F238E27FC236}">
                    <a16:creationId xmlns:a16="http://schemas.microsoft.com/office/drawing/2014/main" id="{3420D155-A2A8-4C0C-A15D-BF2394423A42}"/>
                  </a:ext>
                </a:extLst>
              </p:cNvPr>
              <p:cNvCxnSpPr>
                <a:cxnSpLocks/>
              </p:cNvCxnSpPr>
              <p:nvPr/>
            </p:nvCxnSpPr>
            <p:spPr bwMode="auto">
              <a:xfrm>
                <a:off x="4672391" y="3355397"/>
                <a:ext cx="248745"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AE37B10E-506D-4CF7-87D0-D2D0B2FBD90E}"/>
                  </a:ext>
                </a:extLst>
              </p:cNvPr>
              <p:cNvCxnSpPr>
                <a:cxnSpLocks/>
                <a:stCxn id="55" idx="3"/>
              </p:cNvCxnSpPr>
              <p:nvPr/>
            </p:nvCxnSpPr>
            <p:spPr bwMode="auto">
              <a:xfrm>
                <a:off x="2374994" y="3370330"/>
                <a:ext cx="897166" cy="165848"/>
              </a:xfrm>
              <a:prstGeom prst="straightConnector1">
                <a:avLst/>
              </a:prstGeom>
              <a:noFill/>
              <a:ln w="19050" cap="sq" cmpd="sng" algn="ctr">
                <a:solidFill>
                  <a:srgbClr val="FFC00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08D2E4D-B5D2-4651-A5F2-BDB173E4E047}"/>
                  </a:ext>
                </a:extLst>
              </p:cNvPr>
              <p:cNvCxnSpPr>
                <a:cxnSpLocks/>
                <a:stCxn id="50" idx="3"/>
              </p:cNvCxnSpPr>
              <p:nvPr/>
            </p:nvCxnSpPr>
            <p:spPr bwMode="auto">
              <a:xfrm flipV="1">
                <a:off x="2374994" y="3731068"/>
                <a:ext cx="897166" cy="177428"/>
              </a:xfrm>
              <a:prstGeom prst="straightConnector1">
                <a:avLst/>
              </a:prstGeom>
              <a:noFill/>
              <a:ln w="19050" cap="sq" cmpd="sng" algn="ctr">
                <a:solidFill>
                  <a:srgbClr val="FFC000"/>
                </a:solidFill>
                <a:prstDash val="solid"/>
                <a:round/>
                <a:headEnd type="none" w="med" len="med"/>
                <a:tailEnd type="triangle"/>
              </a:ln>
              <a:effectLst/>
            </p:spPr>
          </p:cxnSp>
        </p:grpSp>
      </p:grpSp>
      <p:grpSp>
        <p:nvGrpSpPr>
          <p:cNvPr id="2" name="Group 1">
            <a:extLst>
              <a:ext uri="{FF2B5EF4-FFF2-40B4-BE49-F238E27FC236}">
                <a16:creationId xmlns:a16="http://schemas.microsoft.com/office/drawing/2014/main" id="{C0375319-F54D-4D46-B9DE-C27AB927B219}"/>
              </a:ext>
            </a:extLst>
          </p:cNvPr>
          <p:cNvGrpSpPr/>
          <p:nvPr/>
        </p:nvGrpSpPr>
        <p:grpSpPr>
          <a:xfrm>
            <a:off x="154553" y="1890114"/>
            <a:ext cx="8403659" cy="2279656"/>
            <a:chOff x="154553" y="1890114"/>
            <a:chExt cx="8403659" cy="2279656"/>
          </a:xfrm>
        </p:grpSpPr>
        <p:sp>
          <p:nvSpPr>
            <p:cNvPr id="93" name="Text Box 33">
              <a:extLst>
                <a:ext uri="{FF2B5EF4-FFF2-40B4-BE49-F238E27FC236}">
                  <a16:creationId xmlns:a16="http://schemas.microsoft.com/office/drawing/2014/main" id="{58FF8648-A210-472A-800F-86606A2C8235}"/>
                </a:ext>
              </a:extLst>
            </p:cNvPr>
            <p:cNvSpPr txBox="1">
              <a:spLocks noChangeArrowheads="1"/>
            </p:cNvSpPr>
            <p:nvPr/>
          </p:nvSpPr>
          <p:spPr bwMode="auto">
            <a:xfrm>
              <a:off x="1609566" y="2592516"/>
              <a:ext cx="19590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latin typeface="Times New Roman" pitchFamily="18" charset="0"/>
                </a:rPr>
                <a:t>compute</a:t>
              </a:r>
              <a:br>
                <a:rPr lang="en-US" altLang="en-US" sz="2800" dirty="0">
                  <a:latin typeface="Times New Roman" pitchFamily="18" charset="0"/>
                </a:rPr>
              </a:br>
              <a:r>
                <a:rPr lang="en-US" altLang="en-US" sz="2800" dirty="0">
                  <a:latin typeface="Times New Roman" pitchFamily="18" charset="0"/>
                </a:rPr>
                <a:t>with </a:t>
              </a:r>
            </a:p>
          </p:txBody>
        </p:sp>
        <p:pic>
          <p:nvPicPr>
            <p:cNvPr id="94" name="Picture 4" descr="Image result for computer">
              <a:extLst>
                <a:ext uri="{FF2B5EF4-FFF2-40B4-BE49-F238E27FC236}">
                  <a16:creationId xmlns:a16="http://schemas.microsoft.com/office/drawing/2014/main" id="{D11A04EF-2215-4B78-8F23-FDC2CD94FF5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4" t="17600" r="866" b="18400"/>
            <a:stretch/>
          </p:blipFill>
          <p:spPr bwMode="auto">
            <a:xfrm>
              <a:off x="154553" y="2615391"/>
              <a:ext cx="1455013" cy="954107"/>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D7DA3825-5746-4FDE-B25D-3F7192163F5E}"/>
                </a:ext>
              </a:extLst>
            </p:cNvPr>
            <p:cNvGrpSpPr/>
            <p:nvPr/>
          </p:nvGrpSpPr>
          <p:grpSpPr>
            <a:xfrm>
              <a:off x="3450829" y="1890114"/>
              <a:ext cx="5107383" cy="2279656"/>
              <a:chOff x="515132" y="2605264"/>
              <a:chExt cx="4406004" cy="1508147"/>
            </a:xfrm>
          </p:grpSpPr>
          <p:grpSp>
            <p:nvGrpSpPr>
              <p:cNvPr id="77" name="Group 76">
                <a:extLst>
                  <a:ext uri="{FF2B5EF4-FFF2-40B4-BE49-F238E27FC236}">
                    <a16:creationId xmlns:a16="http://schemas.microsoft.com/office/drawing/2014/main" id="{97531B21-7D66-4FAC-BEE6-67291D47C061}"/>
                  </a:ext>
                </a:extLst>
              </p:cNvPr>
              <p:cNvGrpSpPr/>
              <p:nvPr/>
            </p:nvGrpSpPr>
            <p:grpSpPr>
              <a:xfrm>
                <a:off x="515132" y="2622986"/>
                <a:ext cx="607308" cy="404334"/>
                <a:chOff x="527052" y="1065642"/>
                <a:chExt cx="607308" cy="404334"/>
              </a:xfrm>
            </p:grpSpPr>
            <p:sp>
              <p:nvSpPr>
                <p:cNvPr id="136" name="Rectangle 135">
                  <a:extLst>
                    <a:ext uri="{FF2B5EF4-FFF2-40B4-BE49-F238E27FC236}">
                      <a16:creationId xmlns:a16="http://schemas.microsoft.com/office/drawing/2014/main" id="{2AB14312-305B-411F-AE6E-54E43360F933}"/>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37" name="Straight Arrow Connector 136">
                  <a:extLst>
                    <a:ext uri="{FF2B5EF4-FFF2-40B4-BE49-F238E27FC236}">
                      <a16:creationId xmlns:a16="http://schemas.microsoft.com/office/drawing/2014/main" id="{EFCD235F-6236-4AC0-82D7-BD03DA120E07}"/>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334B2AC4-C6B5-4455-B233-335B9E9D82EF}"/>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78" name="Group 77">
                <a:extLst>
                  <a:ext uri="{FF2B5EF4-FFF2-40B4-BE49-F238E27FC236}">
                    <a16:creationId xmlns:a16="http://schemas.microsoft.com/office/drawing/2014/main" id="{0C4F400B-828F-4D63-BF3C-3983AB816CE6}"/>
                  </a:ext>
                </a:extLst>
              </p:cNvPr>
              <p:cNvGrpSpPr/>
              <p:nvPr/>
            </p:nvGrpSpPr>
            <p:grpSpPr>
              <a:xfrm>
                <a:off x="515132" y="3161152"/>
                <a:ext cx="607308" cy="404334"/>
                <a:chOff x="527052" y="1065642"/>
                <a:chExt cx="607308" cy="404334"/>
              </a:xfrm>
            </p:grpSpPr>
            <p:sp>
              <p:nvSpPr>
                <p:cNvPr id="133" name="Rectangle 132">
                  <a:extLst>
                    <a:ext uri="{FF2B5EF4-FFF2-40B4-BE49-F238E27FC236}">
                      <a16:creationId xmlns:a16="http://schemas.microsoft.com/office/drawing/2014/main" id="{B184972E-3F97-4270-999B-BBFACE6895F3}"/>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34" name="Straight Arrow Connector 133">
                  <a:extLst>
                    <a:ext uri="{FF2B5EF4-FFF2-40B4-BE49-F238E27FC236}">
                      <a16:creationId xmlns:a16="http://schemas.microsoft.com/office/drawing/2014/main" id="{5DB07DFE-07E0-4A8D-88C8-7AC2598E69F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5" name="Straight Arrow Connector 134">
                  <a:extLst>
                    <a:ext uri="{FF2B5EF4-FFF2-40B4-BE49-F238E27FC236}">
                      <a16:creationId xmlns:a16="http://schemas.microsoft.com/office/drawing/2014/main" id="{1AC2220A-9F09-4098-AD38-AB336FB4633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79" name="Group 78">
                <a:extLst>
                  <a:ext uri="{FF2B5EF4-FFF2-40B4-BE49-F238E27FC236}">
                    <a16:creationId xmlns:a16="http://schemas.microsoft.com/office/drawing/2014/main" id="{473DBD1D-2549-49CC-817A-CC0406B13C63}"/>
                  </a:ext>
                </a:extLst>
              </p:cNvPr>
              <p:cNvGrpSpPr/>
              <p:nvPr/>
            </p:nvGrpSpPr>
            <p:grpSpPr>
              <a:xfrm>
                <a:off x="515132" y="3699318"/>
                <a:ext cx="607308" cy="404334"/>
                <a:chOff x="527052" y="1065642"/>
                <a:chExt cx="607308" cy="404334"/>
              </a:xfrm>
            </p:grpSpPr>
            <p:sp>
              <p:nvSpPr>
                <p:cNvPr id="130" name="Rectangle 129">
                  <a:extLst>
                    <a:ext uri="{FF2B5EF4-FFF2-40B4-BE49-F238E27FC236}">
                      <a16:creationId xmlns:a16="http://schemas.microsoft.com/office/drawing/2014/main" id="{B3BBA735-4E97-455F-ACAC-80B02542E0B3}"/>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31" name="Straight Arrow Connector 130">
                  <a:extLst>
                    <a:ext uri="{FF2B5EF4-FFF2-40B4-BE49-F238E27FC236}">
                      <a16:creationId xmlns:a16="http://schemas.microsoft.com/office/drawing/2014/main" id="{1F3B39B1-E523-42DF-998B-7BDE5B13B06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EF316210-14F5-42DC-99EE-F3684FEE56D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80" name="Group 79">
                <a:extLst>
                  <a:ext uri="{FF2B5EF4-FFF2-40B4-BE49-F238E27FC236}">
                    <a16:creationId xmlns:a16="http://schemas.microsoft.com/office/drawing/2014/main" id="{BBD8ACD6-8323-4214-8463-583C2B242C7C}"/>
                  </a:ext>
                </a:extLst>
              </p:cNvPr>
              <p:cNvGrpSpPr/>
              <p:nvPr/>
            </p:nvGrpSpPr>
            <p:grpSpPr>
              <a:xfrm>
                <a:off x="1122440" y="2622986"/>
                <a:ext cx="1252554" cy="1285510"/>
                <a:chOff x="-118194" y="1065642"/>
                <a:chExt cx="1252554" cy="1285510"/>
              </a:xfrm>
            </p:grpSpPr>
            <p:sp>
              <p:nvSpPr>
                <p:cNvPr id="127" name="Rectangle 126">
                  <a:extLst>
                    <a:ext uri="{FF2B5EF4-FFF2-40B4-BE49-F238E27FC236}">
                      <a16:creationId xmlns:a16="http://schemas.microsoft.com/office/drawing/2014/main" id="{38A40D66-6AE3-4082-AC1C-2481B4EC956B}"/>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28" name="Straight Arrow Connector 127">
                  <a:extLst>
                    <a:ext uri="{FF2B5EF4-FFF2-40B4-BE49-F238E27FC236}">
                      <a16:creationId xmlns:a16="http://schemas.microsoft.com/office/drawing/2014/main" id="{C784F22E-AC25-4354-8E63-79E39560627F}"/>
                    </a:ext>
                  </a:extLst>
                </p:cNvPr>
                <p:cNvCxnSpPr>
                  <a:cxnSpLocks/>
                </p:cNvCxnSpPr>
                <p:nvPr/>
              </p:nvCxnSpPr>
              <p:spPr bwMode="auto">
                <a:xfrm flipV="1">
                  <a:off x="-118194" y="1177143"/>
                  <a:ext cx="897166" cy="97677"/>
                </a:xfrm>
                <a:prstGeom prst="straightConnector1">
                  <a:avLst/>
                </a:prstGeom>
                <a:noFill/>
                <a:ln w="19050" cap="sq" cmpd="sng" algn="ctr">
                  <a:solidFill>
                    <a:schemeClr val="accent1"/>
                  </a:solidFill>
                  <a:prstDash val="solid"/>
                  <a:round/>
                  <a:headEnd type="none" w="med" len="med"/>
                  <a:tailEnd type="triangle"/>
                </a:ln>
                <a:effectLst/>
              </p:spPr>
            </p:cxnSp>
            <p:cxnSp>
              <p:nvCxnSpPr>
                <p:cNvPr id="129" name="Straight Arrow Connector 128">
                  <a:extLst>
                    <a:ext uri="{FF2B5EF4-FFF2-40B4-BE49-F238E27FC236}">
                      <a16:creationId xmlns:a16="http://schemas.microsoft.com/office/drawing/2014/main" id="{A6FC581A-62EF-4317-997F-83573664BEE0}"/>
                    </a:ext>
                  </a:extLst>
                </p:cNvPr>
                <p:cNvCxnSpPr>
                  <a:cxnSpLocks/>
                </p:cNvCxnSpPr>
                <p:nvPr/>
              </p:nvCxnSpPr>
              <p:spPr bwMode="auto">
                <a:xfrm flipV="1">
                  <a:off x="-118194" y="1360917"/>
                  <a:ext cx="893991" cy="990235"/>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81" name="Group 80">
                <a:extLst>
                  <a:ext uri="{FF2B5EF4-FFF2-40B4-BE49-F238E27FC236}">
                    <a16:creationId xmlns:a16="http://schemas.microsoft.com/office/drawing/2014/main" id="{5C6A20DF-343E-4981-996D-926C518D204D}"/>
                  </a:ext>
                </a:extLst>
              </p:cNvPr>
              <p:cNvGrpSpPr/>
              <p:nvPr/>
            </p:nvGrpSpPr>
            <p:grpSpPr>
              <a:xfrm>
                <a:off x="1122440" y="2832164"/>
                <a:ext cx="1252554" cy="733322"/>
                <a:chOff x="-118194" y="736654"/>
                <a:chExt cx="1252554" cy="733322"/>
              </a:xfrm>
            </p:grpSpPr>
            <p:sp>
              <p:nvSpPr>
                <p:cNvPr id="124" name="Rectangle 123">
                  <a:extLst>
                    <a:ext uri="{FF2B5EF4-FFF2-40B4-BE49-F238E27FC236}">
                      <a16:creationId xmlns:a16="http://schemas.microsoft.com/office/drawing/2014/main" id="{0AF4C594-03BC-4F00-92DC-0ACC1ED6FF48}"/>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25" name="Straight Arrow Connector 124">
                  <a:extLst>
                    <a:ext uri="{FF2B5EF4-FFF2-40B4-BE49-F238E27FC236}">
                      <a16:creationId xmlns:a16="http://schemas.microsoft.com/office/drawing/2014/main" id="{1BB65457-18AC-4E4D-8A6B-FB624169AC3F}"/>
                    </a:ext>
                  </a:extLst>
                </p:cNvPr>
                <p:cNvCxnSpPr>
                  <a:cxnSpLocks/>
                </p:cNvCxnSpPr>
                <p:nvPr/>
              </p:nvCxnSpPr>
              <p:spPr bwMode="auto">
                <a:xfrm>
                  <a:off x="-118194" y="736654"/>
                  <a:ext cx="897166" cy="440489"/>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A21309A9-4808-454A-9D6F-FA5A1DC91E3F}"/>
                    </a:ext>
                  </a:extLst>
                </p:cNvPr>
                <p:cNvCxnSpPr>
                  <a:cxnSpLocks/>
                </p:cNvCxnSpPr>
                <p:nvPr/>
              </p:nvCxnSpPr>
              <p:spPr bwMode="auto">
                <a:xfrm>
                  <a:off x="-118194" y="1274820"/>
                  <a:ext cx="893991" cy="86097"/>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82" name="Group 81">
                <a:extLst>
                  <a:ext uri="{FF2B5EF4-FFF2-40B4-BE49-F238E27FC236}">
                    <a16:creationId xmlns:a16="http://schemas.microsoft.com/office/drawing/2014/main" id="{99E3C81A-EC9D-4F29-A1B5-7E7AEEC52E5F}"/>
                  </a:ext>
                </a:extLst>
              </p:cNvPr>
              <p:cNvGrpSpPr/>
              <p:nvPr/>
            </p:nvGrpSpPr>
            <p:grpSpPr>
              <a:xfrm>
                <a:off x="1122440" y="3370330"/>
                <a:ext cx="1252554" cy="733322"/>
                <a:chOff x="-118194" y="736654"/>
                <a:chExt cx="1252554" cy="733322"/>
              </a:xfrm>
            </p:grpSpPr>
            <p:sp>
              <p:nvSpPr>
                <p:cNvPr id="121" name="Rectangle 120">
                  <a:extLst>
                    <a:ext uri="{FF2B5EF4-FFF2-40B4-BE49-F238E27FC236}">
                      <a16:creationId xmlns:a16="http://schemas.microsoft.com/office/drawing/2014/main" id="{287D96B2-F99D-4C7B-9D5B-9775EFC46D43}"/>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22" name="Straight Arrow Connector 121">
                  <a:extLst>
                    <a:ext uri="{FF2B5EF4-FFF2-40B4-BE49-F238E27FC236}">
                      <a16:creationId xmlns:a16="http://schemas.microsoft.com/office/drawing/2014/main" id="{E599C130-4731-4303-9D94-CA573C30CFF3}"/>
                    </a:ext>
                  </a:extLst>
                </p:cNvPr>
                <p:cNvCxnSpPr>
                  <a:cxnSpLocks/>
                </p:cNvCxnSpPr>
                <p:nvPr/>
              </p:nvCxnSpPr>
              <p:spPr bwMode="auto">
                <a:xfrm>
                  <a:off x="-118194" y="736654"/>
                  <a:ext cx="897166" cy="440489"/>
                </a:xfrm>
                <a:prstGeom prst="straightConnector1">
                  <a:avLst/>
                </a:prstGeom>
                <a:noFill/>
                <a:ln w="19050" cap="sq" cmpd="sng" algn="ctr">
                  <a:solidFill>
                    <a:schemeClr val="accent1"/>
                  </a:solidFill>
                  <a:prstDash val="solid"/>
                  <a:round/>
                  <a:headEnd type="none" w="med" len="med"/>
                  <a:tailEnd type="triangle"/>
                </a:ln>
                <a:effectLst/>
              </p:spPr>
            </p:cxnSp>
            <p:cxnSp>
              <p:nvCxnSpPr>
                <p:cNvPr id="123" name="Straight Arrow Connector 122">
                  <a:extLst>
                    <a:ext uri="{FF2B5EF4-FFF2-40B4-BE49-F238E27FC236}">
                      <a16:creationId xmlns:a16="http://schemas.microsoft.com/office/drawing/2014/main" id="{20AFC6B3-FFA9-45A8-95DF-892C779A557C}"/>
                    </a:ext>
                  </a:extLst>
                </p:cNvPr>
                <p:cNvCxnSpPr>
                  <a:cxnSpLocks/>
                </p:cNvCxnSpPr>
                <p:nvPr/>
              </p:nvCxnSpPr>
              <p:spPr bwMode="auto">
                <a:xfrm>
                  <a:off x="-118194" y="1274820"/>
                  <a:ext cx="893991" cy="86097"/>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83" name="Group 82">
                <a:extLst>
                  <a:ext uri="{FF2B5EF4-FFF2-40B4-BE49-F238E27FC236}">
                    <a16:creationId xmlns:a16="http://schemas.microsoft.com/office/drawing/2014/main" id="{CCAEC54E-599F-420C-B544-DA88F2EC20C0}"/>
                  </a:ext>
                </a:extLst>
              </p:cNvPr>
              <p:cNvGrpSpPr/>
              <p:nvPr/>
            </p:nvGrpSpPr>
            <p:grpSpPr>
              <a:xfrm>
                <a:off x="2374994" y="2832164"/>
                <a:ext cx="1890348" cy="538166"/>
                <a:chOff x="-118194" y="1012425"/>
                <a:chExt cx="1890348" cy="538166"/>
              </a:xfrm>
            </p:grpSpPr>
            <p:sp>
              <p:nvSpPr>
                <p:cNvPr id="117" name="Rectangle 116">
                  <a:extLst>
                    <a:ext uri="{FF2B5EF4-FFF2-40B4-BE49-F238E27FC236}">
                      <a16:creationId xmlns:a16="http://schemas.microsoft.com/office/drawing/2014/main" id="{44398AEA-4982-4C46-9203-E87F4F159FDF}"/>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18" name="Straight Arrow Connector 117">
                  <a:extLst>
                    <a:ext uri="{FF2B5EF4-FFF2-40B4-BE49-F238E27FC236}">
                      <a16:creationId xmlns:a16="http://schemas.microsoft.com/office/drawing/2014/main" id="{1BC2AECE-10D6-480E-9946-F8580C046191}"/>
                    </a:ext>
                  </a:extLst>
                </p:cNvPr>
                <p:cNvCxnSpPr>
                  <a:cxnSpLocks/>
                </p:cNvCxnSpPr>
                <p:nvPr/>
              </p:nvCxnSpPr>
              <p:spPr bwMode="auto">
                <a:xfrm>
                  <a:off x="-118194" y="1012425"/>
                  <a:ext cx="897166" cy="164718"/>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CB5F354F-ABB5-4DA7-8B5E-0E4873D339F1}"/>
                    </a:ext>
                  </a:extLst>
                </p:cNvPr>
                <p:cNvCxnSpPr>
                  <a:cxnSpLocks/>
                </p:cNvCxnSpPr>
                <p:nvPr/>
              </p:nvCxnSpPr>
              <p:spPr bwMode="auto">
                <a:xfrm flipV="1">
                  <a:off x="-118194" y="1360917"/>
                  <a:ext cx="893991" cy="189674"/>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D79D21AF-1F1D-4FF8-9808-3365C8B852B9}"/>
                    </a:ext>
                  </a:extLst>
                </p:cNvPr>
                <p:cNvCxnSpPr>
                  <a:cxnSpLocks/>
                </p:cNvCxnSpPr>
                <p:nvPr/>
              </p:nvCxnSpPr>
              <p:spPr bwMode="auto">
                <a:xfrm>
                  <a:off x="1094548" y="1261111"/>
                  <a:ext cx="677606" cy="191803"/>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84" name="Group 83">
                <a:extLst>
                  <a:ext uri="{FF2B5EF4-FFF2-40B4-BE49-F238E27FC236}">
                    <a16:creationId xmlns:a16="http://schemas.microsoft.com/office/drawing/2014/main" id="{E7D51ED8-5FC2-4800-B9E4-09DA5828BC85}"/>
                  </a:ext>
                </a:extLst>
              </p:cNvPr>
              <p:cNvGrpSpPr/>
              <p:nvPr/>
            </p:nvGrpSpPr>
            <p:grpSpPr>
              <a:xfrm>
                <a:off x="3220499" y="3423547"/>
                <a:ext cx="1044843" cy="404334"/>
                <a:chOff x="727311" y="1065642"/>
                <a:chExt cx="1044843" cy="404334"/>
              </a:xfrm>
            </p:grpSpPr>
            <p:sp>
              <p:nvSpPr>
                <p:cNvPr id="115" name="Rectangle 114">
                  <a:extLst>
                    <a:ext uri="{FF2B5EF4-FFF2-40B4-BE49-F238E27FC236}">
                      <a16:creationId xmlns:a16="http://schemas.microsoft.com/office/drawing/2014/main" id="{1193948D-182C-4FD9-9B38-A4A6780ED8B7}"/>
                    </a:ext>
                  </a:extLst>
                </p:cNvPr>
                <p:cNvSpPr/>
                <p:nvPr/>
              </p:nvSpPr>
              <p:spPr>
                <a:xfrm>
                  <a:off x="727311" y="1065642"/>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16" name="Straight Arrow Connector 115">
                  <a:extLst>
                    <a:ext uri="{FF2B5EF4-FFF2-40B4-BE49-F238E27FC236}">
                      <a16:creationId xmlns:a16="http://schemas.microsoft.com/office/drawing/2014/main" id="{5F107012-449A-48EE-9D78-51AB9B8B3623}"/>
                    </a:ext>
                  </a:extLst>
                </p:cNvPr>
                <p:cNvCxnSpPr>
                  <a:cxnSpLocks/>
                </p:cNvCxnSpPr>
                <p:nvPr/>
              </p:nvCxnSpPr>
              <p:spPr bwMode="auto">
                <a:xfrm flipV="1">
                  <a:off x="1094548" y="1098522"/>
                  <a:ext cx="677606" cy="162589"/>
                </a:xfrm>
                <a:prstGeom prst="straightConnector1">
                  <a:avLst/>
                </a:prstGeom>
                <a:noFill/>
                <a:ln w="19050" cap="sq" cmpd="sng" algn="ctr">
                  <a:solidFill>
                    <a:schemeClr val="accent1"/>
                  </a:solidFill>
                  <a:prstDash val="solid"/>
                  <a:round/>
                  <a:headEnd type="none" w="med" len="med"/>
                  <a:tailEnd type="triangle"/>
                </a:ln>
                <a:effectLst/>
              </p:spPr>
            </p:cxnSp>
          </p:grpSp>
          <p:sp>
            <p:nvSpPr>
              <p:cNvPr id="85" name="Rectangle 84">
                <a:extLst>
                  <a:ext uri="{FF2B5EF4-FFF2-40B4-BE49-F238E27FC236}">
                    <a16:creationId xmlns:a16="http://schemas.microsoft.com/office/drawing/2014/main" id="{ABA34742-9D69-4EA8-B2D7-DEE82EE1C204}"/>
                  </a:ext>
                </a:extLst>
              </p:cNvPr>
              <p:cNvSpPr/>
              <p:nvPr/>
            </p:nvSpPr>
            <p:spPr>
              <a:xfrm>
                <a:off x="4265342" y="3158731"/>
                <a:ext cx="407049" cy="404334"/>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86" name="Straight Arrow Connector 85">
                <a:extLst>
                  <a:ext uri="{FF2B5EF4-FFF2-40B4-BE49-F238E27FC236}">
                    <a16:creationId xmlns:a16="http://schemas.microsoft.com/office/drawing/2014/main" id="{9A097453-1468-4E3F-89D0-0028C9332E6C}"/>
                  </a:ext>
                </a:extLst>
              </p:cNvPr>
              <p:cNvCxnSpPr>
                <a:cxnSpLocks/>
              </p:cNvCxnSpPr>
              <p:nvPr/>
            </p:nvCxnSpPr>
            <p:spPr bwMode="auto">
              <a:xfrm>
                <a:off x="4672391" y="3355397"/>
                <a:ext cx="248745" cy="0"/>
              </a:xfrm>
              <a:prstGeom prst="straightConnector1">
                <a:avLst/>
              </a:prstGeom>
              <a:noFill/>
              <a:ln w="19050" cap="sq" cmpd="sng" algn="ctr">
                <a:solidFill>
                  <a:schemeClr val="accent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512B4856-7C57-4226-A09E-4A5A1183BD8C}"/>
                  </a:ext>
                </a:extLst>
              </p:cNvPr>
              <p:cNvCxnSpPr>
                <a:cxnSpLocks/>
              </p:cNvCxnSpPr>
              <p:nvPr/>
            </p:nvCxnSpPr>
            <p:spPr bwMode="auto">
              <a:xfrm>
                <a:off x="2374994" y="3370330"/>
                <a:ext cx="897166" cy="165848"/>
              </a:xfrm>
              <a:prstGeom prst="straightConnector1">
                <a:avLst/>
              </a:prstGeom>
              <a:noFill/>
              <a:ln w="19050" cap="sq" cmpd="sng" algn="ctr">
                <a:solidFill>
                  <a:srgbClr val="FFC000"/>
                </a:solidFill>
                <a:prstDash val="solid"/>
                <a:round/>
                <a:headEnd type="none" w="med" len="med"/>
                <a:tailEnd type="triangle"/>
              </a:ln>
              <a:effectLst/>
            </p:spPr>
          </p:cxnSp>
          <p:cxnSp>
            <p:nvCxnSpPr>
              <p:cNvPr id="88" name="Straight Arrow Connector 87">
                <a:extLst>
                  <a:ext uri="{FF2B5EF4-FFF2-40B4-BE49-F238E27FC236}">
                    <a16:creationId xmlns:a16="http://schemas.microsoft.com/office/drawing/2014/main" id="{0BF9FB87-CCC7-4930-86ED-2E9A1C4B402D}"/>
                  </a:ext>
                </a:extLst>
              </p:cNvPr>
              <p:cNvCxnSpPr>
                <a:cxnSpLocks/>
              </p:cNvCxnSpPr>
              <p:nvPr/>
            </p:nvCxnSpPr>
            <p:spPr bwMode="auto">
              <a:xfrm flipV="1">
                <a:off x="2374994" y="3731068"/>
                <a:ext cx="897166" cy="177428"/>
              </a:xfrm>
              <a:prstGeom prst="straightConnector1">
                <a:avLst/>
              </a:prstGeom>
              <a:noFill/>
              <a:ln w="19050" cap="sq" cmpd="sng" algn="ctr">
                <a:solidFill>
                  <a:srgbClr val="FFC000"/>
                </a:solidFill>
                <a:prstDash val="solid"/>
                <a:round/>
                <a:headEnd type="none" w="med" len="med"/>
                <a:tailEnd type="triangle"/>
              </a:ln>
              <a:effectLst/>
            </p:spPr>
          </p:cxnSp>
          <p:pic>
            <p:nvPicPr>
              <p:cNvPr id="89" name="Picture 88">
                <a:extLst>
                  <a:ext uri="{FF2B5EF4-FFF2-40B4-BE49-F238E27FC236}">
                    <a16:creationId xmlns:a16="http://schemas.microsoft.com/office/drawing/2014/main" id="{88995CB3-FE29-470E-8088-C654EA40ABF3}"/>
                  </a:ext>
                </a:extLst>
              </p:cNvPr>
              <p:cNvPicPr>
                <a:picLocks noChangeAspect="1"/>
              </p:cNvPicPr>
              <p:nvPr/>
            </p:nvPicPr>
            <p:blipFill>
              <a:blip r:embed="rId5"/>
              <a:stretch>
                <a:fillRect/>
              </a:stretch>
            </p:blipFill>
            <p:spPr>
              <a:xfrm>
                <a:off x="4258088" y="3152177"/>
                <a:ext cx="435890" cy="411480"/>
              </a:xfrm>
              <a:prstGeom prst="rect">
                <a:avLst/>
              </a:prstGeom>
            </p:spPr>
          </p:pic>
          <p:pic>
            <p:nvPicPr>
              <p:cNvPr id="90" name="Picture 89">
                <a:extLst>
                  <a:ext uri="{FF2B5EF4-FFF2-40B4-BE49-F238E27FC236}">
                    <a16:creationId xmlns:a16="http://schemas.microsoft.com/office/drawing/2014/main" id="{72DA7429-E9AB-4220-9BB3-3B0BFD0D41B1}"/>
                  </a:ext>
                </a:extLst>
              </p:cNvPr>
              <p:cNvPicPr>
                <a:picLocks noChangeAspect="1"/>
              </p:cNvPicPr>
              <p:nvPr/>
            </p:nvPicPr>
            <p:blipFill>
              <a:blip r:embed="rId6"/>
              <a:stretch>
                <a:fillRect/>
              </a:stretch>
            </p:blipFill>
            <p:spPr>
              <a:xfrm>
                <a:off x="1960691" y="2605264"/>
                <a:ext cx="429371" cy="411480"/>
              </a:xfrm>
              <a:prstGeom prst="rect">
                <a:avLst/>
              </a:prstGeom>
            </p:spPr>
          </p:pic>
          <p:pic>
            <p:nvPicPr>
              <p:cNvPr id="91" name="Picture 90">
                <a:extLst>
                  <a:ext uri="{FF2B5EF4-FFF2-40B4-BE49-F238E27FC236}">
                    <a16:creationId xmlns:a16="http://schemas.microsoft.com/office/drawing/2014/main" id="{900AFA0D-9068-4504-89B4-99B35C5D1F0D}"/>
                  </a:ext>
                </a:extLst>
              </p:cNvPr>
              <p:cNvPicPr>
                <a:picLocks noChangeAspect="1"/>
              </p:cNvPicPr>
              <p:nvPr/>
            </p:nvPicPr>
            <p:blipFill>
              <a:blip r:embed="rId7"/>
              <a:stretch>
                <a:fillRect/>
              </a:stretch>
            </p:blipFill>
            <p:spPr>
              <a:xfrm>
                <a:off x="717875" y="3178049"/>
                <a:ext cx="404565" cy="411480"/>
              </a:xfrm>
              <a:prstGeom prst="rect">
                <a:avLst/>
              </a:prstGeom>
            </p:spPr>
          </p:pic>
          <p:pic>
            <p:nvPicPr>
              <p:cNvPr id="92" name="Picture 91">
                <a:extLst>
                  <a:ext uri="{FF2B5EF4-FFF2-40B4-BE49-F238E27FC236}">
                    <a16:creationId xmlns:a16="http://schemas.microsoft.com/office/drawing/2014/main" id="{05C8513F-0937-4530-AFA0-C0E587A4F81B}"/>
                  </a:ext>
                </a:extLst>
              </p:cNvPr>
              <p:cNvPicPr>
                <a:picLocks noChangeAspect="1"/>
              </p:cNvPicPr>
              <p:nvPr/>
            </p:nvPicPr>
            <p:blipFill>
              <a:blip r:embed="rId8"/>
              <a:stretch>
                <a:fillRect/>
              </a:stretch>
            </p:blipFill>
            <p:spPr>
              <a:xfrm>
                <a:off x="3220500" y="2861173"/>
                <a:ext cx="418425" cy="411480"/>
              </a:xfrm>
              <a:prstGeom prst="rect">
                <a:avLst/>
              </a:prstGeom>
            </p:spPr>
          </p:pic>
          <p:pic>
            <p:nvPicPr>
              <p:cNvPr id="110" name="Picture 109">
                <a:extLst>
                  <a:ext uri="{FF2B5EF4-FFF2-40B4-BE49-F238E27FC236}">
                    <a16:creationId xmlns:a16="http://schemas.microsoft.com/office/drawing/2014/main" id="{8C32D300-ADB9-44FB-97BE-C829E70E7868}"/>
                  </a:ext>
                </a:extLst>
              </p:cNvPr>
              <p:cNvPicPr>
                <a:picLocks noChangeAspect="1"/>
              </p:cNvPicPr>
              <p:nvPr/>
            </p:nvPicPr>
            <p:blipFill>
              <a:blip r:embed="rId6"/>
              <a:stretch>
                <a:fillRect/>
              </a:stretch>
            </p:blipFill>
            <p:spPr>
              <a:xfrm>
                <a:off x="684340" y="3686358"/>
                <a:ext cx="429371" cy="411480"/>
              </a:xfrm>
              <a:prstGeom prst="rect">
                <a:avLst/>
              </a:prstGeom>
            </p:spPr>
          </p:pic>
          <p:pic>
            <p:nvPicPr>
              <p:cNvPr id="111" name="Picture 110">
                <a:extLst>
                  <a:ext uri="{FF2B5EF4-FFF2-40B4-BE49-F238E27FC236}">
                    <a16:creationId xmlns:a16="http://schemas.microsoft.com/office/drawing/2014/main" id="{7E6C798E-2863-4261-A690-C23F738FA3DC}"/>
                  </a:ext>
                </a:extLst>
              </p:cNvPr>
              <p:cNvPicPr>
                <a:picLocks noChangeAspect="1"/>
              </p:cNvPicPr>
              <p:nvPr/>
            </p:nvPicPr>
            <p:blipFill>
              <a:blip r:embed="rId5"/>
              <a:stretch>
                <a:fillRect/>
              </a:stretch>
            </p:blipFill>
            <p:spPr>
              <a:xfrm>
                <a:off x="710016" y="2618772"/>
                <a:ext cx="435890" cy="411480"/>
              </a:xfrm>
              <a:prstGeom prst="rect">
                <a:avLst/>
              </a:prstGeom>
            </p:spPr>
          </p:pic>
          <p:pic>
            <p:nvPicPr>
              <p:cNvPr id="112" name="Picture 111">
                <a:extLst>
                  <a:ext uri="{FF2B5EF4-FFF2-40B4-BE49-F238E27FC236}">
                    <a16:creationId xmlns:a16="http://schemas.microsoft.com/office/drawing/2014/main" id="{ED8AEF26-ED21-4D4D-9690-BB274D5A827C}"/>
                  </a:ext>
                </a:extLst>
              </p:cNvPr>
              <p:cNvPicPr>
                <a:picLocks noChangeAspect="1"/>
              </p:cNvPicPr>
              <p:nvPr/>
            </p:nvPicPr>
            <p:blipFill>
              <a:blip r:embed="rId8"/>
              <a:stretch>
                <a:fillRect/>
              </a:stretch>
            </p:blipFill>
            <p:spPr>
              <a:xfrm>
                <a:off x="1972717" y="3156450"/>
                <a:ext cx="418425" cy="411480"/>
              </a:xfrm>
              <a:prstGeom prst="rect">
                <a:avLst/>
              </a:prstGeom>
            </p:spPr>
          </p:pic>
          <p:pic>
            <p:nvPicPr>
              <p:cNvPr id="113" name="Picture 112">
                <a:extLst>
                  <a:ext uri="{FF2B5EF4-FFF2-40B4-BE49-F238E27FC236}">
                    <a16:creationId xmlns:a16="http://schemas.microsoft.com/office/drawing/2014/main" id="{5EC89FE9-0A6F-4EE9-907F-C3FB94C4B91F}"/>
                  </a:ext>
                </a:extLst>
              </p:cNvPr>
              <p:cNvPicPr>
                <a:picLocks noChangeAspect="1"/>
              </p:cNvPicPr>
              <p:nvPr/>
            </p:nvPicPr>
            <p:blipFill>
              <a:blip r:embed="rId7"/>
              <a:stretch>
                <a:fillRect/>
              </a:stretch>
            </p:blipFill>
            <p:spPr>
              <a:xfrm>
                <a:off x="1956131" y="3701931"/>
                <a:ext cx="404565" cy="411480"/>
              </a:xfrm>
              <a:prstGeom prst="rect">
                <a:avLst/>
              </a:prstGeom>
            </p:spPr>
          </p:pic>
          <p:pic>
            <p:nvPicPr>
              <p:cNvPr id="114" name="Picture 113">
                <a:extLst>
                  <a:ext uri="{FF2B5EF4-FFF2-40B4-BE49-F238E27FC236}">
                    <a16:creationId xmlns:a16="http://schemas.microsoft.com/office/drawing/2014/main" id="{17873690-5A10-452F-8DF4-F04E60B21018}"/>
                  </a:ext>
                </a:extLst>
              </p:cNvPr>
              <p:cNvPicPr>
                <a:picLocks noChangeAspect="1"/>
              </p:cNvPicPr>
              <p:nvPr/>
            </p:nvPicPr>
            <p:blipFill>
              <a:blip r:embed="rId6"/>
              <a:stretch>
                <a:fillRect/>
              </a:stretch>
            </p:blipFill>
            <p:spPr>
              <a:xfrm>
                <a:off x="3213228" y="3414895"/>
                <a:ext cx="429371" cy="411480"/>
              </a:xfrm>
              <a:prstGeom prst="rect">
                <a:avLst/>
              </a:prstGeom>
            </p:spPr>
          </p:pic>
        </p:grpSp>
      </p:grpSp>
      <p:sp>
        <p:nvSpPr>
          <p:cNvPr id="139" name="Title 1">
            <a:extLst>
              <a:ext uri="{FF2B5EF4-FFF2-40B4-BE49-F238E27FC236}">
                <a16:creationId xmlns:a16="http://schemas.microsoft.com/office/drawing/2014/main" id="{E5BFCB81-650D-4629-9487-2D316DD7960D}"/>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spTree>
    <p:extLst>
      <p:ext uri="{BB962C8B-B14F-4D97-AF65-F5344CB8AC3E}">
        <p14:creationId xmlns:p14="http://schemas.microsoft.com/office/powerpoint/2010/main" val="32003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ppt_x"/>
                                          </p:val>
                                        </p:tav>
                                        <p:tav tm="100000">
                                          <p:val>
                                            <p:strVal val="#ppt_x"/>
                                          </p:val>
                                        </p:tav>
                                      </p:tavLst>
                                    </p:anim>
                                    <p:anim calcmode="lin" valueType="num">
                                      <p:cBhvr additive="base">
                                        <p:cTn id="8" dur="500" fill="hold"/>
                                        <p:tgtEl>
                                          <p:spTgt spid="1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3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j0116172">
            <a:extLst>
              <a:ext uri="{FF2B5EF4-FFF2-40B4-BE49-F238E27FC236}">
                <a16:creationId xmlns:a16="http://schemas.microsoft.com/office/drawing/2014/main" id="{A3A6D53C-DD95-4B10-AF34-B5F65281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9951" y="370623"/>
            <a:ext cx="1076418" cy="14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A567FC6-A13C-4386-85B2-03E7EDC375E9}"/>
              </a:ext>
            </a:extLst>
          </p:cNvPr>
          <p:cNvGrpSpPr/>
          <p:nvPr/>
        </p:nvGrpSpPr>
        <p:grpSpPr>
          <a:xfrm>
            <a:off x="3300406" y="5583117"/>
            <a:ext cx="2093397" cy="1344066"/>
            <a:chOff x="1643716" y="3518931"/>
            <a:chExt cx="2093397" cy="1344066"/>
          </a:xfrm>
        </p:grpSpPr>
        <p:sp>
          <p:nvSpPr>
            <p:cNvPr id="209" name="TextBox 208">
              <a:extLst>
                <a:ext uri="{FF2B5EF4-FFF2-40B4-BE49-F238E27FC236}">
                  <a16:creationId xmlns:a16="http://schemas.microsoft.com/office/drawing/2014/main" id="{F78B361E-2DAC-4850-AC2E-6E167DC74245}"/>
                </a:ext>
              </a:extLst>
            </p:cNvPr>
            <p:cNvSpPr txBox="1"/>
            <p:nvPr/>
          </p:nvSpPr>
          <p:spPr>
            <a:xfrm flipH="1">
              <a:off x="1643716" y="4401332"/>
              <a:ext cx="2093397" cy="461665"/>
            </a:xfrm>
            <a:prstGeom prst="rect">
              <a:avLst/>
            </a:prstGeom>
            <a:noFill/>
          </p:spPr>
          <p:txBody>
            <a:bodyPr wrap="square" rtlCol="0">
              <a:spAutoFit/>
            </a:bodyPr>
            <a:lstStyle/>
            <a:p>
              <a:r>
                <a:rPr lang="en-CA" sz="2400" i="1" dirty="0">
                  <a:solidFill>
                    <a:srgbClr val="FF00FF"/>
                  </a:solidFill>
                </a:rPr>
                <a:t>y =</a:t>
              </a:r>
              <a:r>
                <a:rPr lang="en-CA" sz="2400" i="1" dirty="0">
                  <a:solidFill>
                    <a:srgbClr val="00FFFF"/>
                  </a:solidFill>
                </a:rPr>
                <a:t> Sigmoid(z)</a:t>
              </a:r>
              <a:r>
                <a:rPr lang="en-CA" sz="2400" i="1" dirty="0"/>
                <a:t> </a:t>
              </a:r>
            </a:p>
          </p:txBody>
        </p:sp>
        <p:pic>
          <p:nvPicPr>
            <p:cNvPr id="210" name="Picture 209" descr="Image result for sigmoid function">
              <a:extLst>
                <a:ext uri="{FF2B5EF4-FFF2-40B4-BE49-F238E27FC236}">
                  <a16:creationId xmlns:a16="http://schemas.microsoft.com/office/drawing/2014/main" id="{6AD1FFB5-0F24-49FD-B520-719D94A805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48" y="3518931"/>
              <a:ext cx="1848244" cy="9980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Group 217">
            <a:extLst>
              <a:ext uri="{FF2B5EF4-FFF2-40B4-BE49-F238E27FC236}">
                <a16:creationId xmlns:a16="http://schemas.microsoft.com/office/drawing/2014/main" id="{F15FE5BC-E363-4888-947E-61C5F6BD94F3}"/>
              </a:ext>
            </a:extLst>
          </p:cNvPr>
          <p:cNvGrpSpPr/>
          <p:nvPr/>
        </p:nvGrpSpPr>
        <p:grpSpPr>
          <a:xfrm>
            <a:off x="5213272" y="5596369"/>
            <a:ext cx="677944" cy="998052"/>
            <a:chOff x="3770232" y="3402924"/>
            <a:chExt cx="677944" cy="998052"/>
          </a:xfrm>
        </p:grpSpPr>
        <p:pic>
          <p:nvPicPr>
            <p:cNvPr id="214" name="Picture 213" descr="Image result for sigmoid function">
              <a:extLst>
                <a:ext uri="{FF2B5EF4-FFF2-40B4-BE49-F238E27FC236}">
                  <a16:creationId xmlns:a16="http://schemas.microsoft.com/office/drawing/2014/main" id="{E45EE56E-5F39-40CD-A2C7-43668CA2AB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176" y="3402924"/>
              <a:ext cx="264000" cy="998052"/>
            </a:xfrm>
            <a:prstGeom prst="rect">
              <a:avLst/>
            </a:prstGeom>
            <a:noFill/>
            <a:extLst>
              <a:ext uri="{909E8E84-426E-40DD-AFC4-6F175D3DCCD1}">
                <a14:hiddenFill xmlns:a14="http://schemas.microsoft.com/office/drawing/2010/main">
                  <a:solidFill>
                    <a:srgbClr val="FFFFFF"/>
                  </a:solidFill>
                </a14:hiddenFill>
              </a:ext>
            </a:extLst>
          </p:spPr>
        </p:pic>
        <p:sp>
          <p:nvSpPr>
            <p:cNvPr id="217" name="Rectangle 216">
              <a:extLst>
                <a:ext uri="{FF2B5EF4-FFF2-40B4-BE49-F238E27FC236}">
                  <a16:creationId xmlns:a16="http://schemas.microsoft.com/office/drawing/2014/main" id="{A73B4C85-A5A3-4D96-B01E-E780D87D49D1}"/>
                </a:ext>
              </a:extLst>
            </p:cNvPr>
            <p:cNvSpPr/>
            <p:nvPr/>
          </p:nvSpPr>
          <p:spPr>
            <a:xfrm>
              <a:off x="3770232" y="3627731"/>
              <a:ext cx="463418" cy="461665"/>
            </a:xfrm>
            <a:prstGeom prst="rect">
              <a:avLst/>
            </a:prstGeom>
            <a:noFill/>
          </p:spPr>
          <p:txBody>
            <a:bodyPr wrap="square">
              <a:spAutoFit/>
            </a:bodyPr>
            <a:lstStyle/>
            <a:p>
              <a:r>
                <a:rPr lang="en-US" altLang="en-US" sz="2400" dirty="0">
                  <a:cs typeface="Times New Roman" panose="02020603050405020304" pitchFamily="18" charset="0"/>
                  <a:sym typeface="Symbol" panose="05050102010706020507" pitchFamily="18" charset="2"/>
                </a:rPr>
                <a:t>or</a:t>
              </a:r>
              <a:endParaRPr lang="en-CA" sz="2400" dirty="0">
                <a:solidFill>
                  <a:srgbClr val="FF00FF"/>
                </a:solidFill>
              </a:endParaRPr>
            </a:p>
          </p:txBody>
        </p:sp>
      </p:grpSp>
      <p:grpSp>
        <p:nvGrpSpPr>
          <p:cNvPr id="2" name="Group 1">
            <a:extLst>
              <a:ext uri="{FF2B5EF4-FFF2-40B4-BE49-F238E27FC236}">
                <a16:creationId xmlns:a16="http://schemas.microsoft.com/office/drawing/2014/main" id="{B72A0F8C-1B28-447B-B090-B2CC0E5136FC}"/>
              </a:ext>
            </a:extLst>
          </p:cNvPr>
          <p:cNvGrpSpPr/>
          <p:nvPr/>
        </p:nvGrpSpPr>
        <p:grpSpPr>
          <a:xfrm>
            <a:off x="-76200" y="1838332"/>
            <a:ext cx="9686826" cy="3509539"/>
            <a:chOff x="-76200" y="1781180"/>
            <a:chExt cx="9686826" cy="3509539"/>
          </a:xfrm>
        </p:grpSpPr>
        <p:grpSp>
          <p:nvGrpSpPr>
            <p:cNvPr id="43" name="Group 42">
              <a:extLst>
                <a:ext uri="{FF2B5EF4-FFF2-40B4-BE49-F238E27FC236}">
                  <a16:creationId xmlns:a16="http://schemas.microsoft.com/office/drawing/2014/main" id="{0EB6B40A-DC33-4207-A49F-E108196B4D00}"/>
                </a:ext>
              </a:extLst>
            </p:cNvPr>
            <p:cNvGrpSpPr/>
            <p:nvPr/>
          </p:nvGrpSpPr>
          <p:grpSpPr>
            <a:xfrm>
              <a:off x="-76200" y="1781180"/>
              <a:ext cx="3653937" cy="3052465"/>
              <a:chOff x="-76200" y="1290935"/>
              <a:chExt cx="3653937" cy="3052465"/>
            </a:xfrm>
          </p:grpSpPr>
          <p:grpSp>
            <p:nvGrpSpPr>
              <p:cNvPr id="44" name="Group 43">
                <a:extLst>
                  <a:ext uri="{FF2B5EF4-FFF2-40B4-BE49-F238E27FC236}">
                    <a16:creationId xmlns:a16="http://schemas.microsoft.com/office/drawing/2014/main" id="{FEFB4E71-9455-4D12-BF4F-F59A229F0674}"/>
                  </a:ext>
                </a:extLst>
              </p:cNvPr>
              <p:cNvGrpSpPr/>
              <p:nvPr/>
            </p:nvGrpSpPr>
            <p:grpSpPr>
              <a:xfrm>
                <a:off x="-76200" y="1710101"/>
                <a:ext cx="3048000" cy="2633299"/>
                <a:chOff x="5029200" y="4152966"/>
                <a:chExt cx="3048000" cy="2633299"/>
              </a:xfrm>
            </p:grpSpPr>
            <p:cxnSp>
              <p:nvCxnSpPr>
                <p:cNvPr id="51" name="Straight Connector 50">
                  <a:extLst>
                    <a:ext uri="{FF2B5EF4-FFF2-40B4-BE49-F238E27FC236}">
                      <a16:creationId xmlns:a16="http://schemas.microsoft.com/office/drawing/2014/main" id="{EAC3FB2E-4BFA-4F2B-B36A-EAD430D9424A}"/>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0E7F863-B46A-4A31-B34F-8A4021E69ACC}"/>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sp>
              <p:nvSpPr>
                <p:cNvPr id="53" name="Text Box 33">
                  <a:extLst>
                    <a:ext uri="{FF2B5EF4-FFF2-40B4-BE49-F238E27FC236}">
                      <a16:creationId xmlns:a16="http://schemas.microsoft.com/office/drawing/2014/main" id="{7C99FB61-851A-4F75-99E0-07272CD5F1E1}"/>
                    </a:ext>
                  </a:extLst>
                </p:cNvPr>
                <p:cNvSpPr txBox="1">
                  <a:spLocks noChangeArrowheads="1"/>
                </p:cNvSpPr>
                <p:nvPr/>
              </p:nvSpPr>
              <p:spPr bwMode="auto">
                <a:xfrm>
                  <a:off x="6248400" y="6324600"/>
                  <a:ext cx="851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54" name="Text Box 33">
                  <a:extLst>
                    <a:ext uri="{FF2B5EF4-FFF2-40B4-BE49-F238E27FC236}">
                      <a16:creationId xmlns:a16="http://schemas.microsoft.com/office/drawing/2014/main" id="{FFCEC89A-8B02-4D55-9D24-EA55CF0B72EE}"/>
                    </a:ext>
                  </a:extLst>
                </p:cNvPr>
                <p:cNvSpPr txBox="1">
                  <a:spLocks noChangeArrowheads="1"/>
                </p:cNvSpPr>
                <p:nvPr/>
              </p:nvSpPr>
              <p:spPr bwMode="auto">
                <a:xfrm>
                  <a:off x="5029200" y="5486400"/>
                  <a:ext cx="101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1FA51850-B68E-4577-9BBB-BFF8B198B745}"/>
                  </a:ext>
                </a:extLst>
              </p:cNvPr>
              <p:cNvGrpSpPr/>
              <p:nvPr/>
            </p:nvGrpSpPr>
            <p:grpSpPr>
              <a:xfrm>
                <a:off x="800100" y="2567801"/>
                <a:ext cx="1452946" cy="1433896"/>
                <a:chOff x="5905500" y="4096266"/>
                <a:chExt cx="1452946" cy="1433896"/>
              </a:xfrm>
            </p:grpSpPr>
            <p:sp>
              <p:nvSpPr>
                <p:cNvPr id="47" name="Oval 46">
                  <a:extLst>
                    <a:ext uri="{FF2B5EF4-FFF2-40B4-BE49-F238E27FC236}">
                      <a16:creationId xmlns:a16="http://schemas.microsoft.com/office/drawing/2014/main" id="{7F3152F0-B718-4F14-811E-F9037D87E357}"/>
                    </a:ext>
                  </a:extLst>
                </p:cNvPr>
                <p:cNvSpPr/>
                <p:nvPr/>
              </p:nvSpPr>
              <p:spPr>
                <a:xfrm>
                  <a:off x="5911850" y="5289550"/>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48" name="Oval 47">
                  <a:extLst>
                    <a:ext uri="{FF2B5EF4-FFF2-40B4-BE49-F238E27FC236}">
                      <a16:creationId xmlns:a16="http://schemas.microsoft.com/office/drawing/2014/main" id="{2A0FF076-32B3-4CC6-9525-F03A4E359E99}"/>
                    </a:ext>
                  </a:extLst>
                </p:cNvPr>
                <p:cNvSpPr/>
                <p:nvPr/>
              </p:nvSpPr>
              <p:spPr>
                <a:xfrm>
                  <a:off x="5905500" y="4096266"/>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49" name="Oval 48">
                  <a:extLst>
                    <a:ext uri="{FF2B5EF4-FFF2-40B4-BE49-F238E27FC236}">
                      <a16:creationId xmlns:a16="http://schemas.microsoft.com/office/drawing/2014/main" id="{A74B5C38-7544-42E4-8FA0-55C997DA93B4}"/>
                    </a:ext>
                  </a:extLst>
                </p:cNvPr>
                <p:cNvSpPr/>
                <p:nvPr/>
              </p:nvSpPr>
              <p:spPr>
                <a:xfrm>
                  <a:off x="7129846" y="5301562"/>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50" name="Oval 49">
                  <a:extLst>
                    <a:ext uri="{FF2B5EF4-FFF2-40B4-BE49-F238E27FC236}">
                      <a16:creationId xmlns:a16="http://schemas.microsoft.com/office/drawing/2014/main" id="{33421D34-FF35-4CE0-9B01-EFF495350A01}"/>
                    </a:ext>
                  </a:extLst>
                </p:cNvPr>
                <p:cNvSpPr/>
                <p:nvPr/>
              </p:nvSpPr>
              <p:spPr>
                <a:xfrm>
                  <a:off x="7129846" y="4096266"/>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46" name="Text Box 33">
                <a:extLst>
                  <a:ext uri="{FF2B5EF4-FFF2-40B4-BE49-F238E27FC236}">
                    <a16:creationId xmlns:a16="http://schemas.microsoft.com/office/drawing/2014/main" id="{F57C1234-9F66-47B6-91C1-D5C5EC0B0D8C}"/>
                  </a:ext>
                </a:extLst>
              </p:cNvPr>
              <p:cNvSpPr txBox="1">
                <a:spLocks noChangeArrowheads="1"/>
              </p:cNvSpPr>
              <p:nvPr/>
            </p:nvSpPr>
            <p:spPr bwMode="auto">
              <a:xfrm>
                <a:off x="471155" y="1290935"/>
                <a:ext cx="3106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       AND</a:t>
                </a:r>
                <a:endParaRPr lang="en-US" altLang="en-US" sz="2400" dirty="0">
                  <a:latin typeface="Times New Roman" pitchFamily="18" charset="0"/>
                </a:endParaRPr>
              </a:p>
            </p:txBody>
          </p:sp>
        </p:grpSp>
        <p:grpSp>
          <p:nvGrpSpPr>
            <p:cNvPr id="55" name="Group 54">
              <a:extLst>
                <a:ext uri="{FF2B5EF4-FFF2-40B4-BE49-F238E27FC236}">
                  <a16:creationId xmlns:a16="http://schemas.microsoft.com/office/drawing/2014/main" id="{3E24712E-5D66-4A5C-A098-7C450146578C}"/>
                </a:ext>
              </a:extLst>
            </p:cNvPr>
            <p:cNvGrpSpPr/>
            <p:nvPr/>
          </p:nvGrpSpPr>
          <p:grpSpPr>
            <a:xfrm>
              <a:off x="610200" y="2275448"/>
              <a:ext cx="2361600" cy="2362200"/>
              <a:chOff x="5715600" y="3313668"/>
              <a:chExt cx="2361600" cy="2362200"/>
            </a:xfrm>
          </p:grpSpPr>
          <p:sp>
            <p:nvSpPr>
              <p:cNvPr id="56" name="Text Box 33">
                <a:extLst>
                  <a:ext uri="{FF2B5EF4-FFF2-40B4-BE49-F238E27FC236}">
                    <a16:creationId xmlns:a16="http://schemas.microsoft.com/office/drawing/2014/main" id="{0E72A571-4EA6-4AD1-850B-37D618A556BB}"/>
                  </a:ext>
                </a:extLst>
              </p:cNvPr>
              <p:cNvSpPr txBox="1">
                <a:spLocks noChangeArrowheads="1"/>
              </p:cNvSpPr>
              <p:nvPr/>
            </p:nvSpPr>
            <p:spPr bwMode="auto">
              <a:xfrm rot="2837742">
                <a:off x="6574562" y="4686578"/>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z&lt;0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sp>
            <p:nvSpPr>
              <p:cNvPr id="57" name="Text Box 33">
                <a:extLst>
                  <a:ext uri="{FF2B5EF4-FFF2-40B4-BE49-F238E27FC236}">
                    <a16:creationId xmlns:a16="http://schemas.microsoft.com/office/drawing/2014/main" id="{6B310CB1-855D-43F0-8029-3ABC34DE4166}"/>
                  </a:ext>
                </a:extLst>
              </p:cNvPr>
              <p:cNvSpPr txBox="1">
                <a:spLocks noChangeArrowheads="1"/>
              </p:cNvSpPr>
              <p:nvPr/>
            </p:nvSpPr>
            <p:spPr bwMode="auto">
              <a:xfrm rot="2837742">
                <a:off x="6853962" y="4435146"/>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z&gt;0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685242B1-D3B3-4304-B5FF-BF652F32BF44}"/>
                  </a:ext>
                </a:extLst>
              </p:cNvPr>
              <p:cNvCxnSpPr/>
              <p:nvPr/>
            </p:nvCxnSpPr>
            <p:spPr bwMode="auto">
              <a:xfrm>
                <a:off x="5715600" y="3313668"/>
                <a:ext cx="2361600" cy="2362200"/>
              </a:xfrm>
              <a:prstGeom prst="line">
                <a:avLst/>
              </a:prstGeom>
              <a:noFill/>
              <a:ln w="22225" cap="sq" cmpd="sng" algn="ctr">
                <a:solidFill>
                  <a:srgbClr val="00FFFF"/>
                </a:solidFill>
                <a:prstDash val="solid"/>
                <a:round/>
                <a:headEnd type="none" w="med" len="med"/>
                <a:tailEnd type="none" w="med" len="med"/>
              </a:ln>
              <a:effectLst/>
            </p:spPr>
          </p:cxnSp>
        </p:grpSp>
        <p:sp>
          <p:nvSpPr>
            <p:cNvPr id="59" name="Text Box 33">
              <a:extLst>
                <a:ext uri="{FF2B5EF4-FFF2-40B4-BE49-F238E27FC236}">
                  <a16:creationId xmlns:a16="http://schemas.microsoft.com/office/drawing/2014/main" id="{756A8809-F61E-478E-92E4-C8AC540112B3}"/>
                </a:ext>
              </a:extLst>
            </p:cNvPr>
            <p:cNvSpPr txBox="1">
              <a:spLocks noChangeArrowheads="1"/>
            </p:cNvSpPr>
            <p:nvPr/>
          </p:nvSpPr>
          <p:spPr bwMode="auto">
            <a:xfrm>
              <a:off x="217646" y="4829054"/>
              <a:ext cx="32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lang="en-US" altLang="en-US" sz="2400" i="1" dirty="0">
                  <a:solidFill>
                    <a:srgbClr val="66FF33"/>
                  </a:solidFill>
                  <a:latin typeface="Times New Roman" pitchFamily="18" charset="0"/>
                </a:rPr>
                <a:t>-3</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sp>
          <p:nvSpPr>
            <p:cNvPr id="60" name="Text Box 33">
              <a:extLst>
                <a:ext uri="{FF2B5EF4-FFF2-40B4-BE49-F238E27FC236}">
                  <a16:creationId xmlns:a16="http://schemas.microsoft.com/office/drawing/2014/main" id="{84B4ED49-56AF-4E70-9695-718089EBC9D6}"/>
                </a:ext>
              </a:extLst>
            </p:cNvPr>
            <p:cNvSpPr txBox="1">
              <a:spLocks noChangeArrowheads="1"/>
            </p:cNvSpPr>
            <p:nvPr/>
          </p:nvSpPr>
          <p:spPr bwMode="auto">
            <a:xfrm>
              <a:off x="3195412" y="4829054"/>
              <a:ext cx="32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lang="en-US" altLang="en-US" sz="2400" i="1" dirty="0">
                  <a:solidFill>
                    <a:srgbClr val="66FF33"/>
                  </a:solidFill>
                  <a:latin typeface="Times New Roman" pitchFamily="18" charset="0"/>
                </a:rPr>
                <a:t>-1</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grpSp>
          <p:nvGrpSpPr>
            <p:cNvPr id="62" name="Group 61">
              <a:extLst>
                <a:ext uri="{FF2B5EF4-FFF2-40B4-BE49-F238E27FC236}">
                  <a16:creationId xmlns:a16="http://schemas.microsoft.com/office/drawing/2014/main" id="{D118BD53-D2B3-48DA-9E11-0749830001F9}"/>
                </a:ext>
              </a:extLst>
            </p:cNvPr>
            <p:cNvGrpSpPr/>
            <p:nvPr/>
          </p:nvGrpSpPr>
          <p:grpSpPr>
            <a:xfrm>
              <a:off x="3187337" y="1781180"/>
              <a:ext cx="3674554" cy="3076979"/>
              <a:chOff x="3187337" y="1290935"/>
              <a:chExt cx="3674554" cy="3076979"/>
            </a:xfrm>
          </p:grpSpPr>
          <p:grpSp>
            <p:nvGrpSpPr>
              <p:cNvPr id="63" name="Group 62">
                <a:extLst>
                  <a:ext uri="{FF2B5EF4-FFF2-40B4-BE49-F238E27FC236}">
                    <a16:creationId xmlns:a16="http://schemas.microsoft.com/office/drawing/2014/main" id="{1916853C-E2F4-4177-B987-5D1CAFA62CCA}"/>
                  </a:ext>
                </a:extLst>
              </p:cNvPr>
              <p:cNvGrpSpPr/>
              <p:nvPr/>
            </p:nvGrpSpPr>
            <p:grpSpPr>
              <a:xfrm>
                <a:off x="3187337" y="1734615"/>
                <a:ext cx="3048000" cy="2633299"/>
                <a:chOff x="5029200" y="4152966"/>
                <a:chExt cx="3048000" cy="2633299"/>
              </a:xfrm>
            </p:grpSpPr>
            <p:cxnSp>
              <p:nvCxnSpPr>
                <p:cNvPr id="71" name="Straight Connector 70">
                  <a:extLst>
                    <a:ext uri="{FF2B5EF4-FFF2-40B4-BE49-F238E27FC236}">
                      <a16:creationId xmlns:a16="http://schemas.microsoft.com/office/drawing/2014/main" id="{F384993D-D1EE-4E96-B313-57992C9AE261}"/>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3F86E1F1-4976-47BB-8CA6-D1BF2E41AFBB}"/>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sp>
              <p:nvSpPr>
                <p:cNvPr id="73" name="Text Box 33">
                  <a:extLst>
                    <a:ext uri="{FF2B5EF4-FFF2-40B4-BE49-F238E27FC236}">
                      <a16:creationId xmlns:a16="http://schemas.microsoft.com/office/drawing/2014/main" id="{7C16DDA0-3F66-4EE7-B000-A1FC6950C785}"/>
                    </a:ext>
                  </a:extLst>
                </p:cNvPr>
                <p:cNvSpPr txBox="1">
                  <a:spLocks noChangeArrowheads="1"/>
                </p:cNvSpPr>
                <p:nvPr/>
              </p:nvSpPr>
              <p:spPr bwMode="auto">
                <a:xfrm>
                  <a:off x="6248400" y="6324600"/>
                  <a:ext cx="851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74" name="Text Box 33">
                  <a:extLst>
                    <a:ext uri="{FF2B5EF4-FFF2-40B4-BE49-F238E27FC236}">
                      <a16:creationId xmlns:a16="http://schemas.microsoft.com/office/drawing/2014/main" id="{3F0ABADE-D696-4EBC-A596-9AC84303279F}"/>
                    </a:ext>
                  </a:extLst>
                </p:cNvPr>
                <p:cNvSpPr txBox="1">
                  <a:spLocks noChangeArrowheads="1"/>
                </p:cNvSpPr>
                <p:nvPr/>
              </p:nvSpPr>
              <p:spPr bwMode="auto">
                <a:xfrm>
                  <a:off x="5029200" y="5486400"/>
                  <a:ext cx="101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592ADB81-37DA-4B29-9463-98A94A920836}"/>
                  </a:ext>
                </a:extLst>
              </p:cNvPr>
              <p:cNvGrpSpPr/>
              <p:nvPr/>
            </p:nvGrpSpPr>
            <p:grpSpPr>
              <a:xfrm>
                <a:off x="3755309" y="1290935"/>
                <a:ext cx="3106582" cy="2735276"/>
                <a:chOff x="3755309" y="1290935"/>
                <a:chExt cx="3106582" cy="2735276"/>
              </a:xfrm>
            </p:grpSpPr>
            <p:sp>
              <p:nvSpPr>
                <p:cNvPr id="65" name="Oval 64">
                  <a:extLst>
                    <a:ext uri="{FF2B5EF4-FFF2-40B4-BE49-F238E27FC236}">
                      <a16:creationId xmlns:a16="http://schemas.microsoft.com/office/drawing/2014/main" id="{278275A6-3114-4836-B163-E712042E01B7}"/>
                    </a:ext>
                  </a:extLst>
                </p:cNvPr>
                <p:cNvSpPr/>
                <p:nvPr/>
              </p:nvSpPr>
              <p:spPr>
                <a:xfrm>
                  <a:off x="4069987" y="3785599"/>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nvGrpSpPr>
                <p:cNvPr id="66" name="Group 65">
                  <a:extLst>
                    <a:ext uri="{FF2B5EF4-FFF2-40B4-BE49-F238E27FC236}">
                      <a16:creationId xmlns:a16="http://schemas.microsoft.com/office/drawing/2014/main" id="{4E47B00E-74CD-4319-A4A3-794C2CC731EA}"/>
                    </a:ext>
                  </a:extLst>
                </p:cNvPr>
                <p:cNvGrpSpPr/>
                <p:nvPr/>
              </p:nvGrpSpPr>
              <p:grpSpPr>
                <a:xfrm>
                  <a:off x="4063637" y="2592315"/>
                  <a:ext cx="1452946" cy="1433896"/>
                  <a:chOff x="5905500" y="4446515"/>
                  <a:chExt cx="1452946" cy="1433896"/>
                </a:xfrm>
              </p:grpSpPr>
              <p:sp>
                <p:nvSpPr>
                  <p:cNvPr id="69" name="Oval 68">
                    <a:extLst>
                      <a:ext uri="{FF2B5EF4-FFF2-40B4-BE49-F238E27FC236}">
                        <a16:creationId xmlns:a16="http://schemas.microsoft.com/office/drawing/2014/main" id="{C9E8CC33-6163-4F1B-8B9D-AEE8E7DDEFA5}"/>
                      </a:ext>
                    </a:extLst>
                  </p:cNvPr>
                  <p:cNvSpPr/>
                  <p:nvPr/>
                </p:nvSpPr>
                <p:spPr>
                  <a:xfrm>
                    <a:off x="5905500" y="4446515"/>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 name="Oval 69">
                    <a:extLst>
                      <a:ext uri="{FF2B5EF4-FFF2-40B4-BE49-F238E27FC236}">
                        <a16:creationId xmlns:a16="http://schemas.microsoft.com/office/drawing/2014/main" id="{F4E133B5-F865-48D5-83E7-3BE8C4EAE20B}"/>
                      </a:ext>
                    </a:extLst>
                  </p:cNvPr>
                  <p:cNvSpPr/>
                  <p:nvPr/>
                </p:nvSpPr>
                <p:spPr>
                  <a:xfrm>
                    <a:off x="7129846" y="5651811"/>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67" name="Oval 66">
                  <a:extLst>
                    <a:ext uri="{FF2B5EF4-FFF2-40B4-BE49-F238E27FC236}">
                      <a16:creationId xmlns:a16="http://schemas.microsoft.com/office/drawing/2014/main" id="{ED5B8389-7AE5-4438-92FF-9C5BE66DB8E1}"/>
                    </a:ext>
                  </a:extLst>
                </p:cNvPr>
                <p:cNvSpPr/>
                <p:nvPr/>
              </p:nvSpPr>
              <p:spPr>
                <a:xfrm>
                  <a:off x="5287983" y="2592315"/>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68" name="Text Box 33">
                  <a:extLst>
                    <a:ext uri="{FF2B5EF4-FFF2-40B4-BE49-F238E27FC236}">
                      <a16:creationId xmlns:a16="http://schemas.microsoft.com/office/drawing/2014/main" id="{3F3BD7FB-19A1-42D9-B969-0C10D210702E}"/>
                    </a:ext>
                  </a:extLst>
                </p:cNvPr>
                <p:cNvSpPr txBox="1">
                  <a:spLocks noChangeArrowheads="1"/>
                </p:cNvSpPr>
                <p:nvPr/>
              </p:nvSpPr>
              <p:spPr bwMode="auto">
                <a:xfrm>
                  <a:off x="3755309" y="1290935"/>
                  <a:ext cx="3106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       Or</a:t>
                  </a:r>
                  <a:endParaRPr lang="en-US" altLang="en-US" sz="2400" dirty="0">
                    <a:latin typeface="Times New Roman" pitchFamily="18" charset="0"/>
                  </a:endParaRPr>
                </a:p>
              </p:txBody>
            </p:sp>
          </p:grpSp>
        </p:grpSp>
        <p:sp>
          <p:nvSpPr>
            <p:cNvPr id="75" name="Text Box 33">
              <a:extLst>
                <a:ext uri="{FF2B5EF4-FFF2-40B4-BE49-F238E27FC236}">
                  <a16:creationId xmlns:a16="http://schemas.microsoft.com/office/drawing/2014/main" id="{312D66D8-DCB9-49AA-9E6A-5EE6395D5520}"/>
                </a:ext>
              </a:extLst>
            </p:cNvPr>
            <p:cNvSpPr txBox="1">
              <a:spLocks noChangeArrowheads="1"/>
            </p:cNvSpPr>
            <p:nvPr/>
          </p:nvSpPr>
          <p:spPr bwMode="auto">
            <a:xfrm>
              <a:off x="6403019" y="4829054"/>
              <a:ext cx="32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latin typeface="Times New Roman" pitchFamily="18" charset="0"/>
                </a:rPr>
                <a:t> </a:t>
              </a:r>
              <a:r>
                <a:rPr lang="en-US" altLang="en-US" sz="2400" i="1" dirty="0">
                  <a:solidFill>
                    <a:srgbClr val="00FFFF"/>
                  </a:solidFill>
                  <a:latin typeface="Times New Roman" pitchFamily="18" charset="0"/>
                </a:rPr>
                <a:t>z </a:t>
              </a:r>
              <a:r>
                <a:rPr lang="en-US" altLang="en-US" sz="2400" i="1" dirty="0">
                  <a:latin typeface="Times New Roman" pitchFamily="18" charset="0"/>
                </a:rPr>
                <a:t>=</a:t>
              </a:r>
              <a:r>
                <a:rPr lang="en-US" altLang="en-US" sz="1400" i="1" dirty="0">
                  <a:latin typeface="Times New Roman"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1</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grpSp>
          <p:nvGrpSpPr>
            <p:cNvPr id="76" name="Group 75">
              <a:extLst>
                <a:ext uri="{FF2B5EF4-FFF2-40B4-BE49-F238E27FC236}">
                  <a16:creationId xmlns:a16="http://schemas.microsoft.com/office/drawing/2014/main" id="{9FCF8EEB-6132-42BB-B2B9-0827EBF6EEA7}"/>
                </a:ext>
              </a:extLst>
            </p:cNvPr>
            <p:cNvGrpSpPr/>
            <p:nvPr/>
          </p:nvGrpSpPr>
          <p:grpSpPr>
            <a:xfrm>
              <a:off x="6418645" y="1781180"/>
              <a:ext cx="3106582" cy="3084390"/>
              <a:chOff x="6418645" y="1290935"/>
              <a:chExt cx="3106582" cy="3084390"/>
            </a:xfrm>
          </p:grpSpPr>
          <p:cxnSp>
            <p:nvCxnSpPr>
              <p:cNvPr id="77" name="Straight Connector 76">
                <a:extLst>
                  <a:ext uri="{FF2B5EF4-FFF2-40B4-BE49-F238E27FC236}">
                    <a16:creationId xmlns:a16="http://schemas.microsoft.com/office/drawing/2014/main" id="{AF7621AE-5096-406D-AB87-B35CA37C0F87}"/>
                  </a:ext>
                </a:extLst>
              </p:cNvPr>
              <p:cNvCxnSpPr/>
              <p:nvPr/>
            </p:nvCxnSpPr>
            <p:spPr bwMode="auto">
              <a:xfrm flipV="1">
                <a:off x="6858000" y="3909956"/>
                <a:ext cx="1635345" cy="0"/>
              </a:xfrm>
              <a:prstGeom prst="line">
                <a:avLst/>
              </a:prstGeom>
              <a:noFill/>
              <a:ln w="22225" cap="sq" cmpd="sng" algn="ctr">
                <a:solidFill>
                  <a:srgbClr val="FF00FF"/>
                </a:solidFill>
                <a:prstDash val="solid"/>
                <a:round/>
                <a:headEnd type="none" w="med" len="med"/>
                <a:tailEnd type="none" w="med" len="med"/>
              </a:ln>
              <a:effectLst/>
            </p:spPr>
          </p:cxnSp>
          <p:sp>
            <p:nvSpPr>
              <p:cNvPr id="78" name="Text Box 33">
                <a:extLst>
                  <a:ext uri="{FF2B5EF4-FFF2-40B4-BE49-F238E27FC236}">
                    <a16:creationId xmlns:a16="http://schemas.microsoft.com/office/drawing/2014/main" id="{AFF227F6-7836-44D9-9B56-C547EAD492B3}"/>
                  </a:ext>
                </a:extLst>
              </p:cNvPr>
              <p:cNvSpPr txBox="1">
                <a:spLocks noChangeArrowheads="1"/>
              </p:cNvSpPr>
              <p:nvPr/>
            </p:nvSpPr>
            <p:spPr bwMode="auto">
              <a:xfrm>
                <a:off x="7239000" y="3913660"/>
                <a:ext cx="851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nvGrpSpPr>
              <p:cNvPr id="79" name="Group 78">
                <a:extLst>
                  <a:ext uri="{FF2B5EF4-FFF2-40B4-BE49-F238E27FC236}">
                    <a16:creationId xmlns:a16="http://schemas.microsoft.com/office/drawing/2014/main" id="{E9D7EF64-60F6-4FFF-BA26-708EABAF65AE}"/>
                  </a:ext>
                </a:extLst>
              </p:cNvPr>
              <p:cNvGrpSpPr/>
              <p:nvPr/>
            </p:nvGrpSpPr>
            <p:grpSpPr>
              <a:xfrm>
                <a:off x="6934200" y="3793010"/>
                <a:ext cx="1404256" cy="240612"/>
                <a:chOff x="5943600" y="5639799"/>
                <a:chExt cx="1404256" cy="240612"/>
              </a:xfrm>
            </p:grpSpPr>
            <p:sp>
              <p:nvSpPr>
                <p:cNvPr id="81" name="Oval 80">
                  <a:extLst>
                    <a:ext uri="{FF2B5EF4-FFF2-40B4-BE49-F238E27FC236}">
                      <a16:creationId xmlns:a16="http://schemas.microsoft.com/office/drawing/2014/main" id="{C85AE7AD-C890-4839-9E81-A647A2876568}"/>
                    </a:ext>
                  </a:extLst>
                </p:cNvPr>
                <p:cNvSpPr/>
                <p:nvPr/>
              </p:nvSpPr>
              <p:spPr>
                <a:xfrm>
                  <a:off x="5943600" y="5651811"/>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82" name="Oval 81">
                  <a:extLst>
                    <a:ext uri="{FF2B5EF4-FFF2-40B4-BE49-F238E27FC236}">
                      <a16:creationId xmlns:a16="http://schemas.microsoft.com/office/drawing/2014/main" id="{083C848C-A99B-425E-A0B4-AE85C5DF8BCC}"/>
                    </a:ext>
                  </a:extLst>
                </p:cNvPr>
                <p:cNvSpPr/>
                <p:nvPr/>
              </p:nvSpPr>
              <p:spPr>
                <a:xfrm>
                  <a:off x="7119256" y="5639799"/>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80" name="Text Box 33">
                <a:extLst>
                  <a:ext uri="{FF2B5EF4-FFF2-40B4-BE49-F238E27FC236}">
                    <a16:creationId xmlns:a16="http://schemas.microsoft.com/office/drawing/2014/main" id="{1F746BFA-A2BC-4FB1-BC9F-AF332379B30E}"/>
                  </a:ext>
                </a:extLst>
              </p:cNvPr>
              <p:cNvSpPr txBox="1">
                <a:spLocks noChangeArrowheads="1"/>
              </p:cNvSpPr>
              <p:nvPr/>
            </p:nvSpPr>
            <p:spPr bwMode="auto">
              <a:xfrm>
                <a:off x="6418645" y="1290935"/>
                <a:ext cx="3106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       Not</a:t>
                </a:r>
                <a:endParaRPr lang="en-US" altLang="en-US" sz="2400" dirty="0">
                  <a:latin typeface="Times New Roman" pitchFamily="18" charset="0"/>
                </a:endParaRPr>
              </a:p>
            </p:txBody>
          </p:sp>
        </p:grpSp>
        <p:grpSp>
          <p:nvGrpSpPr>
            <p:cNvPr id="83" name="Group 82">
              <a:extLst>
                <a:ext uri="{FF2B5EF4-FFF2-40B4-BE49-F238E27FC236}">
                  <a16:creationId xmlns:a16="http://schemas.microsoft.com/office/drawing/2014/main" id="{C8B3312B-B5E3-4BB0-9FE6-748811ED8E0B}"/>
                </a:ext>
              </a:extLst>
            </p:cNvPr>
            <p:cNvGrpSpPr/>
            <p:nvPr/>
          </p:nvGrpSpPr>
          <p:grpSpPr>
            <a:xfrm>
              <a:off x="3898596" y="3419644"/>
              <a:ext cx="1187509" cy="1325439"/>
              <a:chOff x="6121459" y="3677667"/>
              <a:chExt cx="1187509" cy="1325439"/>
            </a:xfrm>
          </p:grpSpPr>
          <p:sp>
            <p:nvSpPr>
              <p:cNvPr id="84" name="Text Box 33">
                <a:extLst>
                  <a:ext uri="{FF2B5EF4-FFF2-40B4-BE49-F238E27FC236}">
                    <a16:creationId xmlns:a16="http://schemas.microsoft.com/office/drawing/2014/main" id="{E77EE5CB-7DC7-4CF4-A3CA-4874E960D638}"/>
                  </a:ext>
                </a:extLst>
              </p:cNvPr>
              <p:cNvSpPr txBox="1">
                <a:spLocks noChangeArrowheads="1"/>
              </p:cNvSpPr>
              <p:nvPr/>
            </p:nvSpPr>
            <p:spPr bwMode="auto">
              <a:xfrm rot="2837742">
                <a:off x="6109160" y="4235270"/>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z&lt;0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sp>
            <p:nvSpPr>
              <p:cNvPr id="85" name="Text Box 33">
                <a:extLst>
                  <a:ext uri="{FF2B5EF4-FFF2-40B4-BE49-F238E27FC236}">
                    <a16:creationId xmlns:a16="http://schemas.microsoft.com/office/drawing/2014/main" id="{CC666520-9F66-4C78-98E1-1D249379BAE9}"/>
                  </a:ext>
                </a:extLst>
              </p:cNvPr>
              <p:cNvSpPr txBox="1">
                <a:spLocks noChangeArrowheads="1"/>
              </p:cNvSpPr>
              <p:nvPr/>
            </p:nvSpPr>
            <p:spPr bwMode="auto">
              <a:xfrm rot="2837742">
                <a:off x="6388560" y="3983838"/>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z&gt;0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A524A4A3-8C21-4000-B253-58EE659155A5}"/>
                  </a:ext>
                </a:extLst>
              </p:cNvPr>
              <p:cNvCxnSpPr>
                <a:cxnSpLocks/>
              </p:cNvCxnSpPr>
              <p:nvPr/>
            </p:nvCxnSpPr>
            <p:spPr bwMode="auto">
              <a:xfrm>
                <a:off x="6121459" y="3707368"/>
                <a:ext cx="1187509" cy="1259700"/>
              </a:xfrm>
              <a:prstGeom prst="line">
                <a:avLst/>
              </a:prstGeom>
              <a:noFill/>
              <a:ln w="22225" cap="sq" cmpd="sng" algn="ctr">
                <a:solidFill>
                  <a:srgbClr val="00FFFF"/>
                </a:solidFill>
                <a:prstDash val="solid"/>
                <a:round/>
                <a:headEnd type="none" w="med" len="med"/>
                <a:tailEnd type="none" w="med" len="med"/>
              </a:ln>
              <a:effectLst/>
            </p:spPr>
          </p:cxnSp>
        </p:grpSp>
        <p:grpSp>
          <p:nvGrpSpPr>
            <p:cNvPr id="87" name="Group 86">
              <a:extLst>
                <a:ext uri="{FF2B5EF4-FFF2-40B4-BE49-F238E27FC236}">
                  <a16:creationId xmlns:a16="http://schemas.microsoft.com/office/drawing/2014/main" id="{15FA1CCF-8611-4EF9-B3EA-0EC035D8514B}"/>
                </a:ext>
              </a:extLst>
            </p:cNvPr>
            <p:cNvGrpSpPr/>
            <p:nvPr/>
          </p:nvGrpSpPr>
          <p:grpSpPr>
            <a:xfrm>
              <a:off x="6700157" y="3766845"/>
              <a:ext cx="1943050" cy="870803"/>
              <a:chOff x="5709557" y="5123389"/>
              <a:chExt cx="1943050" cy="870803"/>
            </a:xfrm>
          </p:grpSpPr>
          <p:sp>
            <p:nvSpPr>
              <p:cNvPr id="88" name="Text Box 33">
                <a:extLst>
                  <a:ext uri="{FF2B5EF4-FFF2-40B4-BE49-F238E27FC236}">
                    <a16:creationId xmlns:a16="http://schemas.microsoft.com/office/drawing/2014/main" id="{30E0E291-18BC-42B3-B1D0-457ADD21758E}"/>
                  </a:ext>
                </a:extLst>
              </p:cNvPr>
              <p:cNvSpPr txBox="1">
                <a:spLocks noChangeArrowheads="1"/>
              </p:cNvSpPr>
              <p:nvPr/>
            </p:nvSpPr>
            <p:spPr bwMode="auto">
              <a:xfrm>
                <a:off x="5709557" y="5134275"/>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z&gt;0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sp>
            <p:nvSpPr>
              <p:cNvPr id="89" name="Text Box 33">
                <a:extLst>
                  <a:ext uri="{FF2B5EF4-FFF2-40B4-BE49-F238E27FC236}">
                    <a16:creationId xmlns:a16="http://schemas.microsoft.com/office/drawing/2014/main" id="{B9CC7826-B141-4195-8888-E7E73ECB5241}"/>
                  </a:ext>
                </a:extLst>
              </p:cNvPr>
              <p:cNvSpPr txBox="1">
                <a:spLocks noChangeArrowheads="1"/>
              </p:cNvSpPr>
              <p:nvPr/>
            </p:nvSpPr>
            <p:spPr bwMode="auto">
              <a:xfrm>
                <a:off x="6578600" y="5123389"/>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z&lt;0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cxnSp>
            <p:nvCxnSpPr>
              <p:cNvPr id="90" name="Straight Connector 89">
                <a:extLst>
                  <a:ext uri="{FF2B5EF4-FFF2-40B4-BE49-F238E27FC236}">
                    <a16:creationId xmlns:a16="http://schemas.microsoft.com/office/drawing/2014/main" id="{17A6A588-ED3B-484B-BB7A-8833AF239ABA}"/>
                  </a:ext>
                </a:extLst>
              </p:cNvPr>
              <p:cNvCxnSpPr>
                <a:cxnSpLocks/>
              </p:cNvCxnSpPr>
              <p:nvPr/>
            </p:nvCxnSpPr>
            <p:spPr bwMode="auto">
              <a:xfrm>
                <a:off x="6667501" y="5156200"/>
                <a:ext cx="0" cy="837992"/>
              </a:xfrm>
              <a:prstGeom prst="line">
                <a:avLst/>
              </a:prstGeom>
              <a:noFill/>
              <a:ln w="22225" cap="sq" cmpd="sng" algn="ctr">
                <a:solidFill>
                  <a:srgbClr val="00FFFF"/>
                </a:solidFill>
                <a:prstDash val="solid"/>
                <a:round/>
                <a:headEnd type="none" w="med" len="med"/>
                <a:tailEnd type="none" w="med" len="med"/>
              </a:ln>
              <a:effectLst/>
            </p:spPr>
          </p:cxnSp>
        </p:grpSp>
      </p:grpSp>
      <p:sp>
        <p:nvSpPr>
          <p:cNvPr id="61" name="Title 1">
            <a:extLst>
              <a:ext uri="{FF2B5EF4-FFF2-40B4-BE49-F238E27FC236}">
                <a16:creationId xmlns:a16="http://schemas.microsoft.com/office/drawing/2014/main" id="{7976AD73-61E7-4CF2-AE8B-C9557AA8CD6D}"/>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sp>
        <p:nvSpPr>
          <p:cNvPr id="92" name="AutoShape 8">
            <a:extLst>
              <a:ext uri="{FF2B5EF4-FFF2-40B4-BE49-F238E27FC236}">
                <a16:creationId xmlns:a16="http://schemas.microsoft.com/office/drawing/2014/main" id="{85B20D9D-839D-4CB2-AAAA-89850118A188}"/>
              </a:ext>
            </a:extLst>
          </p:cNvPr>
          <p:cNvSpPr>
            <a:spLocks noChangeArrowheads="1"/>
          </p:cNvSpPr>
          <p:nvPr/>
        </p:nvSpPr>
        <p:spPr bwMode="auto">
          <a:xfrm>
            <a:off x="2725639" y="461831"/>
            <a:ext cx="3803753" cy="952632"/>
          </a:xfrm>
          <a:prstGeom prst="wedgeRectCallout">
            <a:avLst>
              <a:gd name="adj1" fmla="val -62930"/>
              <a:gd name="adj2" fmla="val -33086"/>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indent="-171450" algn="ctr" defTabSz="685800" eaLnBrk="1" fontAlgn="auto" hangingPunct="1">
              <a:spcBef>
                <a:spcPts val="0"/>
              </a:spcBef>
              <a:spcAft>
                <a:spcPts val="0"/>
              </a:spcAft>
              <a:buNone/>
            </a:pPr>
            <a:r>
              <a:rPr lang="en-US" altLang="en-US" sz="2400" dirty="0"/>
              <a:t>Let's learn a circuit </a:t>
            </a:r>
            <a:br>
              <a:rPr lang="en-US" altLang="en-US" sz="2400" dirty="0"/>
            </a:br>
            <a:r>
              <a:rPr lang="en-US" altLang="en-US" sz="2400" dirty="0"/>
              <a:t>for a computable function.</a:t>
            </a:r>
            <a:endParaRPr lang="en-US" altLang="en-US" sz="2400" dirty="0">
              <a:latin typeface="Times New Roman"/>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9466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8"/>
                                        </p:tgtEl>
                                        <p:attrNameLst>
                                          <p:attrName>style.visibility</p:attrName>
                                        </p:attrNameLst>
                                      </p:cBhvr>
                                      <p:to>
                                        <p:strVal val="visible"/>
                                      </p:to>
                                    </p:set>
                                    <p:anim calcmode="lin" valueType="num">
                                      <p:cBhvr additive="base">
                                        <p:cTn id="15" dur="500" fill="hold"/>
                                        <p:tgtEl>
                                          <p:spTgt spid="218"/>
                                        </p:tgtEl>
                                        <p:attrNameLst>
                                          <p:attrName>ppt_x</p:attrName>
                                        </p:attrNameLst>
                                      </p:cBhvr>
                                      <p:tavLst>
                                        <p:tav tm="0">
                                          <p:val>
                                            <p:strVal val="#ppt_x"/>
                                          </p:val>
                                        </p:tav>
                                        <p:tav tm="100000">
                                          <p:val>
                                            <p:strVal val="#ppt_x"/>
                                          </p:val>
                                        </p:tav>
                                      </p:tavLst>
                                    </p:anim>
                                    <p:anim calcmode="lin" valueType="num">
                                      <p:cBhvr additive="base">
                                        <p:cTn id="16"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543637-8CBE-488A-81FA-37784AB7BA25}"/>
                  </a:ext>
                </a:extLst>
              </p:cNvPr>
              <p:cNvSpPr txBox="1"/>
              <p:nvPr/>
            </p:nvSpPr>
            <p:spPr bwMode="auto">
              <a:xfrm>
                <a:off x="232607" y="404597"/>
                <a:ext cx="9024600" cy="48936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sz="2400" dirty="0">
                    <a:solidFill>
                      <a:srgbClr val="FFFF00"/>
                    </a:solidFill>
                  </a:rPr>
                  <a:t>Small Circuit:</a:t>
                </a:r>
                <a:r>
                  <a:rPr lang="en-US" sz="2400" dirty="0"/>
                  <a:t> Let f: {0,1}</a:t>
                </a:r>
                <a:r>
                  <a:rPr lang="en-US" sz="2400" baseline="30000" dirty="0"/>
                  <a:t>n</a:t>
                </a:r>
                <a:r>
                  <a:rPr lang="en-US" sz="2400" dirty="0">
                    <a:sym typeface="Wingdings" panose="05000000000000000000" pitchFamily="2" charset="2"/>
                  </a:rPr>
                  <a:t>{0,1} be a function </a:t>
                </a:r>
                <a:br>
                  <a:rPr lang="en-US" sz="2400" dirty="0">
                    <a:sym typeface="Wingdings" panose="05000000000000000000" pitchFamily="2" charset="2"/>
                  </a:rPr>
                </a:br>
                <a:r>
                  <a:rPr lang="en-US" sz="2400" dirty="0">
                    <a:sym typeface="Wingdings" panose="05000000000000000000" pitchFamily="2" charset="2"/>
                  </a:rPr>
                  <a:t>  that can be computed by a small unknown </a:t>
                </a:r>
                <a:r>
                  <a:rPr lang="en-US" altLang="en-US" sz="2400" dirty="0">
                    <a:sym typeface="Symbol" pitchFamily="18" charset="2"/>
                  </a:rPr>
                  <a:t>binary circuit </a:t>
                </a:r>
                <a:br>
                  <a:rPr lang="en-US" altLang="en-US" sz="2400" dirty="0">
                    <a:sym typeface="Symbol" pitchFamily="18" charset="2"/>
                  </a:rPr>
                </a:br>
                <a:r>
                  <a:rPr lang="en-US" altLang="en-US" sz="2400" dirty="0">
                    <a:sym typeface="Symbol" pitchFamily="18" charset="2"/>
                  </a:rPr>
                  <a:t>  described by N = </a:t>
                </a:r>
                <a:r>
                  <a:rPr lang="en-US" altLang="en-US" sz="2400" dirty="0" err="1">
                    <a:sym typeface="Symbol" pitchFamily="18" charset="2"/>
                  </a:rPr>
                  <a:t>n</a:t>
                </a:r>
                <a:r>
                  <a:rPr lang="en-US" altLang="en-US" sz="2400" baseline="30000" dirty="0" err="1">
                    <a:sym typeface="Symbol" pitchFamily="18" charset="2"/>
                  </a:rPr>
                  <a:t>O</a:t>
                </a:r>
                <a:r>
                  <a:rPr lang="en-US" altLang="en-US" sz="2400" baseline="30000" dirty="0">
                    <a:sym typeface="Symbol" pitchFamily="18" charset="2"/>
                  </a:rPr>
                  <a:t>(1)</a:t>
                </a:r>
                <a:r>
                  <a:rPr lang="en-US" altLang="en-US" sz="2400" dirty="0">
                    <a:sym typeface="Symbol" pitchFamily="18" charset="2"/>
                  </a:rPr>
                  <a:t> bits.</a:t>
                </a:r>
              </a:p>
              <a:p>
                <a:endParaRPr lang="en-US" altLang="en-US" sz="2400" dirty="0">
                  <a:sym typeface="Symbol" pitchFamily="18" charset="2"/>
                </a:endParaRPr>
              </a:p>
              <a:p>
                <a:endParaRPr lang="en-US" altLang="en-US" sz="2400" dirty="0">
                  <a:sym typeface="Symbol" pitchFamily="18" charset="2"/>
                </a:endParaRPr>
              </a:p>
              <a:p>
                <a:endParaRPr lang="en-US" altLang="en-US" sz="2400" dirty="0">
                  <a:sym typeface="Symbol" pitchFamily="18" charset="2"/>
                </a:endParaRPr>
              </a:p>
              <a:p>
                <a:endParaRPr lang="en-US" altLang="en-US" sz="2400" dirty="0">
                  <a:sym typeface="Symbol" pitchFamily="18" charset="2"/>
                </a:endParaRPr>
              </a:p>
              <a:p>
                <a:endParaRPr lang="en-US" altLang="en-US" sz="2400" dirty="0">
                  <a:sym typeface="Symbol" pitchFamily="18" charset="2"/>
                </a:endParaRPr>
              </a:p>
              <a:p>
                <a:r>
                  <a:rPr lang="en-US" altLang="en-US" sz="2400" dirty="0">
                    <a:solidFill>
                      <a:srgbClr val="FFFF00"/>
                    </a:solidFill>
                    <a:sym typeface="Symbol" pitchFamily="18" charset="2"/>
                  </a:rPr>
                  <a:t>Generalizing:</a:t>
                </a:r>
              </a:p>
              <a:p>
                <a:r>
                  <a:rPr lang="en-US" altLang="en-US" sz="2400" dirty="0">
                    <a:sym typeface="Symbol" pitchFamily="18" charset="2"/>
                  </a:rPr>
                  <a:t>  Because such circuits have an N-bit description</a:t>
                </a:r>
                <a:br>
                  <a:rPr lang="en-US" altLang="en-US" sz="2400" dirty="0">
                    <a:sym typeface="Symbol" pitchFamily="18" charset="2"/>
                  </a:rPr>
                </a:br>
                <a:r>
                  <a:rPr lang="en-US" altLang="en-US" sz="2400" dirty="0">
                    <a:sym typeface="Symbol" pitchFamily="18" charset="2"/>
                  </a:rPr>
                  <a:t>  if you find one that does well on</a:t>
                </a:r>
              </a:p>
              <a:p>
                <a:r>
                  <a:rPr lang="en-US" altLang="en-US" sz="2400" dirty="0">
                    <a:sym typeface="Symbol" pitchFamily="18" charset="2"/>
                  </a:rPr>
                  <a:t>  on O(</a:t>
                </a:r>
                <a:r>
                  <a:rPr lang="en-US" altLang="en-US" sz="2400" baseline="30000" dirty="0">
                    <a:sym typeface="Symbol" pitchFamily="18" charset="2"/>
                  </a:rPr>
                  <a:t>N</a:t>
                </a:r>
                <a:r>
                  <a:rPr lang="en-US" altLang="en-US" sz="2400" dirty="0">
                    <a:sym typeface="Symbol" pitchFamily="18" charset="2"/>
                  </a:rPr>
                  <a:t>/</a:t>
                </a:r>
                <a:r>
                  <a:rPr lang="el-GR" altLang="en-US" sz="2400" baseline="-25000" dirty="0">
                    <a:latin typeface="Times New Roman"/>
                    <a:cs typeface="Times New Roman" panose="02020603050405020304" pitchFamily="18" charset="0"/>
                    <a:sym typeface="Symbol" panose="05050102010706020507" pitchFamily="18" charset="2"/>
                  </a:rPr>
                  <a:t>ε</a:t>
                </a:r>
                <a:r>
                  <a:rPr lang="en-US" altLang="en-US" sz="12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a:sym typeface="Symbol" pitchFamily="18" charset="2"/>
                  </a:rPr>
                  <a:t>random </a:t>
                </a:r>
                <a:r>
                  <a:rPr lang="en-US" altLang="en-US" sz="2400" dirty="0">
                    <a:latin typeface="Times New Roman"/>
                    <a:cs typeface="Times New Roman" panose="02020603050405020304" pitchFamily="18" charset="0"/>
                    <a:sym typeface="Symbol" panose="05050102010706020507" pitchFamily="18" charset="2"/>
                  </a:rPr>
                  <a:t>training data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p>
              <a:p>
                <a:r>
                  <a:rPr lang="en-US" altLang="en-US" sz="2400" dirty="0">
                    <a:latin typeface="Times New Roman"/>
                    <a:cs typeface="Times New Roman" panose="02020603050405020304" pitchFamily="18" charset="0"/>
                    <a:sym typeface="Symbol" panose="05050102010706020507" pitchFamily="18" charset="2"/>
                  </a:rPr>
                  <a:t>  then </a:t>
                </a:r>
                <a:r>
                  <a:rPr lang="en-US" altLang="en-US" sz="2400" dirty="0" err="1">
                    <a:latin typeface="Times New Roman"/>
                    <a:cs typeface="Times New Roman" panose="02020603050405020304" pitchFamily="18" charset="0"/>
                    <a:sym typeface="Symbol" panose="05050102010706020507" pitchFamily="18" charset="2"/>
                  </a:rPr>
                  <a:t>WHP</a:t>
                </a:r>
                <a:r>
                  <a:rPr lang="en-US" altLang="en-US" sz="2400" dirty="0">
                    <a:latin typeface="Times New Roman"/>
                    <a:cs typeface="Times New Roman" panose="02020603050405020304" pitchFamily="18" charset="0"/>
                    <a:sym typeface="Symbol" panose="05050102010706020507" pitchFamily="18" charset="2"/>
                  </a:rPr>
                  <a:t> it generalizes to work to have only </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-error on all inputs.</a:t>
                </a:r>
              </a:p>
            </p:txBody>
          </p:sp>
        </mc:Choice>
        <mc:Fallback xmlns="">
          <p:sp>
            <p:nvSpPr>
              <p:cNvPr id="9" name="TextBox 8">
                <a:extLst>
                  <a:ext uri="{FF2B5EF4-FFF2-40B4-BE49-F238E27FC236}">
                    <a16:creationId xmlns:a16="http://schemas.microsoft.com/office/drawing/2014/main" id="{82543637-8CBE-488A-81FA-37784AB7BA25}"/>
                  </a:ext>
                </a:extLst>
              </p:cNvPr>
              <p:cNvSpPr txBox="1">
                <a:spLocks noRot="1" noChangeAspect="1" noMove="1" noResize="1" noEditPoints="1" noAdjustHandles="1" noChangeArrowheads="1" noChangeShapeType="1" noTextEdit="1"/>
              </p:cNvSpPr>
              <p:nvPr/>
            </p:nvSpPr>
            <p:spPr bwMode="auto">
              <a:xfrm>
                <a:off x="232607" y="404597"/>
                <a:ext cx="9024600" cy="4893647"/>
              </a:xfrm>
              <a:prstGeom prst="rect">
                <a:avLst/>
              </a:prstGeom>
              <a:blipFill>
                <a:blip r:embed="rId2"/>
                <a:stretch>
                  <a:fillRect l="-1013" t="-996" b="-18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pic>
        <p:nvPicPr>
          <p:cNvPr id="7170" name="Picture 2" descr="Chapter 3-Logic gates and Logic Circuits | IGCSE Computer Science">
            <a:extLst>
              <a:ext uri="{FF2B5EF4-FFF2-40B4-BE49-F238E27FC236}">
                <a16:creationId xmlns:a16="http://schemas.microsoft.com/office/drawing/2014/main" id="{FD55B995-057A-49A5-819B-15A711918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5039"/>
            <a:ext cx="3076575" cy="1485900"/>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97305414-EAC5-48C1-9E30-F70E2BCE9E42}"/>
              </a:ext>
            </a:extLst>
          </p:cNvPr>
          <p:cNvSpPr txBox="1"/>
          <p:nvPr/>
        </p:nvSpPr>
        <p:spPr bwMode="auto">
          <a:xfrm>
            <a:off x="232607" y="5397326"/>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chemeClr val="tx2"/>
                </a:solidFill>
                <a:sym typeface="Symbol" pitchFamily="18" charset="2"/>
              </a:rPr>
              <a:t>Learning:</a:t>
            </a:r>
          </a:p>
          <a:p>
            <a:r>
              <a:rPr lang="en-US" altLang="en-US" sz="2400" dirty="0">
                <a:latin typeface="Times New Roman"/>
                <a:cs typeface="Times New Roman" panose="02020603050405020304" pitchFamily="18" charset="0"/>
                <a:sym typeface="Symbol" panose="05050102010706020507" pitchFamily="18" charset="2"/>
              </a:rPr>
              <a:t>Can we use gradient decent to find </a:t>
            </a:r>
            <a:r>
              <a:rPr lang="en-US" altLang="en-US" sz="2400" dirty="0" err="1">
                <a:latin typeface="Times New Roman"/>
                <a:cs typeface="Times New Roman" panose="02020603050405020304" pitchFamily="18" charset="0"/>
                <a:sym typeface="Symbol" panose="05050102010706020507" pitchFamily="18" charset="2"/>
              </a:rPr>
              <a:t>whp</a:t>
            </a:r>
            <a:r>
              <a:rPr lang="en-US" altLang="en-US" sz="2400" dirty="0">
                <a:latin typeface="Times New Roman"/>
                <a:cs typeface="Times New Roman" panose="02020603050405020304" pitchFamily="18" charset="0"/>
                <a:sym typeface="Symbol" panose="05050102010706020507" pitchFamily="18" charset="2"/>
              </a:rPr>
              <a:t> </a:t>
            </a:r>
          </a:p>
          <a:p>
            <a:r>
              <a:rPr lang="en-US" altLang="en-US" sz="2400" dirty="0">
                <a:latin typeface="Times New Roman"/>
                <a:cs typeface="Times New Roman" panose="02020603050405020304" pitchFamily="18" charset="0"/>
                <a:sym typeface="Symbol" panose="05050102010706020507" pitchFamily="18" charset="2"/>
              </a:rPr>
              <a:t>   a binary circuit in (</a:t>
            </a:r>
            <a:r>
              <a:rPr lang="en-US" altLang="en-US" sz="2400" baseline="30000" dirty="0">
                <a:latin typeface="Times New Roman"/>
                <a:cs typeface="Times New Roman" panose="02020603050405020304" pitchFamily="18" charset="0"/>
                <a:sym typeface="Symbol" panose="05050102010706020507" pitchFamily="18" charset="2"/>
              </a:rPr>
              <a:t>N</a:t>
            </a:r>
            <a:r>
              <a:rPr lang="en-US" altLang="en-US" sz="2400" dirty="0">
                <a:latin typeface="Times New Roman"/>
                <a:cs typeface="Times New Roman" panose="02020603050405020304" pitchFamily="18" charset="0"/>
                <a:sym typeface="Symbol" panose="05050102010706020507" pitchFamily="18" charset="2"/>
              </a:rPr>
              <a:t>/</a:t>
            </a:r>
            <a:r>
              <a:rPr lang="el-GR" altLang="en-US" sz="2400" baseline="-250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a:t>
            </a:r>
            <a:r>
              <a:rPr lang="en-US" altLang="en-US" sz="2400" baseline="30000" dirty="0">
                <a:latin typeface="Times New Roman"/>
                <a:cs typeface="Times New Roman" panose="02020603050405020304" pitchFamily="18" charset="0"/>
                <a:sym typeface="Symbol" panose="05050102010706020507" pitchFamily="18" charset="2"/>
              </a:rPr>
              <a:t>O(1)</a:t>
            </a:r>
            <a:r>
              <a:rPr lang="en-US" altLang="en-US" sz="2400" dirty="0">
                <a:sym typeface="Symbol" pitchFamily="18" charset="2"/>
              </a:rPr>
              <a:t> time </a:t>
            </a:r>
            <a:r>
              <a:rPr lang="en-US" sz="2400" dirty="0">
                <a:sym typeface="Symbol" pitchFamily="18" charset="2"/>
              </a:rPr>
              <a:t>that </a:t>
            </a:r>
            <a:r>
              <a:rPr lang="en-US" sz="2400" dirty="0">
                <a:latin typeface="Times New Roman"/>
                <a:cs typeface="Times New Roman" panose="02020603050405020304" pitchFamily="18" charset="0"/>
                <a:sym typeface="Symbol" panose="05050102010706020507" pitchFamily="18" charset="2"/>
              </a:rPr>
              <a:t>does well on the training data?</a:t>
            </a:r>
            <a:endParaRPr lang="en-US" altLang="en-US" sz="2400" dirty="0">
              <a:sym typeface="Symbol" pitchFamily="18" charset="2"/>
            </a:endParaRPr>
          </a:p>
        </p:txBody>
      </p:sp>
      <p:grpSp>
        <p:nvGrpSpPr>
          <p:cNvPr id="120" name="Group 29">
            <a:extLst>
              <a:ext uri="{FF2B5EF4-FFF2-40B4-BE49-F238E27FC236}">
                <a16:creationId xmlns:a16="http://schemas.microsoft.com/office/drawing/2014/main" id="{E4C5BD0F-9D9C-4940-BCC4-81987121A509}"/>
              </a:ext>
            </a:extLst>
          </p:cNvPr>
          <p:cNvGrpSpPr>
            <a:grpSpLocks/>
          </p:cNvGrpSpPr>
          <p:nvPr/>
        </p:nvGrpSpPr>
        <p:grpSpPr bwMode="auto">
          <a:xfrm>
            <a:off x="8188082" y="2496250"/>
            <a:ext cx="917591" cy="929993"/>
            <a:chOff x="2065" y="1551"/>
            <a:chExt cx="1628" cy="1988"/>
          </a:xfrm>
        </p:grpSpPr>
        <p:sp>
          <p:nvSpPr>
            <p:cNvPr id="121" name="Freeform 30">
              <a:extLst>
                <a:ext uri="{FF2B5EF4-FFF2-40B4-BE49-F238E27FC236}">
                  <a16:creationId xmlns:a16="http://schemas.microsoft.com/office/drawing/2014/main" id="{CC676C35-B5C9-4BC8-AC06-475687CC4288}"/>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2" name="Freeform 31">
              <a:extLst>
                <a:ext uri="{FF2B5EF4-FFF2-40B4-BE49-F238E27FC236}">
                  <a16:creationId xmlns:a16="http://schemas.microsoft.com/office/drawing/2014/main" id="{1767C782-8E73-4182-A544-9B9BC6261C39}"/>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3" name="Freeform 32">
              <a:extLst>
                <a:ext uri="{FF2B5EF4-FFF2-40B4-BE49-F238E27FC236}">
                  <a16:creationId xmlns:a16="http://schemas.microsoft.com/office/drawing/2014/main" id="{D0FB20B6-9BBE-4B62-93B3-E1952FB7FC21}"/>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4" name="Freeform 33">
              <a:extLst>
                <a:ext uri="{FF2B5EF4-FFF2-40B4-BE49-F238E27FC236}">
                  <a16:creationId xmlns:a16="http://schemas.microsoft.com/office/drawing/2014/main" id="{2D32BE73-85C0-4ACE-8DD6-93952DA4D22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5" name="Freeform 34">
              <a:extLst>
                <a:ext uri="{FF2B5EF4-FFF2-40B4-BE49-F238E27FC236}">
                  <a16:creationId xmlns:a16="http://schemas.microsoft.com/office/drawing/2014/main" id="{DC04B814-4F8A-45EC-B7C6-91FD67D4975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6" name="Freeform 35">
              <a:extLst>
                <a:ext uri="{FF2B5EF4-FFF2-40B4-BE49-F238E27FC236}">
                  <a16:creationId xmlns:a16="http://schemas.microsoft.com/office/drawing/2014/main" id="{58CAD40A-84C3-4E9A-981D-29560B0A9EC5}"/>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7" name="Freeform 36">
              <a:extLst>
                <a:ext uri="{FF2B5EF4-FFF2-40B4-BE49-F238E27FC236}">
                  <a16:creationId xmlns:a16="http://schemas.microsoft.com/office/drawing/2014/main" id="{1AF9518F-3155-4233-8BDE-63189586CF4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8" name="Freeform 37">
              <a:extLst>
                <a:ext uri="{FF2B5EF4-FFF2-40B4-BE49-F238E27FC236}">
                  <a16:creationId xmlns:a16="http://schemas.microsoft.com/office/drawing/2014/main" id="{2DB4E618-4DA5-46A3-9E5D-BB23E5307463}"/>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9" name="Freeform 38">
              <a:extLst>
                <a:ext uri="{FF2B5EF4-FFF2-40B4-BE49-F238E27FC236}">
                  <a16:creationId xmlns:a16="http://schemas.microsoft.com/office/drawing/2014/main" id="{B4A83046-DB05-4D0B-BBE6-8D431E9D1948}"/>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3" name="Freeform 39">
              <a:extLst>
                <a:ext uri="{FF2B5EF4-FFF2-40B4-BE49-F238E27FC236}">
                  <a16:creationId xmlns:a16="http://schemas.microsoft.com/office/drawing/2014/main" id="{B88F1FA9-408E-4B82-8522-E13F34E2D13B}"/>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8" name="Freeform 40">
              <a:extLst>
                <a:ext uri="{FF2B5EF4-FFF2-40B4-BE49-F238E27FC236}">
                  <a16:creationId xmlns:a16="http://schemas.microsoft.com/office/drawing/2014/main" id="{0AE122C7-F390-4284-8C9E-C2212903B8AA}"/>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2" name="Freeform 41">
              <a:extLst>
                <a:ext uri="{FF2B5EF4-FFF2-40B4-BE49-F238E27FC236}">
                  <a16:creationId xmlns:a16="http://schemas.microsoft.com/office/drawing/2014/main" id="{22443ED5-EF1E-4EE1-8916-D9CA39AA2E81}"/>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7" name="Freeform 42">
              <a:extLst>
                <a:ext uri="{FF2B5EF4-FFF2-40B4-BE49-F238E27FC236}">
                  <a16:creationId xmlns:a16="http://schemas.microsoft.com/office/drawing/2014/main" id="{2A265596-FA12-4B4B-9A03-873A79EE3843}"/>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8" name="Freeform 43">
              <a:extLst>
                <a:ext uri="{FF2B5EF4-FFF2-40B4-BE49-F238E27FC236}">
                  <a16:creationId xmlns:a16="http://schemas.microsoft.com/office/drawing/2014/main" id="{E0F0C2E9-D559-4074-90A0-0BFB607EAE74}"/>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9" name="Freeform 44">
              <a:extLst>
                <a:ext uri="{FF2B5EF4-FFF2-40B4-BE49-F238E27FC236}">
                  <a16:creationId xmlns:a16="http://schemas.microsoft.com/office/drawing/2014/main" id="{2D90A5CF-C851-4DB3-A646-E7D80887441E}"/>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0" name="Freeform 45">
              <a:extLst>
                <a:ext uri="{FF2B5EF4-FFF2-40B4-BE49-F238E27FC236}">
                  <a16:creationId xmlns:a16="http://schemas.microsoft.com/office/drawing/2014/main" id="{CFCAF318-AF14-4791-BF11-05F9DABA9072}"/>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1" name="Freeform 46">
              <a:extLst>
                <a:ext uri="{FF2B5EF4-FFF2-40B4-BE49-F238E27FC236}">
                  <a16:creationId xmlns:a16="http://schemas.microsoft.com/office/drawing/2014/main" id="{9817DB7B-34AE-4848-8CA2-15C1853AF34D}"/>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152" name="AutoShape 35">
            <a:extLst>
              <a:ext uri="{FF2B5EF4-FFF2-40B4-BE49-F238E27FC236}">
                <a16:creationId xmlns:a16="http://schemas.microsoft.com/office/drawing/2014/main" id="{ED1E210D-6158-4B6A-8DA6-0B24CBD4E27C}"/>
              </a:ext>
            </a:extLst>
          </p:cNvPr>
          <p:cNvSpPr>
            <a:spLocks noChangeArrowheads="1"/>
          </p:cNvSpPr>
          <p:nvPr/>
        </p:nvSpPr>
        <p:spPr bwMode="auto">
          <a:xfrm>
            <a:off x="3916816" y="1532624"/>
            <a:ext cx="4416023" cy="1280647"/>
          </a:xfrm>
          <a:prstGeom prst="wedgeRoundRectCallout">
            <a:avLst>
              <a:gd name="adj1" fmla="val 53376"/>
              <a:gd name="adj2" fmla="val 39307"/>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solidFill>
                  <a:srgbClr val="FFFFFF"/>
                </a:solidFill>
              </a:rPr>
              <a:t>You could then "answer" P vs NP</a:t>
            </a:r>
          </a:p>
          <a:p>
            <a:pPr algn="ctr" defTabSz="685800" eaLnBrk="1" fontAlgn="auto" hangingPunct="1">
              <a:spcBef>
                <a:spcPct val="0"/>
              </a:spcBef>
              <a:spcAft>
                <a:spcPts val="0"/>
              </a:spcAft>
              <a:buNone/>
            </a:pPr>
            <a:r>
              <a:rPr lang="en-US" altLang="en-US" sz="2400" dirty="0">
                <a:solidFill>
                  <a:srgbClr val="FFFFFF"/>
                </a:solidFill>
              </a:rPr>
              <a:t>by trying to learn a circuit </a:t>
            </a:r>
            <a:br>
              <a:rPr lang="en-US" altLang="en-US" sz="2400" dirty="0">
                <a:solidFill>
                  <a:srgbClr val="FFFFFF"/>
                </a:solidFill>
              </a:rPr>
            </a:br>
            <a:r>
              <a:rPr lang="en-US" altLang="en-US" sz="2400" dirty="0">
                <a:solidFill>
                  <a:srgbClr val="FFFFFF"/>
                </a:solidFill>
              </a:rPr>
              <a:t>that solves SAT.</a:t>
            </a:r>
          </a:p>
        </p:txBody>
      </p:sp>
    </p:spTree>
    <p:extLst>
      <p:ext uri="{BB962C8B-B14F-4D97-AF65-F5344CB8AC3E}">
        <p14:creationId xmlns:p14="http://schemas.microsoft.com/office/powerpoint/2010/main" val="20195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0-#ppt_w/2"/>
                                          </p:val>
                                        </p:tav>
                                        <p:tav tm="100000">
                                          <p:val>
                                            <p:strVal val="#ppt_x"/>
                                          </p:val>
                                        </p:tav>
                                      </p:tavLst>
                                    </p:anim>
                                    <p:anim calcmode="lin" valueType="num">
                                      <p:cBhvr additive="base">
                                        <p:cTn id="12"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 calcmode="lin" valueType="num">
                                      <p:cBhvr additive="base">
                                        <p:cTn id="1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 calcmode="lin" valueType="num">
                                      <p:cBhvr additive="base">
                                        <p:cTn id="21"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7" end="7"/>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 calcmode="lin" valueType="num">
                                      <p:cBhvr additive="base">
                                        <p:cTn id="25"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8" end="8"/>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anim calcmode="lin" valueType="num">
                                      <p:cBhvr additive="base">
                                        <p:cTn id="29"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8">
                                            <p:txEl>
                                              <p:pRg st="0" end="0"/>
                                            </p:txEl>
                                          </p:spTgt>
                                        </p:tgtEl>
                                        <p:attrNameLst>
                                          <p:attrName>style.visibility</p:attrName>
                                        </p:attrNameLst>
                                      </p:cBhvr>
                                      <p:to>
                                        <p:strVal val="visible"/>
                                      </p:to>
                                    </p:set>
                                    <p:anim calcmode="lin" valueType="num">
                                      <p:cBhvr additive="base">
                                        <p:cTn id="35" dur="500" fill="hold"/>
                                        <p:tgtEl>
                                          <p:spTgt spid="118">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8">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8">
                                            <p:txEl>
                                              <p:pRg st="1" end="1"/>
                                            </p:txEl>
                                          </p:spTgt>
                                        </p:tgtEl>
                                        <p:attrNameLst>
                                          <p:attrName>style.visibility</p:attrName>
                                        </p:attrNameLst>
                                      </p:cBhvr>
                                      <p:to>
                                        <p:strVal val="visible"/>
                                      </p:to>
                                    </p:set>
                                    <p:anim calcmode="lin" valueType="num">
                                      <p:cBhvr additive="base">
                                        <p:cTn id="39" dur="500" fill="hold"/>
                                        <p:tgtEl>
                                          <p:spTgt spid="118">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8">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8">
                                            <p:txEl>
                                              <p:pRg st="2" end="2"/>
                                            </p:txEl>
                                          </p:spTgt>
                                        </p:tgtEl>
                                        <p:attrNameLst>
                                          <p:attrName>style.visibility</p:attrName>
                                        </p:attrNameLst>
                                      </p:cBhvr>
                                      <p:to>
                                        <p:strVal val="visible"/>
                                      </p:to>
                                    </p:set>
                                    <p:anim calcmode="lin" valueType="num">
                                      <p:cBhvr additive="base">
                                        <p:cTn id="43" dur="500" fill="hold"/>
                                        <p:tgtEl>
                                          <p:spTgt spid="118">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anim calcmode="lin" valueType="num">
                                      <p:cBhvr additive="base">
                                        <p:cTn id="53" dur="500" fill="hold"/>
                                        <p:tgtEl>
                                          <p:spTgt spid="152"/>
                                        </p:tgtEl>
                                        <p:attrNameLst>
                                          <p:attrName>ppt_x</p:attrName>
                                        </p:attrNameLst>
                                      </p:cBhvr>
                                      <p:tavLst>
                                        <p:tav tm="0">
                                          <p:val>
                                            <p:strVal val="0-#ppt_w/2"/>
                                          </p:val>
                                        </p:tav>
                                        <p:tav tm="100000">
                                          <p:val>
                                            <p:strVal val="#ppt_x"/>
                                          </p:val>
                                        </p:tav>
                                      </p:tavLst>
                                    </p:anim>
                                    <p:anim calcmode="lin" valueType="num">
                                      <p:cBhvr additive="base">
                                        <p:cTn id="54"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sp>
        <p:nvSpPr>
          <p:cNvPr id="9" name="TextBox 8">
            <a:extLst>
              <a:ext uri="{FF2B5EF4-FFF2-40B4-BE49-F238E27FC236}">
                <a16:creationId xmlns:a16="http://schemas.microsoft.com/office/drawing/2014/main" id="{82543637-8CBE-488A-81FA-37784AB7BA25}"/>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rPr>
              <a:t>Gates: </a:t>
            </a:r>
            <a:r>
              <a:rPr lang="en-US" sz="2400" dirty="0"/>
              <a:t>For each of a grid of "binary gates" </a:t>
            </a:r>
          </a:p>
          <a:p>
            <a:r>
              <a:rPr lang="en-US" sz="2400" dirty="0"/>
              <a:t>  a neural net can learn whether it should compute</a:t>
            </a:r>
            <a:r>
              <a:rPr lang="en-US" sz="2400" dirty="0">
                <a:sym typeface="Symbol" pitchFamily="18" charset="2"/>
              </a:rPr>
              <a:t> And, Or, or Not.</a:t>
            </a:r>
            <a:endParaRPr lang="en-US" sz="2400" dirty="0">
              <a:sym typeface="Wingdings" panose="05000000000000000000" pitchFamily="2" charset="2"/>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5132" y="3699318"/>
                <a:ext cx="742948" cy="406755"/>
                <a:chOff x="527052" y="1065642"/>
                <a:chExt cx="742948"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4" name="Straight Arrow Connector 173">
                  <a:extLst>
                    <a:ext uri="{FF2B5EF4-FFF2-40B4-BE49-F238E27FC236}">
                      <a16:creationId xmlns:a16="http://schemas.microsoft.com/office/drawing/2014/main" id="{48F10F63-57A2-4660-AE3D-C231D084829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Tree>
    <p:extLst>
      <p:ext uri="{BB962C8B-B14F-4D97-AF65-F5344CB8AC3E}">
        <p14:creationId xmlns:p14="http://schemas.microsoft.com/office/powerpoint/2010/main" val="21555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8307" y="3699318"/>
                <a:ext cx="739773" cy="406755"/>
                <a:chOff x="530227" y="1065642"/>
                <a:chExt cx="739773"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Wires: </a:t>
            </a:r>
            <a:r>
              <a:rPr lang="en-US" sz="2400" dirty="0">
                <a:sym typeface="Symbol" pitchFamily="18" charset="2"/>
              </a:rPr>
              <a:t>For each input wire, we must learn which output feeds it.</a:t>
            </a:r>
          </a:p>
          <a:p>
            <a:r>
              <a:rPr lang="en-US" sz="2400" dirty="0">
                <a:sym typeface="Symbol" pitchFamily="18" charset="2"/>
              </a:rPr>
              <a:t>One could use a multiplexor, but learning binary codes is hard.</a:t>
            </a:r>
            <a:endParaRPr lang="en-US" sz="2400" dirty="0">
              <a:sym typeface="Wingdings" panose="05000000000000000000" pitchFamily="2" charset="2"/>
            </a:endParaRPr>
          </a:p>
        </p:txBody>
      </p:sp>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761526" cy="637972"/>
          </a:xfrm>
          <a:prstGeom prst="straightConnector1">
            <a:avLst/>
          </a:prstGeom>
          <a:noFill/>
          <a:ln w="19050" cap="sq" cmpd="sng" algn="ctr">
            <a:solidFill>
              <a:srgbClr val="FFC000"/>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0EEF522E-D40D-47EB-85DA-77E274B8A3F8}"/>
              </a:ext>
            </a:extLst>
          </p:cNvPr>
          <p:cNvCxnSpPr>
            <a:cxnSpLocks/>
          </p:cNvCxnSpPr>
          <p:nvPr/>
        </p:nvCxnSpPr>
        <p:spPr bwMode="auto">
          <a:xfrm flipV="1">
            <a:off x="2510634" y="3994593"/>
            <a:ext cx="758351" cy="976526"/>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a:off x="2513809" y="3889845"/>
            <a:ext cx="758351" cy="104748"/>
          </a:xfrm>
          <a:prstGeom prst="straightConnector1">
            <a:avLst/>
          </a:prstGeom>
          <a:noFill/>
          <a:ln w="19050" cap="sq" cmpd="sng" algn="ctr">
            <a:solidFill>
              <a:srgbClr val="FFC000"/>
            </a:solidFill>
            <a:prstDash val="solid"/>
            <a:round/>
            <a:headEnd type="none" w="med" len="med"/>
            <a:tailEnd type="triangle"/>
          </a:ln>
          <a:effectLst/>
        </p:spPr>
      </p:cxnSp>
      <p:pic>
        <p:nvPicPr>
          <p:cNvPr id="281" name="Picture 2" descr="Qué es un Multiplexor y Demultiplexor: Tipos y Diferencias">
            <a:extLst>
              <a:ext uri="{FF2B5EF4-FFF2-40B4-BE49-F238E27FC236}">
                <a16:creationId xmlns:a16="http://schemas.microsoft.com/office/drawing/2014/main" id="{7901C980-7E0B-4399-A2F9-FA0CFA4FC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795" b="18229"/>
          <a:stretch/>
        </p:blipFill>
        <p:spPr bwMode="auto">
          <a:xfrm>
            <a:off x="2335182" y="4415603"/>
            <a:ext cx="974868" cy="15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4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 calcmode="lin" valueType="num">
                                      <p:cBhvr additive="base">
                                        <p:cTn id="7" dur="500" fill="hold"/>
                                        <p:tgtEl>
                                          <p:spTgt spid="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7"/>
                                        </p:tgtEl>
                                        <p:attrNameLst>
                                          <p:attrName>style.visibility</p:attrName>
                                        </p:attrNameLst>
                                      </p:cBhvr>
                                      <p:to>
                                        <p:strVal val="visible"/>
                                      </p:to>
                                    </p:set>
                                    <p:anim calcmode="lin" valueType="num">
                                      <p:cBhvr additive="base">
                                        <p:cTn id="11" dur="500" fill="hold"/>
                                        <p:tgtEl>
                                          <p:spTgt spid="277"/>
                                        </p:tgtEl>
                                        <p:attrNameLst>
                                          <p:attrName>ppt_x</p:attrName>
                                        </p:attrNameLst>
                                      </p:cBhvr>
                                      <p:tavLst>
                                        <p:tav tm="0">
                                          <p:val>
                                            <p:strVal val="0-#ppt_w/2"/>
                                          </p:val>
                                        </p:tav>
                                        <p:tav tm="100000">
                                          <p:val>
                                            <p:strVal val="#ppt_x"/>
                                          </p:val>
                                        </p:tav>
                                      </p:tavLst>
                                    </p:anim>
                                    <p:anim calcmode="lin" valueType="num">
                                      <p:cBhvr additive="base">
                                        <p:cTn id="12" dur="500" fill="hold"/>
                                        <p:tgtEl>
                                          <p:spTgt spid="27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7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76">
                                            <p:txEl>
                                              <p:pRg st="1" end="1"/>
                                            </p:txEl>
                                          </p:spTgt>
                                        </p:tgtEl>
                                        <p:attrNameLst>
                                          <p:attrName>style.visibility</p:attrName>
                                        </p:attrNameLst>
                                      </p:cBhvr>
                                      <p:to>
                                        <p:strVal val="visible"/>
                                      </p:to>
                                    </p:set>
                                    <p:anim calcmode="lin" valueType="num">
                                      <p:cBhvr additive="base">
                                        <p:cTn id="29" dur="500" fill="hold"/>
                                        <p:tgtEl>
                                          <p:spTgt spid="276">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6">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81"/>
                                        </p:tgtEl>
                                        <p:attrNameLst>
                                          <p:attrName>style.visibility</p:attrName>
                                        </p:attrNameLst>
                                      </p:cBhvr>
                                      <p:to>
                                        <p:strVal val="visible"/>
                                      </p:to>
                                    </p:set>
                                    <p:anim calcmode="lin" valueType="num">
                                      <p:cBhvr additive="base">
                                        <p:cTn id="33" dur="500" fill="hold"/>
                                        <p:tgtEl>
                                          <p:spTgt spid="281"/>
                                        </p:tgtEl>
                                        <p:attrNameLst>
                                          <p:attrName>ppt_x</p:attrName>
                                        </p:attrNameLst>
                                      </p:cBhvr>
                                      <p:tavLst>
                                        <p:tav tm="0">
                                          <p:val>
                                            <p:strVal val="0-#ppt_w/2"/>
                                          </p:val>
                                        </p:tav>
                                        <p:tav tm="100000">
                                          <p:val>
                                            <p:strVal val="#ppt_x"/>
                                          </p:val>
                                        </p:tav>
                                      </p:tavLst>
                                    </p:anim>
                                    <p:anim calcmode="lin" valueType="num">
                                      <p:cBhvr additive="base">
                                        <p:cTn id="34" dur="500" fill="hold"/>
                                        <p:tgtEl>
                                          <p:spTgt spid="281"/>
                                        </p:tgtEl>
                                        <p:attrNameLst>
                                          <p:attrName>ppt_y</p:attrName>
                                        </p:attrNameLst>
                                      </p:cBhvr>
                                      <p:tavLst>
                                        <p:tav tm="0">
                                          <p:val>
                                            <p:strVal val="#ppt_y"/>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8307" y="3699318"/>
                <a:ext cx="739773" cy="406755"/>
                <a:chOff x="530227" y="1065642"/>
                <a:chExt cx="739773"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Wires: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a:p>
            <a:r>
              <a:rPr lang="en-US" sz="2400" dirty="0">
                <a:sym typeface="Symbol" pitchFamily="18" charset="2"/>
              </a:rPr>
              <a:t>To be a circuit: weights are </a:t>
            </a:r>
            <a:r>
              <a:rPr lang="en-US" altLang="en-US" sz="2400" i="1" dirty="0">
                <a:solidFill>
                  <a:srgbClr val="66FF33"/>
                </a:solidFill>
                <a:latin typeface="Times New Roman"/>
                <a:cs typeface="Times New Roman" panose="02020603050405020304" pitchFamily="18" charset="0"/>
                <a:sym typeface="Symbol" panose="05050102010706020507" pitchFamily="18" charset="2"/>
              </a:rPr>
              <a:t>w</a:t>
            </a:r>
            <a:r>
              <a:rPr lang="en-US" altLang="en-US" sz="2400" dirty="0">
                <a:solidFill>
                  <a:srgbClr val="66FF33"/>
                </a:solidFill>
                <a:latin typeface="Times New Roman"/>
                <a:cs typeface="Times New Roman" panose="02020603050405020304" pitchFamily="18" charset="0"/>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rgbClr val="66FF33"/>
                </a:solidFill>
                <a:latin typeface="Times New Roman"/>
                <a:cs typeface="Times New Roman" panose="02020603050405020304" pitchFamily="18" charset="0"/>
                <a:sym typeface="Symbol" panose="05050102010706020507" pitchFamily="18" charset="2"/>
              </a:rPr>
              <a:t>0,0,1,0,0,0</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ym typeface="Wingdings" panose="05000000000000000000" pitchFamily="2" charset="2"/>
              </a:rPr>
              <a:t>.</a:t>
            </a:r>
          </a:p>
          <a:p>
            <a:r>
              <a:rPr lang="en-US" altLang="en-US" sz="2400" dirty="0">
                <a:latin typeface="Times New Roman"/>
                <a:cs typeface="Times New Roman" panose="02020603050405020304" pitchFamily="18" charset="0"/>
                <a:sym typeface="Wingdings" panose="05000000000000000000" pitchFamily="2" charset="2"/>
              </a:rPr>
              <a:t>  Requiring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a:t>
            </a:r>
            <a:r>
              <a:rPr lang="el-GR"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i="1"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rgbClr val="66FF33"/>
                </a:solidFill>
                <a:latin typeface="Times New Roman"/>
                <a:cs typeface="Times New Roman" panose="02020603050405020304" pitchFamily="18" charset="0"/>
                <a:sym typeface="Symbol" panose="05050102010706020507" pitchFamily="18" charset="2"/>
              </a:rPr>
              <a:t>= 1</a:t>
            </a:r>
            <a:r>
              <a:rPr lang="en-US" altLang="en-US" sz="2400" dirty="0">
                <a:latin typeface="Times New Roman"/>
                <a:cs typeface="Times New Roman" panose="02020603050405020304" pitchFamily="18" charset="0"/>
                <a:sym typeface="Symbol" panose="05050102010706020507" pitchFamily="18" charset="2"/>
              </a:rPr>
              <a:t> is easy.</a:t>
            </a:r>
          </a:p>
          <a:p>
            <a:r>
              <a:rPr lang="en-US" altLang="en-US" sz="2400" dirty="0">
                <a:latin typeface="Times New Roman"/>
                <a:cs typeface="Times New Roman" panose="02020603050405020304" pitchFamily="18" charset="0"/>
                <a:sym typeface="Symbol" panose="05050102010706020507" pitchFamily="18" charset="2"/>
              </a:rPr>
              <a:t>  Requiring </a:t>
            </a:r>
            <a:r>
              <a:rPr lang="en-US" altLang="en-US" sz="2400" i="1"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{0,1}</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is hard.</a:t>
            </a:r>
          </a:p>
        </p:txBody>
      </p:sp>
      <p:grpSp>
        <p:nvGrpSpPr>
          <p:cNvPr id="17" name="Group 16">
            <a:extLst>
              <a:ext uri="{FF2B5EF4-FFF2-40B4-BE49-F238E27FC236}">
                <a16:creationId xmlns:a16="http://schemas.microsoft.com/office/drawing/2014/main" id="{CA7A7CAB-BBDF-478D-A66B-B1C5734FC918}"/>
              </a:ext>
            </a:extLst>
          </p:cNvPr>
          <p:cNvGrpSpPr/>
          <p:nvPr/>
        </p:nvGrpSpPr>
        <p:grpSpPr>
          <a:xfrm>
            <a:off x="2510634" y="2827305"/>
            <a:ext cx="761526" cy="2697706"/>
            <a:chOff x="2510634" y="2827305"/>
            <a:chExt cx="761526" cy="2697706"/>
          </a:xfrm>
        </p:grpSpPr>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761526" cy="637972"/>
            </a:xfrm>
            <a:prstGeom prst="straightConnector1">
              <a:avLst/>
            </a:prstGeom>
            <a:noFill/>
            <a:ln w="19050" cap="sq" cmpd="sng" algn="ctr">
              <a:solidFill>
                <a:srgbClr val="FFC000"/>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0EEF522E-D40D-47EB-85DA-77E274B8A3F8}"/>
                </a:ext>
              </a:extLst>
            </p:cNvPr>
            <p:cNvCxnSpPr>
              <a:cxnSpLocks/>
            </p:cNvCxnSpPr>
            <p:nvPr/>
          </p:nvCxnSpPr>
          <p:spPr bwMode="auto">
            <a:xfrm flipV="1">
              <a:off x="2510634" y="3994593"/>
              <a:ext cx="758351" cy="976526"/>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a:off x="2513809" y="3889845"/>
              <a:ext cx="758351" cy="104748"/>
            </a:xfrm>
            <a:prstGeom prst="straightConnector1">
              <a:avLst/>
            </a:prstGeom>
            <a:noFill/>
            <a:ln w="19050" cap="sq" cmpd="sng" algn="ctr">
              <a:solidFill>
                <a:srgbClr val="FFC000"/>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C5EA5A85-7B32-4A1C-8654-4383D07FD308}"/>
                </a:ext>
              </a:extLst>
            </p:cNvPr>
            <p:cNvCxnSpPr>
              <a:cxnSpLocks/>
              <a:endCxn id="177" idx="1"/>
            </p:cNvCxnSpPr>
            <p:nvPr/>
          </p:nvCxnSpPr>
          <p:spPr bwMode="auto">
            <a:xfrm>
              <a:off x="2513809" y="2827305"/>
              <a:ext cx="683930" cy="1081191"/>
            </a:xfrm>
            <a:prstGeom prst="straightConnector1">
              <a:avLst/>
            </a:prstGeom>
            <a:noFill/>
            <a:ln w="19050" cap="sq" cmpd="sng" algn="ctr">
              <a:solidFill>
                <a:srgbClr val="FFC000"/>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01156725-8C71-45C3-A271-B6641EC2AAF4}"/>
                </a:ext>
              </a:extLst>
            </p:cNvPr>
            <p:cNvCxnSpPr>
              <a:cxnSpLocks/>
            </p:cNvCxnSpPr>
            <p:nvPr/>
          </p:nvCxnSpPr>
          <p:spPr bwMode="auto">
            <a:xfrm flipV="1">
              <a:off x="2510634" y="3994593"/>
              <a:ext cx="758351" cy="438360"/>
            </a:xfrm>
            <a:prstGeom prst="straightConnector1">
              <a:avLst/>
            </a:prstGeom>
            <a:noFill/>
            <a:ln w="19050" cap="sq" cmpd="sng" algn="ctr">
              <a:solidFill>
                <a:srgbClr val="FFC000"/>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C629C29A-E4A0-4769-8736-0464C7DF849B}"/>
                </a:ext>
              </a:extLst>
            </p:cNvPr>
            <p:cNvCxnSpPr>
              <a:cxnSpLocks/>
            </p:cNvCxnSpPr>
            <p:nvPr/>
          </p:nvCxnSpPr>
          <p:spPr bwMode="auto">
            <a:xfrm flipV="1">
              <a:off x="2513809" y="3994593"/>
              <a:ext cx="706690" cy="1530418"/>
            </a:xfrm>
            <a:prstGeom prst="straightConnector1">
              <a:avLst/>
            </a:prstGeom>
            <a:noFill/>
            <a:ln w="19050" cap="sq" cmpd="sng" algn="ctr">
              <a:solidFill>
                <a:srgbClr val="FFC000"/>
              </a:solidFill>
              <a:prstDash val="solid"/>
              <a:round/>
              <a:headEnd type="none" w="med" len="med"/>
              <a:tailEnd type="triangle"/>
            </a:ln>
            <a:effectLst/>
          </p:spPr>
        </p:cxnSp>
      </p:grpSp>
      <p:grpSp>
        <p:nvGrpSpPr>
          <p:cNvPr id="20" name="Group 19">
            <a:extLst>
              <a:ext uri="{FF2B5EF4-FFF2-40B4-BE49-F238E27FC236}">
                <a16:creationId xmlns:a16="http://schemas.microsoft.com/office/drawing/2014/main" id="{1917163B-E2E8-40DB-9A3B-638D3E2C50AB}"/>
              </a:ext>
            </a:extLst>
          </p:cNvPr>
          <p:cNvGrpSpPr/>
          <p:nvPr/>
        </p:nvGrpSpPr>
        <p:grpSpPr>
          <a:xfrm>
            <a:off x="2535224" y="2877329"/>
            <a:ext cx="360376" cy="2485370"/>
            <a:chOff x="2535224" y="2877329"/>
            <a:chExt cx="360376" cy="2485370"/>
          </a:xfrm>
        </p:grpSpPr>
        <p:sp>
          <p:nvSpPr>
            <p:cNvPr id="286" name="TextBox 285">
              <a:extLst>
                <a:ext uri="{FF2B5EF4-FFF2-40B4-BE49-F238E27FC236}">
                  <a16:creationId xmlns:a16="http://schemas.microsoft.com/office/drawing/2014/main" id="{2BE99698-D158-4C33-88CD-52240633DE10}"/>
                </a:ext>
              </a:extLst>
            </p:cNvPr>
            <p:cNvSpPr txBox="1"/>
            <p:nvPr/>
          </p:nvSpPr>
          <p:spPr bwMode="auto">
            <a:xfrm>
              <a:off x="2535224" y="287732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800" dirty="0">
                  <a:solidFill>
                    <a:srgbClr val="66FF33"/>
                  </a:solidFill>
                  <a:latin typeface="Times New Roman"/>
                  <a:cs typeface="Times New Roman" panose="02020603050405020304" pitchFamily="18" charset="0"/>
                  <a:sym typeface="Symbol" panose="05050102010706020507" pitchFamily="18" charset="2"/>
                </a:rPr>
                <a:t>0</a:t>
              </a:r>
            </a:p>
          </p:txBody>
        </p:sp>
        <p:sp>
          <p:nvSpPr>
            <p:cNvPr id="287" name="TextBox 286">
              <a:extLst>
                <a:ext uri="{FF2B5EF4-FFF2-40B4-BE49-F238E27FC236}">
                  <a16:creationId xmlns:a16="http://schemas.microsoft.com/office/drawing/2014/main" id="{4E1C29BE-CD59-47AF-81C9-027A3715222C}"/>
                </a:ext>
              </a:extLst>
            </p:cNvPr>
            <p:cNvSpPr txBox="1"/>
            <p:nvPr/>
          </p:nvSpPr>
          <p:spPr bwMode="auto">
            <a:xfrm>
              <a:off x="2535224" y="323927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800" dirty="0">
                  <a:solidFill>
                    <a:srgbClr val="66FF33"/>
                  </a:solidFill>
                  <a:latin typeface="Times New Roman"/>
                  <a:cs typeface="Times New Roman" panose="02020603050405020304" pitchFamily="18" charset="0"/>
                  <a:sym typeface="Symbol" panose="05050102010706020507" pitchFamily="18" charset="2"/>
                </a:rPr>
                <a:t>0</a:t>
              </a:r>
            </a:p>
          </p:txBody>
        </p:sp>
        <p:sp>
          <p:nvSpPr>
            <p:cNvPr id="288" name="TextBox 287">
              <a:extLst>
                <a:ext uri="{FF2B5EF4-FFF2-40B4-BE49-F238E27FC236}">
                  <a16:creationId xmlns:a16="http://schemas.microsoft.com/office/drawing/2014/main" id="{A719C726-3381-47BB-B364-0D306B51D6D5}"/>
                </a:ext>
              </a:extLst>
            </p:cNvPr>
            <p:cNvSpPr txBox="1"/>
            <p:nvPr/>
          </p:nvSpPr>
          <p:spPr bwMode="auto">
            <a:xfrm>
              <a:off x="2535224" y="363932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dirty="0">
                  <a:solidFill>
                    <a:srgbClr val="66FF33"/>
                  </a:solidFill>
                  <a:latin typeface="Times New Roman"/>
                  <a:cs typeface="Times New Roman" panose="02020603050405020304" pitchFamily="18" charset="0"/>
                  <a:sym typeface="Symbol" panose="05050102010706020507" pitchFamily="18" charset="2"/>
                </a:rPr>
                <a:t>1</a:t>
              </a:r>
              <a:endParaRPr lang="en-US" altLang="en-US" sz="2800" dirty="0">
                <a:solidFill>
                  <a:srgbClr val="66FF33"/>
                </a:solidFill>
                <a:latin typeface="Times New Roman"/>
                <a:cs typeface="Times New Roman" panose="02020603050405020304" pitchFamily="18" charset="0"/>
                <a:sym typeface="Symbol" panose="05050102010706020507" pitchFamily="18" charset="2"/>
              </a:endParaRPr>
            </a:p>
          </p:txBody>
        </p:sp>
        <p:sp>
          <p:nvSpPr>
            <p:cNvPr id="289" name="TextBox 288">
              <a:extLst>
                <a:ext uri="{FF2B5EF4-FFF2-40B4-BE49-F238E27FC236}">
                  <a16:creationId xmlns:a16="http://schemas.microsoft.com/office/drawing/2014/main" id="{885B3793-E2A9-4E4A-8705-B992938247B5}"/>
                </a:ext>
              </a:extLst>
            </p:cNvPr>
            <p:cNvSpPr txBox="1"/>
            <p:nvPr/>
          </p:nvSpPr>
          <p:spPr bwMode="auto">
            <a:xfrm>
              <a:off x="2535224" y="405842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800" dirty="0">
                  <a:solidFill>
                    <a:srgbClr val="66FF33"/>
                  </a:solidFill>
                  <a:latin typeface="Times New Roman"/>
                  <a:cs typeface="Times New Roman" panose="02020603050405020304" pitchFamily="18" charset="0"/>
                  <a:sym typeface="Symbol" panose="05050102010706020507" pitchFamily="18" charset="2"/>
                </a:rPr>
                <a:t>0</a:t>
              </a:r>
            </a:p>
          </p:txBody>
        </p:sp>
        <p:sp>
          <p:nvSpPr>
            <p:cNvPr id="290" name="TextBox 289">
              <a:extLst>
                <a:ext uri="{FF2B5EF4-FFF2-40B4-BE49-F238E27FC236}">
                  <a16:creationId xmlns:a16="http://schemas.microsoft.com/office/drawing/2014/main" id="{BF1FDBD0-7750-4292-BDD3-4D4546B3708C}"/>
                </a:ext>
              </a:extLst>
            </p:cNvPr>
            <p:cNvSpPr txBox="1"/>
            <p:nvPr/>
          </p:nvSpPr>
          <p:spPr bwMode="auto">
            <a:xfrm>
              <a:off x="2535224" y="443942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800" dirty="0">
                  <a:solidFill>
                    <a:srgbClr val="66FF33"/>
                  </a:solidFill>
                  <a:latin typeface="Times New Roman"/>
                  <a:cs typeface="Times New Roman" panose="02020603050405020304" pitchFamily="18" charset="0"/>
                  <a:sym typeface="Symbol" panose="05050102010706020507" pitchFamily="18" charset="2"/>
                </a:rPr>
                <a:t>0</a:t>
              </a:r>
            </a:p>
          </p:txBody>
        </p:sp>
        <p:sp>
          <p:nvSpPr>
            <p:cNvPr id="291" name="TextBox 290">
              <a:extLst>
                <a:ext uri="{FF2B5EF4-FFF2-40B4-BE49-F238E27FC236}">
                  <a16:creationId xmlns:a16="http://schemas.microsoft.com/office/drawing/2014/main" id="{68F22DF5-55B4-4A60-BB8A-44A5269863AD}"/>
                </a:ext>
              </a:extLst>
            </p:cNvPr>
            <p:cNvSpPr txBox="1"/>
            <p:nvPr/>
          </p:nvSpPr>
          <p:spPr bwMode="auto">
            <a:xfrm>
              <a:off x="2535224" y="4839479"/>
              <a:ext cx="36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800" dirty="0">
                  <a:solidFill>
                    <a:srgbClr val="66FF33"/>
                  </a:solidFill>
                  <a:latin typeface="Times New Roman"/>
                  <a:cs typeface="Times New Roman" panose="02020603050405020304" pitchFamily="18" charset="0"/>
                  <a:sym typeface="Symbol" panose="05050102010706020507" pitchFamily="18" charset="2"/>
                </a:rPr>
                <a:t>0</a:t>
              </a:r>
            </a:p>
          </p:txBody>
        </p:sp>
      </p:grpSp>
    </p:spTree>
    <p:extLst>
      <p:ext uri="{BB962C8B-B14F-4D97-AF65-F5344CB8AC3E}">
        <p14:creationId xmlns:p14="http://schemas.microsoft.com/office/powerpoint/2010/main" val="39048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
                                            <p:txEl>
                                              <p:pRg st="1" end="1"/>
                                            </p:txEl>
                                          </p:spTgt>
                                        </p:tgtEl>
                                        <p:attrNameLst>
                                          <p:attrName>style.visibility</p:attrName>
                                        </p:attrNameLst>
                                      </p:cBhvr>
                                      <p:to>
                                        <p:strVal val="visible"/>
                                      </p:to>
                                    </p:set>
                                    <p:anim calcmode="lin" valueType="num">
                                      <p:cBhvr additive="base">
                                        <p:cTn id="7" dur="500" fill="hold"/>
                                        <p:tgtEl>
                                          <p:spTgt spid="27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 calcmode="lin" valueType="num">
                                      <p:cBhvr additive="base">
                                        <p:cTn id="17" dur="500" fill="hold"/>
                                        <p:tgtEl>
                                          <p:spTgt spid="27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6">
                                            <p:txEl>
                                              <p:pRg st="3" end="3"/>
                                            </p:txEl>
                                          </p:spTgt>
                                        </p:tgtEl>
                                        <p:attrNameLst>
                                          <p:attrName>style.visibility</p:attrName>
                                        </p:attrNameLst>
                                      </p:cBhvr>
                                      <p:to>
                                        <p:strVal val="visible"/>
                                      </p:to>
                                    </p:set>
                                    <p:anim calcmode="lin" valueType="num">
                                      <p:cBhvr additive="base">
                                        <p:cTn id="27" dur="500" fill="hold"/>
                                        <p:tgtEl>
                                          <p:spTgt spid="276">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6">
                                            <p:txEl>
                                              <p:pRg st="4" end="4"/>
                                            </p:txEl>
                                          </p:spTgt>
                                        </p:tgtEl>
                                        <p:attrNameLst>
                                          <p:attrName>style.visibility</p:attrName>
                                        </p:attrNameLst>
                                      </p:cBhvr>
                                      <p:to>
                                        <p:strVal val="visible"/>
                                      </p:to>
                                    </p:set>
                                    <p:anim calcmode="lin" valueType="num">
                                      <p:cBhvr additive="base">
                                        <p:cTn id="33" dur="500" fill="hold"/>
                                        <p:tgtEl>
                                          <p:spTgt spid="276">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2" name="Group 21">
            <a:extLst>
              <a:ext uri="{FF2B5EF4-FFF2-40B4-BE49-F238E27FC236}">
                <a16:creationId xmlns:a16="http://schemas.microsoft.com/office/drawing/2014/main" id="{70384798-209C-4A79-A58C-63C97448BFAE}"/>
              </a:ext>
            </a:extLst>
          </p:cNvPr>
          <p:cNvGrpSpPr/>
          <p:nvPr/>
        </p:nvGrpSpPr>
        <p:grpSpPr>
          <a:xfrm>
            <a:off x="5889102" y="2521998"/>
            <a:ext cx="2557568" cy="2089528"/>
            <a:chOff x="1080982" y="2179904"/>
            <a:chExt cx="2557568" cy="2089528"/>
          </a:xfrm>
        </p:grpSpPr>
        <p:sp>
          <p:nvSpPr>
            <p:cNvPr id="330" name="TextBox 329">
              <a:extLst>
                <a:ext uri="{FF2B5EF4-FFF2-40B4-BE49-F238E27FC236}">
                  <a16:creationId xmlns:a16="http://schemas.microsoft.com/office/drawing/2014/main" id="{A0105250-D3D5-4B4D-BFE3-DFA3517B1322}"/>
                </a:ext>
              </a:extLst>
            </p:cNvPr>
            <p:cNvSpPr txBox="1"/>
            <p:nvPr/>
          </p:nvSpPr>
          <p:spPr bwMode="auto">
            <a:xfrm>
              <a:off x="2880557" y="3807767"/>
              <a:ext cx="75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endParaRPr lang="en-US" altLang="en-US" sz="2400" dirty="0">
                <a:latin typeface="Times New Roman"/>
                <a:cs typeface="Times New Roman" panose="02020603050405020304" pitchFamily="18" charset="0"/>
                <a:sym typeface="Symbol" panose="05050102010706020507" pitchFamily="18" charset="2"/>
              </a:endParaRPr>
            </a:p>
          </p:txBody>
        </p:sp>
        <p:grpSp>
          <p:nvGrpSpPr>
            <p:cNvPr id="13" name="Group 12">
              <a:extLst>
                <a:ext uri="{FF2B5EF4-FFF2-40B4-BE49-F238E27FC236}">
                  <a16:creationId xmlns:a16="http://schemas.microsoft.com/office/drawing/2014/main" id="{49F0251E-E717-434D-BB2C-484AE5EF95B4}"/>
                </a:ext>
              </a:extLst>
            </p:cNvPr>
            <p:cNvGrpSpPr/>
            <p:nvPr/>
          </p:nvGrpSpPr>
          <p:grpSpPr>
            <a:xfrm>
              <a:off x="1080982" y="2179904"/>
              <a:ext cx="1799575" cy="2089528"/>
              <a:chOff x="1080982" y="2179904"/>
              <a:chExt cx="1799575" cy="2089528"/>
            </a:xfrm>
          </p:grpSpPr>
          <p:sp>
            <p:nvSpPr>
              <p:cNvPr id="309" name="Freeform 66">
                <a:extLst>
                  <a:ext uri="{FF2B5EF4-FFF2-40B4-BE49-F238E27FC236}">
                    <a16:creationId xmlns:a16="http://schemas.microsoft.com/office/drawing/2014/main" id="{6747C763-2125-4778-866D-C400F753407C}"/>
                  </a:ext>
                </a:extLst>
              </p:cNvPr>
              <p:cNvSpPr/>
              <p:nvPr/>
            </p:nvSpPr>
            <p:spPr>
              <a:xfrm flipV="1">
                <a:off x="1080982" y="2179904"/>
                <a:ext cx="1071668" cy="1725298"/>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 name="connsiteX0" fmla="*/ 0 w 2668046"/>
                  <a:gd name="connsiteY0" fmla="*/ 837574 h 837574"/>
                  <a:gd name="connsiteX1" fmla="*/ 1376456 w 2668046"/>
                  <a:gd name="connsiteY1" fmla="*/ 101 h 837574"/>
                  <a:gd name="connsiteX2" fmla="*/ 2668046 w 2668046"/>
                  <a:gd name="connsiteY2" fmla="*/ 823061 h 837574"/>
                </a:gdLst>
                <a:ahLst/>
                <a:cxnLst>
                  <a:cxn ang="0">
                    <a:pos x="connsiteX0" y="connsiteY0"/>
                  </a:cxn>
                  <a:cxn ang="0">
                    <a:pos x="connsiteX1" y="connsiteY1"/>
                  </a:cxn>
                  <a:cxn ang="0">
                    <a:pos x="connsiteX2" y="connsiteY2"/>
                  </a:cxn>
                </a:cxnLst>
                <a:rect l="l" t="t" r="r" b="b"/>
                <a:pathLst>
                  <a:path w="2668046" h="837574">
                    <a:moveTo>
                      <a:pt x="0" y="837574"/>
                    </a:moveTo>
                    <a:cubicBezTo>
                      <a:pt x="122396" y="531345"/>
                      <a:pt x="864011" y="-8471"/>
                      <a:pt x="1376456" y="101"/>
                    </a:cubicBezTo>
                    <a:cubicBezTo>
                      <a:pt x="1888901" y="8673"/>
                      <a:pt x="2394679" y="454444"/>
                      <a:pt x="2668046" y="823061"/>
                    </a:cubicBezTo>
                  </a:path>
                </a:pathLst>
              </a:custGeom>
              <a:noFill/>
              <a:ln w="15875">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cxnSp>
            <p:nvCxnSpPr>
              <p:cNvPr id="310" name="Straight Connector 309">
                <a:extLst>
                  <a:ext uri="{FF2B5EF4-FFF2-40B4-BE49-F238E27FC236}">
                    <a16:creationId xmlns:a16="http://schemas.microsoft.com/office/drawing/2014/main" id="{1C83ACF0-57C5-4D5E-82A2-98C5E0DD1038}"/>
                  </a:ext>
                </a:extLst>
              </p:cNvPr>
              <p:cNvCxnSpPr/>
              <p:nvPr/>
            </p:nvCxnSpPr>
            <p:spPr bwMode="auto">
              <a:xfrm>
                <a:off x="1623226" y="2558069"/>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FCF06B73-5D9D-4F34-B3DA-4CB0CE82D281}"/>
                  </a:ext>
                </a:extLst>
              </p:cNvPr>
              <p:cNvCxnSpPr>
                <a:cxnSpLocks/>
              </p:cNvCxnSpPr>
              <p:nvPr/>
            </p:nvCxnSpPr>
            <p:spPr bwMode="auto">
              <a:xfrm flipH="1">
                <a:off x="1517085" y="3880298"/>
                <a:ext cx="1363472" cy="0"/>
              </a:xfrm>
              <a:prstGeom prst="line">
                <a:avLst/>
              </a:prstGeom>
              <a:noFill/>
              <a:ln w="12700" cap="sq" cmpd="sng" algn="ctr">
                <a:solidFill>
                  <a:schemeClr val="tx1"/>
                </a:solidFill>
                <a:prstDash val="solid"/>
                <a:round/>
                <a:headEnd type="none" w="med" len="med"/>
                <a:tailEnd type="none" w="med" len="med"/>
              </a:ln>
              <a:effectLst/>
            </p:spPr>
          </p:cxnSp>
          <p:sp>
            <p:nvSpPr>
              <p:cNvPr id="331" name="TextBox 330">
                <a:extLst>
                  <a:ext uri="{FF2B5EF4-FFF2-40B4-BE49-F238E27FC236}">
                    <a16:creationId xmlns:a16="http://schemas.microsoft.com/office/drawing/2014/main" id="{FECCD6CD-99E8-44EC-9952-50629B9121EB}"/>
                  </a:ext>
                </a:extLst>
              </p:cNvPr>
              <p:cNvSpPr txBox="1"/>
              <p:nvPr/>
            </p:nvSpPr>
            <p:spPr bwMode="auto">
              <a:xfrm>
                <a:off x="2347157" y="3807767"/>
                <a:ext cx="24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66FF33"/>
                    </a:solidFill>
                    <a:latin typeface="Times New Roman"/>
                    <a:cs typeface="Times New Roman" panose="02020603050405020304" pitchFamily="18" charset="0"/>
                    <a:sym typeface="Symbol" panose="05050102010706020507" pitchFamily="18" charset="2"/>
                  </a:rPr>
                  <a:t>1</a:t>
                </a:r>
                <a:endParaRPr lang="en-US" altLang="en-US" sz="2400" dirty="0">
                  <a:latin typeface="Times New Roman"/>
                  <a:cs typeface="Times New Roman" panose="02020603050405020304" pitchFamily="18" charset="0"/>
                  <a:sym typeface="Symbol" panose="05050102010706020507" pitchFamily="18" charset="2"/>
                </a:endParaRPr>
              </a:p>
            </p:txBody>
          </p:sp>
          <p:sp>
            <p:nvSpPr>
              <p:cNvPr id="332" name="TextBox 331">
                <a:extLst>
                  <a:ext uri="{FF2B5EF4-FFF2-40B4-BE49-F238E27FC236}">
                    <a16:creationId xmlns:a16="http://schemas.microsoft.com/office/drawing/2014/main" id="{40FFF357-134B-4A1D-8BB2-638BA7624711}"/>
                  </a:ext>
                </a:extLst>
              </p:cNvPr>
              <p:cNvSpPr txBox="1"/>
              <p:nvPr/>
            </p:nvSpPr>
            <p:spPr bwMode="auto">
              <a:xfrm>
                <a:off x="1489907" y="3807767"/>
                <a:ext cx="24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66FF33"/>
                    </a:solidFill>
                    <a:latin typeface="Times New Roman"/>
                    <a:cs typeface="Times New Roman" panose="02020603050405020304" pitchFamily="18" charset="0"/>
                    <a:sym typeface="Symbol" panose="05050102010706020507" pitchFamily="18" charset="2"/>
                  </a:rPr>
                  <a:t>0</a:t>
                </a:r>
                <a:endParaRPr lang="en-US" altLang="en-US" sz="2400" dirty="0">
                  <a:latin typeface="Times New Roman"/>
                  <a:cs typeface="Times New Roman" panose="02020603050405020304" pitchFamily="18" charset="0"/>
                  <a:sym typeface="Symbol" panose="05050102010706020507" pitchFamily="18" charset="2"/>
                </a:endParaRPr>
              </a:p>
            </p:txBody>
          </p:sp>
        </p:grpSp>
      </p:grpSp>
      <p:grpSp>
        <p:nvGrpSpPr>
          <p:cNvPr id="14" name="Group 13">
            <a:extLst>
              <a:ext uri="{FF2B5EF4-FFF2-40B4-BE49-F238E27FC236}">
                <a16:creationId xmlns:a16="http://schemas.microsoft.com/office/drawing/2014/main" id="{4B952AD8-A961-47EE-B59F-93A400C49294}"/>
              </a:ext>
            </a:extLst>
          </p:cNvPr>
          <p:cNvGrpSpPr/>
          <p:nvPr/>
        </p:nvGrpSpPr>
        <p:grpSpPr>
          <a:xfrm>
            <a:off x="1054212" y="2823541"/>
            <a:ext cx="2148643" cy="1711363"/>
            <a:chOff x="6157157" y="2558069"/>
            <a:chExt cx="2148643" cy="1711363"/>
          </a:xfrm>
        </p:grpSpPr>
        <p:sp>
          <p:nvSpPr>
            <p:cNvPr id="333" name="Freeform 66">
              <a:extLst>
                <a:ext uri="{FF2B5EF4-FFF2-40B4-BE49-F238E27FC236}">
                  <a16:creationId xmlns:a16="http://schemas.microsoft.com/office/drawing/2014/main" id="{BA51A115-BAFD-484B-BB11-68AAEB71D010}"/>
                </a:ext>
              </a:extLst>
            </p:cNvPr>
            <p:cNvSpPr/>
            <p:nvPr/>
          </p:nvSpPr>
          <p:spPr>
            <a:xfrm>
              <a:off x="6314939" y="2767267"/>
              <a:ext cx="885961" cy="1157033"/>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 name="connsiteX0" fmla="*/ 0 w 2640023"/>
                <a:gd name="connsiteY0" fmla="*/ 780713 h 823073"/>
                <a:gd name="connsiteX1" fmla="*/ 1348433 w 2640023"/>
                <a:gd name="connsiteY1" fmla="*/ 113 h 823073"/>
                <a:gd name="connsiteX2" fmla="*/ 2640023 w 2640023"/>
                <a:gd name="connsiteY2" fmla="*/ 823073 h 823073"/>
              </a:gdLst>
              <a:ahLst/>
              <a:cxnLst>
                <a:cxn ang="0">
                  <a:pos x="connsiteX0" y="connsiteY0"/>
                </a:cxn>
                <a:cxn ang="0">
                  <a:pos x="connsiteX1" y="connsiteY1"/>
                </a:cxn>
                <a:cxn ang="0">
                  <a:pos x="connsiteX2" y="connsiteY2"/>
                </a:cxn>
              </a:cxnLst>
              <a:rect l="l" t="t" r="r" b="b"/>
              <a:pathLst>
                <a:path w="2640023" h="823073">
                  <a:moveTo>
                    <a:pt x="0" y="780713"/>
                  </a:moveTo>
                  <a:cubicBezTo>
                    <a:pt x="122396" y="474484"/>
                    <a:pt x="835988" y="-8459"/>
                    <a:pt x="1348433" y="113"/>
                  </a:cubicBezTo>
                  <a:cubicBezTo>
                    <a:pt x="1860878" y="8685"/>
                    <a:pt x="2366656" y="454456"/>
                    <a:pt x="2640023" y="823073"/>
                  </a:cubicBezTo>
                </a:path>
              </a:pathLst>
            </a:custGeom>
            <a:noFill/>
            <a:ln w="15875">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cxnSp>
          <p:nvCxnSpPr>
            <p:cNvPr id="334" name="Straight Connector 333">
              <a:extLst>
                <a:ext uri="{FF2B5EF4-FFF2-40B4-BE49-F238E27FC236}">
                  <a16:creationId xmlns:a16="http://schemas.microsoft.com/office/drawing/2014/main" id="{2A6ADB0B-E540-4194-A673-05F93E1F0651}"/>
                </a:ext>
              </a:extLst>
            </p:cNvPr>
            <p:cNvCxnSpPr/>
            <p:nvPr/>
          </p:nvCxnSpPr>
          <p:spPr bwMode="auto">
            <a:xfrm>
              <a:off x="6290476" y="2558069"/>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D65974D3-CD81-4B9B-86D5-6279F6D3F480}"/>
                </a:ext>
              </a:extLst>
            </p:cNvPr>
            <p:cNvCxnSpPr>
              <a:cxnSpLocks/>
            </p:cNvCxnSpPr>
            <p:nvPr/>
          </p:nvCxnSpPr>
          <p:spPr bwMode="auto">
            <a:xfrm flipH="1">
              <a:off x="6184335" y="3880298"/>
              <a:ext cx="1363472" cy="0"/>
            </a:xfrm>
            <a:prstGeom prst="line">
              <a:avLst/>
            </a:prstGeom>
            <a:noFill/>
            <a:ln w="12700" cap="sq" cmpd="sng" algn="ctr">
              <a:solidFill>
                <a:schemeClr val="tx1"/>
              </a:solidFill>
              <a:prstDash val="solid"/>
              <a:round/>
              <a:headEnd type="none" w="med" len="med"/>
              <a:tailEnd type="none" w="med" len="med"/>
            </a:ln>
            <a:effectLst/>
          </p:spPr>
        </p:cxnSp>
        <p:sp>
          <p:nvSpPr>
            <p:cNvPr id="336" name="TextBox 335">
              <a:extLst>
                <a:ext uri="{FF2B5EF4-FFF2-40B4-BE49-F238E27FC236}">
                  <a16:creationId xmlns:a16="http://schemas.microsoft.com/office/drawing/2014/main" id="{5C4A80C1-7769-44AC-A656-591063BECCF9}"/>
                </a:ext>
              </a:extLst>
            </p:cNvPr>
            <p:cNvSpPr txBox="1"/>
            <p:nvPr/>
          </p:nvSpPr>
          <p:spPr bwMode="auto">
            <a:xfrm>
              <a:off x="7547807" y="3807767"/>
              <a:ext cx="757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endParaRPr lang="en-US" altLang="en-US" sz="2400" dirty="0">
                <a:latin typeface="Times New Roman"/>
                <a:cs typeface="Times New Roman" panose="02020603050405020304" pitchFamily="18" charset="0"/>
                <a:sym typeface="Symbol" panose="05050102010706020507" pitchFamily="18" charset="2"/>
              </a:endParaRPr>
            </a:p>
          </p:txBody>
        </p:sp>
        <p:sp>
          <p:nvSpPr>
            <p:cNvPr id="337" name="TextBox 336">
              <a:extLst>
                <a:ext uri="{FF2B5EF4-FFF2-40B4-BE49-F238E27FC236}">
                  <a16:creationId xmlns:a16="http://schemas.microsoft.com/office/drawing/2014/main" id="{1C25283A-9C65-49FE-9AC7-0A81AC263216}"/>
                </a:ext>
              </a:extLst>
            </p:cNvPr>
            <p:cNvSpPr txBox="1"/>
            <p:nvPr/>
          </p:nvSpPr>
          <p:spPr bwMode="auto">
            <a:xfrm>
              <a:off x="7014407" y="3807767"/>
              <a:ext cx="24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66FF33"/>
                  </a:solidFill>
                  <a:latin typeface="Times New Roman"/>
                  <a:cs typeface="Times New Roman" panose="02020603050405020304" pitchFamily="18" charset="0"/>
                  <a:sym typeface="Symbol" panose="05050102010706020507" pitchFamily="18" charset="2"/>
                </a:rPr>
                <a:t>1</a:t>
              </a:r>
              <a:endParaRPr lang="en-US" altLang="en-US" sz="2400" dirty="0">
                <a:latin typeface="Times New Roman"/>
                <a:cs typeface="Times New Roman" panose="02020603050405020304" pitchFamily="18" charset="0"/>
                <a:sym typeface="Symbol" panose="05050102010706020507" pitchFamily="18" charset="2"/>
              </a:endParaRPr>
            </a:p>
          </p:txBody>
        </p:sp>
        <p:sp>
          <p:nvSpPr>
            <p:cNvPr id="338" name="TextBox 337">
              <a:extLst>
                <a:ext uri="{FF2B5EF4-FFF2-40B4-BE49-F238E27FC236}">
                  <a16:creationId xmlns:a16="http://schemas.microsoft.com/office/drawing/2014/main" id="{4B2643C1-2A37-4F91-9A00-3DB7D971EEDC}"/>
                </a:ext>
              </a:extLst>
            </p:cNvPr>
            <p:cNvSpPr txBox="1"/>
            <p:nvPr/>
          </p:nvSpPr>
          <p:spPr bwMode="auto">
            <a:xfrm>
              <a:off x="6157157" y="3807767"/>
              <a:ext cx="243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66FF33"/>
                  </a:solidFill>
                  <a:latin typeface="Times New Roman"/>
                  <a:cs typeface="Times New Roman" panose="02020603050405020304" pitchFamily="18" charset="0"/>
                  <a:sym typeface="Symbol" panose="05050102010706020507" pitchFamily="18" charset="2"/>
                </a:rPr>
                <a:t>0</a:t>
              </a:r>
              <a:endParaRPr lang="en-US" altLang="en-US" sz="2400" dirty="0">
                <a:latin typeface="Times New Roman"/>
                <a:cs typeface="Times New Roman" panose="02020603050405020304" pitchFamily="18" charset="0"/>
                <a:sym typeface="Symbol" panose="05050102010706020507" pitchFamily="18" charset="2"/>
              </a:endParaRPr>
            </a:p>
          </p:txBody>
        </p:sp>
      </p:grpSp>
      <p:sp>
        <p:nvSpPr>
          <p:cNvPr id="339" name="TextBox 338">
            <a:extLst>
              <a:ext uri="{FF2B5EF4-FFF2-40B4-BE49-F238E27FC236}">
                <a16:creationId xmlns:a16="http://schemas.microsoft.com/office/drawing/2014/main" id="{176F2DC1-60A2-4F94-ACED-349BE3DD0DCC}"/>
              </a:ext>
            </a:extLst>
          </p:cNvPr>
          <p:cNvSpPr txBox="1"/>
          <p:nvPr/>
        </p:nvSpPr>
        <p:spPr bwMode="auto">
          <a:xfrm>
            <a:off x="5433255" y="1043157"/>
            <a:ext cx="3444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latin typeface="Times New Roman"/>
                <a:cs typeface="Times New Roman" panose="02020603050405020304" pitchFamily="18" charset="0"/>
                <a:sym typeface="Symbol" pitchFamily="18" charset="2"/>
              </a:rPr>
              <a:t>weights are big non-zeros.</a:t>
            </a:r>
          </a:p>
        </p:txBody>
      </p:sp>
      <p:sp>
        <p:nvSpPr>
          <p:cNvPr id="340" name="TextBox 339">
            <a:extLst>
              <a:ext uri="{FF2B5EF4-FFF2-40B4-BE49-F238E27FC236}">
                <a16:creationId xmlns:a16="http://schemas.microsoft.com/office/drawing/2014/main" id="{44CD5015-38B9-4315-83A4-D3429D6B4824}"/>
              </a:ext>
            </a:extLst>
          </p:cNvPr>
          <p:cNvSpPr txBox="1"/>
          <p:nvPr/>
        </p:nvSpPr>
        <p:spPr bwMode="auto">
          <a:xfrm>
            <a:off x="693171" y="1043157"/>
            <a:ext cx="34440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latin typeface="Times New Roman"/>
                <a:cs typeface="Times New Roman" panose="02020603050405020304" pitchFamily="18" charset="0"/>
                <a:sym typeface="Symbol" pitchFamily="18" charset="2"/>
              </a:rPr>
              <a:t>It could equally punish </a:t>
            </a:r>
            <a:br>
              <a:rPr lang="en-US" altLang="en-US" sz="2400" dirty="0">
                <a:latin typeface="Times New Roman"/>
                <a:cs typeface="Times New Roman" panose="02020603050405020304" pitchFamily="18" charset="0"/>
                <a:sym typeface="Symbol" pitchFamily="18" charset="2"/>
              </a:rPr>
            </a:br>
            <a:r>
              <a:rPr lang="en-US" altLang="en-US" sz="2400" dirty="0">
                <a:latin typeface="Times New Roman"/>
                <a:cs typeface="Times New Roman" panose="02020603050405020304" pitchFamily="18" charset="0"/>
                <a:sym typeface="Symbol" pitchFamily="18" charset="2"/>
              </a:rPr>
              <a:t> for being non 0/1</a:t>
            </a:r>
          </a:p>
        </p:txBody>
      </p:sp>
      <p:sp>
        <p:nvSpPr>
          <p:cNvPr id="341" name="TextBox 340">
            <a:extLst>
              <a:ext uri="{FF2B5EF4-FFF2-40B4-BE49-F238E27FC236}">
                <a16:creationId xmlns:a16="http://schemas.microsoft.com/office/drawing/2014/main" id="{F0C0007C-80CF-4628-8021-28E222A11E80}"/>
              </a:ext>
            </a:extLst>
          </p:cNvPr>
          <p:cNvSpPr txBox="1"/>
          <p:nvPr/>
        </p:nvSpPr>
        <p:spPr bwMode="auto">
          <a:xfrm>
            <a:off x="5943598" y="4762415"/>
            <a:ext cx="2910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latin typeface="Times New Roman"/>
                <a:cs typeface="Times New Roman" panose="02020603050405020304" pitchFamily="18" charset="0"/>
                <a:sym typeface="Symbol" pitchFamily="18" charset="2"/>
              </a:rPr>
              <a:t>But this function has </a:t>
            </a:r>
            <a:br>
              <a:rPr lang="en-US" altLang="en-US" sz="2400" dirty="0">
                <a:latin typeface="Times New Roman"/>
                <a:cs typeface="Times New Roman" panose="02020603050405020304" pitchFamily="18" charset="0"/>
                <a:sym typeface="Symbol" pitchFamily="18" charset="2"/>
              </a:rPr>
            </a:br>
            <a:r>
              <a:rPr lang="en-US" altLang="en-US" sz="2400" dirty="0">
                <a:latin typeface="Times New Roman"/>
                <a:cs typeface="Times New Roman" panose="02020603050405020304" pitchFamily="18" charset="0"/>
                <a:sym typeface="Symbol" pitchFamily="18" charset="2"/>
              </a:rPr>
              <a:t> 1 local minimum.</a:t>
            </a:r>
          </a:p>
        </p:txBody>
      </p:sp>
      <p:sp>
        <p:nvSpPr>
          <p:cNvPr id="342" name="TextBox 341">
            <a:extLst>
              <a:ext uri="{FF2B5EF4-FFF2-40B4-BE49-F238E27FC236}">
                <a16:creationId xmlns:a16="http://schemas.microsoft.com/office/drawing/2014/main" id="{D6A28D37-CFD7-4B6E-BA27-5CA9B89DF61F}"/>
              </a:ext>
            </a:extLst>
          </p:cNvPr>
          <p:cNvSpPr txBox="1"/>
          <p:nvPr/>
        </p:nvSpPr>
        <p:spPr bwMode="auto">
          <a:xfrm>
            <a:off x="1039462" y="4611526"/>
            <a:ext cx="4548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latin typeface="Times New Roman"/>
                <a:cs typeface="Times New Roman" panose="02020603050405020304" pitchFamily="18" charset="0"/>
                <a:sym typeface="Symbol" pitchFamily="18" charset="2"/>
              </a:rPr>
              <a:t>This one has </a:t>
            </a:r>
            <a:br>
              <a:rPr lang="en-US" altLang="en-US" sz="2400" dirty="0">
                <a:latin typeface="Times New Roman"/>
                <a:cs typeface="Times New Roman" panose="02020603050405020304" pitchFamily="18" charset="0"/>
                <a:sym typeface="Symbol" pitchFamily="18" charset="2"/>
              </a:rPr>
            </a:br>
            <a:r>
              <a:rPr lang="en-US" altLang="en-US" sz="2400" dirty="0">
                <a:latin typeface="Times New Roman"/>
                <a:cs typeface="Times New Roman" panose="02020603050405020304" pitchFamily="18" charset="0"/>
                <a:sym typeface="Symbol" pitchFamily="18" charset="2"/>
              </a:rPr>
              <a:t> 2 local minimum.</a:t>
            </a:r>
          </a:p>
          <a:p>
            <a:r>
              <a:rPr lang="en-US" altLang="en-US" sz="2400" dirty="0">
                <a:latin typeface="Times New Roman"/>
                <a:cs typeface="Times New Roman" panose="02020603050405020304" pitchFamily="18" charset="0"/>
                <a:sym typeface="Symbol" pitchFamily="18" charset="2"/>
              </a:rPr>
              <a:t>And </a:t>
            </a:r>
            <a:r>
              <a:rPr lang="en-US" altLang="en-US" sz="2400" dirty="0" err="1">
                <a:latin typeface="Times New Roman"/>
                <a:cs typeface="Times New Roman" panose="02020603050405020304" pitchFamily="18" charset="0"/>
                <a:sym typeface="Symbol" pitchFamily="18" charset="2"/>
              </a:rPr>
              <a:t>2</a:t>
            </a:r>
            <a:r>
              <a:rPr lang="en-US" altLang="en-US" sz="2400" baseline="30000" dirty="0" err="1">
                <a:latin typeface="Times New Roman"/>
                <a:cs typeface="Times New Roman" panose="02020603050405020304" pitchFamily="18" charset="0"/>
                <a:sym typeface="Symbol" pitchFamily="18" charset="2"/>
              </a:rPr>
              <a:t>n</a:t>
            </a:r>
            <a:r>
              <a:rPr lang="en-US" altLang="en-US" sz="2400" dirty="0">
                <a:latin typeface="Times New Roman"/>
                <a:cs typeface="Times New Roman" panose="02020603050405020304" pitchFamily="18" charset="0"/>
                <a:sym typeface="Symbol" pitchFamily="18" charset="2"/>
              </a:rPr>
              <a:t>  with n of them.</a:t>
            </a:r>
          </a:p>
        </p:txBody>
      </p:sp>
      <p:grpSp>
        <p:nvGrpSpPr>
          <p:cNvPr id="21" name="Group 20">
            <a:extLst>
              <a:ext uri="{FF2B5EF4-FFF2-40B4-BE49-F238E27FC236}">
                <a16:creationId xmlns:a16="http://schemas.microsoft.com/office/drawing/2014/main" id="{A5CFC8C7-FFA3-4DB2-816E-F381BA8035F3}"/>
              </a:ext>
            </a:extLst>
          </p:cNvPr>
          <p:cNvGrpSpPr/>
          <p:nvPr/>
        </p:nvGrpSpPr>
        <p:grpSpPr>
          <a:xfrm>
            <a:off x="1214500" y="2425682"/>
            <a:ext cx="1717591" cy="1820979"/>
            <a:chOff x="6317445" y="2160210"/>
            <a:chExt cx="1717591" cy="1820979"/>
          </a:xfrm>
        </p:grpSpPr>
        <p:sp>
          <p:nvSpPr>
            <p:cNvPr id="344" name="Freeform 66">
              <a:extLst>
                <a:ext uri="{FF2B5EF4-FFF2-40B4-BE49-F238E27FC236}">
                  <a16:creationId xmlns:a16="http://schemas.microsoft.com/office/drawing/2014/main" id="{592EB6C6-BAB5-4818-AF4A-7F5E57E7469B}"/>
                </a:ext>
              </a:extLst>
            </p:cNvPr>
            <p:cNvSpPr/>
            <p:nvPr/>
          </p:nvSpPr>
          <p:spPr>
            <a:xfrm>
              <a:off x="6879839" y="2160210"/>
              <a:ext cx="870721" cy="1157048"/>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cxnSp>
          <p:nvCxnSpPr>
            <p:cNvPr id="346" name="Straight Connector 345">
              <a:extLst>
                <a:ext uri="{FF2B5EF4-FFF2-40B4-BE49-F238E27FC236}">
                  <a16:creationId xmlns:a16="http://schemas.microsoft.com/office/drawing/2014/main" id="{E14EE70B-CB2F-4610-AA2C-E39D6E192884}"/>
                </a:ext>
              </a:extLst>
            </p:cNvPr>
            <p:cNvCxnSpPr>
              <a:cxnSpLocks/>
            </p:cNvCxnSpPr>
            <p:nvPr/>
          </p:nvCxnSpPr>
          <p:spPr bwMode="auto">
            <a:xfrm flipH="1">
              <a:off x="6671564" y="3213548"/>
              <a:ext cx="1363472" cy="0"/>
            </a:xfrm>
            <a:prstGeom prst="line">
              <a:avLst/>
            </a:prstGeom>
            <a:noFill/>
            <a:ln w="12700" cap="sq" cmpd="sng" algn="ctr">
              <a:solidFill>
                <a:schemeClr val="tx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0DC3F834-775E-49BE-BCF0-B4EC912DB79F}"/>
                </a:ext>
              </a:extLst>
            </p:cNvPr>
            <p:cNvCxnSpPr>
              <a:cxnSpLocks/>
            </p:cNvCxnSpPr>
            <p:nvPr/>
          </p:nvCxnSpPr>
          <p:spPr bwMode="auto">
            <a:xfrm flipH="1">
              <a:off x="6330179" y="2952750"/>
              <a:ext cx="684228" cy="906265"/>
            </a:xfrm>
            <a:prstGeom prst="line">
              <a:avLst/>
            </a:prstGeom>
            <a:noFill/>
            <a:ln w="12700" cap="sq" cmpd="sng" algn="ctr">
              <a:solidFill>
                <a:schemeClr val="tx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60226DB0-6277-4CB8-8BE5-92A9111D9458}"/>
                </a:ext>
              </a:extLst>
            </p:cNvPr>
            <p:cNvCxnSpPr>
              <a:cxnSpLocks/>
            </p:cNvCxnSpPr>
            <p:nvPr/>
          </p:nvCxnSpPr>
          <p:spPr bwMode="auto">
            <a:xfrm flipH="1">
              <a:off x="7243064" y="2952750"/>
              <a:ext cx="684228" cy="906265"/>
            </a:xfrm>
            <a:prstGeom prst="line">
              <a:avLst/>
            </a:prstGeom>
            <a:noFill/>
            <a:ln w="12700" cap="sq" cmpd="sng" algn="ctr">
              <a:solidFill>
                <a:schemeClr val="tx1"/>
              </a:solidFill>
              <a:prstDash val="solid"/>
              <a:round/>
              <a:headEnd type="none" w="med" len="med"/>
              <a:tailEnd type="none" w="med" len="med"/>
            </a:ln>
            <a:effectLst/>
          </p:spPr>
        </p:cxnSp>
        <p:sp>
          <p:nvSpPr>
            <p:cNvPr id="18" name="Freeform: Shape 17">
              <a:extLst>
                <a:ext uri="{FF2B5EF4-FFF2-40B4-BE49-F238E27FC236}">
                  <a16:creationId xmlns:a16="http://schemas.microsoft.com/office/drawing/2014/main" id="{A8A6CE89-CE76-4C50-B7CE-371966CE1648}"/>
                </a:ext>
              </a:extLst>
            </p:cNvPr>
            <p:cNvSpPr/>
            <p:nvPr/>
          </p:nvSpPr>
          <p:spPr>
            <a:xfrm>
              <a:off x="6317445" y="2455986"/>
              <a:ext cx="616755" cy="1519518"/>
            </a:xfrm>
            <a:custGeom>
              <a:avLst/>
              <a:gdLst>
                <a:gd name="connsiteX0" fmla="*/ 18749 w 647399"/>
                <a:gd name="connsiteY0" fmla="*/ 1523350 h 1625565"/>
                <a:gd name="connsiteX1" fmla="*/ 56849 w 647399"/>
                <a:gd name="connsiteY1" fmla="*/ 1466200 h 1625565"/>
                <a:gd name="connsiteX2" fmla="*/ 494999 w 647399"/>
                <a:gd name="connsiteY2" fmla="*/ 18400 h 1625565"/>
                <a:gd name="connsiteX3" fmla="*/ 647399 w 647399"/>
                <a:gd name="connsiteY3" fmla="*/ 780400 h 1625565"/>
                <a:gd name="connsiteX0" fmla="*/ 12923 w 641573"/>
                <a:gd name="connsiteY0" fmla="*/ 1468314 h 1566789"/>
                <a:gd name="connsiteX1" fmla="*/ 51023 w 641573"/>
                <a:gd name="connsiteY1" fmla="*/ 1411164 h 1566789"/>
                <a:gd name="connsiteX2" fmla="*/ 374873 w 641573"/>
                <a:gd name="connsiteY2" fmla="*/ 20514 h 1566789"/>
                <a:gd name="connsiteX3" fmla="*/ 641573 w 641573"/>
                <a:gd name="connsiteY3" fmla="*/ 725364 h 1566789"/>
                <a:gd name="connsiteX0" fmla="*/ 33825 w 616755"/>
                <a:gd name="connsiteY0" fmla="*/ 1361634 h 1519518"/>
                <a:gd name="connsiteX1" fmla="*/ 26205 w 616755"/>
                <a:gd name="connsiteY1" fmla="*/ 1411164 h 1519518"/>
                <a:gd name="connsiteX2" fmla="*/ 350055 w 616755"/>
                <a:gd name="connsiteY2" fmla="*/ 20514 h 1519518"/>
                <a:gd name="connsiteX3" fmla="*/ 616755 w 616755"/>
                <a:gd name="connsiteY3" fmla="*/ 725364 h 1519518"/>
              </a:gdLst>
              <a:ahLst/>
              <a:cxnLst>
                <a:cxn ang="0">
                  <a:pos x="connsiteX0" y="connsiteY0"/>
                </a:cxn>
                <a:cxn ang="0">
                  <a:pos x="connsiteX1" y="connsiteY1"/>
                </a:cxn>
                <a:cxn ang="0">
                  <a:pos x="connsiteX2" y="connsiteY2"/>
                </a:cxn>
                <a:cxn ang="0">
                  <a:pos x="connsiteX3" y="connsiteY3"/>
                </a:cxn>
              </a:cxnLst>
              <a:rect l="l" t="t" r="r" b="b"/>
              <a:pathLst>
                <a:path w="616755" h="1519518">
                  <a:moveTo>
                    <a:pt x="33825" y="1361634"/>
                  </a:moveTo>
                  <a:cubicBezTo>
                    <a:pt x="13187" y="1458471"/>
                    <a:pt x="-26500" y="1634684"/>
                    <a:pt x="26205" y="1411164"/>
                  </a:cubicBezTo>
                  <a:cubicBezTo>
                    <a:pt x="78910" y="1187644"/>
                    <a:pt x="251630" y="134814"/>
                    <a:pt x="350055" y="20514"/>
                  </a:cubicBezTo>
                  <a:cubicBezTo>
                    <a:pt x="448480" y="-93786"/>
                    <a:pt x="589767" y="287214"/>
                    <a:pt x="616755" y="725364"/>
                  </a:cubicBezTo>
                </a:path>
              </a:pathLst>
            </a:custGeom>
            <a:noFill/>
            <a:ln w="25400">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53" name="Freeform: Shape 352">
              <a:extLst>
                <a:ext uri="{FF2B5EF4-FFF2-40B4-BE49-F238E27FC236}">
                  <a16:creationId xmlns:a16="http://schemas.microsoft.com/office/drawing/2014/main" id="{4A89D873-830F-4BEC-8A24-764BEF35B46C}"/>
                </a:ext>
              </a:extLst>
            </p:cNvPr>
            <p:cNvSpPr/>
            <p:nvPr/>
          </p:nvSpPr>
          <p:spPr>
            <a:xfrm>
              <a:off x="7177938" y="2455986"/>
              <a:ext cx="522270" cy="1525203"/>
            </a:xfrm>
            <a:custGeom>
              <a:avLst/>
              <a:gdLst>
                <a:gd name="connsiteX0" fmla="*/ 18749 w 647399"/>
                <a:gd name="connsiteY0" fmla="*/ 1523350 h 1625565"/>
                <a:gd name="connsiteX1" fmla="*/ 56849 w 647399"/>
                <a:gd name="connsiteY1" fmla="*/ 1466200 h 1625565"/>
                <a:gd name="connsiteX2" fmla="*/ 494999 w 647399"/>
                <a:gd name="connsiteY2" fmla="*/ 18400 h 1625565"/>
                <a:gd name="connsiteX3" fmla="*/ 647399 w 647399"/>
                <a:gd name="connsiteY3" fmla="*/ 780400 h 1625565"/>
                <a:gd name="connsiteX0" fmla="*/ 12923 w 641573"/>
                <a:gd name="connsiteY0" fmla="*/ 1468314 h 1566789"/>
                <a:gd name="connsiteX1" fmla="*/ 51023 w 641573"/>
                <a:gd name="connsiteY1" fmla="*/ 1411164 h 1566789"/>
                <a:gd name="connsiteX2" fmla="*/ 374873 w 641573"/>
                <a:gd name="connsiteY2" fmla="*/ 20514 h 1566789"/>
                <a:gd name="connsiteX3" fmla="*/ 641573 w 641573"/>
                <a:gd name="connsiteY3" fmla="*/ 725364 h 1566789"/>
                <a:gd name="connsiteX0" fmla="*/ 51278 w 608861"/>
                <a:gd name="connsiteY0" fmla="*/ 1376874 h 1525203"/>
                <a:gd name="connsiteX1" fmla="*/ 18311 w 608861"/>
                <a:gd name="connsiteY1" fmla="*/ 1411164 h 1525203"/>
                <a:gd name="connsiteX2" fmla="*/ 342161 w 608861"/>
                <a:gd name="connsiteY2" fmla="*/ 20514 h 1525203"/>
                <a:gd name="connsiteX3" fmla="*/ 608861 w 608861"/>
                <a:gd name="connsiteY3" fmla="*/ 725364 h 1525203"/>
              </a:gdLst>
              <a:ahLst/>
              <a:cxnLst>
                <a:cxn ang="0">
                  <a:pos x="connsiteX0" y="connsiteY0"/>
                </a:cxn>
                <a:cxn ang="0">
                  <a:pos x="connsiteX1" y="connsiteY1"/>
                </a:cxn>
                <a:cxn ang="0">
                  <a:pos x="connsiteX2" y="connsiteY2"/>
                </a:cxn>
                <a:cxn ang="0">
                  <a:pos x="connsiteX3" y="connsiteY3"/>
                </a:cxn>
              </a:cxnLst>
              <a:rect l="l" t="t" r="r" b="b"/>
              <a:pathLst>
                <a:path w="608861" h="1525203">
                  <a:moveTo>
                    <a:pt x="51278" y="1376874"/>
                  </a:moveTo>
                  <a:cubicBezTo>
                    <a:pt x="30640" y="1473711"/>
                    <a:pt x="-30169" y="1637224"/>
                    <a:pt x="18311" y="1411164"/>
                  </a:cubicBezTo>
                  <a:cubicBezTo>
                    <a:pt x="66791" y="1185104"/>
                    <a:pt x="243736" y="134814"/>
                    <a:pt x="342161" y="20514"/>
                  </a:cubicBezTo>
                  <a:cubicBezTo>
                    <a:pt x="440586" y="-93786"/>
                    <a:pt x="581873" y="287214"/>
                    <a:pt x="608861" y="725364"/>
                  </a:cubicBezTo>
                </a:path>
              </a:pathLst>
            </a:custGeom>
            <a:noFill/>
            <a:ln w="25400">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354" name="TextBox 353">
            <a:extLst>
              <a:ext uri="{FF2B5EF4-FFF2-40B4-BE49-F238E27FC236}">
                <a16:creationId xmlns:a16="http://schemas.microsoft.com/office/drawing/2014/main" id="{E1844962-5020-4B63-B037-28C9F0117A5D}"/>
              </a:ext>
            </a:extLst>
          </p:cNvPr>
          <p:cNvSpPr txBox="1"/>
          <p:nvPr/>
        </p:nvSpPr>
        <p:spPr bwMode="auto">
          <a:xfrm>
            <a:off x="423107" y="538727"/>
            <a:ext cx="6341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chemeClr val="tx2"/>
                </a:solidFill>
                <a:latin typeface="Times New Roman"/>
                <a:cs typeface="Times New Roman" panose="02020603050405020304" pitchFamily="18" charset="0"/>
                <a:sym typeface="Symbol" pitchFamily="18" charset="2"/>
              </a:rPr>
              <a:t>Regularization: </a:t>
            </a:r>
            <a:r>
              <a:rPr lang="en-US" altLang="en-US" sz="2400" dirty="0">
                <a:latin typeface="Times New Roman"/>
                <a:cs typeface="Times New Roman" panose="02020603050405020304" pitchFamily="18" charset="0"/>
                <a:sym typeface="Symbol" pitchFamily="18" charset="2"/>
              </a:rPr>
              <a:t>Adds error when</a:t>
            </a:r>
          </a:p>
        </p:txBody>
      </p:sp>
      <p:sp>
        <p:nvSpPr>
          <p:cNvPr id="355" name="TextBox 354">
            <a:extLst>
              <a:ext uri="{FF2B5EF4-FFF2-40B4-BE49-F238E27FC236}">
                <a16:creationId xmlns:a16="http://schemas.microsoft.com/office/drawing/2014/main" id="{154EEED9-0B61-482B-89A1-145DA68A2188}"/>
              </a:ext>
            </a:extLst>
          </p:cNvPr>
          <p:cNvSpPr txBox="1"/>
          <p:nvPr/>
        </p:nvSpPr>
        <p:spPr bwMode="auto">
          <a:xfrm>
            <a:off x="390858" y="1874154"/>
            <a:ext cx="4074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latin typeface="Times New Roman"/>
                <a:cs typeface="Times New Roman" panose="02020603050405020304" pitchFamily="18" charset="0"/>
                <a:sym typeface="Symbol" panose="05050102010706020507" pitchFamily="18" charset="2"/>
              </a:rPr>
              <a:t>Requiring </a:t>
            </a:r>
            <a:r>
              <a:rPr lang="en-US" altLang="en-US" sz="2400" i="1" dirty="0" err="1">
                <a:solidFill>
                  <a:srgbClr val="66FF33"/>
                </a:solidFill>
                <a:latin typeface="Times New Roman"/>
                <a:cs typeface="Times New Roman" panose="02020603050405020304" pitchFamily="18" charset="0"/>
                <a:sym typeface="Symbol" panose="05050102010706020507" pitchFamily="18" charset="2"/>
              </a:rPr>
              <a:t>w</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ij</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{0,1}</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is hard.</a:t>
            </a:r>
          </a:p>
        </p:txBody>
      </p:sp>
    </p:spTree>
    <p:extLst>
      <p:ext uri="{BB962C8B-B14F-4D97-AF65-F5344CB8AC3E}">
        <p14:creationId xmlns:p14="http://schemas.microsoft.com/office/powerpoint/2010/main" val="27549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fill="hold"/>
                                        <p:tgtEl>
                                          <p:spTgt spid="354"/>
                                        </p:tgtEl>
                                        <p:attrNameLst>
                                          <p:attrName>ppt_x</p:attrName>
                                        </p:attrNameLst>
                                      </p:cBhvr>
                                      <p:tavLst>
                                        <p:tav tm="0">
                                          <p:val>
                                            <p:strVal val="#ppt_x"/>
                                          </p:val>
                                        </p:tav>
                                        <p:tav tm="100000">
                                          <p:val>
                                            <p:strVal val="#ppt_x"/>
                                          </p:val>
                                        </p:tav>
                                      </p:tavLst>
                                    </p:anim>
                                    <p:anim calcmode="lin" valueType="num">
                                      <p:cBhvr additive="base">
                                        <p:cTn id="8" dur="500" fill="hold"/>
                                        <p:tgtEl>
                                          <p:spTgt spid="3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9"/>
                                        </p:tgtEl>
                                        <p:attrNameLst>
                                          <p:attrName>style.visibility</p:attrName>
                                        </p:attrNameLst>
                                      </p:cBhvr>
                                      <p:to>
                                        <p:strVal val="visible"/>
                                      </p:to>
                                    </p:set>
                                    <p:anim calcmode="lin" valueType="num">
                                      <p:cBhvr additive="base">
                                        <p:cTn id="11" dur="500" fill="hold"/>
                                        <p:tgtEl>
                                          <p:spTgt spid="339"/>
                                        </p:tgtEl>
                                        <p:attrNameLst>
                                          <p:attrName>ppt_x</p:attrName>
                                        </p:attrNameLst>
                                      </p:cBhvr>
                                      <p:tavLst>
                                        <p:tav tm="0">
                                          <p:val>
                                            <p:strVal val="#ppt_x"/>
                                          </p:val>
                                        </p:tav>
                                        <p:tav tm="100000">
                                          <p:val>
                                            <p:strVal val="#ppt_x"/>
                                          </p:val>
                                        </p:tav>
                                      </p:tavLst>
                                    </p:anim>
                                    <p:anim calcmode="lin" valueType="num">
                                      <p:cBhvr additive="base">
                                        <p:cTn id="12" dur="500" fill="hold"/>
                                        <p:tgtEl>
                                          <p:spTgt spid="3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0"/>
                                        </p:tgtEl>
                                        <p:attrNameLst>
                                          <p:attrName>style.visibility</p:attrName>
                                        </p:attrNameLst>
                                      </p:cBhvr>
                                      <p:to>
                                        <p:strVal val="visible"/>
                                      </p:to>
                                    </p:set>
                                    <p:anim calcmode="lin" valueType="num">
                                      <p:cBhvr additive="base">
                                        <p:cTn id="21" dur="500" fill="hold"/>
                                        <p:tgtEl>
                                          <p:spTgt spid="340"/>
                                        </p:tgtEl>
                                        <p:attrNameLst>
                                          <p:attrName>ppt_x</p:attrName>
                                        </p:attrNameLst>
                                      </p:cBhvr>
                                      <p:tavLst>
                                        <p:tav tm="0">
                                          <p:val>
                                            <p:strVal val="#ppt_x"/>
                                          </p:val>
                                        </p:tav>
                                        <p:tav tm="100000">
                                          <p:val>
                                            <p:strVal val="#ppt_x"/>
                                          </p:val>
                                        </p:tav>
                                      </p:tavLst>
                                    </p:anim>
                                    <p:anim calcmode="lin" valueType="num">
                                      <p:cBhvr additive="base">
                                        <p:cTn id="22" dur="500" fill="hold"/>
                                        <p:tgtEl>
                                          <p:spTgt spid="34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1"/>
                                        </p:tgtEl>
                                        <p:attrNameLst>
                                          <p:attrName>style.visibility</p:attrName>
                                        </p:attrNameLst>
                                      </p:cBhvr>
                                      <p:to>
                                        <p:strVal val="visible"/>
                                      </p:to>
                                    </p:set>
                                    <p:anim calcmode="lin" valueType="num">
                                      <p:cBhvr additive="base">
                                        <p:cTn id="31" dur="500" fill="hold"/>
                                        <p:tgtEl>
                                          <p:spTgt spid="341"/>
                                        </p:tgtEl>
                                        <p:attrNameLst>
                                          <p:attrName>ppt_x</p:attrName>
                                        </p:attrNameLst>
                                      </p:cBhvr>
                                      <p:tavLst>
                                        <p:tav tm="0">
                                          <p:val>
                                            <p:strVal val="#ppt_x"/>
                                          </p:val>
                                        </p:tav>
                                        <p:tav tm="100000">
                                          <p:val>
                                            <p:strVal val="#ppt_x"/>
                                          </p:val>
                                        </p:tav>
                                      </p:tavLst>
                                    </p:anim>
                                    <p:anim calcmode="lin" valueType="num">
                                      <p:cBhvr additive="base">
                                        <p:cTn id="32" dur="500" fill="hold"/>
                                        <p:tgtEl>
                                          <p:spTgt spid="3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2">
                                            <p:txEl>
                                              <p:pRg st="0" end="0"/>
                                            </p:txEl>
                                          </p:spTgt>
                                        </p:tgtEl>
                                        <p:attrNameLst>
                                          <p:attrName>style.visibility</p:attrName>
                                        </p:attrNameLst>
                                      </p:cBhvr>
                                      <p:to>
                                        <p:strVal val="visible"/>
                                      </p:to>
                                    </p:set>
                                    <p:anim calcmode="lin" valueType="num">
                                      <p:cBhvr additive="base">
                                        <p:cTn id="37" dur="500" fill="hold"/>
                                        <p:tgtEl>
                                          <p:spTgt spid="34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2">
                                            <p:txEl>
                                              <p:pRg st="1" end="1"/>
                                            </p:txEl>
                                          </p:spTgt>
                                        </p:tgtEl>
                                        <p:attrNameLst>
                                          <p:attrName>style.visibility</p:attrName>
                                        </p:attrNameLst>
                                      </p:cBhvr>
                                      <p:to>
                                        <p:strVal val="visible"/>
                                      </p:to>
                                    </p:set>
                                    <p:anim calcmode="lin" valueType="num">
                                      <p:cBhvr additive="base">
                                        <p:cTn id="43" dur="500" fill="hold"/>
                                        <p:tgtEl>
                                          <p:spTgt spid="34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2">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p:bldP spid="341" grpId="0"/>
      <p:bldP spid="35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9E2B8B3F-778D-45A6-BD67-3D40B981FABB}"/>
              </a:ext>
            </a:extLst>
          </p:cNvPr>
          <p:cNvGrpSpPr/>
          <p:nvPr/>
        </p:nvGrpSpPr>
        <p:grpSpPr>
          <a:xfrm>
            <a:off x="783997" y="3230940"/>
            <a:ext cx="7674203" cy="3464611"/>
            <a:chOff x="783997" y="3230940"/>
            <a:chExt cx="7674203" cy="3464611"/>
          </a:xfrm>
        </p:grpSpPr>
        <p:grpSp>
          <p:nvGrpSpPr>
            <p:cNvPr id="24" name="Group 23">
              <a:extLst>
                <a:ext uri="{FF2B5EF4-FFF2-40B4-BE49-F238E27FC236}">
                  <a16:creationId xmlns:a16="http://schemas.microsoft.com/office/drawing/2014/main" id="{36CE419D-35A1-47EA-9174-7F23A274B032}"/>
                </a:ext>
              </a:extLst>
            </p:cNvPr>
            <p:cNvGrpSpPr/>
            <p:nvPr/>
          </p:nvGrpSpPr>
          <p:grpSpPr>
            <a:xfrm>
              <a:off x="783997" y="3230940"/>
              <a:ext cx="7674203" cy="3464611"/>
              <a:chOff x="490537" y="1066800"/>
              <a:chExt cx="7674203" cy="3464611"/>
            </a:xfrm>
          </p:grpSpPr>
          <p:pic>
            <p:nvPicPr>
              <p:cNvPr id="1026" name="Picture 2" descr="3D plot">
                <a:extLst>
                  <a:ext uri="{FF2B5EF4-FFF2-40B4-BE49-F238E27FC236}">
                    <a16:creationId xmlns:a16="http://schemas.microsoft.com/office/drawing/2014/main" id="{A5741C8D-A043-4750-A90C-DAD09C663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066800"/>
                <a:ext cx="422227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our plot">
                <a:extLst>
                  <a:ext uri="{FF2B5EF4-FFF2-40B4-BE49-F238E27FC236}">
                    <a16:creationId xmlns:a16="http://schemas.microsoft.com/office/drawing/2014/main" id="{7A5771D3-47C8-41DC-9767-99158FC17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13" y="1066800"/>
                <a:ext cx="339782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9C3841-23C9-4BD5-819C-93DEDE11C315}"/>
                  </a:ext>
                </a:extLst>
              </p:cNvPr>
              <p:cNvPicPr>
                <a:picLocks noChangeAspect="1"/>
              </p:cNvPicPr>
              <p:nvPr/>
            </p:nvPicPr>
            <p:blipFill>
              <a:blip r:embed="rId4"/>
              <a:stretch>
                <a:fillRect/>
              </a:stretch>
            </p:blipFill>
            <p:spPr>
              <a:xfrm>
                <a:off x="6027421" y="2339340"/>
                <a:ext cx="304800" cy="312234"/>
              </a:xfrm>
              <a:prstGeom prst="rect">
                <a:avLst/>
              </a:prstGeom>
            </p:spPr>
          </p:pic>
          <p:sp>
            <p:nvSpPr>
              <p:cNvPr id="10" name="Rectangle 9">
                <a:extLst>
                  <a:ext uri="{FF2B5EF4-FFF2-40B4-BE49-F238E27FC236}">
                    <a16:creationId xmlns:a16="http://schemas.microsoft.com/office/drawing/2014/main" id="{0E569EA1-BBAB-4C28-8413-84184D67779A}"/>
                  </a:ext>
                </a:extLst>
              </p:cNvPr>
              <p:cNvSpPr/>
              <p:nvPr/>
            </p:nvSpPr>
            <p:spPr>
              <a:xfrm rot="21219766">
                <a:off x="574539" y="2560473"/>
                <a:ext cx="105424" cy="751229"/>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13" name="Rectangle 12">
                <a:extLst>
                  <a:ext uri="{FF2B5EF4-FFF2-40B4-BE49-F238E27FC236}">
                    <a16:creationId xmlns:a16="http://schemas.microsoft.com/office/drawing/2014/main" id="{3E561C32-DB1F-451E-97A7-8918E01AF9F5}"/>
                  </a:ext>
                </a:extLst>
              </p:cNvPr>
              <p:cNvSpPr/>
              <p:nvPr/>
            </p:nvSpPr>
            <p:spPr>
              <a:xfrm>
                <a:off x="505618" y="1795475"/>
                <a:ext cx="119063" cy="129540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15" name="Text Box 33">
                <a:extLst>
                  <a:ext uri="{FF2B5EF4-FFF2-40B4-BE49-F238E27FC236}">
                    <a16:creationId xmlns:a16="http://schemas.microsoft.com/office/drawing/2014/main" id="{430B42D3-4C57-459F-B23A-36AFA12626BE}"/>
                  </a:ext>
                </a:extLst>
              </p:cNvPr>
              <p:cNvSpPr txBox="1">
                <a:spLocks noChangeArrowheads="1"/>
              </p:cNvSpPr>
              <p:nvPr/>
            </p:nvSpPr>
            <p:spPr bwMode="auto">
              <a:xfrm>
                <a:off x="533400" y="2890450"/>
                <a:ext cx="15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1200">
                    <a:solidFill>
                      <a:schemeClr val="accent1"/>
                    </a:solidFill>
                    <a:latin typeface="Times New Roman" pitchFamily="18" charset="0"/>
                  </a:rPr>
                  <a:t>5</a:t>
                </a:r>
              </a:p>
            </p:txBody>
          </p:sp>
          <p:pic>
            <p:nvPicPr>
              <p:cNvPr id="12" name="Picture 11">
                <a:extLst>
                  <a:ext uri="{FF2B5EF4-FFF2-40B4-BE49-F238E27FC236}">
                    <a16:creationId xmlns:a16="http://schemas.microsoft.com/office/drawing/2014/main" id="{ED5D753F-AE30-47B9-B22A-1FA95545DC4B}"/>
                  </a:ext>
                </a:extLst>
              </p:cNvPr>
              <p:cNvPicPr>
                <a:picLocks noChangeAspect="1"/>
              </p:cNvPicPr>
              <p:nvPr/>
            </p:nvPicPr>
            <p:blipFill>
              <a:blip r:embed="rId5"/>
              <a:stretch>
                <a:fillRect/>
              </a:stretch>
            </p:blipFill>
            <p:spPr>
              <a:xfrm>
                <a:off x="2047356" y="3346976"/>
                <a:ext cx="202131" cy="418575"/>
              </a:xfrm>
              <a:prstGeom prst="rect">
                <a:avLst/>
              </a:prstGeom>
            </p:spPr>
          </p:pic>
          <p:cxnSp>
            <p:nvCxnSpPr>
              <p:cNvPr id="9" name="Straight Connector 8">
                <a:extLst>
                  <a:ext uri="{FF2B5EF4-FFF2-40B4-BE49-F238E27FC236}">
                    <a16:creationId xmlns:a16="http://schemas.microsoft.com/office/drawing/2014/main" id="{7D5ADC6F-2182-4953-B2FE-5F7CFFD2413B}"/>
                  </a:ext>
                </a:extLst>
              </p:cNvPr>
              <p:cNvCxnSpPr>
                <a:cxnSpLocks/>
              </p:cNvCxnSpPr>
              <p:nvPr/>
            </p:nvCxnSpPr>
            <p:spPr bwMode="auto">
              <a:xfrm>
                <a:off x="715962" y="3028950"/>
                <a:ext cx="1885713" cy="717551"/>
              </a:xfrm>
              <a:prstGeom prst="line">
                <a:avLst/>
              </a:prstGeom>
              <a:noFill/>
              <a:ln w="3175" cap="sq" cmpd="sng" algn="ctr">
                <a:solidFill>
                  <a:schemeClr val="accent1"/>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A9604E4B-7788-416C-BDD2-62A38372543B}"/>
                  </a:ext>
                </a:extLst>
              </p:cNvPr>
              <p:cNvSpPr/>
              <p:nvPr/>
            </p:nvSpPr>
            <p:spPr>
              <a:xfrm>
                <a:off x="1697885" y="4021312"/>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37" name="Rectangle 36">
                <a:extLst>
                  <a:ext uri="{FF2B5EF4-FFF2-40B4-BE49-F238E27FC236}">
                    <a16:creationId xmlns:a16="http://schemas.microsoft.com/office/drawing/2014/main" id="{329EFE4F-0C80-47F4-94A3-1DBF205BF641}"/>
                  </a:ext>
                </a:extLst>
              </p:cNvPr>
              <p:cNvSpPr/>
              <p:nvPr/>
            </p:nvSpPr>
            <p:spPr>
              <a:xfrm>
                <a:off x="4215592" y="3346976"/>
                <a:ext cx="215348" cy="266832"/>
              </a:xfrm>
              <a:prstGeom prst="rect">
                <a:avLst/>
              </a:prstGeom>
              <a:solidFill>
                <a:srgbClr val="FFFFFF"/>
              </a:solidFill>
              <a:ln w="25400">
                <a:noFill/>
              </a:ln>
            </p:spPr>
            <p:txBody>
              <a:bodyPr wrap="squar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35" name="Text Box 33">
                <a:extLst>
                  <a:ext uri="{FF2B5EF4-FFF2-40B4-BE49-F238E27FC236}">
                    <a16:creationId xmlns:a16="http://schemas.microsoft.com/office/drawing/2014/main" id="{64A50560-4ED8-40BD-9119-52B93993FC04}"/>
                  </a:ext>
                </a:extLst>
              </p:cNvPr>
              <p:cNvSpPr txBox="1">
                <a:spLocks noChangeArrowheads="1"/>
              </p:cNvSpPr>
              <p:nvPr/>
            </p:nvSpPr>
            <p:spPr bwMode="auto">
              <a:xfrm>
                <a:off x="1230540" y="385119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38" name="Text Box 33">
                <a:extLst>
                  <a:ext uri="{FF2B5EF4-FFF2-40B4-BE49-F238E27FC236}">
                    <a16:creationId xmlns:a16="http://schemas.microsoft.com/office/drawing/2014/main" id="{F0BDF145-68D8-49A8-B5D6-B499E78AD1E5}"/>
                  </a:ext>
                </a:extLst>
              </p:cNvPr>
              <p:cNvSpPr txBox="1">
                <a:spLocks noChangeArrowheads="1"/>
              </p:cNvSpPr>
              <p:nvPr/>
            </p:nvSpPr>
            <p:spPr bwMode="auto">
              <a:xfrm>
                <a:off x="3973740" y="324606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sp>
            <p:nvSpPr>
              <p:cNvPr id="44" name="Rectangle 43">
                <a:extLst>
                  <a:ext uri="{FF2B5EF4-FFF2-40B4-BE49-F238E27FC236}">
                    <a16:creationId xmlns:a16="http://schemas.microsoft.com/office/drawing/2014/main" id="{68C147F6-DE36-4214-B710-938D1C25DD5C}"/>
                  </a:ext>
                </a:extLst>
              </p:cNvPr>
              <p:cNvSpPr/>
              <p:nvPr/>
            </p:nvSpPr>
            <p:spPr>
              <a:xfrm>
                <a:off x="6521677" y="428238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E02B8BCE-1D2E-47CA-B308-E705E14F9AF3}"/>
                  </a:ext>
                </a:extLst>
              </p:cNvPr>
              <p:cNvSpPr/>
              <p:nvPr/>
            </p:nvSpPr>
            <p:spPr>
              <a:xfrm>
                <a:off x="4779282" y="2560260"/>
                <a:ext cx="119063" cy="182880"/>
              </a:xfrm>
              <a:prstGeom prst="rect">
                <a:avLst/>
              </a:prstGeom>
              <a:solidFill>
                <a:srgbClr val="FFFFFF"/>
              </a:solidFill>
              <a:ln w="25400">
                <a:noFill/>
              </a:ln>
            </p:spPr>
            <p:txBody>
              <a:bodyPr wrap="none" rtlCol="0" anchor="ctr">
                <a:spAutoFit/>
              </a:bodyPr>
              <a:lstStyle/>
              <a:p>
                <a:pPr algn="ctr"/>
                <a:endParaRPr lang="en-GB" sz="2400">
                  <a:cs typeface="Times New Roman" panose="02020603050405020304" pitchFamily="18" charset="0"/>
                  <a:sym typeface="Symbol" panose="05050102010706020507" pitchFamily="18" charset="2"/>
                </a:endParaRPr>
              </a:p>
            </p:txBody>
          </p:sp>
          <p:sp>
            <p:nvSpPr>
              <p:cNvPr id="46" name="Text Box 33">
                <a:extLst>
                  <a:ext uri="{FF2B5EF4-FFF2-40B4-BE49-F238E27FC236}">
                    <a16:creationId xmlns:a16="http://schemas.microsoft.com/office/drawing/2014/main" id="{8472ABF2-B1B8-4D7B-8939-8C4C5A4A60C9}"/>
                  </a:ext>
                </a:extLst>
              </p:cNvPr>
              <p:cNvSpPr txBox="1">
                <a:spLocks noChangeArrowheads="1"/>
              </p:cNvSpPr>
              <p:nvPr/>
            </p:nvSpPr>
            <p:spPr bwMode="auto">
              <a:xfrm>
                <a:off x="6150882" y="4069746"/>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a:solidFill>
                      <a:srgbClr val="66FF33"/>
                    </a:solidFill>
                    <a:latin typeface="Times New Roman" pitchFamily="18" charset="0"/>
                  </a:rPr>
                  <a:t>w</a:t>
                </a:r>
                <a:r>
                  <a:rPr lang="en-US" altLang="en-US" sz="2400" i="1" baseline="-25000">
                    <a:solidFill>
                      <a:srgbClr val="66FF33"/>
                    </a:solidFill>
                    <a:latin typeface="Times New Roman" pitchFamily="18" charset="0"/>
                  </a:rPr>
                  <a:t>1</a:t>
                </a:r>
              </a:p>
            </p:txBody>
          </p:sp>
          <p:sp>
            <p:nvSpPr>
              <p:cNvPr id="47" name="Text Box 33">
                <a:extLst>
                  <a:ext uri="{FF2B5EF4-FFF2-40B4-BE49-F238E27FC236}">
                    <a16:creationId xmlns:a16="http://schemas.microsoft.com/office/drawing/2014/main" id="{4EAF9FCF-2F89-4459-A9D4-4347E58450E5}"/>
                  </a:ext>
                </a:extLst>
              </p:cNvPr>
              <p:cNvSpPr txBox="1">
                <a:spLocks noChangeArrowheads="1"/>
              </p:cNvSpPr>
              <p:nvPr/>
            </p:nvSpPr>
            <p:spPr bwMode="auto">
              <a:xfrm>
                <a:off x="4521654" y="241874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000" i="1">
                    <a:solidFill>
                      <a:srgbClr val="66FF33"/>
                    </a:solidFill>
                    <a:latin typeface="Times New Roman" pitchFamily="18" charset="0"/>
                  </a:rPr>
                  <a:t>w</a:t>
                </a:r>
                <a:r>
                  <a:rPr lang="en-US" altLang="en-US" sz="2000" i="1" baseline="-25000">
                    <a:solidFill>
                      <a:srgbClr val="66FF33"/>
                    </a:solidFill>
                    <a:latin typeface="Times New Roman" pitchFamily="18" charset="0"/>
                  </a:rPr>
                  <a:t>2</a:t>
                </a:r>
              </a:p>
            </p:txBody>
          </p:sp>
        </p:grpSp>
        <p:sp>
          <p:nvSpPr>
            <p:cNvPr id="39" name="Rectangle 38">
              <a:extLst>
                <a:ext uri="{FF2B5EF4-FFF2-40B4-BE49-F238E27FC236}">
                  <a16:creationId xmlns:a16="http://schemas.microsoft.com/office/drawing/2014/main" id="{85ED523F-7491-43A5-B244-92CFBD6B2EDF}"/>
                </a:ext>
              </a:extLst>
            </p:cNvPr>
            <p:cNvSpPr/>
            <p:nvPr/>
          </p:nvSpPr>
          <p:spPr>
            <a:xfrm>
              <a:off x="789892" y="3255475"/>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sp>
          <p:nvSpPr>
            <p:cNvPr id="57" name="Rectangle 56">
              <a:extLst>
                <a:ext uri="{FF2B5EF4-FFF2-40B4-BE49-F238E27FC236}">
                  <a16:creationId xmlns:a16="http://schemas.microsoft.com/office/drawing/2014/main" id="{6AFD147E-26C3-45D8-B9A0-3A4A2DBDE172}"/>
                </a:ext>
              </a:extLst>
            </p:cNvPr>
            <p:cNvSpPr/>
            <p:nvPr/>
          </p:nvSpPr>
          <p:spPr>
            <a:xfrm>
              <a:off x="5381172" y="3243107"/>
              <a:ext cx="1752600" cy="461665"/>
            </a:xfrm>
            <a:prstGeom prst="rect">
              <a:avLst/>
            </a:prstGeom>
            <a:solidFill>
              <a:schemeClr val="tx1"/>
            </a:solidFill>
          </p:spPr>
          <p:txBody>
            <a:bodyPr wrap="square">
              <a:spAutoFit/>
            </a:bodyPr>
            <a:lstStyle/>
            <a:p>
              <a:pPr algn="ctr"/>
              <a:r>
                <a:rPr lang="en-US" sz="2400" i="1">
                  <a:solidFill>
                    <a:schemeClr val="accent1"/>
                  </a:solidFill>
                </a:rPr>
                <a:t>E(</a:t>
              </a:r>
              <a:r>
                <a:rPr lang="en-US" altLang="en-US" sz="2400" i="1">
                  <a:solidFill>
                    <a:srgbClr val="66FF33"/>
                  </a:solidFill>
                </a:rPr>
                <a:t>w</a:t>
              </a:r>
              <a:r>
                <a:rPr lang="en-US" altLang="en-US" sz="2400" i="1" baseline="-25000">
                  <a:solidFill>
                    <a:srgbClr val="66FF33"/>
                  </a:solidFill>
                </a:rPr>
                <a:t>1</a:t>
              </a:r>
              <a:r>
                <a:rPr lang="en-CA" sz="2400" i="1">
                  <a:solidFill>
                    <a:schemeClr val="accent1"/>
                  </a:solidFill>
                </a:rPr>
                <a:t>,…,</a:t>
              </a:r>
              <a:r>
                <a:rPr lang="en-US" altLang="en-US" sz="2400" i="1" err="1">
                  <a:solidFill>
                    <a:srgbClr val="66FF33"/>
                  </a:solidFill>
                </a:rPr>
                <a:t>w</a:t>
              </a:r>
              <a:r>
                <a:rPr lang="en-US" altLang="en-US" sz="2400" i="1" baseline="-25000" err="1">
                  <a:solidFill>
                    <a:srgbClr val="66FF33"/>
                  </a:solidFill>
                </a:rPr>
                <a:t>m</a:t>
              </a:r>
              <a:r>
                <a:rPr lang="en-CA" sz="2400" i="1">
                  <a:solidFill>
                    <a:schemeClr val="accent1"/>
                  </a:solidFill>
                </a:rPr>
                <a:t>)</a:t>
              </a:r>
            </a:p>
          </p:txBody>
        </p:sp>
      </p:grpSp>
      <p:sp>
        <p:nvSpPr>
          <p:cNvPr id="6" name="Text Box 33">
            <a:extLst>
              <a:ext uri="{FF2B5EF4-FFF2-40B4-BE49-F238E27FC236}">
                <a16:creationId xmlns:a16="http://schemas.microsoft.com/office/drawing/2014/main" id="{1944EC73-56E8-491E-BFB5-D4B46D95E571}"/>
              </a:ext>
            </a:extLst>
          </p:cNvPr>
          <p:cNvSpPr txBox="1">
            <a:spLocks noChangeArrowheads="1"/>
          </p:cNvSpPr>
          <p:nvPr/>
        </p:nvSpPr>
        <p:spPr bwMode="auto">
          <a:xfrm>
            <a:off x="512892" y="563940"/>
            <a:ext cx="701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itchFamily="18" charset="0"/>
              </a:rPr>
              <a:t>The </a:t>
            </a:r>
            <a:r>
              <a:rPr lang="en-US" altLang="en-US" sz="2400" dirty="0">
                <a:solidFill>
                  <a:srgbClr val="FF0000"/>
                </a:solidFill>
                <a:latin typeface="Times New Roman" pitchFamily="18" charset="0"/>
              </a:rPr>
              <a:t>worst</a:t>
            </a:r>
            <a:r>
              <a:rPr lang="en-US" altLang="en-US" sz="2400" dirty="0">
                <a:latin typeface="Times New Roman" pitchFamily="18" charset="0"/>
              </a:rPr>
              <a:t> case scenario is:</a:t>
            </a:r>
          </a:p>
          <a:p>
            <a:pPr marL="342900" indent="-342900">
              <a:spcBef>
                <a:spcPct val="0"/>
              </a:spcBef>
              <a:buFont typeface="Arial" panose="020B0604020202020204" pitchFamily="34" charset="0"/>
              <a:buChar char="•"/>
            </a:pPr>
            <a:r>
              <a:rPr lang="en-US" altLang="en-US" sz="2400" dirty="0">
                <a:latin typeface="Times New Roman" pitchFamily="18" charset="0"/>
              </a:rPr>
              <a:t>There are lots of local minimum</a:t>
            </a:r>
          </a:p>
          <a:p>
            <a:pPr marL="342900" indent="-342900">
              <a:spcBef>
                <a:spcPct val="0"/>
              </a:spcBef>
              <a:buFont typeface="Arial" panose="020B0604020202020204" pitchFamily="34" charset="0"/>
              <a:buChar char="•"/>
            </a:pPr>
            <a:r>
              <a:rPr lang="en-US" altLang="en-US" sz="2400" dirty="0">
                <a:latin typeface="Times New Roman" pitchFamily="18" charset="0"/>
              </a:rPr>
              <a:t>One is slightly better</a:t>
            </a:r>
          </a:p>
          <a:p>
            <a:pPr marL="342900" indent="-342900">
              <a:spcBef>
                <a:spcPct val="0"/>
              </a:spcBef>
              <a:buFont typeface="Arial" panose="020B0604020202020204" pitchFamily="34" charset="0"/>
              <a:buChar char="•"/>
            </a:pPr>
            <a:r>
              <a:rPr lang="en-US" altLang="en-US" sz="2400" dirty="0">
                <a:latin typeface="Times New Roman" pitchFamily="18" charset="0"/>
              </a:rPr>
              <a:t>Takes exponential time to find this best one.</a:t>
            </a:r>
          </a:p>
        </p:txBody>
      </p:sp>
      <p:grpSp>
        <p:nvGrpSpPr>
          <p:cNvPr id="29" name="Group 28">
            <a:extLst>
              <a:ext uri="{FF2B5EF4-FFF2-40B4-BE49-F238E27FC236}">
                <a16:creationId xmlns:a16="http://schemas.microsoft.com/office/drawing/2014/main" id="{269B01E1-EF0B-430E-A44D-F1E3DD61939E}"/>
              </a:ext>
            </a:extLst>
          </p:cNvPr>
          <p:cNvGrpSpPr/>
          <p:nvPr/>
        </p:nvGrpSpPr>
        <p:grpSpPr>
          <a:xfrm>
            <a:off x="1524000" y="1676400"/>
            <a:ext cx="4892131" cy="4044004"/>
            <a:chOff x="1598315" y="1753403"/>
            <a:chExt cx="4817816" cy="3967001"/>
          </a:xfrm>
        </p:grpSpPr>
        <p:cxnSp>
          <p:nvCxnSpPr>
            <p:cNvPr id="19" name="Straight Arrow Connector 18">
              <a:extLst>
                <a:ext uri="{FF2B5EF4-FFF2-40B4-BE49-F238E27FC236}">
                  <a16:creationId xmlns:a16="http://schemas.microsoft.com/office/drawing/2014/main" id="{789F34B8-82A6-477C-A023-15F51F3536B8}"/>
                </a:ext>
              </a:extLst>
            </p:cNvPr>
            <p:cNvCxnSpPr>
              <a:cxnSpLocks/>
            </p:cNvCxnSpPr>
            <p:nvPr/>
          </p:nvCxnSpPr>
          <p:spPr bwMode="auto">
            <a:xfrm>
              <a:off x="1598315" y="1753403"/>
              <a:ext cx="875021" cy="3967001"/>
            </a:xfrm>
            <a:prstGeom prst="straightConnector1">
              <a:avLst/>
            </a:prstGeom>
            <a:noFill/>
            <a:ln w="38100" cap="sq" cmpd="sng" algn="ctr">
              <a:solidFill>
                <a:schemeClr val="hlink"/>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6FCF22DC-B621-4020-8239-ED5A57D33A2C}"/>
                </a:ext>
              </a:extLst>
            </p:cNvPr>
            <p:cNvCxnSpPr>
              <a:cxnSpLocks/>
            </p:cNvCxnSpPr>
            <p:nvPr/>
          </p:nvCxnSpPr>
          <p:spPr bwMode="auto">
            <a:xfrm>
              <a:off x="1598315" y="1753403"/>
              <a:ext cx="4817816" cy="2878193"/>
            </a:xfrm>
            <a:prstGeom prst="straightConnector1">
              <a:avLst/>
            </a:prstGeom>
            <a:noFill/>
            <a:ln w="38100" cap="sq" cmpd="sng" algn="ctr">
              <a:solidFill>
                <a:schemeClr val="hlink"/>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5DB3A90A-FFB9-4C79-A21B-0000584493E6}"/>
              </a:ext>
            </a:extLst>
          </p:cNvPr>
          <p:cNvGrpSpPr/>
          <p:nvPr/>
        </p:nvGrpSpPr>
        <p:grpSpPr>
          <a:xfrm>
            <a:off x="2209799" y="5829989"/>
            <a:ext cx="1685208" cy="723211"/>
            <a:chOff x="6047199" y="6026548"/>
            <a:chExt cx="1450109" cy="723211"/>
          </a:xfrm>
        </p:grpSpPr>
        <mc:AlternateContent xmlns:mc="http://schemas.openxmlformats.org/markup-compatibility/2006" xmlns:a14="http://schemas.microsoft.com/office/drawing/2010/main">
          <mc:Choice Requires="a14">
            <p:sp>
              <p:nvSpPr>
                <p:cNvPr id="49" name="Text Box 33">
                  <a:extLst>
                    <a:ext uri="{FF2B5EF4-FFF2-40B4-BE49-F238E27FC236}">
                      <a16:creationId xmlns:a16="http://schemas.microsoft.com/office/drawing/2014/main" id="{DA3F5160-2137-4336-A024-EAE0528DD941}"/>
                    </a:ext>
                  </a:extLst>
                </p:cNvPr>
                <p:cNvSpPr txBox="1">
                  <a:spLocks noChangeArrowheads="1"/>
                </p:cNvSpPr>
                <p:nvPr/>
              </p:nvSpPr>
              <p:spPr bwMode="auto">
                <a:xfrm>
                  <a:off x="6047199" y="6193325"/>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49" name="Text Box 33">
                  <a:extLst>
                    <a:ext uri="{FF2B5EF4-FFF2-40B4-BE49-F238E27FC236}">
                      <a16:creationId xmlns:a16="http://schemas.microsoft.com/office/drawing/2014/main" id="{DA3F5160-2137-4336-A024-EAE0528DD941}"/>
                    </a:ext>
                  </a:extLst>
                </p:cNvPr>
                <p:cNvSpPr txBox="1">
                  <a:spLocks noRot="1" noChangeAspect="1" noMove="1" noResize="1" noEditPoints="1" noAdjustHandles="1" noChangeArrowheads="1" noChangeShapeType="1" noTextEdit="1"/>
                </p:cNvSpPr>
                <p:nvPr/>
              </p:nvSpPr>
              <p:spPr bwMode="auto">
                <a:xfrm>
                  <a:off x="6047199" y="6193325"/>
                  <a:ext cx="914400" cy="55643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cxnSp>
          <p:nvCxnSpPr>
            <p:cNvPr id="50" name="Straight Connector 49">
              <a:extLst>
                <a:ext uri="{FF2B5EF4-FFF2-40B4-BE49-F238E27FC236}">
                  <a16:creationId xmlns:a16="http://schemas.microsoft.com/office/drawing/2014/main" id="{6D0486B3-6275-4CC6-9BF3-D2537C9E767E}"/>
                </a:ext>
              </a:extLst>
            </p:cNvPr>
            <p:cNvCxnSpPr>
              <a:cxnSpLocks/>
            </p:cNvCxnSpPr>
            <p:nvPr/>
          </p:nvCxnSpPr>
          <p:spPr bwMode="auto">
            <a:xfrm flipV="1">
              <a:off x="6062960" y="6086623"/>
              <a:ext cx="210011" cy="251426"/>
            </a:xfrm>
            <a:prstGeom prst="line">
              <a:avLst/>
            </a:prstGeom>
            <a:noFill/>
            <a:ln w="12700" cap="sq" cmpd="sng" algn="ctr">
              <a:solidFill>
                <a:srgbClr val="00B05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CCF9906-A6C4-4F8E-A706-2B651DA73668}"/>
                </a:ext>
              </a:extLst>
            </p:cNvPr>
            <p:cNvCxnSpPr>
              <a:cxnSpLocks/>
            </p:cNvCxnSpPr>
            <p:nvPr/>
          </p:nvCxnSpPr>
          <p:spPr bwMode="auto">
            <a:xfrm>
              <a:off x="6286533" y="6062918"/>
              <a:ext cx="1210775" cy="516283"/>
            </a:xfrm>
            <a:prstGeom prst="line">
              <a:avLst/>
            </a:prstGeom>
            <a:noFill/>
            <a:ln w="12700" cap="sq" cmpd="sng" algn="ctr">
              <a:solidFill>
                <a:srgbClr val="00B050"/>
              </a:solidFill>
              <a:prstDash val="solid"/>
              <a:round/>
              <a:headEnd type="none" w="med" len="med"/>
              <a:tailEnd type="none" w="med" len="med"/>
            </a:ln>
            <a:effectLst/>
          </p:spPr>
        </p:cxnSp>
        <p:sp>
          <p:nvSpPr>
            <p:cNvPr id="52" name="Oval 51">
              <a:extLst>
                <a:ext uri="{FF2B5EF4-FFF2-40B4-BE49-F238E27FC236}">
                  <a16:creationId xmlns:a16="http://schemas.microsoft.com/office/drawing/2014/main" id="{0D3B46F2-3EAE-4F9D-BD76-265F06C489E1}"/>
                </a:ext>
              </a:extLst>
            </p:cNvPr>
            <p:cNvSpPr/>
            <p:nvPr/>
          </p:nvSpPr>
          <p:spPr>
            <a:xfrm>
              <a:off x="6252600" y="6026548"/>
              <a:ext cx="72000" cy="87120"/>
            </a:xfrm>
            <a:prstGeom prst="ellipse">
              <a:avLst/>
            </a:prstGeom>
            <a:solidFill>
              <a:srgbClr val="00B050"/>
            </a:solidFill>
            <a:ln>
              <a:noFill/>
            </a:ln>
          </p:spPr>
          <p:txBody>
            <a:bodyPr wrap="square" rtlCol="0" anchor="ctr">
              <a:spAutoFit/>
            </a:bodyPr>
            <a:lstStyle/>
            <a:p>
              <a:pPr algn="l"/>
              <a:endParaRPr lang="en-CA" sz="2400"/>
            </a:p>
          </p:txBody>
        </p:sp>
      </p:grpSp>
      <p:grpSp>
        <p:nvGrpSpPr>
          <p:cNvPr id="59" name="Group 58">
            <a:extLst>
              <a:ext uri="{FF2B5EF4-FFF2-40B4-BE49-F238E27FC236}">
                <a16:creationId xmlns:a16="http://schemas.microsoft.com/office/drawing/2014/main" id="{A2D72AF1-564E-4226-A963-44BB19DE7EAB}"/>
              </a:ext>
            </a:extLst>
          </p:cNvPr>
          <p:cNvGrpSpPr/>
          <p:nvPr/>
        </p:nvGrpSpPr>
        <p:grpSpPr>
          <a:xfrm>
            <a:off x="5273019" y="4582884"/>
            <a:ext cx="1953021" cy="1881835"/>
            <a:chOff x="5281039" y="6026548"/>
            <a:chExt cx="1680560" cy="1881835"/>
          </a:xfrm>
        </p:grpSpPr>
        <mc:AlternateContent xmlns:mc="http://schemas.openxmlformats.org/markup-compatibility/2006" xmlns:a14="http://schemas.microsoft.com/office/drawing/2010/main">
          <mc:Choice Requires="a14">
            <p:sp>
              <p:nvSpPr>
                <p:cNvPr id="60" name="Text Box 33">
                  <a:extLst>
                    <a:ext uri="{FF2B5EF4-FFF2-40B4-BE49-F238E27FC236}">
                      <a16:creationId xmlns:a16="http://schemas.microsoft.com/office/drawing/2014/main" id="{15887189-3A8D-44AB-9A2D-5500E6E1F7F8}"/>
                    </a:ext>
                  </a:extLst>
                </p:cNvPr>
                <p:cNvSpPr txBox="1">
                  <a:spLocks noChangeArrowheads="1"/>
                </p:cNvSpPr>
                <p:nvPr/>
              </p:nvSpPr>
              <p:spPr bwMode="auto">
                <a:xfrm>
                  <a:off x="6047199" y="6193325"/>
                  <a:ext cx="914400" cy="5564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B050"/>
                                </a:solidFill>
                                <a:latin typeface="Cambria Math" panose="02040503050406030204" pitchFamily="18" charset="0"/>
                                <a:sym typeface="Symbol" panose="05050102010706020507" pitchFamily="18" charset="2"/>
                              </a:rPr>
                            </m:ctrlPr>
                          </m:sSubPr>
                          <m:e>
                            <m:acc>
                              <m:accPr>
                                <m:chr m:val="⃗"/>
                                <m:ctrlPr>
                                  <a:rPr lang="en-US" altLang="en-US" sz="2800" i="1">
                                    <a:solidFill>
                                      <a:srgbClr val="00B050"/>
                                    </a:solidFill>
                                    <a:latin typeface="Cambria Math" panose="02040503050406030204" pitchFamily="18" charset="0"/>
                                    <a:sym typeface="Symbol" panose="05050102010706020507" pitchFamily="18" charset="2"/>
                                  </a:rPr>
                                </m:ctrlPr>
                              </m:accPr>
                              <m:e>
                                <m:r>
                                  <a:rPr lang="en-CA" altLang="en-US" sz="2800" i="1">
                                    <a:solidFill>
                                      <a:srgbClr val="00B050"/>
                                    </a:solidFill>
                                    <a:latin typeface="Cambria Math" panose="02040503050406030204" pitchFamily="18" charset="0"/>
                                    <a:sym typeface="Symbol" panose="05050102010706020507" pitchFamily="18" charset="2"/>
                                  </a:rPr>
                                  <m:t>𝑤</m:t>
                                </m:r>
                              </m:e>
                            </m:acc>
                          </m:e>
                          <m:sub>
                            <m:r>
                              <a:rPr lang="en-CA" altLang="en-US" sz="2800" i="1">
                                <a:solidFill>
                                  <a:srgbClr val="00B050"/>
                                </a:solidFill>
                                <a:latin typeface="Cambria Math" panose="02040503050406030204" pitchFamily="18" charset="0"/>
                                <a:sym typeface="Symbol" panose="05050102010706020507" pitchFamily="18" charset="2"/>
                              </a:rPr>
                              <m:t>𝑜𝑝𝑡</m:t>
                            </m:r>
                          </m:sub>
                        </m:sSub>
                      </m:oMath>
                    </m:oMathPara>
                  </a14:m>
                  <a:endParaRPr lang="en-CA" altLang="en-US" sz="2800" baseline="-25000">
                    <a:solidFill>
                      <a:srgbClr val="00B050"/>
                    </a:solidFill>
                    <a:latin typeface="Times New Roman" pitchFamily="18" charset="0"/>
                  </a:endParaRPr>
                </a:p>
              </p:txBody>
            </p:sp>
          </mc:Choice>
          <mc:Fallback xmlns="">
            <p:sp>
              <p:nvSpPr>
                <p:cNvPr id="60" name="Text Box 33">
                  <a:extLst>
                    <a:ext uri="{FF2B5EF4-FFF2-40B4-BE49-F238E27FC236}">
                      <a16:creationId xmlns:a16="http://schemas.microsoft.com/office/drawing/2014/main" id="{15887189-3A8D-44AB-9A2D-5500E6E1F7F8}"/>
                    </a:ext>
                  </a:extLst>
                </p:cNvPr>
                <p:cNvSpPr txBox="1">
                  <a:spLocks noRot="1" noChangeAspect="1" noMove="1" noResize="1" noEditPoints="1" noAdjustHandles="1" noChangeArrowheads="1" noChangeShapeType="1" noTextEdit="1"/>
                </p:cNvSpPr>
                <p:nvPr/>
              </p:nvSpPr>
              <p:spPr bwMode="auto">
                <a:xfrm>
                  <a:off x="6047199" y="6193325"/>
                  <a:ext cx="914400" cy="55643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cxnSp>
          <p:nvCxnSpPr>
            <p:cNvPr id="61" name="Straight Connector 60">
              <a:extLst>
                <a:ext uri="{FF2B5EF4-FFF2-40B4-BE49-F238E27FC236}">
                  <a16:creationId xmlns:a16="http://schemas.microsoft.com/office/drawing/2014/main" id="{612F5A0D-0135-4384-857B-9078C8AFBBE8}"/>
                </a:ext>
              </a:extLst>
            </p:cNvPr>
            <p:cNvCxnSpPr>
              <a:cxnSpLocks/>
            </p:cNvCxnSpPr>
            <p:nvPr/>
          </p:nvCxnSpPr>
          <p:spPr bwMode="auto">
            <a:xfrm flipV="1">
              <a:off x="5281039" y="6086623"/>
              <a:ext cx="991932" cy="803"/>
            </a:xfrm>
            <a:prstGeom prst="line">
              <a:avLst/>
            </a:prstGeom>
            <a:noFill/>
            <a:ln w="12700" cap="sq" cmpd="sng" algn="ctr">
              <a:solidFill>
                <a:srgbClr val="00B050"/>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A011631A-FFC9-4593-90D6-C9B710239CC1}"/>
                </a:ext>
              </a:extLst>
            </p:cNvPr>
            <p:cNvCxnSpPr>
              <a:cxnSpLocks/>
            </p:cNvCxnSpPr>
            <p:nvPr/>
          </p:nvCxnSpPr>
          <p:spPr bwMode="auto">
            <a:xfrm>
              <a:off x="6299022" y="6062918"/>
              <a:ext cx="2422" cy="1845465"/>
            </a:xfrm>
            <a:prstGeom prst="line">
              <a:avLst/>
            </a:prstGeom>
            <a:noFill/>
            <a:ln w="12700" cap="sq" cmpd="sng" algn="ctr">
              <a:solidFill>
                <a:srgbClr val="00B050"/>
              </a:solidFill>
              <a:prstDash val="solid"/>
              <a:round/>
              <a:headEnd type="none" w="med" len="med"/>
              <a:tailEnd type="none" w="med" len="med"/>
            </a:ln>
            <a:effectLst/>
          </p:spPr>
        </p:cxnSp>
        <p:sp>
          <p:nvSpPr>
            <p:cNvPr id="63" name="Oval 62">
              <a:extLst>
                <a:ext uri="{FF2B5EF4-FFF2-40B4-BE49-F238E27FC236}">
                  <a16:creationId xmlns:a16="http://schemas.microsoft.com/office/drawing/2014/main" id="{ED507CE7-FFE2-49B0-BEA6-5F7BE838CE08}"/>
                </a:ext>
              </a:extLst>
            </p:cNvPr>
            <p:cNvSpPr/>
            <p:nvPr/>
          </p:nvSpPr>
          <p:spPr>
            <a:xfrm>
              <a:off x="6252600" y="6026548"/>
              <a:ext cx="72000" cy="87120"/>
            </a:xfrm>
            <a:prstGeom prst="ellipse">
              <a:avLst/>
            </a:prstGeom>
            <a:solidFill>
              <a:srgbClr val="00B050"/>
            </a:solidFill>
            <a:ln>
              <a:noFill/>
            </a:ln>
          </p:spPr>
          <p:txBody>
            <a:bodyPr wrap="square" rtlCol="0" anchor="ctr">
              <a:spAutoFit/>
            </a:bodyPr>
            <a:lstStyle/>
            <a:p>
              <a:pPr algn="l"/>
              <a:endParaRPr lang="en-CA" sz="2400"/>
            </a:p>
          </p:txBody>
        </p:sp>
      </p:grpSp>
      <p:grpSp>
        <p:nvGrpSpPr>
          <p:cNvPr id="66" name="Group 65">
            <a:extLst>
              <a:ext uri="{FF2B5EF4-FFF2-40B4-BE49-F238E27FC236}">
                <a16:creationId xmlns:a16="http://schemas.microsoft.com/office/drawing/2014/main" id="{729E193C-D085-4F77-B72A-D146B7D343EF}"/>
              </a:ext>
            </a:extLst>
          </p:cNvPr>
          <p:cNvGrpSpPr/>
          <p:nvPr/>
        </p:nvGrpSpPr>
        <p:grpSpPr>
          <a:xfrm>
            <a:off x="-685800" y="3956471"/>
            <a:ext cx="1573031" cy="615529"/>
            <a:chOff x="905324" y="729142"/>
            <a:chExt cx="1573031" cy="615529"/>
          </a:xfrm>
        </p:grpSpPr>
        <p:pic>
          <p:nvPicPr>
            <p:cNvPr id="67" name="Picture 66">
              <a:extLst>
                <a:ext uri="{FF2B5EF4-FFF2-40B4-BE49-F238E27FC236}">
                  <a16:creationId xmlns:a16="http://schemas.microsoft.com/office/drawing/2014/main" id="{CC61E30F-5171-44AB-B8C0-6ABE0C7F2E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324" y="729142"/>
              <a:ext cx="486724" cy="615529"/>
            </a:xfrm>
            <a:prstGeom prst="rect">
              <a:avLst/>
            </a:prstGeom>
          </p:spPr>
        </p:pic>
        <p:sp>
          <p:nvSpPr>
            <p:cNvPr id="68" name="Rounded Rectangular Callout 97">
              <a:extLst>
                <a:ext uri="{FF2B5EF4-FFF2-40B4-BE49-F238E27FC236}">
                  <a16:creationId xmlns:a16="http://schemas.microsoft.com/office/drawing/2014/main" id="{ED151CDE-107C-4213-8402-3CB876559AC1}"/>
                </a:ext>
              </a:extLst>
            </p:cNvPr>
            <p:cNvSpPr/>
            <p:nvPr/>
          </p:nvSpPr>
          <p:spPr>
            <a:xfrm>
              <a:off x="1362524" y="811271"/>
              <a:ext cx="1115831" cy="408623"/>
            </a:xfrm>
            <a:prstGeom prst="wedgeRoundRectCallout">
              <a:avLst>
                <a:gd name="adj1" fmla="val -61442"/>
                <a:gd name="adj2" fmla="val -19691"/>
                <a:gd name="adj3" fmla="val 16667"/>
              </a:avLst>
            </a:prstGeom>
            <a:ln w="25400">
              <a:solidFill>
                <a:schemeClr val="tx2"/>
              </a:solidFill>
            </a:ln>
          </p:spPr>
          <p:txBody>
            <a:bodyPr wrap="square" lIns="0" tIns="0" rIns="0" bIns="0" rtlCol="0" anchor="ctr">
              <a:spAutoFit/>
            </a:bodyPr>
            <a:lstStyle/>
            <a:p>
              <a:pPr algn="ctr"/>
              <a:r>
                <a:rPr lang="en-CA" sz="2400">
                  <a:cs typeface="Times New Roman" panose="02020603050405020304" pitchFamily="18" charset="0"/>
                  <a:sym typeface="Symbol" panose="05050102010706020507" pitchFamily="18" charset="2"/>
                </a:rPr>
                <a:t>Aaaaah</a:t>
              </a:r>
            </a:p>
          </p:txBody>
        </p:sp>
      </p:grpSp>
      <p:sp>
        <p:nvSpPr>
          <p:cNvPr id="42" name="Title 1">
            <a:extLst>
              <a:ext uri="{FF2B5EF4-FFF2-40B4-BE49-F238E27FC236}">
                <a16:creationId xmlns:a16="http://schemas.microsoft.com/office/drawing/2014/main" id="{8D8FF3ED-1DAB-4F95-BCC0-0B671AC1D704}"/>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spTree>
    <p:extLst>
      <p:ext uri="{BB962C8B-B14F-4D97-AF65-F5344CB8AC3E}">
        <p14:creationId xmlns:p14="http://schemas.microsoft.com/office/powerpoint/2010/main" val="9606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0-#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2.5E-6 -0.00162 L 2.5E-6 -0.00139 C 0.00642 0.00093 0.0125 0.00417 0.01892 0.00602 C 0.02795 0.0088 0.04653 0.0118 0.04653 0.01204 L 0.18403 0.00995 C 0.2092 0.00903 0.18628 0.0081 0.19687 0.00231 C 0.20642 -0.00301 0.22604 -0.01134 0.22604 -0.01111 C 0.22795 -0.0132 0.22951 -0.01597 0.23177 -0.01713 C 0.24896 -0.02593 0.23993 -0.0162 0.25069 -0.02477 C 0.25833 -0.03102 0.2651 -0.04028 0.27378 -0.04421 C 0.27534 -0.04468 0.27673 -0.04537 0.27812 -0.04607 C 0.28055 -0.04722 0.28281 -0.04884 0.28524 -0.05 C 0.29045 -0.05232 0.296 -0.05394 0.30087 -0.05579 C 0.31684 -0.0537 0.33229 -0.05278 0.34774 -0.05 C 0.3526 -0.04907 0.35955 -0.04977 0.36232 -0.04421 C 0.36458 -0.03958 0.36024 -0.03333 0.35798 -0.0287 C 0.35659 -0.02593 0.35399 -0.02454 0.35191 -0.02292 C 0.34774 -0.01945 0.3434 -0.0162 0.33889 -0.0132 C 0.33767 -0.01227 0.33611 -0.01134 0.33455 -0.01134 C 0.31788 -0.01019 0.30087 -0.00995 0.28368 -0.00926 C 0.2835 -0.00671 0.28246 -0.0044 0.28246 -0.00162 C 0.28246 0.00602 0.2842 0.01042 0.28837 0.01574 C 0.28975 0.01805 0.29201 0.01968 0.29409 0.02153 C 0.29531 0.02292 0.2967 0.02454 0.29844 0.02546 C 0.30087 0.02708 0.30434 0.02801 0.30712 0.02917 C 0.36423 0.01736 0.35694 0.04074 0.36805 -0.00347 C 0.36962 -0.00995 0.371 -0.01644 0.37222 -0.02292 C 0.37291 -0.02801 0.37361 -0.0331 0.37396 -0.03843 C 0.37569 -0.06574 0.36927 -0.06088 0.37969 -0.06528 C 0.38646 -0.06412 0.3934 -0.06389 0.39982 -0.06157 C 0.40278 -0.06065 0.40486 -0.05787 0.40729 -0.05579 C 0.41163 -0.05185 0.4158 -0.04792 0.42031 -0.04421 C 0.41892 -0.03889 0.41788 -0.03357 0.4158 -0.0287 C 0.41423 -0.025 0.41215 -0.02222 0.40989 -0.01898 C 0.40416 -0.00995 0.40382 -0.01088 0.39566 -0.00347 C 0.39635 0.00347 0.396 0.01134 0.39844 0.01759 C 0.40156 0.02477 0.40712 0.02963 0.41163 0.03518 C 0.41475 0.03912 0.42309 0.04352 0.42604 0.04468 C 0.43455 0.04838 0.44444 0.05139 0.45347 0.05255 C 0.46041 0.05324 0.46719 0.0537 0.47396 0.0544 C 0.48212 0.05116 0.49045 0.04884 0.49844 0.04468 C 0.50052 0.04352 0.50399 0.04213 0.50416 0.03889 C 0.50538 0.02616 0.50729 0.0118 0.50278 0.00023 C 0.49878 -0.01088 0.48107 -0.02292 0.48107 -0.02269 C 0.47725 -0.02199 0.45833 -0.01968 0.45347 -0.0132 C 0.45121 -0.01042 0.45173 -0.00556 0.45069 -0.00162 C 0.45173 0.01319 0.44826 0.02986 0.45347 0.04282 C 0.4651 0.07106 0.48107 0.075 0.5 0.08333 C 0.52916 0.07639 0.51875 0.08542 0.53472 0.06412 C 0.5368 0.05833 0.53871 0.05255 0.54062 0.04676 C 0.54132 0.04421 0.54236 0.04167 0.54184 0.03889 C 0.54132 0.03218 0.53923 0.02616 0.5375 0.01968 C 0.42205 0.02616 0.51146 0.01667 0.43177 0.0331 C 0.42257 0.03495 0.40416 0.03704 0.40416 0.03727 C 0.35816 0.03588 0.31024 0.03032 0.2651 0.04468 C 0.26232 0.0456 0.26406 0.05255 0.26354 0.05625 C 0.26458 0.06597 0.2651 0.07569 0.26649 0.08542 C 0.26684 0.08819 0.26805 0.09097 0.26962 0.09305 C 0.27083 0.09514 0.27326 0.0956 0.27534 0.09699 C 0.28107 0.09421 0.28732 0.09329 0.29271 0.08912 C 0.29409 0.08773 0.29409 0.0838 0.29531 0.08148 C 0.2967 0.07917 0.29844 0.07778 0.29965 0.07569 C 0.30642 0.06319 0.30191 0.06829 0.30868 0.0544 C 0.31198 0.04699 0.3158 0.04005 0.31996 0.0331 C 0.32187 0.02986 0.32361 0.02593 0.32604 0.02338 C 0.33038 0.01921 0.33541 0.01713 0.34045 0.01389 C 0.34444 0.01574 0.34896 0.01597 0.35191 0.01968 C 0.36753 0.0368 0.36632 0.03657 0.36962 0.05255 C 0.36857 0.05764 0.36857 0.06319 0.36649 0.06782 C 0.36528 0.07083 0.36284 0.07176 0.36076 0.07361 C 0.35798 0.07639 0.35486 0.07893 0.35191 0.08148 C 0.35121 0.08403 0.35 0.08634 0.34896 0.08912 C 0.34462 0.10509 0.34462 0.1125 0.34896 0.13171 C 0.35 0.13518 0.3533 0.13634 0.35486 0.13935 C 0.35694 0.14282 0.35798 0.14722 0.35937 0.15093 C 0.36059 0.15903 0.3625 0.16597 0.35937 0.17407 C 0.35694 0.18079 0.35139 0.18495 0.34896 0.19167 L 0.34045 0.21481 C 0.33958 0.21736 0.33889 0.22014 0.33767 0.22245 C 0.33646 0.2243 0.33541 0.22616 0.33455 0.22824 C 0.3342 0.22893 0.33455 0.22963 0.33455 0.23009 L 0.33455 0.23032 L 0.33177 0.23611 " pathEditMode="relative" rAng="0" ptsTypes="AAAAAAAAAAAAAAAAAAAAAAAAAAAAAAAAAAAAAAAAAAAAAAAAAAAAAAAAAAAAAAAAAAAAAAAAAAAAAAAAAAA">
                                      <p:cBhvr>
                                        <p:cTn id="40" dur="2000" fill="hold"/>
                                        <p:tgtEl>
                                          <p:spTgt spid="66"/>
                                        </p:tgtEl>
                                        <p:attrNameLst>
                                          <p:attrName>ppt_x</p:attrName>
                                          <p:attrName>ppt_y</p:attrName>
                                        </p:attrNameLst>
                                      </p:cBhvr>
                                      <p:rCtr x="27083"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8" name="Group 7">
            <a:extLst>
              <a:ext uri="{FF2B5EF4-FFF2-40B4-BE49-F238E27FC236}">
                <a16:creationId xmlns:a16="http://schemas.microsoft.com/office/drawing/2014/main" id="{D64E7251-CE5E-FF43-10F4-184BE627C9B8}"/>
              </a:ext>
            </a:extLst>
          </p:cNvPr>
          <p:cNvGrpSpPr/>
          <p:nvPr/>
        </p:nvGrpSpPr>
        <p:grpSpPr>
          <a:xfrm>
            <a:off x="2256376" y="1692812"/>
            <a:ext cx="566930" cy="568102"/>
            <a:chOff x="1828800" y="1647987"/>
            <a:chExt cx="566930" cy="568102"/>
          </a:xfrm>
        </p:grpSpPr>
        <p:sp>
          <p:nvSpPr>
            <p:cNvPr id="9" name="Rectangle 8">
              <a:extLst>
                <a:ext uri="{FF2B5EF4-FFF2-40B4-BE49-F238E27FC236}">
                  <a16:creationId xmlns:a16="http://schemas.microsoft.com/office/drawing/2014/main" id="{3B0AF64F-71BF-7663-5573-708DFD63B10C}"/>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 name="Picture 10" descr="Image result for bicycle">
              <a:extLst>
                <a:ext uri="{FF2B5EF4-FFF2-40B4-BE49-F238E27FC236}">
                  <a16:creationId xmlns:a16="http://schemas.microsoft.com/office/drawing/2014/main" id="{32C18BBE-745E-D834-7C00-2C7F0B7E9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1F64E2FA-182C-60DE-3398-4E578260D3F3}"/>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42" name="Group 41">
            <a:extLst>
              <a:ext uri="{FF2B5EF4-FFF2-40B4-BE49-F238E27FC236}">
                <a16:creationId xmlns:a16="http://schemas.microsoft.com/office/drawing/2014/main" id="{4209AEDD-759F-251A-898F-D3C41545F9C9}"/>
              </a:ext>
            </a:extLst>
          </p:cNvPr>
          <p:cNvGrpSpPr/>
          <p:nvPr/>
        </p:nvGrpSpPr>
        <p:grpSpPr>
          <a:xfrm>
            <a:off x="6025717" y="1631773"/>
            <a:ext cx="577773" cy="477486"/>
            <a:chOff x="6180835" y="1600200"/>
            <a:chExt cx="577773" cy="477486"/>
          </a:xfrm>
        </p:grpSpPr>
        <p:sp>
          <p:nvSpPr>
            <p:cNvPr id="43" name="Rectangle 42">
              <a:extLst>
                <a:ext uri="{FF2B5EF4-FFF2-40B4-BE49-F238E27FC236}">
                  <a16:creationId xmlns:a16="http://schemas.microsoft.com/office/drawing/2014/main" id="{36471D2C-8124-6F2C-2C57-2436849098F3}"/>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44" name="Group 43">
              <a:extLst>
                <a:ext uri="{FF2B5EF4-FFF2-40B4-BE49-F238E27FC236}">
                  <a16:creationId xmlns:a16="http://schemas.microsoft.com/office/drawing/2014/main" id="{69E4E18D-36CF-D261-7C3F-FDD2AE6AC042}"/>
                </a:ext>
              </a:extLst>
            </p:cNvPr>
            <p:cNvGrpSpPr/>
            <p:nvPr/>
          </p:nvGrpSpPr>
          <p:grpSpPr>
            <a:xfrm>
              <a:off x="6180835" y="1600200"/>
              <a:ext cx="577773" cy="461665"/>
              <a:chOff x="6180835" y="1600200"/>
              <a:chExt cx="577773" cy="461665"/>
            </a:xfrm>
          </p:grpSpPr>
          <p:sp>
            <p:nvSpPr>
              <p:cNvPr id="45" name="Oval 44">
                <a:extLst>
                  <a:ext uri="{FF2B5EF4-FFF2-40B4-BE49-F238E27FC236}">
                    <a16:creationId xmlns:a16="http://schemas.microsoft.com/office/drawing/2014/main" id="{0BED1087-C9D0-54A2-68D4-B04B1BEC48D5}"/>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E5C09D8-EB6A-E3C2-B877-D958A56286FA}"/>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46" name="TextBox 45">
                    <a:extLst>
                      <a:ext uri="{FF2B5EF4-FFF2-40B4-BE49-F238E27FC236}">
                        <a16:creationId xmlns:a16="http://schemas.microsoft.com/office/drawing/2014/main" id="{BE5C09D8-EB6A-E3C2-B877-D958A56286FA}"/>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667" r="-2790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6E0F88BC-4036-4961-A60F-1D02EA05B48C}"/>
                  </a:ext>
                </a:extLst>
              </p:cNvPr>
              <p:cNvSpPr txBox="1"/>
              <p:nvPr/>
            </p:nvSpPr>
            <p:spPr bwMode="auto">
              <a:xfrm>
                <a:off x="571499" y="2864414"/>
                <a:ext cx="7772400" cy="230832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GB" sz="2400" dirty="0">
                  <a:solidFill>
                    <a:schemeClr val="accent1"/>
                  </a:solidFill>
                </a:endParaRPr>
              </a:p>
              <a:p>
                <a:pPr defTabSz="685800" fontAlgn="auto">
                  <a:spcBef>
                    <a:spcPts val="0"/>
                  </a:spcBef>
                  <a:spcAft>
                    <a:spcPts val="0"/>
                  </a:spcAft>
                </a:pPr>
                <a:r>
                  <a:rPr lang="en-GB" sz="2400" dirty="0"/>
                  <a:t>       = Sum over training data </a:t>
                </a:r>
                <a:r>
                  <a:rPr lang="en-GB" sz="2400" dirty="0">
                    <a:solidFill>
                      <a:srgbClr val="FF00FF"/>
                    </a:solidFill>
                  </a:rPr>
                  <a:t>x</a:t>
                </a:r>
                <a:r>
                  <a:rPr lang="en-GB" sz="2400" dirty="0"/>
                  <a:t>.</a:t>
                </a:r>
              </a:p>
              <a:p>
                <a:pPr defTabSz="685800" fontAlgn="auto">
                  <a:spcBef>
                    <a:spcPts val="0"/>
                  </a:spcBef>
                  <a:spcAft>
                    <a:spcPts val="0"/>
                  </a:spcAft>
                </a:pPr>
                <a:r>
                  <a:rPr lang="en-GB" sz="2400" dirty="0"/>
                  <a:t>              Sum over the output provided</a:t>
                </a:r>
              </a:p>
              <a:p>
                <a:pPr defTabSz="685800" fontAlgn="auto">
                  <a:spcBef>
                    <a:spcPts val="0"/>
                  </a:spcBef>
                  <a:spcAft>
                    <a:spcPts val="0"/>
                  </a:spcAft>
                </a:pPr>
                <a:r>
                  <a:rPr lang="en-GB" sz="2400" dirty="0"/>
                  <a:t>                  (</a:t>
                </a:r>
                <a:r>
                  <a:rPr lang="en-GB" sz="2400" dirty="0">
                    <a:solidFill>
                      <a:srgbClr val="FF0000"/>
                    </a:solidFill>
                  </a:rPr>
                  <a:t>machine answer</a:t>
                </a:r>
                <a:r>
                  <a:rPr lang="en-GB" sz="2400" dirty="0"/>
                  <a:t> – </a:t>
                </a:r>
                <a:r>
                  <a:rPr lang="en-GB" sz="2400" dirty="0">
                    <a:solidFill>
                      <a:srgbClr val="FF00FF"/>
                    </a:solidFill>
                  </a:rPr>
                  <a:t>supervisor answer</a:t>
                </a:r>
                <a:r>
                  <a:rPr lang="en-GB" sz="2400" dirty="0"/>
                  <a:t>)</a:t>
                </a:r>
                <a:r>
                  <a:rPr lang="en-GB" sz="2400" baseline="30000" dirty="0"/>
                  <a:t>2</a:t>
                </a:r>
                <a:r>
                  <a:rPr lang="en-GB" sz="2400" dirty="0"/>
                  <a:t> </a:t>
                </a:r>
              </a:p>
            </p:txBody>
          </p:sp>
        </mc:Choice>
        <mc:Fallback xmlns="">
          <p:sp>
            <p:nvSpPr>
              <p:cNvPr id="124" name="TextBox 123">
                <a:extLst>
                  <a:ext uri="{FF2B5EF4-FFF2-40B4-BE49-F238E27FC236}">
                    <a16:creationId xmlns:a16="http://schemas.microsoft.com/office/drawing/2014/main" id="{6E0F88BC-4036-4961-A60F-1D02EA05B48C}"/>
                  </a:ext>
                </a:extLst>
              </p:cNvPr>
              <p:cNvSpPr txBox="1">
                <a:spLocks noRot="1" noChangeAspect="1" noMove="1" noResize="1" noEditPoints="1" noAdjustHandles="1" noChangeArrowheads="1" noChangeShapeType="1" noTextEdit="1"/>
              </p:cNvSpPr>
              <p:nvPr/>
            </p:nvSpPr>
            <p:spPr bwMode="auto">
              <a:xfrm>
                <a:off x="571499" y="2864414"/>
                <a:ext cx="7772400" cy="2308324"/>
              </a:xfrm>
              <a:prstGeom prst="rect">
                <a:avLst/>
              </a:prstGeom>
              <a:blipFill>
                <a:blip r:embed="rId6"/>
                <a:stretch>
                  <a:fillRect l="-1255" t="-2111" b="-5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 name="Group 1">
            <a:extLst>
              <a:ext uri="{FF2B5EF4-FFF2-40B4-BE49-F238E27FC236}">
                <a16:creationId xmlns:a16="http://schemas.microsoft.com/office/drawing/2014/main" id="{C492A12E-97B6-22EF-85A5-BB00B8D09DB6}"/>
              </a:ext>
            </a:extLst>
          </p:cNvPr>
          <p:cNvGrpSpPr/>
          <p:nvPr/>
        </p:nvGrpSpPr>
        <p:grpSpPr>
          <a:xfrm>
            <a:off x="7139314" y="1211974"/>
            <a:ext cx="1549204" cy="1447800"/>
            <a:chOff x="7366196" y="685800"/>
            <a:chExt cx="1549204" cy="1447800"/>
          </a:xfrm>
        </p:grpSpPr>
        <p:grpSp>
          <p:nvGrpSpPr>
            <p:cNvPr id="6" name="Group 5">
              <a:extLst>
                <a:ext uri="{FF2B5EF4-FFF2-40B4-BE49-F238E27FC236}">
                  <a16:creationId xmlns:a16="http://schemas.microsoft.com/office/drawing/2014/main" id="{3296954B-4BC3-FCE0-B3F8-E221634D59BC}"/>
                </a:ext>
              </a:extLst>
            </p:cNvPr>
            <p:cNvGrpSpPr/>
            <p:nvPr/>
          </p:nvGrpSpPr>
          <p:grpSpPr>
            <a:xfrm flipH="1">
              <a:off x="7924800" y="685800"/>
              <a:ext cx="990600" cy="1447800"/>
              <a:chOff x="5060717" y="3077392"/>
              <a:chExt cx="1849758" cy="3642254"/>
            </a:xfrm>
          </p:grpSpPr>
          <p:pic>
            <p:nvPicPr>
              <p:cNvPr id="17" name="Picture 2" descr="Related image">
                <a:extLst>
                  <a:ext uri="{FF2B5EF4-FFF2-40B4-BE49-F238E27FC236}">
                    <a16:creationId xmlns:a16="http://schemas.microsoft.com/office/drawing/2014/main" id="{50C9132D-D94E-BA8C-938E-CEA48982BD0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44" r="45768"/>
              <a:stretch/>
            </p:blipFill>
            <p:spPr bwMode="auto">
              <a:xfrm>
                <a:off x="5060717" y="3077392"/>
                <a:ext cx="1849757" cy="364225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074AE32-B65F-793B-D789-1B39DA00F7AE}"/>
                  </a:ext>
                </a:extLst>
              </p:cNvPr>
              <p:cNvSpPr/>
              <p:nvPr/>
            </p:nvSpPr>
            <p:spPr>
              <a:xfrm>
                <a:off x="6400801" y="4114801"/>
                <a:ext cx="509674" cy="609600"/>
              </a:xfrm>
              <a:prstGeom prst="rect">
                <a:avLst/>
              </a:prstGeom>
              <a:solidFill>
                <a:srgbClr val="00621A"/>
              </a:solidFill>
            </p:spPr>
            <p:txBody>
              <a:bodyPr wrap="square" rtlCol="0" anchor="ctr">
                <a:spAutoFit/>
              </a:bodyPr>
              <a:lstStyle/>
              <a:p>
                <a:pPr algn="ctr"/>
                <a:endParaRPr lang="en-CA" sz="3200">
                  <a:cs typeface="Times New Roman" panose="02020603050405020304" pitchFamily="18" charset="0"/>
                  <a:sym typeface="Symbol" panose="05050102010706020507" pitchFamily="18" charset="2"/>
                </a:endParaRPr>
              </a:p>
            </p:txBody>
          </p:sp>
        </p:grpSp>
        <mc:AlternateContent xmlns:mc="http://schemas.openxmlformats.org/markup-compatibility/2006" xmlns:a14="http://schemas.microsoft.com/office/drawing/2010/main">
          <mc:Choice Requires="a14">
            <p:sp>
              <p:nvSpPr>
                <p:cNvPr id="12" name="Rounded Rectangular Callout 99">
                  <a:extLst>
                    <a:ext uri="{FF2B5EF4-FFF2-40B4-BE49-F238E27FC236}">
                      <a16:creationId xmlns:a16="http://schemas.microsoft.com/office/drawing/2014/main" id="{871DD36D-80BA-D4AA-9848-F269AD063B1F}"/>
                    </a:ext>
                  </a:extLst>
                </p:cNvPr>
                <p:cNvSpPr/>
                <p:nvPr/>
              </p:nvSpPr>
              <p:spPr>
                <a:xfrm>
                  <a:off x="7366196" y="783902"/>
                  <a:ext cx="398195" cy="405051"/>
                </a:xfrm>
                <a:prstGeom prst="wedgeRoundRectCallout">
                  <a:avLst>
                    <a:gd name="adj1" fmla="val 59721"/>
                    <a:gd name="adj2" fmla="val -7704"/>
                    <a:gd name="adj3" fmla="val 16667"/>
                  </a:avLst>
                </a:prstGeom>
                <a:ln w="25400">
                  <a:solidFill>
                    <a:srgbClr val="FF00FF"/>
                  </a:solidFill>
                </a:ln>
              </p:spPr>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oMath>
                    </m:oMathPara>
                  </a14:m>
                  <a:endParaRPr lang="en-CA" sz="2400" dirty="0">
                    <a:cs typeface="Times New Roman" panose="02020603050405020304" pitchFamily="18" charset="0"/>
                    <a:sym typeface="Symbol" panose="05050102010706020507" pitchFamily="18" charset="2"/>
                  </a:endParaRPr>
                </a:p>
              </p:txBody>
            </p:sp>
          </mc:Choice>
          <mc:Fallback xmlns="">
            <p:sp>
              <p:nvSpPr>
                <p:cNvPr id="12" name="Rounded Rectangular Callout 99">
                  <a:extLst>
                    <a:ext uri="{FF2B5EF4-FFF2-40B4-BE49-F238E27FC236}">
                      <a16:creationId xmlns:a16="http://schemas.microsoft.com/office/drawing/2014/main" id="{871DD36D-80BA-D4AA-9848-F269AD063B1F}"/>
                    </a:ext>
                  </a:extLst>
                </p:cNvPr>
                <p:cNvSpPr>
                  <a:spLocks noRot="1" noChangeAspect="1" noMove="1" noResize="1" noEditPoints="1" noAdjustHandles="1" noChangeArrowheads="1" noChangeShapeType="1" noTextEdit="1"/>
                </p:cNvSpPr>
                <p:nvPr/>
              </p:nvSpPr>
              <p:spPr>
                <a:xfrm>
                  <a:off x="7366196" y="783902"/>
                  <a:ext cx="398195" cy="405051"/>
                </a:xfrm>
                <a:prstGeom prst="wedgeRoundRectCallout">
                  <a:avLst>
                    <a:gd name="adj1" fmla="val 59721"/>
                    <a:gd name="adj2" fmla="val -7704"/>
                    <a:gd name="adj3" fmla="val 16667"/>
                  </a:avLst>
                </a:prstGeom>
                <a:blipFill>
                  <a:blip r:embed="rId8"/>
                  <a:stretch>
                    <a:fillRect l="-17105" t="-22857" r="-28947" b="-17143"/>
                  </a:stretch>
                </a:blipFill>
                <a:ln w="25400">
                  <a:solidFill>
                    <a:srgbClr val="FF00FF"/>
                  </a:solidFill>
                </a:ln>
              </p:spPr>
              <p:txBody>
                <a:bodyPr/>
                <a:lstStyle/>
                <a:p>
                  <a:r>
                    <a:rPr lang="en-GB">
                      <a:noFill/>
                    </a:rPr>
                    <a:t> </a:t>
                  </a:r>
                </a:p>
              </p:txBody>
            </p:sp>
          </mc:Fallback>
        </mc:AlternateContent>
      </p:grpSp>
    </p:spTree>
    <p:extLst>
      <p:ext uri="{BB962C8B-B14F-4D97-AF65-F5344CB8AC3E}">
        <p14:creationId xmlns:p14="http://schemas.microsoft.com/office/powerpoint/2010/main" val="31874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4">
                                            <p:txEl>
                                              <p:pRg st="2" end="2"/>
                                            </p:txEl>
                                          </p:spTgt>
                                        </p:tgtEl>
                                        <p:attrNameLst>
                                          <p:attrName>style.visibility</p:attrName>
                                        </p:attrNameLst>
                                      </p:cBhvr>
                                      <p:to>
                                        <p:strVal val="visible"/>
                                      </p:to>
                                    </p:set>
                                    <p:anim calcmode="lin" valueType="num">
                                      <p:cBhvr additive="base">
                                        <p:cTn id="7" dur="500" fill="hold"/>
                                        <p:tgtEl>
                                          <p:spTgt spid="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
                                            <p:txEl>
                                              <p:pRg st="3" end="3"/>
                                            </p:txEl>
                                          </p:spTgt>
                                        </p:tgtEl>
                                        <p:attrNameLst>
                                          <p:attrName>style.visibility</p:attrName>
                                        </p:attrNameLst>
                                      </p:cBhvr>
                                      <p:to>
                                        <p:strVal val="visible"/>
                                      </p:to>
                                    </p:set>
                                    <p:anim calcmode="lin" valueType="num">
                                      <p:cBhvr additive="base">
                                        <p:cTn id="13" dur="500" fill="hold"/>
                                        <p:tgtEl>
                                          <p:spTgt spid="12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anim calcmode="lin" valueType="num">
                                      <p:cBhvr additive="base">
                                        <p:cTn id="23" dur="500" fill="hold"/>
                                        <p:tgtEl>
                                          <p:spTgt spid="12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4">
                                            <p:txEl>
                                              <p:pRg st="5" end="5"/>
                                            </p:txEl>
                                          </p:spTgt>
                                        </p:tgtEl>
                                        <p:attrNameLst>
                                          <p:attrName>style.visibility</p:attrName>
                                        </p:attrNameLst>
                                      </p:cBhvr>
                                      <p:to>
                                        <p:strVal val="visible"/>
                                      </p:to>
                                    </p:set>
                                    <p:anim calcmode="lin" valueType="num">
                                      <p:cBhvr additive="base">
                                        <p:cTn id="33" dur="500" fill="hold"/>
                                        <p:tgtEl>
                                          <p:spTgt spid="12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8307" y="3699318"/>
                <a:ext cx="739773" cy="406755"/>
                <a:chOff x="530227" y="1065642"/>
                <a:chExt cx="739773"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a:p>
            <a:r>
              <a:rPr lang="en-US" sz="2400" dirty="0">
                <a:sym typeface="Symbol" pitchFamily="18" charset="2"/>
              </a:rPr>
              <a:t>To be a circuit: weight are </a:t>
            </a:r>
            <a:r>
              <a:rPr lang="en-US" sz="2400" i="1" dirty="0">
                <a:solidFill>
                  <a:srgbClr val="66FF33"/>
                </a:solidFill>
                <a:latin typeface="Times New Roman"/>
                <a:cs typeface="Times New Roman" panose="02020603050405020304" pitchFamily="18" charset="0"/>
                <a:sym typeface="Symbol" panose="05050102010706020507" pitchFamily="18" charset="2"/>
              </a:rPr>
              <a:t>w</a:t>
            </a:r>
            <a:r>
              <a:rPr lang="en-US" altLang="en-US" sz="2400" dirty="0">
                <a:solidFill>
                  <a:srgbClr val="66FF33"/>
                </a:solidFill>
                <a:latin typeface="Times New Roman"/>
                <a:cs typeface="Times New Roman" panose="02020603050405020304" pitchFamily="18" charset="0"/>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rgbClr val="66FF33"/>
                </a:solidFill>
                <a:latin typeface="Times New Roman"/>
                <a:cs typeface="Times New Roman" panose="02020603050405020304" pitchFamily="18" charset="0"/>
                <a:sym typeface="Symbol" panose="05050102010706020507" pitchFamily="18" charset="2"/>
              </a:rPr>
              <a:t>0,0,1,0,0,0</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ym typeface="Wingdings" panose="05000000000000000000" pitchFamily="2" charset="2"/>
              </a:rPr>
              <a:t>.</a:t>
            </a:r>
          </a:p>
          <a:p>
            <a:r>
              <a:rPr lang="en-US" altLang="en-US" sz="2400" dirty="0">
                <a:latin typeface="Times New Roman"/>
                <a:cs typeface="Times New Roman" panose="02020603050405020304" pitchFamily="18" charset="0"/>
                <a:sym typeface="Wingdings" panose="05000000000000000000" pitchFamily="2" charset="2"/>
              </a:rPr>
              <a:t>  Requiring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i</a:t>
            </a:r>
            <a:r>
              <a:rPr lang="el-GR" altLang="en-US" sz="24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rgbClr val="66FF33"/>
                </a:solidFill>
                <a:latin typeface="Times New Roman"/>
                <a:cs typeface="Times New Roman" panose="02020603050405020304" pitchFamily="18" charset="0"/>
                <a:sym typeface="Symbol" panose="05050102010706020507" pitchFamily="18" charset="2"/>
              </a:rPr>
              <a:t>= 1</a:t>
            </a:r>
            <a:r>
              <a:rPr lang="en-US" altLang="en-US" sz="2400" dirty="0">
                <a:latin typeface="Times New Roman"/>
                <a:cs typeface="Times New Roman" panose="02020603050405020304" pitchFamily="18" charset="0"/>
                <a:sym typeface="Symbol" panose="05050102010706020507" pitchFamily="18" charset="2"/>
              </a:rPr>
              <a:t> is easy.</a:t>
            </a:r>
          </a:p>
          <a:p>
            <a:r>
              <a:rPr lang="en-US" altLang="en-US" sz="2400" dirty="0">
                <a:latin typeface="Times New Roman"/>
                <a:cs typeface="Times New Roman" panose="02020603050405020304" pitchFamily="18" charset="0"/>
                <a:sym typeface="Symbol" panose="05050102010706020507" pitchFamily="18" charset="2"/>
              </a:rPr>
              <a:t>  Requiring </a:t>
            </a:r>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US" altLang="en-US" sz="2400" dirty="0">
                <a:solidFill>
                  <a:srgbClr val="66FF33"/>
                </a:solidFill>
                <a:latin typeface="Times New Roman"/>
                <a:cs typeface="Times New Roman" panose="02020603050405020304" pitchFamily="18" charset="0"/>
                <a:sym typeface="Symbol" panose="05050102010706020507" pitchFamily="18" charset="2"/>
              </a:rPr>
              <a:t>{0,1}</a:t>
            </a:r>
            <a:r>
              <a:rPr lang="en-US" altLang="en-US" sz="2400" dirty="0">
                <a:solidFill>
                  <a:srgbClr val="FFC000"/>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is hard.</a:t>
            </a:r>
          </a:p>
        </p:txBody>
      </p:sp>
      <p:grpSp>
        <p:nvGrpSpPr>
          <p:cNvPr id="17" name="Group 16">
            <a:extLst>
              <a:ext uri="{FF2B5EF4-FFF2-40B4-BE49-F238E27FC236}">
                <a16:creationId xmlns:a16="http://schemas.microsoft.com/office/drawing/2014/main" id="{CA7A7CAB-BBDF-478D-A66B-B1C5734FC918}"/>
              </a:ext>
            </a:extLst>
          </p:cNvPr>
          <p:cNvGrpSpPr/>
          <p:nvPr/>
        </p:nvGrpSpPr>
        <p:grpSpPr>
          <a:xfrm>
            <a:off x="2510634" y="2827305"/>
            <a:ext cx="761526" cy="2697706"/>
            <a:chOff x="2510634" y="2827305"/>
            <a:chExt cx="761526" cy="2697706"/>
          </a:xfrm>
        </p:grpSpPr>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761526" cy="637972"/>
            </a:xfrm>
            <a:prstGeom prst="straightConnector1">
              <a:avLst/>
            </a:prstGeom>
            <a:noFill/>
            <a:ln w="19050" cap="sq" cmpd="sng" algn="ctr">
              <a:solidFill>
                <a:srgbClr val="FFC000"/>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0EEF522E-D40D-47EB-85DA-77E274B8A3F8}"/>
                </a:ext>
              </a:extLst>
            </p:cNvPr>
            <p:cNvCxnSpPr>
              <a:cxnSpLocks/>
            </p:cNvCxnSpPr>
            <p:nvPr/>
          </p:nvCxnSpPr>
          <p:spPr bwMode="auto">
            <a:xfrm flipV="1">
              <a:off x="2510634" y="3994593"/>
              <a:ext cx="758351" cy="976526"/>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a:off x="2513809" y="3889845"/>
              <a:ext cx="758351" cy="104748"/>
            </a:xfrm>
            <a:prstGeom prst="straightConnector1">
              <a:avLst/>
            </a:prstGeom>
            <a:noFill/>
            <a:ln w="19050" cap="sq" cmpd="sng" algn="ctr">
              <a:solidFill>
                <a:srgbClr val="FFC000"/>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C5EA5A85-7B32-4A1C-8654-4383D07FD308}"/>
                </a:ext>
              </a:extLst>
            </p:cNvPr>
            <p:cNvCxnSpPr>
              <a:cxnSpLocks/>
              <a:endCxn id="177" idx="1"/>
            </p:cNvCxnSpPr>
            <p:nvPr/>
          </p:nvCxnSpPr>
          <p:spPr bwMode="auto">
            <a:xfrm>
              <a:off x="2513809" y="2827305"/>
              <a:ext cx="683930" cy="1081191"/>
            </a:xfrm>
            <a:prstGeom prst="straightConnector1">
              <a:avLst/>
            </a:prstGeom>
            <a:noFill/>
            <a:ln w="19050" cap="sq" cmpd="sng" algn="ctr">
              <a:solidFill>
                <a:srgbClr val="FFC000"/>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01156725-8C71-45C3-A271-B6641EC2AAF4}"/>
                </a:ext>
              </a:extLst>
            </p:cNvPr>
            <p:cNvCxnSpPr>
              <a:cxnSpLocks/>
            </p:cNvCxnSpPr>
            <p:nvPr/>
          </p:nvCxnSpPr>
          <p:spPr bwMode="auto">
            <a:xfrm flipV="1">
              <a:off x="2510634" y="3994593"/>
              <a:ext cx="758351" cy="438360"/>
            </a:xfrm>
            <a:prstGeom prst="straightConnector1">
              <a:avLst/>
            </a:prstGeom>
            <a:noFill/>
            <a:ln w="19050" cap="sq" cmpd="sng" algn="ctr">
              <a:solidFill>
                <a:srgbClr val="FFC000"/>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C629C29A-E4A0-4769-8736-0464C7DF849B}"/>
                </a:ext>
              </a:extLst>
            </p:cNvPr>
            <p:cNvCxnSpPr>
              <a:cxnSpLocks/>
            </p:cNvCxnSpPr>
            <p:nvPr/>
          </p:nvCxnSpPr>
          <p:spPr bwMode="auto">
            <a:xfrm flipV="1">
              <a:off x="2513809" y="3994593"/>
              <a:ext cx="706690" cy="1530418"/>
            </a:xfrm>
            <a:prstGeom prst="straightConnector1">
              <a:avLst/>
            </a:prstGeom>
            <a:noFill/>
            <a:ln w="19050" cap="sq" cmpd="sng" algn="ctr">
              <a:solidFill>
                <a:srgbClr val="FFC000"/>
              </a:solidFill>
              <a:prstDash val="solid"/>
              <a:round/>
              <a:headEnd type="none" w="med" len="med"/>
              <a:tailEnd type="triangle"/>
            </a:ln>
            <a:effectLst/>
          </p:spPr>
        </p:cxnSp>
      </p:grpSp>
      <p:cxnSp>
        <p:nvCxnSpPr>
          <p:cNvPr id="281" name="Straight Connector 280">
            <a:extLst>
              <a:ext uri="{FF2B5EF4-FFF2-40B4-BE49-F238E27FC236}">
                <a16:creationId xmlns:a16="http://schemas.microsoft.com/office/drawing/2014/main" id="{59D30144-BD09-44ED-BD87-D9FDBF9C3932}"/>
              </a:ext>
            </a:extLst>
          </p:cNvPr>
          <p:cNvCxnSpPr/>
          <p:nvPr/>
        </p:nvCxnSpPr>
        <p:spPr bwMode="auto">
          <a:xfrm flipV="1">
            <a:off x="1705313" y="2028819"/>
            <a:ext cx="1638300" cy="157162"/>
          </a:xfrm>
          <a:prstGeom prst="line">
            <a:avLst/>
          </a:prstGeom>
          <a:noFill/>
          <a:ln w="38100" cap="sq" cmpd="sng" algn="ctr">
            <a:solidFill>
              <a:schemeClr val="hlink"/>
            </a:solidFill>
            <a:prstDash val="solid"/>
            <a:round/>
            <a:headEnd type="none" w="med" len="med"/>
            <a:tailEnd type="none" w="med" len="med"/>
          </a:ln>
          <a:effectLst/>
        </p:spPr>
      </p:cxnSp>
      <p:grpSp>
        <p:nvGrpSpPr>
          <p:cNvPr id="9" name="Group 8">
            <a:extLst>
              <a:ext uri="{FF2B5EF4-FFF2-40B4-BE49-F238E27FC236}">
                <a16:creationId xmlns:a16="http://schemas.microsoft.com/office/drawing/2014/main" id="{2771ACF0-7910-4F83-A5B0-793C2E783C20}"/>
              </a:ext>
            </a:extLst>
          </p:cNvPr>
          <p:cNvGrpSpPr/>
          <p:nvPr/>
        </p:nvGrpSpPr>
        <p:grpSpPr>
          <a:xfrm>
            <a:off x="1866040" y="2882188"/>
            <a:ext cx="1740745" cy="2433722"/>
            <a:chOff x="1866040" y="2882188"/>
            <a:chExt cx="1740745" cy="2433722"/>
          </a:xfrm>
        </p:grpSpPr>
        <p:sp>
          <p:nvSpPr>
            <p:cNvPr id="286" name="TextBox 285">
              <a:extLst>
                <a:ext uri="{FF2B5EF4-FFF2-40B4-BE49-F238E27FC236}">
                  <a16:creationId xmlns:a16="http://schemas.microsoft.com/office/drawing/2014/main" id="{2BE99698-D158-4C33-88CD-52240633DE10}"/>
                </a:ext>
              </a:extLst>
            </p:cNvPr>
            <p:cNvSpPr txBox="1"/>
            <p:nvPr/>
          </p:nvSpPr>
          <p:spPr bwMode="auto">
            <a:xfrm>
              <a:off x="1866040" y="28821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0.024</a:t>
              </a:r>
            </a:p>
          </p:txBody>
        </p:sp>
        <p:sp>
          <p:nvSpPr>
            <p:cNvPr id="285" name="TextBox 284">
              <a:extLst>
                <a:ext uri="{FF2B5EF4-FFF2-40B4-BE49-F238E27FC236}">
                  <a16:creationId xmlns:a16="http://schemas.microsoft.com/office/drawing/2014/main" id="{4508AF32-43D5-47F9-AA41-9093B3E43B04}"/>
                </a:ext>
              </a:extLst>
            </p:cNvPr>
            <p:cNvSpPr txBox="1"/>
            <p:nvPr/>
          </p:nvSpPr>
          <p:spPr bwMode="auto">
            <a:xfrm>
              <a:off x="1866040" y="329176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0.012</a:t>
              </a:r>
            </a:p>
          </p:txBody>
        </p:sp>
        <p:sp>
          <p:nvSpPr>
            <p:cNvPr id="292" name="TextBox 291">
              <a:extLst>
                <a:ext uri="{FF2B5EF4-FFF2-40B4-BE49-F238E27FC236}">
                  <a16:creationId xmlns:a16="http://schemas.microsoft.com/office/drawing/2014/main" id="{B1D49D4F-DB31-4730-BF11-13786F59C25B}"/>
                </a:ext>
              </a:extLst>
            </p:cNvPr>
            <p:cNvSpPr txBox="1"/>
            <p:nvPr/>
          </p:nvSpPr>
          <p:spPr bwMode="auto">
            <a:xfrm>
              <a:off x="1866040" y="372992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293" name="TextBox 292">
              <a:extLst>
                <a:ext uri="{FF2B5EF4-FFF2-40B4-BE49-F238E27FC236}">
                  <a16:creationId xmlns:a16="http://schemas.microsoft.com/office/drawing/2014/main" id="{B471AFF6-7CB7-4643-83A3-74F7B885B758}"/>
                </a:ext>
              </a:extLst>
            </p:cNvPr>
            <p:cNvSpPr txBox="1"/>
            <p:nvPr/>
          </p:nvSpPr>
          <p:spPr bwMode="auto">
            <a:xfrm>
              <a:off x="1866040" y="409664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0.010</a:t>
              </a:r>
            </a:p>
          </p:txBody>
        </p:sp>
        <p:sp>
          <p:nvSpPr>
            <p:cNvPr id="294" name="TextBox 293">
              <a:extLst>
                <a:ext uri="{FF2B5EF4-FFF2-40B4-BE49-F238E27FC236}">
                  <a16:creationId xmlns:a16="http://schemas.microsoft.com/office/drawing/2014/main" id="{BED4600B-CA4B-4FCE-BBFA-C9D17982C7DF}"/>
                </a:ext>
              </a:extLst>
            </p:cNvPr>
            <p:cNvSpPr txBox="1"/>
            <p:nvPr/>
          </p:nvSpPr>
          <p:spPr bwMode="auto">
            <a:xfrm>
              <a:off x="1866040" y="447764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0.002</a:t>
              </a:r>
            </a:p>
          </p:txBody>
        </p:sp>
        <p:sp>
          <p:nvSpPr>
            <p:cNvPr id="295" name="TextBox 294">
              <a:extLst>
                <a:ext uri="{FF2B5EF4-FFF2-40B4-BE49-F238E27FC236}">
                  <a16:creationId xmlns:a16="http://schemas.microsoft.com/office/drawing/2014/main" id="{945BAFEA-CDD4-4EC8-B1D8-582058734720}"/>
                </a:ext>
              </a:extLst>
            </p:cNvPr>
            <p:cNvSpPr txBox="1"/>
            <p:nvPr/>
          </p:nvSpPr>
          <p:spPr bwMode="auto">
            <a:xfrm>
              <a:off x="1866040" y="491580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spTree>
    <p:extLst>
      <p:ext uri="{BB962C8B-B14F-4D97-AF65-F5344CB8AC3E}">
        <p14:creationId xmlns:p14="http://schemas.microsoft.com/office/powerpoint/2010/main" val="2077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500" fill="hold"/>
                                        <p:tgtEl>
                                          <p:spTgt spid="281"/>
                                        </p:tgtEl>
                                        <p:attrNameLst>
                                          <p:attrName>ppt_x</p:attrName>
                                        </p:attrNameLst>
                                      </p:cBhvr>
                                      <p:tavLst>
                                        <p:tav tm="0">
                                          <p:val>
                                            <p:strVal val="0-#ppt_w/2"/>
                                          </p:val>
                                        </p:tav>
                                        <p:tav tm="100000">
                                          <p:val>
                                            <p:strVal val="#ppt_x"/>
                                          </p:val>
                                        </p:tav>
                                      </p:tavLst>
                                    </p:anim>
                                    <p:anim calcmode="lin" valueType="num">
                                      <p:cBhvr additive="base">
                                        <p:cTn id="8" dur="500" fill="hold"/>
                                        <p:tgtEl>
                                          <p:spTgt spid="28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8307" y="3699318"/>
                <a:ext cx="739773" cy="406755"/>
                <a:chOff x="530227" y="1065642"/>
                <a:chExt cx="739773"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81724" y="404597"/>
            <a:ext cx="93685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Learning: </a:t>
            </a:r>
            <a:r>
              <a:rPr lang="en-US" sz="2400" dirty="0">
                <a:sym typeface="Symbol" pitchFamily="18" charset="2"/>
              </a:rPr>
              <a:t>This is a reasonable architecture, so should be able to learn.</a:t>
            </a:r>
          </a:p>
          <a:p>
            <a:r>
              <a:rPr lang="en-US" altLang="en-US" sz="2400" dirty="0">
                <a:latin typeface="Times New Roman"/>
                <a:cs typeface="Times New Roman" panose="02020603050405020304" pitchFamily="18" charset="0"/>
                <a:sym typeface="Symbol" pitchFamily="18" charset="2"/>
              </a:rPr>
              <a:t>   Need # parameters neural net &gt; (# training data)</a:t>
            </a:r>
            <a:r>
              <a:rPr lang="en-US" altLang="en-US" sz="2400" baseline="30000" dirty="0">
                <a:latin typeface="Times New Roman"/>
                <a:cs typeface="Times New Roman" panose="02020603050405020304" pitchFamily="18" charset="0"/>
                <a:sym typeface="Symbol" pitchFamily="18" charset="2"/>
              </a:rPr>
              <a:t>O(1)</a:t>
            </a:r>
          </a:p>
          <a:p>
            <a:r>
              <a:rPr lang="en-US" altLang="en-US" sz="2400" dirty="0">
                <a:latin typeface="Times New Roman"/>
                <a:cs typeface="Times New Roman" panose="02020603050405020304" pitchFamily="18" charset="0"/>
                <a:sym typeface="Symbol" pitchFamily="18" charset="2"/>
              </a:rPr>
              <a:t>                                                   &gt; (# parameters to describe the circuit)</a:t>
            </a:r>
            <a:r>
              <a:rPr lang="en-US" altLang="en-US" sz="2400" baseline="30000" dirty="0">
                <a:latin typeface="Times New Roman"/>
                <a:cs typeface="Times New Roman" panose="02020603050405020304" pitchFamily="18" charset="0"/>
                <a:sym typeface="Symbol" pitchFamily="18" charset="2"/>
              </a:rPr>
              <a:t>O(1)</a:t>
            </a:r>
          </a:p>
          <a:p>
            <a:r>
              <a:rPr lang="en-US" altLang="en-US" sz="2400" dirty="0">
                <a:latin typeface="Times New Roman"/>
                <a:cs typeface="Times New Roman" panose="02020603050405020304" pitchFamily="18" charset="0"/>
                <a:sym typeface="Symbol" pitchFamily="18" charset="2"/>
              </a:rPr>
              <a:t>                For each gate input we replaced 1 edge with W edges.</a:t>
            </a:r>
          </a:p>
          <a:p>
            <a:r>
              <a:rPr lang="en-US" altLang="en-US" sz="2400" baseline="30000" dirty="0">
                <a:latin typeface="Times New Roman"/>
                <a:cs typeface="Times New Roman" panose="02020603050405020304" pitchFamily="18" charset="0"/>
                <a:sym typeface="Symbol" pitchFamily="18" charset="2"/>
              </a:rPr>
              <a:t>                               </a:t>
            </a:r>
            <a:r>
              <a:rPr lang="en-US" altLang="en-US" sz="2400" dirty="0">
                <a:latin typeface="Times New Roman"/>
                <a:cs typeface="Times New Roman" panose="02020603050405020304" pitchFamily="18" charset="0"/>
                <a:sym typeface="Symbol" pitchFamily="18" charset="2"/>
              </a:rPr>
              <a:t>   Maybe this is enough.</a:t>
            </a:r>
            <a:endParaRPr lang="en-US" altLang="en-US" sz="2400" baseline="30000" dirty="0">
              <a:latin typeface="Times New Roman"/>
              <a:cs typeface="Times New Roman" panose="02020603050405020304" pitchFamily="18" charset="0"/>
              <a:sym typeface="Symbol" panose="05050102010706020507" pitchFamily="18" charset="2"/>
            </a:endParaRPr>
          </a:p>
        </p:txBody>
      </p:sp>
      <p:grpSp>
        <p:nvGrpSpPr>
          <p:cNvPr id="17" name="Group 16">
            <a:extLst>
              <a:ext uri="{FF2B5EF4-FFF2-40B4-BE49-F238E27FC236}">
                <a16:creationId xmlns:a16="http://schemas.microsoft.com/office/drawing/2014/main" id="{CA7A7CAB-BBDF-478D-A66B-B1C5734FC918}"/>
              </a:ext>
            </a:extLst>
          </p:cNvPr>
          <p:cNvGrpSpPr/>
          <p:nvPr/>
        </p:nvGrpSpPr>
        <p:grpSpPr>
          <a:xfrm>
            <a:off x="2510634" y="2827305"/>
            <a:ext cx="761526" cy="2697706"/>
            <a:chOff x="2510634" y="2827305"/>
            <a:chExt cx="761526" cy="2697706"/>
          </a:xfrm>
        </p:grpSpPr>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761526" cy="637972"/>
            </a:xfrm>
            <a:prstGeom prst="straightConnector1">
              <a:avLst/>
            </a:prstGeom>
            <a:noFill/>
            <a:ln w="19050" cap="sq" cmpd="sng" algn="ctr">
              <a:solidFill>
                <a:srgbClr val="FFC000"/>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0EEF522E-D40D-47EB-85DA-77E274B8A3F8}"/>
                </a:ext>
              </a:extLst>
            </p:cNvPr>
            <p:cNvCxnSpPr>
              <a:cxnSpLocks/>
            </p:cNvCxnSpPr>
            <p:nvPr/>
          </p:nvCxnSpPr>
          <p:spPr bwMode="auto">
            <a:xfrm flipV="1">
              <a:off x="2510634" y="3994593"/>
              <a:ext cx="758351" cy="976526"/>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a:off x="2513809" y="3889845"/>
              <a:ext cx="758351" cy="104748"/>
            </a:xfrm>
            <a:prstGeom prst="straightConnector1">
              <a:avLst/>
            </a:prstGeom>
            <a:noFill/>
            <a:ln w="19050" cap="sq" cmpd="sng" algn="ctr">
              <a:solidFill>
                <a:srgbClr val="FFC000"/>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C5EA5A85-7B32-4A1C-8654-4383D07FD308}"/>
                </a:ext>
              </a:extLst>
            </p:cNvPr>
            <p:cNvCxnSpPr>
              <a:cxnSpLocks/>
              <a:endCxn id="177" idx="1"/>
            </p:cNvCxnSpPr>
            <p:nvPr/>
          </p:nvCxnSpPr>
          <p:spPr bwMode="auto">
            <a:xfrm>
              <a:off x="2513809" y="2827305"/>
              <a:ext cx="683930" cy="1081191"/>
            </a:xfrm>
            <a:prstGeom prst="straightConnector1">
              <a:avLst/>
            </a:prstGeom>
            <a:noFill/>
            <a:ln w="19050" cap="sq" cmpd="sng" algn="ctr">
              <a:solidFill>
                <a:srgbClr val="FFC000"/>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01156725-8C71-45C3-A271-B6641EC2AAF4}"/>
                </a:ext>
              </a:extLst>
            </p:cNvPr>
            <p:cNvCxnSpPr>
              <a:cxnSpLocks/>
            </p:cNvCxnSpPr>
            <p:nvPr/>
          </p:nvCxnSpPr>
          <p:spPr bwMode="auto">
            <a:xfrm flipV="1">
              <a:off x="2510634" y="3994593"/>
              <a:ext cx="758351" cy="438360"/>
            </a:xfrm>
            <a:prstGeom prst="straightConnector1">
              <a:avLst/>
            </a:prstGeom>
            <a:noFill/>
            <a:ln w="19050" cap="sq" cmpd="sng" algn="ctr">
              <a:solidFill>
                <a:srgbClr val="FFC000"/>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C629C29A-E4A0-4769-8736-0464C7DF849B}"/>
                </a:ext>
              </a:extLst>
            </p:cNvPr>
            <p:cNvCxnSpPr>
              <a:cxnSpLocks/>
            </p:cNvCxnSpPr>
            <p:nvPr/>
          </p:nvCxnSpPr>
          <p:spPr bwMode="auto">
            <a:xfrm flipV="1">
              <a:off x="2513809" y="3994593"/>
              <a:ext cx="706690" cy="1530418"/>
            </a:xfrm>
            <a:prstGeom prst="straightConnector1">
              <a:avLst/>
            </a:prstGeom>
            <a:noFill/>
            <a:ln w="19050" cap="sq" cmpd="sng" algn="ctr">
              <a:solidFill>
                <a:srgbClr val="FFC000"/>
              </a:solidFill>
              <a:prstDash val="solid"/>
              <a:round/>
              <a:headEnd type="none" w="med" len="med"/>
              <a:tailEnd type="triangle"/>
            </a:ln>
            <a:effectLst/>
          </p:spPr>
        </p:cxnSp>
      </p:grpSp>
      <p:grpSp>
        <p:nvGrpSpPr>
          <p:cNvPr id="9" name="Group 8">
            <a:extLst>
              <a:ext uri="{FF2B5EF4-FFF2-40B4-BE49-F238E27FC236}">
                <a16:creationId xmlns:a16="http://schemas.microsoft.com/office/drawing/2014/main" id="{2771ACF0-7910-4F83-A5B0-793C2E783C20}"/>
              </a:ext>
            </a:extLst>
          </p:cNvPr>
          <p:cNvGrpSpPr/>
          <p:nvPr/>
        </p:nvGrpSpPr>
        <p:grpSpPr>
          <a:xfrm>
            <a:off x="1866040" y="2882188"/>
            <a:ext cx="1740745" cy="2433722"/>
            <a:chOff x="1866040" y="2882188"/>
            <a:chExt cx="1740745" cy="2433722"/>
          </a:xfrm>
        </p:grpSpPr>
        <p:sp>
          <p:nvSpPr>
            <p:cNvPr id="286" name="TextBox 285">
              <a:extLst>
                <a:ext uri="{FF2B5EF4-FFF2-40B4-BE49-F238E27FC236}">
                  <a16:creationId xmlns:a16="http://schemas.microsoft.com/office/drawing/2014/main" id="{2BE99698-D158-4C33-88CD-52240633DE10}"/>
                </a:ext>
              </a:extLst>
            </p:cNvPr>
            <p:cNvSpPr txBox="1"/>
            <p:nvPr/>
          </p:nvSpPr>
          <p:spPr bwMode="auto">
            <a:xfrm>
              <a:off x="1866040" y="28821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0.024</a:t>
              </a:r>
            </a:p>
          </p:txBody>
        </p:sp>
        <p:sp>
          <p:nvSpPr>
            <p:cNvPr id="285" name="TextBox 284">
              <a:extLst>
                <a:ext uri="{FF2B5EF4-FFF2-40B4-BE49-F238E27FC236}">
                  <a16:creationId xmlns:a16="http://schemas.microsoft.com/office/drawing/2014/main" id="{4508AF32-43D5-47F9-AA41-9093B3E43B04}"/>
                </a:ext>
              </a:extLst>
            </p:cNvPr>
            <p:cNvSpPr txBox="1"/>
            <p:nvPr/>
          </p:nvSpPr>
          <p:spPr bwMode="auto">
            <a:xfrm>
              <a:off x="1866040" y="329176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0.012</a:t>
              </a:r>
            </a:p>
          </p:txBody>
        </p:sp>
        <p:sp>
          <p:nvSpPr>
            <p:cNvPr id="292" name="TextBox 291">
              <a:extLst>
                <a:ext uri="{FF2B5EF4-FFF2-40B4-BE49-F238E27FC236}">
                  <a16:creationId xmlns:a16="http://schemas.microsoft.com/office/drawing/2014/main" id="{B1D49D4F-DB31-4730-BF11-13786F59C25B}"/>
                </a:ext>
              </a:extLst>
            </p:cNvPr>
            <p:cNvSpPr txBox="1"/>
            <p:nvPr/>
          </p:nvSpPr>
          <p:spPr bwMode="auto">
            <a:xfrm>
              <a:off x="1866040" y="372992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293" name="TextBox 292">
              <a:extLst>
                <a:ext uri="{FF2B5EF4-FFF2-40B4-BE49-F238E27FC236}">
                  <a16:creationId xmlns:a16="http://schemas.microsoft.com/office/drawing/2014/main" id="{B471AFF6-7CB7-4643-83A3-74F7B885B758}"/>
                </a:ext>
              </a:extLst>
            </p:cNvPr>
            <p:cNvSpPr txBox="1"/>
            <p:nvPr/>
          </p:nvSpPr>
          <p:spPr bwMode="auto">
            <a:xfrm>
              <a:off x="1866040" y="409664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0.010</a:t>
              </a:r>
            </a:p>
          </p:txBody>
        </p:sp>
        <p:sp>
          <p:nvSpPr>
            <p:cNvPr id="294" name="TextBox 293">
              <a:extLst>
                <a:ext uri="{FF2B5EF4-FFF2-40B4-BE49-F238E27FC236}">
                  <a16:creationId xmlns:a16="http://schemas.microsoft.com/office/drawing/2014/main" id="{BED4600B-CA4B-4FCE-BBFA-C9D17982C7DF}"/>
                </a:ext>
              </a:extLst>
            </p:cNvPr>
            <p:cNvSpPr txBox="1"/>
            <p:nvPr/>
          </p:nvSpPr>
          <p:spPr bwMode="auto">
            <a:xfrm>
              <a:off x="1866040" y="447764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0.002</a:t>
              </a:r>
            </a:p>
          </p:txBody>
        </p:sp>
        <p:sp>
          <p:nvSpPr>
            <p:cNvPr id="295" name="TextBox 294">
              <a:extLst>
                <a:ext uri="{FF2B5EF4-FFF2-40B4-BE49-F238E27FC236}">
                  <a16:creationId xmlns:a16="http://schemas.microsoft.com/office/drawing/2014/main" id="{945BAFEA-CDD4-4EC8-B1D8-582058734720}"/>
                </a:ext>
              </a:extLst>
            </p:cNvPr>
            <p:cNvSpPr txBox="1"/>
            <p:nvPr/>
          </p:nvSpPr>
          <p:spPr bwMode="auto">
            <a:xfrm>
              <a:off x="1866040" y="491580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spTree>
    <p:extLst>
      <p:ext uri="{BB962C8B-B14F-4D97-AF65-F5344CB8AC3E}">
        <p14:creationId xmlns:p14="http://schemas.microsoft.com/office/powerpoint/2010/main" val="15964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 calcmode="lin" valueType="num">
                                      <p:cBhvr additive="base">
                                        <p:cTn id="7" dur="500" fill="hold"/>
                                        <p:tgtEl>
                                          <p:spTgt spid="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6">
                                            <p:txEl>
                                              <p:pRg st="1" end="1"/>
                                            </p:txEl>
                                          </p:spTgt>
                                        </p:tgtEl>
                                        <p:attrNameLst>
                                          <p:attrName>style.visibility</p:attrName>
                                        </p:attrNameLst>
                                      </p:cBhvr>
                                      <p:to>
                                        <p:strVal val="visible"/>
                                      </p:to>
                                    </p:set>
                                    <p:anim calcmode="lin" valueType="num">
                                      <p:cBhvr additive="base">
                                        <p:cTn id="13" dur="500" fill="hold"/>
                                        <p:tgtEl>
                                          <p:spTgt spid="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6">
                                            <p:txEl>
                                              <p:pRg st="2" end="2"/>
                                            </p:txEl>
                                          </p:spTgt>
                                        </p:tgtEl>
                                        <p:attrNameLst>
                                          <p:attrName>style.visibility</p:attrName>
                                        </p:attrNameLst>
                                      </p:cBhvr>
                                      <p:to>
                                        <p:strVal val="visible"/>
                                      </p:to>
                                    </p:set>
                                    <p:anim calcmode="lin" valueType="num">
                                      <p:cBhvr additive="base">
                                        <p:cTn id="19" dur="500" fill="hold"/>
                                        <p:tgtEl>
                                          <p:spTgt spid="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6">
                                            <p:txEl>
                                              <p:pRg st="3" end="3"/>
                                            </p:txEl>
                                          </p:spTgt>
                                        </p:tgtEl>
                                        <p:attrNameLst>
                                          <p:attrName>style.visibility</p:attrName>
                                        </p:attrNameLst>
                                      </p:cBhvr>
                                      <p:to>
                                        <p:strVal val="visible"/>
                                      </p:to>
                                    </p:set>
                                    <p:anim calcmode="lin" valueType="num">
                                      <p:cBhvr additive="base">
                                        <p:cTn id="25" dur="500" fill="hold"/>
                                        <p:tgtEl>
                                          <p:spTgt spid="27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76">
                                            <p:txEl>
                                              <p:pRg st="4" end="4"/>
                                            </p:txEl>
                                          </p:spTgt>
                                        </p:tgtEl>
                                        <p:attrNameLst>
                                          <p:attrName>style.visibility</p:attrName>
                                        </p:attrNameLst>
                                      </p:cBhvr>
                                      <p:to>
                                        <p:strVal val="visible"/>
                                      </p:to>
                                    </p:set>
                                    <p:anim calcmode="lin" valueType="num">
                                      <p:cBhvr additive="base">
                                        <p:cTn id="31" dur="500" fill="hold"/>
                                        <p:tgtEl>
                                          <p:spTgt spid="27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3" name="Group 2">
            <a:extLst>
              <a:ext uri="{FF2B5EF4-FFF2-40B4-BE49-F238E27FC236}">
                <a16:creationId xmlns:a16="http://schemas.microsoft.com/office/drawing/2014/main" id="{ED0C408F-9976-40B0-B122-0423A255B15A}"/>
              </a:ext>
            </a:extLst>
          </p:cNvPr>
          <p:cNvGrpSpPr/>
          <p:nvPr/>
        </p:nvGrpSpPr>
        <p:grpSpPr>
          <a:xfrm>
            <a:off x="515132" y="2622986"/>
            <a:ext cx="7254463" cy="3097585"/>
            <a:chOff x="515132" y="2622986"/>
            <a:chExt cx="7254463" cy="3097585"/>
          </a:xfrm>
        </p:grpSpPr>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47" name="Group 146">
              <a:extLst>
                <a:ext uri="{FF2B5EF4-FFF2-40B4-BE49-F238E27FC236}">
                  <a16:creationId xmlns:a16="http://schemas.microsoft.com/office/drawing/2014/main" id="{07778243-7DBE-4E8F-9CA8-08613F10AD1A}"/>
                </a:ext>
              </a:extLst>
            </p:cNvPr>
            <p:cNvGrpSpPr/>
            <p:nvPr/>
          </p:nvGrpSpPr>
          <p:grpSpPr>
            <a:xfrm>
              <a:off x="3020240" y="2622986"/>
              <a:ext cx="742948" cy="3097585"/>
              <a:chOff x="515132" y="2622986"/>
              <a:chExt cx="742948" cy="3097585"/>
            </a:xfrm>
          </p:grpSpPr>
          <p:grpSp>
            <p:nvGrpSpPr>
              <p:cNvPr id="148" name="Group 147">
                <a:extLst>
                  <a:ext uri="{FF2B5EF4-FFF2-40B4-BE49-F238E27FC236}">
                    <a16:creationId xmlns:a16="http://schemas.microsoft.com/office/drawing/2014/main" id="{ED4D86A4-05AA-46A6-B196-FFD1860C1A02}"/>
                  </a:ext>
                </a:extLst>
              </p:cNvPr>
              <p:cNvGrpSpPr/>
              <p:nvPr/>
            </p:nvGrpSpPr>
            <p:grpSpPr>
              <a:xfrm>
                <a:off x="515132" y="2622986"/>
                <a:ext cx="742948" cy="406755"/>
                <a:chOff x="527052" y="1065642"/>
                <a:chExt cx="742948" cy="406755"/>
              </a:xfrm>
            </p:grpSpPr>
            <p:grpSp>
              <p:nvGrpSpPr>
                <p:cNvPr id="184" name="Group 183">
                  <a:extLst>
                    <a:ext uri="{FF2B5EF4-FFF2-40B4-BE49-F238E27FC236}">
                      <a16:creationId xmlns:a16="http://schemas.microsoft.com/office/drawing/2014/main" id="{2782AB94-E194-4672-B4E0-479C2A409ED4}"/>
                    </a:ext>
                  </a:extLst>
                </p:cNvPr>
                <p:cNvGrpSpPr/>
                <p:nvPr/>
              </p:nvGrpSpPr>
              <p:grpSpPr>
                <a:xfrm>
                  <a:off x="704551" y="1065642"/>
                  <a:ext cx="429809" cy="406755"/>
                  <a:chOff x="1641616" y="1699514"/>
                  <a:chExt cx="1915972" cy="1960227"/>
                </a:xfrm>
              </p:grpSpPr>
              <p:sp>
                <p:nvSpPr>
                  <p:cNvPr id="188" name="Rectangle 187">
                    <a:extLst>
                      <a:ext uri="{FF2B5EF4-FFF2-40B4-BE49-F238E27FC236}">
                        <a16:creationId xmlns:a16="http://schemas.microsoft.com/office/drawing/2014/main" id="{2270A5BE-9612-4759-BF72-7222D59AA14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0806623A-6424-4F88-80FF-0D3FBBEBD5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85" name="Straight Arrow Connector 184">
                  <a:extLst>
                    <a:ext uri="{FF2B5EF4-FFF2-40B4-BE49-F238E27FC236}">
                      <a16:creationId xmlns:a16="http://schemas.microsoft.com/office/drawing/2014/main" id="{A973E50D-A6AD-4667-B314-EFDE6A6F4D4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6" name="Straight Arrow Connector 185">
                  <a:extLst>
                    <a:ext uri="{FF2B5EF4-FFF2-40B4-BE49-F238E27FC236}">
                      <a16:creationId xmlns:a16="http://schemas.microsoft.com/office/drawing/2014/main" id="{CFF7F107-B453-466E-9A7F-EE1AA5600C0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ABF3B432-213A-4C12-98BB-78B24FE01453}"/>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49" name="Group 148">
                <a:extLst>
                  <a:ext uri="{FF2B5EF4-FFF2-40B4-BE49-F238E27FC236}">
                    <a16:creationId xmlns:a16="http://schemas.microsoft.com/office/drawing/2014/main" id="{8B0AD82C-FFB3-4319-9E48-F6F1C62A2338}"/>
                  </a:ext>
                </a:extLst>
              </p:cNvPr>
              <p:cNvGrpSpPr/>
              <p:nvPr/>
            </p:nvGrpSpPr>
            <p:grpSpPr>
              <a:xfrm>
                <a:off x="515132" y="3161152"/>
                <a:ext cx="742948" cy="406755"/>
                <a:chOff x="527052" y="1065642"/>
                <a:chExt cx="742948" cy="406755"/>
              </a:xfrm>
            </p:grpSpPr>
            <p:grpSp>
              <p:nvGrpSpPr>
                <p:cNvPr id="178" name="Group 177">
                  <a:extLst>
                    <a:ext uri="{FF2B5EF4-FFF2-40B4-BE49-F238E27FC236}">
                      <a16:creationId xmlns:a16="http://schemas.microsoft.com/office/drawing/2014/main" id="{55E0ABB7-8A95-47D8-90DC-69BC6CE1BCE3}"/>
                    </a:ext>
                  </a:extLst>
                </p:cNvPr>
                <p:cNvGrpSpPr/>
                <p:nvPr/>
              </p:nvGrpSpPr>
              <p:grpSpPr>
                <a:xfrm>
                  <a:off x="704551" y="1065642"/>
                  <a:ext cx="429809" cy="406755"/>
                  <a:chOff x="1641616" y="1699514"/>
                  <a:chExt cx="1915972" cy="1960227"/>
                </a:xfrm>
              </p:grpSpPr>
              <p:sp>
                <p:nvSpPr>
                  <p:cNvPr id="182" name="Rectangle 181">
                    <a:extLst>
                      <a:ext uri="{FF2B5EF4-FFF2-40B4-BE49-F238E27FC236}">
                        <a16:creationId xmlns:a16="http://schemas.microsoft.com/office/drawing/2014/main" id="{FF0A57D4-4346-409B-B46B-D6539C8F84A1}"/>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3" name="Picture 4" descr="Neural network - Wikipedia">
                    <a:extLst>
                      <a:ext uri="{FF2B5EF4-FFF2-40B4-BE49-F238E27FC236}">
                        <a16:creationId xmlns:a16="http://schemas.microsoft.com/office/drawing/2014/main" id="{77BE194F-F76D-4742-A38D-079F855FC6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9" name="Straight Arrow Connector 178">
                  <a:extLst>
                    <a:ext uri="{FF2B5EF4-FFF2-40B4-BE49-F238E27FC236}">
                      <a16:creationId xmlns:a16="http://schemas.microsoft.com/office/drawing/2014/main" id="{FA016254-F6EE-42E2-848D-B928EFC6CC25}"/>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E7474D0F-C32F-4DF2-BDD8-E70477C34F03}"/>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81" name="Straight Arrow Connector 180">
                  <a:extLst>
                    <a:ext uri="{FF2B5EF4-FFF2-40B4-BE49-F238E27FC236}">
                      <a16:creationId xmlns:a16="http://schemas.microsoft.com/office/drawing/2014/main" id="{50A97958-74DD-4EB6-A017-58F7BAF37B0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0" name="Group 149">
                <a:extLst>
                  <a:ext uri="{FF2B5EF4-FFF2-40B4-BE49-F238E27FC236}">
                    <a16:creationId xmlns:a16="http://schemas.microsoft.com/office/drawing/2014/main" id="{4EBE871A-67B4-408A-BBE8-576AFBDE454E}"/>
                  </a:ext>
                </a:extLst>
              </p:cNvPr>
              <p:cNvGrpSpPr/>
              <p:nvPr/>
            </p:nvGrpSpPr>
            <p:grpSpPr>
              <a:xfrm>
                <a:off x="518307" y="3699318"/>
                <a:ext cx="739773" cy="406755"/>
                <a:chOff x="530227" y="1065642"/>
                <a:chExt cx="739773" cy="406755"/>
              </a:xfrm>
            </p:grpSpPr>
            <p:grpSp>
              <p:nvGrpSpPr>
                <p:cNvPr id="172" name="Group 171">
                  <a:extLst>
                    <a:ext uri="{FF2B5EF4-FFF2-40B4-BE49-F238E27FC236}">
                      <a16:creationId xmlns:a16="http://schemas.microsoft.com/office/drawing/2014/main" id="{DF3DDE1B-14EB-4BD8-AB57-97459E9EE075}"/>
                    </a:ext>
                  </a:extLst>
                </p:cNvPr>
                <p:cNvGrpSpPr/>
                <p:nvPr/>
              </p:nvGrpSpPr>
              <p:grpSpPr>
                <a:xfrm>
                  <a:off x="704551" y="1065642"/>
                  <a:ext cx="429809" cy="406755"/>
                  <a:chOff x="1641616" y="1699514"/>
                  <a:chExt cx="1915972" cy="1960227"/>
                </a:xfrm>
              </p:grpSpPr>
              <p:sp>
                <p:nvSpPr>
                  <p:cNvPr id="176" name="Rectangle 175">
                    <a:extLst>
                      <a:ext uri="{FF2B5EF4-FFF2-40B4-BE49-F238E27FC236}">
                        <a16:creationId xmlns:a16="http://schemas.microsoft.com/office/drawing/2014/main" id="{C5107B06-F5F2-412A-B7BC-BFB728B7E6C7}"/>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7" name="Picture 4" descr="Neural network - Wikipedia">
                    <a:extLst>
                      <a:ext uri="{FF2B5EF4-FFF2-40B4-BE49-F238E27FC236}">
                        <a16:creationId xmlns:a16="http://schemas.microsoft.com/office/drawing/2014/main" id="{020139F7-F78A-4119-A00B-56A4F77039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73" name="Straight Arrow Connector 172">
                  <a:extLst>
                    <a:ext uri="{FF2B5EF4-FFF2-40B4-BE49-F238E27FC236}">
                      <a16:creationId xmlns:a16="http://schemas.microsoft.com/office/drawing/2014/main" id="{4BB1E125-C6C9-421F-A455-18453820D43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75" name="Straight Arrow Connector 174">
                  <a:extLst>
                    <a:ext uri="{FF2B5EF4-FFF2-40B4-BE49-F238E27FC236}">
                      <a16:creationId xmlns:a16="http://schemas.microsoft.com/office/drawing/2014/main" id="{4067C24E-9C25-429C-BF37-AEA2E2C5C9C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1" name="Group 150">
                <a:extLst>
                  <a:ext uri="{FF2B5EF4-FFF2-40B4-BE49-F238E27FC236}">
                    <a16:creationId xmlns:a16="http://schemas.microsoft.com/office/drawing/2014/main" id="{0EB15388-EF08-473B-BD50-174F12647756}"/>
                  </a:ext>
                </a:extLst>
              </p:cNvPr>
              <p:cNvGrpSpPr/>
              <p:nvPr/>
            </p:nvGrpSpPr>
            <p:grpSpPr>
              <a:xfrm>
                <a:off x="515132" y="4237484"/>
                <a:ext cx="742948" cy="406755"/>
                <a:chOff x="527052" y="1065642"/>
                <a:chExt cx="742948" cy="406755"/>
              </a:xfrm>
            </p:grpSpPr>
            <p:grpSp>
              <p:nvGrpSpPr>
                <p:cNvPr id="166" name="Group 165">
                  <a:extLst>
                    <a:ext uri="{FF2B5EF4-FFF2-40B4-BE49-F238E27FC236}">
                      <a16:creationId xmlns:a16="http://schemas.microsoft.com/office/drawing/2014/main" id="{E47C5165-5DF0-4A85-89A2-C57F227C0529}"/>
                    </a:ext>
                  </a:extLst>
                </p:cNvPr>
                <p:cNvGrpSpPr/>
                <p:nvPr/>
              </p:nvGrpSpPr>
              <p:grpSpPr>
                <a:xfrm>
                  <a:off x="704551" y="1065642"/>
                  <a:ext cx="429809" cy="406755"/>
                  <a:chOff x="1641616" y="1699514"/>
                  <a:chExt cx="1915972" cy="1960227"/>
                </a:xfrm>
              </p:grpSpPr>
              <p:sp>
                <p:nvSpPr>
                  <p:cNvPr id="170" name="Rectangle 169">
                    <a:extLst>
                      <a:ext uri="{FF2B5EF4-FFF2-40B4-BE49-F238E27FC236}">
                        <a16:creationId xmlns:a16="http://schemas.microsoft.com/office/drawing/2014/main" id="{FA26F529-531A-449D-BD1B-B775DE15F6D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71" name="Picture 4" descr="Neural network - Wikipedia">
                    <a:extLst>
                      <a:ext uri="{FF2B5EF4-FFF2-40B4-BE49-F238E27FC236}">
                        <a16:creationId xmlns:a16="http://schemas.microsoft.com/office/drawing/2014/main" id="{8EB1109E-9C7F-4407-B704-F6AC6E0619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7" name="Straight Arrow Connector 166">
                  <a:extLst>
                    <a:ext uri="{FF2B5EF4-FFF2-40B4-BE49-F238E27FC236}">
                      <a16:creationId xmlns:a16="http://schemas.microsoft.com/office/drawing/2014/main" id="{A237B632-B173-4BC0-B047-C020A75D19F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8" name="Straight Arrow Connector 167">
                  <a:extLst>
                    <a:ext uri="{FF2B5EF4-FFF2-40B4-BE49-F238E27FC236}">
                      <a16:creationId xmlns:a16="http://schemas.microsoft.com/office/drawing/2014/main" id="{4CE5E0B4-C971-4BCF-86BD-1A92539A782E}"/>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813511E4-3216-4C83-A3AD-EC281B46249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2" name="Group 151">
                <a:extLst>
                  <a:ext uri="{FF2B5EF4-FFF2-40B4-BE49-F238E27FC236}">
                    <a16:creationId xmlns:a16="http://schemas.microsoft.com/office/drawing/2014/main" id="{D4C32039-D9FF-4E8E-A35E-E39775555B90}"/>
                  </a:ext>
                </a:extLst>
              </p:cNvPr>
              <p:cNvGrpSpPr/>
              <p:nvPr/>
            </p:nvGrpSpPr>
            <p:grpSpPr>
              <a:xfrm>
                <a:off x="515132" y="4775650"/>
                <a:ext cx="742948" cy="406755"/>
                <a:chOff x="527052" y="1065642"/>
                <a:chExt cx="742948" cy="406755"/>
              </a:xfrm>
            </p:grpSpPr>
            <p:grpSp>
              <p:nvGrpSpPr>
                <p:cNvPr id="160" name="Group 159">
                  <a:extLst>
                    <a:ext uri="{FF2B5EF4-FFF2-40B4-BE49-F238E27FC236}">
                      <a16:creationId xmlns:a16="http://schemas.microsoft.com/office/drawing/2014/main" id="{D79DED9C-FB9F-4256-9F31-582682C0654D}"/>
                    </a:ext>
                  </a:extLst>
                </p:cNvPr>
                <p:cNvGrpSpPr/>
                <p:nvPr/>
              </p:nvGrpSpPr>
              <p:grpSpPr>
                <a:xfrm>
                  <a:off x="704551" y="1065642"/>
                  <a:ext cx="429809" cy="406755"/>
                  <a:chOff x="1641616" y="1699514"/>
                  <a:chExt cx="1915972" cy="1960227"/>
                </a:xfrm>
              </p:grpSpPr>
              <p:sp>
                <p:nvSpPr>
                  <p:cNvPr id="164" name="Rectangle 163">
                    <a:extLst>
                      <a:ext uri="{FF2B5EF4-FFF2-40B4-BE49-F238E27FC236}">
                        <a16:creationId xmlns:a16="http://schemas.microsoft.com/office/drawing/2014/main" id="{11CEA7A7-0512-469E-9352-4FA079401BE5}"/>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65" name="Picture 4" descr="Neural network - Wikipedia">
                    <a:extLst>
                      <a:ext uri="{FF2B5EF4-FFF2-40B4-BE49-F238E27FC236}">
                        <a16:creationId xmlns:a16="http://schemas.microsoft.com/office/drawing/2014/main" id="{4E9CB181-2255-4573-BECC-9398701AD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61" name="Straight Arrow Connector 160">
                  <a:extLst>
                    <a:ext uri="{FF2B5EF4-FFF2-40B4-BE49-F238E27FC236}">
                      <a16:creationId xmlns:a16="http://schemas.microsoft.com/office/drawing/2014/main" id="{B065B469-0EFF-4E9D-8273-9D9A104731A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49ACFAE7-010A-4476-B81B-59EACB93A9C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062E9813-32F8-419D-AAC1-94CF427B3A4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53" name="Group 152">
                <a:extLst>
                  <a:ext uri="{FF2B5EF4-FFF2-40B4-BE49-F238E27FC236}">
                    <a16:creationId xmlns:a16="http://schemas.microsoft.com/office/drawing/2014/main" id="{67AEA431-582D-4898-820F-5D4362B862A8}"/>
                  </a:ext>
                </a:extLst>
              </p:cNvPr>
              <p:cNvGrpSpPr/>
              <p:nvPr/>
            </p:nvGrpSpPr>
            <p:grpSpPr>
              <a:xfrm>
                <a:off x="515132" y="5313816"/>
                <a:ext cx="742948" cy="406755"/>
                <a:chOff x="527052" y="1065642"/>
                <a:chExt cx="742948" cy="406755"/>
              </a:xfrm>
            </p:grpSpPr>
            <p:grpSp>
              <p:nvGrpSpPr>
                <p:cNvPr id="154" name="Group 153">
                  <a:extLst>
                    <a:ext uri="{FF2B5EF4-FFF2-40B4-BE49-F238E27FC236}">
                      <a16:creationId xmlns:a16="http://schemas.microsoft.com/office/drawing/2014/main" id="{46FAA9CE-534F-4EED-B64D-0DA1FB202874}"/>
                    </a:ext>
                  </a:extLst>
                </p:cNvPr>
                <p:cNvGrpSpPr/>
                <p:nvPr/>
              </p:nvGrpSpPr>
              <p:grpSpPr>
                <a:xfrm>
                  <a:off x="704551" y="1065642"/>
                  <a:ext cx="429809" cy="406755"/>
                  <a:chOff x="1641616" y="1699514"/>
                  <a:chExt cx="1915972" cy="1960227"/>
                </a:xfrm>
              </p:grpSpPr>
              <p:sp>
                <p:nvSpPr>
                  <p:cNvPr id="158" name="Rectangle 157">
                    <a:extLst>
                      <a:ext uri="{FF2B5EF4-FFF2-40B4-BE49-F238E27FC236}">
                        <a16:creationId xmlns:a16="http://schemas.microsoft.com/office/drawing/2014/main" id="{FB761E68-CC3E-4D54-9A3B-0C7D62786CF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59" name="Picture 4" descr="Neural network - Wikipedia">
                    <a:extLst>
                      <a:ext uri="{FF2B5EF4-FFF2-40B4-BE49-F238E27FC236}">
                        <a16:creationId xmlns:a16="http://schemas.microsoft.com/office/drawing/2014/main" id="{D8305C94-DF10-4A04-9FA4-3CD38CB8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55" name="Straight Arrow Connector 154">
                  <a:extLst>
                    <a:ext uri="{FF2B5EF4-FFF2-40B4-BE49-F238E27FC236}">
                      <a16:creationId xmlns:a16="http://schemas.microsoft.com/office/drawing/2014/main" id="{4BCF9B19-BF2B-496F-9304-32FD938D308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01FDF058-463D-4A6B-B7C9-F329331E03B4}"/>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66529DBC-0FEC-4F04-BBAA-F3296237B38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90" name="Group 189">
              <a:extLst>
                <a:ext uri="{FF2B5EF4-FFF2-40B4-BE49-F238E27FC236}">
                  <a16:creationId xmlns:a16="http://schemas.microsoft.com/office/drawing/2014/main" id="{35D7A38D-3BB7-4FA3-B9CC-608716C13D7A}"/>
                </a:ext>
              </a:extLst>
            </p:cNvPr>
            <p:cNvGrpSpPr/>
            <p:nvPr/>
          </p:nvGrpSpPr>
          <p:grpSpPr>
            <a:xfrm>
              <a:off x="4272794" y="2622986"/>
              <a:ext cx="742948" cy="3097585"/>
              <a:chOff x="515132" y="2622986"/>
              <a:chExt cx="742948" cy="3097585"/>
            </a:xfrm>
          </p:grpSpPr>
          <p:grpSp>
            <p:nvGrpSpPr>
              <p:cNvPr id="191" name="Group 190">
                <a:extLst>
                  <a:ext uri="{FF2B5EF4-FFF2-40B4-BE49-F238E27FC236}">
                    <a16:creationId xmlns:a16="http://schemas.microsoft.com/office/drawing/2014/main" id="{9AB54449-8E12-4E82-90FC-7DD1B7ABA6F0}"/>
                  </a:ext>
                </a:extLst>
              </p:cNvPr>
              <p:cNvGrpSpPr/>
              <p:nvPr/>
            </p:nvGrpSpPr>
            <p:grpSpPr>
              <a:xfrm>
                <a:off x="515132" y="2622986"/>
                <a:ext cx="742948" cy="406755"/>
                <a:chOff x="527052" y="1065642"/>
                <a:chExt cx="742948" cy="406755"/>
              </a:xfrm>
            </p:grpSpPr>
            <p:grpSp>
              <p:nvGrpSpPr>
                <p:cNvPr id="227" name="Group 226">
                  <a:extLst>
                    <a:ext uri="{FF2B5EF4-FFF2-40B4-BE49-F238E27FC236}">
                      <a16:creationId xmlns:a16="http://schemas.microsoft.com/office/drawing/2014/main" id="{57B5C47E-E9AD-4633-93C7-AB2EF94356A0}"/>
                    </a:ext>
                  </a:extLst>
                </p:cNvPr>
                <p:cNvGrpSpPr/>
                <p:nvPr/>
              </p:nvGrpSpPr>
              <p:grpSpPr>
                <a:xfrm>
                  <a:off x="704551" y="1065642"/>
                  <a:ext cx="429809" cy="406755"/>
                  <a:chOff x="1641616" y="1699514"/>
                  <a:chExt cx="1915972" cy="1960227"/>
                </a:xfrm>
              </p:grpSpPr>
              <p:sp>
                <p:nvSpPr>
                  <p:cNvPr id="231" name="Rectangle 230">
                    <a:extLst>
                      <a:ext uri="{FF2B5EF4-FFF2-40B4-BE49-F238E27FC236}">
                        <a16:creationId xmlns:a16="http://schemas.microsoft.com/office/drawing/2014/main" id="{9BF061F7-A4C7-400F-A132-A46328C8D9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32" name="Picture 4" descr="Neural network - Wikipedia">
                    <a:extLst>
                      <a:ext uri="{FF2B5EF4-FFF2-40B4-BE49-F238E27FC236}">
                        <a16:creationId xmlns:a16="http://schemas.microsoft.com/office/drawing/2014/main" id="{D002911B-761D-4897-92ED-CCFBAB85F5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8" name="Straight Arrow Connector 227">
                  <a:extLst>
                    <a:ext uri="{FF2B5EF4-FFF2-40B4-BE49-F238E27FC236}">
                      <a16:creationId xmlns:a16="http://schemas.microsoft.com/office/drawing/2014/main" id="{F42FFB40-93F6-448F-B849-23B04AF2CA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9" name="Straight Arrow Connector 228">
                  <a:extLst>
                    <a:ext uri="{FF2B5EF4-FFF2-40B4-BE49-F238E27FC236}">
                      <a16:creationId xmlns:a16="http://schemas.microsoft.com/office/drawing/2014/main" id="{59D74D3B-FB72-49FF-9997-1CC226D5F1C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30" name="Straight Arrow Connector 229">
                  <a:extLst>
                    <a:ext uri="{FF2B5EF4-FFF2-40B4-BE49-F238E27FC236}">
                      <a16:creationId xmlns:a16="http://schemas.microsoft.com/office/drawing/2014/main" id="{FF9EF15C-6F45-4AF5-A600-D7862222567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2" name="Group 191">
                <a:extLst>
                  <a:ext uri="{FF2B5EF4-FFF2-40B4-BE49-F238E27FC236}">
                    <a16:creationId xmlns:a16="http://schemas.microsoft.com/office/drawing/2014/main" id="{4112F8F3-5326-423B-B8FD-CC130E70FD95}"/>
                  </a:ext>
                </a:extLst>
              </p:cNvPr>
              <p:cNvGrpSpPr/>
              <p:nvPr/>
            </p:nvGrpSpPr>
            <p:grpSpPr>
              <a:xfrm>
                <a:off x="515132" y="3161152"/>
                <a:ext cx="742948" cy="406755"/>
                <a:chOff x="527052" y="1065642"/>
                <a:chExt cx="742948" cy="406755"/>
              </a:xfrm>
            </p:grpSpPr>
            <p:grpSp>
              <p:nvGrpSpPr>
                <p:cNvPr id="221" name="Group 220">
                  <a:extLst>
                    <a:ext uri="{FF2B5EF4-FFF2-40B4-BE49-F238E27FC236}">
                      <a16:creationId xmlns:a16="http://schemas.microsoft.com/office/drawing/2014/main" id="{2A1796AC-47C2-422F-8603-2928FC4F7657}"/>
                    </a:ext>
                  </a:extLst>
                </p:cNvPr>
                <p:cNvGrpSpPr/>
                <p:nvPr/>
              </p:nvGrpSpPr>
              <p:grpSpPr>
                <a:xfrm>
                  <a:off x="704551" y="1065642"/>
                  <a:ext cx="429809" cy="406755"/>
                  <a:chOff x="1641616" y="1699514"/>
                  <a:chExt cx="1915972" cy="1960227"/>
                </a:xfrm>
              </p:grpSpPr>
              <p:sp>
                <p:nvSpPr>
                  <p:cNvPr id="225" name="Rectangle 224">
                    <a:extLst>
                      <a:ext uri="{FF2B5EF4-FFF2-40B4-BE49-F238E27FC236}">
                        <a16:creationId xmlns:a16="http://schemas.microsoft.com/office/drawing/2014/main" id="{0A5BD35A-4162-43E4-989C-F2AC1158945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6" name="Picture 4" descr="Neural network - Wikipedia">
                    <a:extLst>
                      <a:ext uri="{FF2B5EF4-FFF2-40B4-BE49-F238E27FC236}">
                        <a16:creationId xmlns:a16="http://schemas.microsoft.com/office/drawing/2014/main" id="{1478B38E-B340-4A68-8EF6-2EF0F2CAE7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22" name="Straight Arrow Connector 221">
                  <a:extLst>
                    <a:ext uri="{FF2B5EF4-FFF2-40B4-BE49-F238E27FC236}">
                      <a16:creationId xmlns:a16="http://schemas.microsoft.com/office/drawing/2014/main" id="{1B4D8441-385A-4F54-801C-BCD994ECDAE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3" name="Straight Arrow Connector 222">
                  <a:extLst>
                    <a:ext uri="{FF2B5EF4-FFF2-40B4-BE49-F238E27FC236}">
                      <a16:creationId xmlns:a16="http://schemas.microsoft.com/office/drawing/2014/main" id="{23B5B91D-7B57-4C05-B2C8-3AD0549850C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24" name="Straight Arrow Connector 223">
                  <a:extLst>
                    <a:ext uri="{FF2B5EF4-FFF2-40B4-BE49-F238E27FC236}">
                      <a16:creationId xmlns:a16="http://schemas.microsoft.com/office/drawing/2014/main" id="{300AF122-F371-4F9F-9342-7C2D0C5C6E99}"/>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3" name="Group 192">
                <a:extLst>
                  <a:ext uri="{FF2B5EF4-FFF2-40B4-BE49-F238E27FC236}">
                    <a16:creationId xmlns:a16="http://schemas.microsoft.com/office/drawing/2014/main" id="{A05ECFC0-771C-45F4-B704-B83446D89189}"/>
                  </a:ext>
                </a:extLst>
              </p:cNvPr>
              <p:cNvGrpSpPr/>
              <p:nvPr/>
            </p:nvGrpSpPr>
            <p:grpSpPr>
              <a:xfrm>
                <a:off x="515132" y="3699318"/>
                <a:ext cx="742948" cy="406755"/>
                <a:chOff x="527052" y="1065642"/>
                <a:chExt cx="742948" cy="406755"/>
              </a:xfrm>
            </p:grpSpPr>
            <p:grpSp>
              <p:nvGrpSpPr>
                <p:cNvPr id="215" name="Group 214">
                  <a:extLst>
                    <a:ext uri="{FF2B5EF4-FFF2-40B4-BE49-F238E27FC236}">
                      <a16:creationId xmlns:a16="http://schemas.microsoft.com/office/drawing/2014/main" id="{219C6768-A5ED-40BA-B101-2E1307C3DDA2}"/>
                    </a:ext>
                  </a:extLst>
                </p:cNvPr>
                <p:cNvGrpSpPr/>
                <p:nvPr/>
              </p:nvGrpSpPr>
              <p:grpSpPr>
                <a:xfrm>
                  <a:off x="704551" y="1065642"/>
                  <a:ext cx="429809" cy="406755"/>
                  <a:chOff x="1641616" y="1699514"/>
                  <a:chExt cx="1915972" cy="1960227"/>
                </a:xfrm>
              </p:grpSpPr>
              <p:sp>
                <p:nvSpPr>
                  <p:cNvPr id="219" name="Rectangle 218">
                    <a:extLst>
                      <a:ext uri="{FF2B5EF4-FFF2-40B4-BE49-F238E27FC236}">
                        <a16:creationId xmlns:a16="http://schemas.microsoft.com/office/drawing/2014/main" id="{DFF6920C-8FDF-43AB-B87C-0E856813645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20" name="Picture 4" descr="Neural network - Wikipedia">
                    <a:extLst>
                      <a:ext uri="{FF2B5EF4-FFF2-40B4-BE49-F238E27FC236}">
                        <a16:creationId xmlns:a16="http://schemas.microsoft.com/office/drawing/2014/main" id="{6914188F-7C99-49C2-A757-EA25CDB16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6" name="Straight Arrow Connector 215">
                  <a:extLst>
                    <a:ext uri="{FF2B5EF4-FFF2-40B4-BE49-F238E27FC236}">
                      <a16:creationId xmlns:a16="http://schemas.microsoft.com/office/drawing/2014/main" id="{1C3FBC28-8FCD-496F-943F-71DFFF635D4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9FE36D09-9493-437D-8BA1-D5123AEF3EF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8" name="Straight Arrow Connector 217">
                  <a:extLst>
                    <a:ext uri="{FF2B5EF4-FFF2-40B4-BE49-F238E27FC236}">
                      <a16:creationId xmlns:a16="http://schemas.microsoft.com/office/drawing/2014/main" id="{8C2D3605-4DA8-48B4-BB9C-21E74D9AC37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4" name="Group 193">
                <a:extLst>
                  <a:ext uri="{FF2B5EF4-FFF2-40B4-BE49-F238E27FC236}">
                    <a16:creationId xmlns:a16="http://schemas.microsoft.com/office/drawing/2014/main" id="{0E73B021-626A-46D3-8637-092821B4668D}"/>
                  </a:ext>
                </a:extLst>
              </p:cNvPr>
              <p:cNvGrpSpPr/>
              <p:nvPr/>
            </p:nvGrpSpPr>
            <p:grpSpPr>
              <a:xfrm>
                <a:off x="515132" y="4237484"/>
                <a:ext cx="742948" cy="406755"/>
                <a:chOff x="527052" y="1065642"/>
                <a:chExt cx="742948" cy="406755"/>
              </a:xfrm>
            </p:grpSpPr>
            <p:grpSp>
              <p:nvGrpSpPr>
                <p:cNvPr id="209" name="Group 208">
                  <a:extLst>
                    <a:ext uri="{FF2B5EF4-FFF2-40B4-BE49-F238E27FC236}">
                      <a16:creationId xmlns:a16="http://schemas.microsoft.com/office/drawing/2014/main" id="{A1E3760F-16B1-4BDA-A4BF-DC5F62CF532D}"/>
                    </a:ext>
                  </a:extLst>
                </p:cNvPr>
                <p:cNvGrpSpPr/>
                <p:nvPr/>
              </p:nvGrpSpPr>
              <p:grpSpPr>
                <a:xfrm>
                  <a:off x="704551" y="1065642"/>
                  <a:ext cx="429809" cy="406755"/>
                  <a:chOff x="1641616" y="1699514"/>
                  <a:chExt cx="1915972" cy="1960227"/>
                </a:xfrm>
              </p:grpSpPr>
              <p:sp>
                <p:nvSpPr>
                  <p:cNvPr id="213" name="Rectangle 212">
                    <a:extLst>
                      <a:ext uri="{FF2B5EF4-FFF2-40B4-BE49-F238E27FC236}">
                        <a16:creationId xmlns:a16="http://schemas.microsoft.com/office/drawing/2014/main" id="{65BFD7D7-C1CB-4762-A931-122A238B7E1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14" name="Picture 4" descr="Neural network - Wikipedia">
                    <a:extLst>
                      <a:ext uri="{FF2B5EF4-FFF2-40B4-BE49-F238E27FC236}">
                        <a16:creationId xmlns:a16="http://schemas.microsoft.com/office/drawing/2014/main" id="{44A0BA2D-CAAD-448B-BEC4-A3EBA08249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10" name="Straight Arrow Connector 209">
                  <a:extLst>
                    <a:ext uri="{FF2B5EF4-FFF2-40B4-BE49-F238E27FC236}">
                      <a16:creationId xmlns:a16="http://schemas.microsoft.com/office/drawing/2014/main" id="{81D16078-D984-44E9-8B9A-C840237D7F6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1" name="Straight Arrow Connector 210">
                  <a:extLst>
                    <a:ext uri="{FF2B5EF4-FFF2-40B4-BE49-F238E27FC236}">
                      <a16:creationId xmlns:a16="http://schemas.microsoft.com/office/drawing/2014/main" id="{A1CB5E25-E223-450A-BEF2-0F29217C778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12" name="Straight Arrow Connector 211">
                  <a:extLst>
                    <a:ext uri="{FF2B5EF4-FFF2-40B4-BE49-F238E27FC236}">
                      <a16:creationId xmlns:a16="http://schemas.microsoft.com/office/drawing/2014/main" id="{B4EA87DB-E180-4DA2-9833-911BCA6FBBE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5" name="Group 194">
                <a:extLst>
                  <a:ext uri="{FF2B5EF4-FFF2-40B4-BE49-F238E27FC236}">
                    <a16:creationId xmlns:a16="http://schemas.microsoft.com/office/drawing/2014/main" id="{76FDD2F7-C4F7-4BB4-BC56-7C5BAB666FCA}"/>
                  </a:ext>
                </a:extLst>
              </p:cNvPr>
              <p:cNvGrpSpPr/>
              <p:nvPr/>
            </p:nvGrpSpPr>
            <p:grpSpPr>
              <a:xfrm>
                <a:off x="515132" y="4775650"/>
                <a:ext cx="742948" cy="406755"/>
                <a:chOff x="527052" y="1065642"/>
                <a:chExt cx="742948" cy="406755"/>
              </a:xfrm>
            </p:grpSpPr>
            <p:grpSp>
              <p:nvGrpSpPr>
                <p:cNvPr id="203" name="Group 202">
                  <a:extLst>
                    <a:ext uri="{FF2B5EF4-FFF2-40B4-BE49-F238E27FC236}">
                      <a16:creationId xmlns:a16="http://schemas.microsoft.com/office/drawing/2014/main" id="{FB92FCC3-0A6E-497E-A0E6-D2309186557B}"/>
                    </a:ext>
                  </a:extLst>
                </p:cNvPr>
                <p:cNvGrpSpPr/>
                <p:nvPr/>
              </p:nvGrpSpPr>
              <p:grpSpPr>
                <a:xfrm>
                  <a:off x="704551" y="1065642"/>
                  <a:ext cx="429809" cy="406755"/>
                  <a:chOff x="1641616" y="1699514"/>
                  <a:chExt cx="1915972" cy="1960227"/>
                </a:xfrm>
              </p:grpSpPr>
              <p:sp>
                <p:nvSpPr>
                  <p:cNvPr id="207" name="Rectangle 206">
                    <a:extLst>
                      <a:ext uri="{FF2B5EF4-FFF2-40B4-BE49-F238E27FC236}">
                        <a16:creationId xmlns:a16="http://schemas.microsoft.com/office/drawing/2014/main" id="{FDD6C331-71EF-4DD6-A294-5988A4E89C3E}"/>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8" name="Picture 4" descr="Neural network - Wikipedia">
                    <a:extLst>
                      <a:ext uri="{FF2B5EF4-FFF2-40B4-BE49-F238E27FC236}">
                        <a16:creationId xmlns:a16="http://schemas.microsoft.com/office/drawing/2014/main" id="{ABA8578C-5F89-48FD-904F-08C2332DEF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04" name="Straight Arrow Connector 203">
                  <a:extLst>
                    <a:ext uri="{FF2B5EF4-FFF2-40B4-BE49-F238E27FC236}">
                      <a16:creationId xmlns:a16="http://schemas.microsoft.com/office/drawing/2014/main" id="{E4A75026-6F05-43B5-8AC0-441D3964B39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5" name="Straight Arrow Connector 204">
                  <a:extLst>
                    <a:ext uri="{FF2B5EF4-FFF2-40B4-BE49-F238E27FC236}">
                      <a16:creationId xmlns:a16="http://schemas.microsoft.com/office/drawing/2014/main" id="{3FA3F4C2-7DDC-4889-A8CC-E57BD7BFA2B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6" name="Straight Arrow Connector 205">
                  <a:extLst>
                    <a:ext uri="{FF2B5EF4-FFF2-40B4-BE49-F238E27FC236}">
                      <a16:creationId xmlns:a16="http://schemas.microsoft.com/office/drawing/2014/main" id="{38F0F5E4-1E7B-4AB7-9825-22E037C333C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6" name="Group 195">
                <a:extLst>
                  <a:ext uri="{FF2B5EF4-FFF2-40B4-BE49-F238E27FC236}">
                    <a16:creationId xmlns:a16="http://schemas.microsoft.com/office/drawing/2014/main" id="{302E045C-1CA6-4B40-86E7-ABFD8CC4C1D7}"/>
                  </a:ext>
                </a:extLst>
              </p:cNvPr>
              <p:cNvGrpSpPr/>
              <p:nvPr/>
            </p:nvGrpSpPr>
            <p:grpSpPr>
              <a:xfrm>
                <a:off x="515132" y="5313816"/>
                <a:ext cx="742948" cy="406755"/>
                <a:chOff x="527052" y="1065642"/>
                <a:chExt cx="742948" cy="406755"/>
              </a:xfrm>
            </p:grpSpPr>
            <p:grpSp>
              <p:nvGrpSpPr>
                <p:cNvPr id="197" name="Group 196">
                  <a:extLst>
                    <a:ext uri="{FF2B5EF4-FFF2-40B4-BE49-F238E27FC236}">
                      <a16:creationId xmlns:a16="http://schemas.microsoft.com/office/drawing/2014/main" id="{532421C9-AB08-467D-BB7C-84E37EA13C5C}"/>
                    </a:ext>
                  </a:extLst>
                </p:cNvPr>
                <p:cNvGrpSpPr/>
                <p:nvPr/>
              </p:nvGrpSpPr>
              <p:grpSpPr>
                <a:xfrm>
                  <a:off x="704551" y="1065642"/>
                  <a:ext cx="429809" cy="406755"/>
                  <a:chOff x="1641616" y="1699514"/>
                  <a:chExt cx="1915972" cy="1960227"/>
                </a:xfrm>
              </p:grpSpPr>
              <p:sp>
                <p:nvSpPr>
                  <p:cNvPr id="201" name="Rectangle 200">
                    <a:extLst>
                      <a:ext uri="{FF2B5EF4-FFF2-40B4-BE49-F238E27FC236}">
                        <a16:creationId xmlns:a16="http://schemas.microsoft.com/office/drawing/2014/main" id="{276ACD99-5700-4778-B086-B478D9DCD92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2" name="Picture 4" descr="Neural network - Wikipedia">
                    <a:extLst>
                      <a:ext uri="{FF2B5EF4-FFF2-40B4-BE49-F238E27FC236}">
                        <a16:creationId xmlns:a16="http://schemas.microsoft.com/office/drawing/2014/main" id="{FC497EC2-A287-42F5-A23F-67C9A9E58F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98" name="Straight Arrow Connector 197">
                  <a:extLst>
                    <a:ext uri="{FF2B5EF4-FFF2-40B4-BE49-F238E27FC236}">
                      <a16:creationId xmlns:a16="http://schemas.microsoft.com/office/drawing/2014/main" id="{8EAB8C06-3E8B-45C9-80AE-D4E6B9018CC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9D28279E-D689-45DC-819C-6925660B8B2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00" name="Straight Arrow Connector 199">
                  <a:extLst>
                    <a:ext uri="{FF2B5EF4-FFF2-40B4-BE49-F238E27FC236}">
                      <a16:creationId xmlns:a16="http://schemas.microsoft.com/office/drawing/2014/main" id="{7A770B73-5BCA-4632-9E95-3BFFDE495386}"/>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33" name="Group 232">
              <a:extLst>
                <a:ext uri="{FF2B5EF4-FFF2-40B4-BE49-F238E27FC236}">
                  <a16:creationId xmlns:a16="http://schemas.microsoft.com/office/drawing/2014/main" id="{C894899F-4B87-4745-A2AB-883F775303EA}"/>
                </a:ext>
              </a:extLst>
            </p:cNvPr>
            <p:cNvGrpSpPr/>
            <p:nvPr/>
          </p:nvGrpSpPr>
          <p:grpSpPr>
            <a:xfrm>
              <a:off x="5525348" y="2622986"/>
              <a:ext cx="742948" cy="3097585"/>
              <a:chOff x="515132" y="2622986"/>
              <a:chExt cx="742948" cy="3097585"/>
            </a:xfrm>
          </p:grpSpPr>
          <p:grpSp>
            <p:nvGrpSpPr>
              <p:cNvPr id="234" name="Group 233">
                <a:extLst>
                  <a:ext uri="{FF2B5EF4-FFF2-40B4-BE49-F238E27FC236}">
                    <a16:creationId xmlns:a16="http://schemas.microsoft.com/office/drawing/2014/main" id="{52FC9C65-9CAE-42D3-974E-95D3576A7B9C}"/>
                  </a:ext>
                </a:extLst>
              </p:cNvPr>
              <p:cNvGrpSpPr/>
              <p:nvPr/>
            </p:nvGrpSpPr>
            <p:grpSpPr>
              <a:xfrm>
                <a:off x="515132" y="2622986"/>
                <a:ext cx="742948" cy="406755"/>
                <a:chOff x="527052" y="1065642"/>
                <a:chExt cx="742948" cy="406755"/>
              </a:xfrm>
            </p:grpSpPr>
            <p:grpSp>
              <p:nvGrpSpPr>
                <p:cNvPr id="270" name="Group 269">
                  <a:extLst>
                    <a:ext uri="{FF2B5EF4-FFF2-40B4-BE49-F238E27FC236}">
                      <a16:creationId xmlns:a16="http://schemas.microsoft.com/office/drawing/2014/main" id="{BC2D6E1F-A4BB-4403-B594-DB73083F0CAD}"/>
                    </a:ext>
                  </a:extLst>
                </p:cNvPr>
                <p:cNvGrpSpPr/>
                <p:nvPr/>
              </p:nvGrpSpPr>
              <p:grpSpPr>
                <a:xfrm>
                  <a:off x="704551" y="1065642"/>
                  <a:ext cx="429809" cy="406755"/>
                  <a:chOff x="1641616" y="1699514"/>
                  <a:chExt cx="1915972" cy="1960227"/>
                </a:xfrm>
              </p:grpSpPr>
              <p:sp>
                <p:nvSpPr>
                  <p:cNvPr id="274" name="Rectangle 273">
                    <a:extLst>
                      <a:ext uri="{FF2B5EF4-FFF2-40B4-BE49-F238E27FC236}">
                        <a16:creationId xmlns:a16="http://schemas.microsoft.com/office/drawing/2014/main" id="{B1A07CB7-941D-4862-98A4-CC9D17DA65E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75" name="Picture 4" descr="Neural network - Wikipedia">
                    <a:extLst>
                      <a:ext uri="{FF2B5EF4-FFF2-40B4-BE49-F238E27FC236}">
                        <a16:creationId xmlns:a16="http://schemas.microsoft.com/office/drawing/2014/main" id="{0ECE032F-1CBC-498C-BD47-C51B869151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71" name="Straight Arrow Connector 270">
                  <a:extLst>
                    <a:ext uri="{FF2B5EF4-FFF2-40B4-BE49-F238E27FC236}">
                      <a16:creationId xmlns:a16="http://schemas.microsoft.com/office/drawing/2014/main" id="{9A2B345A-8E1C-443E-8955-54057CFA57E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2" name="Straight Arrow Connector 271">
                  <a:extLst>
                    <a:ext uri="{FF2B5EF4-FFF2-40B4-BE49-F238E27FC236}">
                      <a16:creationId xmlns:a16="http://schemas.microsoft.com/office/drawing/2014/main" id="{BA195C31-CF16-4FD4-AA87-3CBABA1D1DD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CCA7C4DC-37D1-4E95-9C8C-262D2E92A9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5" name="Group 234">
                <a:extLst>
                  <a:ext uri="{FF2B5EF4-FFF2-40B4-BE49-F238E27FC236}">
                    <a16:creationId xmlns:a16="http://schemas.microsoft.com/office/drawing/2014/main" id="{3EB19034-18C3-4946-AEE9-675AA0969567}"/>
                  </a:ext>
                </a:extLst>
              </p:cNvPr>
              <p:cNvGrpSpPr/>
              <p:nvPr/>
            </p:nvGrpSpPr>
            <p:grpSpPr>
              <a:xfrm>
                <a:off x="515132" y="3161152"/>
                <a:ext cx="742948" cy="406755"/>
                <a:chOff x="527052" y="1065642"/>
                <a:chExt cx="742948" cy="406755"/>
              </a:xfrm>
            </p:grpSpPr>
            <p:grpSp>
              <p:nvGrpSpPr>
                <p:cNvPr id="264" name="Group 263">
                  <a:extLst>
                    <a:ext uri="{FF2B5EF4-FFF2-40B4-BE49-F238E27FC236}">
                      <a16:creationId xmlns:a16="http://schemas.microsoft.com/office/drawing/2014/main" id="{DFCE04EB-EFE5-4278-97DE-684DF6FE7BB4}"/>
                    </a:ext>
                  </a:extLst>
                </p:cNvPr>
                <p:cNvGrpSpPr/>
                <p:nvPr/>
              </p:nvGrpSpPr>
              <p:grpSpPr>
                <a:xfrm>
                  <a:off x="704551" y="1065642"/>
                  <a:ext cx="429809" cy="406755"/>
                  <a:chOff x="1641616" y="1699514"/>
                  <a:chExt cx="1915972" cy="1960227"/>
                </a:xfrm>
              </p:grpSpPr>
              <p:sp>
                <p:nvSpPr>
                  <p:cNvPr id="268" name="Rectangle 267">
                    <a:extLst>
                      <a:ext uri="{FF2B5EF4-FFF2-40B4-BE49-F238E27FC236}">
                        <a16:creationId xmlns:a16="http://schemas.microsoft.com/office/drawing/2014/main" id="{12161FC8-9631-4DAC-9641-248119DA373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9" name="Picture 4" descr="Neural network - Wikipedia">
                    <a:extLst>
                      <a:ext uri="{FF2B5EF4-FFF2-40B4-BE49-F238E27FC236}">
                        <a16:creationId xmlns:a16="http://schemas.microsoft.com/office/drawing/2014/main" id="{E88778F8-B992-4ACF-9548-CC1C316DB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65" name="Straight Arrow Connector 264">
                  <a:extLst>
                    <a:ext uri="{FF2B5EF4-FFF2-40B4-BE49-F238E27FC236}">
                      <a16:creationId xmlns:a16="http://schemas.microsoft.com/office/drawing/2014/main" id="{B27BDA5D-52C4-4011-BC50-36110566580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6" name="Straight Arrow Connector 265">
                  <a:extLst>
                    <a:ext uri="{FF2B5EF4-FFF2-40B4-BE49-F238E27FC236}">
                      <a16:creationId xmlns:a16="http://schemas.microsoft.com/office/drawing/2014/main" id="{1B87F4C3-6286-4001-BCA3-A9C4E188BDC6}"/>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499FC08-E12A-42CD-B4EF-D6DB3161B86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6" name="Group 235">
                <a:extLst>
                  <a:ext uri="{FF2B5EF4-FFF2-40B4-BE49-F238E27FC236}">
                    <a16:creationId xmlns:a16="http://schemas.microsoft.com/office/drawing/2014/main" id="{A7CDE8E0-66E8-490B-BDC9-832CB9DB109F}"/>
                  </a:ext>
                </a:extLst>
              </p:cNvPr>
              <p:cNvGrpSpPr/>
              <p:nvPr/>
            </p:nvGrpSpPr>
            <p:grpSpPr>
              <a:xfrm>
                <a:off x="515132" y="3699318"/>
                <a:ext cx="742948" cy="406755"/>
                <a:chOff x="527052" y="1065642"/>
                <a:chExt cx="742948" cy="406755"/>
              </a:xfrm>
            </p:grpSpPr>
            <p:grpSp>
              <p:nvGrpSpPr>
                <p:cNvPr id="258" name="Group 257">
                  <a:extLst>
                    <a:ext uri="{FF2B5EF4-FFF2-40B4-BE49-F238E27FC236}">
                      <a16:creationId xmlns:a16="http://schemas.microsoft.com/office/drawing/2014/main" id="{293BA783-367D-4E99-A514-E33719CAE41F}"/>
                    </a:ext>
                  </a:extLst>
                </p:cNvPr>
                <p:cNvGrpSpPr/>
                <p:nvPr/>
              </p:nvGrpSpPr>
              <p:grpSpPr>
                <a:xfrm>
                  <a:off x="704551" y="1065642"/>
                  <a:ext cx="429809" cy="406755"/>
                  <a:chOff x="1641616" y="1699514"/>
                  <a:chExt cx="1915972" cy="1960227"/>
                </a:xfrm>
              </p:grpSpPr>
              <p:sp>
                <p:nvSpPr>
                  <p:cNvPr id="262" name="Rectangle 261">
                    <a:extLst>
                      <a:ext uri="{FF2B5EF4-FFF2-40B4-BE49-F238E27FC236}">
                        <a16:creationId xmlns:a16="http://schemas.microsoft.com/office/drawing/2014/main" id="{F8E553E0-EF71-4F54-BF52-202257B33833}"/>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3" name="Picture 4" descr="Neural network - Wikipedia">
                    <a:extLst>
                      <a:ext uri="{FF2B5EF4-FFF2-40B4-BE49-F238E27FC236}">
                        <a16:creationId xmlns:a16="http://schemas.microsoft.com/office/drawing/2014/main" id="{55A615BE-88F6-429F-930A-1EB4A75344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9" name="Straight Arrow Connector 258">
                  <a:extLst>
                    <a:ext uri="{FF2B5EF4-FFF2-40B4-BE49-F238E27FC236}">
                      <a16:creationId xmlns:a16="http://schemas.microsoft.com/office/drawing/2014/main" id="{3DC82C09-B5A2-40AE-9BEA-839007CB8BF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0" name="Straight Arrow Connector 259">
                  <a:extLst>
                    <a:ext uri="{FF2B5EF4-FFF2-40B4-BE49-F238E27FC236}">
                      <a16:creationId xmlns:a16="http://schemas.microsoft.com/office/drawing/2014/main" id="{EE1EC2CE-5E31-43BB-B88F-2D904291179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65047F33-A836-42EC-B7FB-FF1CE3B94FE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7" name="Group 236">
                <a:extLst>
                  <a:ext uri="{FF2B5EF4-FFF2-40B4-BE49-F238E27FC236}">
                    <a16:creationId xmlns:a16="http://schemas.microsoft.com/office/drawing/2014/main" id="{29650B01-A781-4310-960E-E78D2B8C785C}"/>
                  </a:ext>
                </a:extLst>
              </p:cNvPr>
              <p:cNvGrpSpPr/>
              <p:nvPr/>
            </p:nvGrpSpPr>
            <p:grpSpPr>
              <a:xfrm>
                <a:off x="515132" y="4237484"/>
                <a:ext cx="742948" cy="406755"/>
                <a:chOff x="527052" y="1065642"/>
                <a:chExt cx="742948" cy="406755"/>
              </a:xfrm>
            </p:grpSpPr>
            <p:grpSp>
              <p:nvGrpSpPr>
                <p:cNvPr id="252" name="Group 251">
                  <a:extLst>
                    <a:ext uri="{FF2B5EF4-FFF2-40B4-BE49-F238E27FC236}">
                      <a16:creationId xmlns:a16="http://schemas.microsoft.com/office/drawing/2014/main" id="{BBED52DE-72ED-4A80-8E4F-D2852E77592F}"/>
                    </a:ext>
                  </a:extLst>
                </p:cNvPr>
                <p:cNvGrpSpPr/>
                <p:nvPr/>
              </p:nvGrpSpPr>
              <p:grpSpPr>
                <a:xfrm>
                  <a:off x="704551" y="1065642"/>
                  <a:ext cx="429809" cy="406755"/>
                  <a:chOff x="1641616" y="1699514"/>
                  <a:chExt cx="1915972" cy="1960227"/>
                </a:xfrm>
              </p:grpSpPr>
              <p:sp>
                <p:nvSpPr>
                  <p:cNvPr id="256" name="Rectangle 255">
                    <a:extLst>
                      <a:ext uri="{FF2B5EF4-FFF2-40B4-BE49-F238E27FC236}">
                        <a16:creationId xmlns:a16="http://schemas.microsoft.com/office/drawing/2014/main" id="{38D74D8A-CD8B-423D-8FD9-D3B0B0222DF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CEA258E9-9C32-4B0B-B86F-FCD9C91F3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53" name="Straight Arrow Connector 252">
                  <a:extLst>
                    <a:ext uri="{FF2B5EF4-FFF2-40B4-BE49-F238E27FC236}">
                      <a16:creationId xmlns:a16="http://schemas.microsoft.com/office/drawing/2014/main" id="{90759904-7EE9-4B53-9C1E-819C1D2E135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4" name="Straight Arrow Connector 253">
                  <a:extLst>
                    <a:ext uri="{FF2B5EF4-FFF2-40B4-BE49-F238E27FC236}">
                      <a16:creationId xmlns:a16="http://schemas.microsoft.com/office/drawing/2014/main" id="{55C90C69-424B-4C50-97D8-30866759E238}"/>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55" name="Straight Arrow Connector 254">
                  <a:extLst>
                    <a:ext uri="{FF2B5EF4-FFF2-40B4-BE49-F238E27FC236}">
                      <a16:creationId xmlns:a16="http://schemas.microsoft.com/office/drawing/2014/main" id="{2609582A-54BB-48A2-9780-CD5E7D387425}"/>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8" name="Group 237">
                <a:extLst>
                  <a:ext uri="{FF2B5EF4-FFF2-40B4-BE49-F238E27FC236}">
                    <a16:creationId xmlns:a16="http://schemas.microsoft.com/office/drawing/2014/main" id="{62C04B86-2B06-4D76-9AEE-925CF34E3CD9}"/>
                  </a:ext>
                </a:extLst>
              </p:cNvPr>
              <p:cNvGrpSpPr/>
              <p:nvPr/>
            </p:nvGrpSpPr>
            <p:grpSpPr>
              <a:xfrm>
                <a:off x="515132" y="4775650"/>
                <a:ext cx="742948" cy="406755"/>
                <a:chOff x="527052" y="1065642"/>
                <a:chExt cx="742948" cy="406755"/>
              </a:xfrm>
            </p:grpSpPr>
            <p:grpSp>
              <p:nvGrpSpPr>
                <p:cNvPr id="246" name="Group 245">
                  <a:extLst>
                    <a:ext uri="{FF2B5EF4-FFF2-40B4-BE49-F238E27FC236}">
                      <a16:creationId xmlns:a16="http://schemas.microsoft.com/office/drawing/2014/main" id="{FA4A2C7A-DBEA-408C-91B4-1AC433F8FAC2}"/>
                    </a:ext>
                  </a:extLst>
                </p:cNvPr>
                <p:cNvGrpSpPr/>
                <p:nvPr/>
              </p:nvGrpSpPr>
              <p:grpSpPr>
                <a:xfrm>
                  <a:off x="704551" y="1065642"/>
                  <a:ext cx="429809" cy="406755"/>
                  <a:chOff x="1641616" y="1699514"/>
                  <a:chExt cx="1915972" cy="1960227"/>
                </a:xfrm>
              </p:grpSpPr>
              <p:sp>
                <p:nvSpPr>
                  <p:cNvPr id="250" name="Rectangle 249">
                    <a:extLst>
                      <a:ext uri="{FF2B5EF4-FFF2-40B4-BE49-F238E27FC236}">
                        <a16:creationId xmlns:a16="http://schemas.microsoft.com/office/drawing/2014/main" id="{8EA299B3-63C8-4F4D-A066-A805B3EF92F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E9C87F7F-7C5B-4382-B2B9-9DF01536DF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7" name="Straight Arrow Connector 246">
                  <a:extLst>
                    <a:ext uri="{FF2B5EF4-FFF2-40B4-BE49-F238E27FC236}">
                      <a16:creationId xmlns:a16="http://schemas.microsoft.com/office/drawing/2014/main" id="{10F358FA-C0D2-4515-B4E4-19F982B495C6}"/>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C4ACE583-379C-4C35-BBAD-8C30BFD5878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9" name="Straight Arrow Connector 248">
                  <a:extLst>
                    <a:ext uri="{FF2B5EF4-FFF2-40B4-BE49-F238E27FC236}">
                      <a16:creationId xmlns:a16="http://schemas.microsoft.com/office/drawing/2014/main" id="{0E4DC1D5-A357-4443-B146-7ACF1BB73E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239" name="Group 238">
                <a:extLst>
                  <a:ext uri="{FF2B5EF4-FFF2-40B4-BE49-F238E27FC236}">
                    <a16:creationId xmlns:a16="http://schemas.microsoft.com/office/drawing/2014/main" id="{7AD53C76-9D17-4CFC-84B0-54838A29D8C6}"/>
                  </a:ext>
                </a:extLst>
              </p:cNvPr>
              <p:cNvGrpSpPr/>
              <p:nvPr/>
            </p:nvGrpSpPr>
            <p:grpSpPr>
              <a:xfrm>
                <a:off x="515132" y="5313816"/>
                <a:ext cx="742948" cy="406755"/>
                <a:chOff x="527052" y="1065642"/>
                <a:chExt cx="742948" cy="406755"/>
              </a:xfrm>
            </p:grpSpPr>
            <p:grpSp>
              <p:nvGrpSpPr>
                <p:cNvPr id="240" name="Group 239">
                  <a:extLst>
                    <a:ext uri="{FF2B5EF4-FFF2-40B4-BE49-F238E27FC236}">
                      <a16:creationId xmlns:a16="http://schemas.microsoft.com/office/drawing/2014/main" id="{0911689D-9751-4E13-8CC2-5C1838C7BC68}"/>
                    </a:ext>
                  </a:extLst>
                </p:cNvPr>
                <p:cNvGrpSpPr/>
                <p:nvPr/>
              </p:nvGrpSpPr>
              <p:grpSpPr>
                <a:xfrm>
                  <a:off x="704551" y="1065642"/>
                  <a:ext cx="429809" cy="406755"/>
                  <a:chOff x="1641616" y="1699514"/>
                  <a:chExt cx="1915972" cy="1960227"/>
                </a:xfrm>
              </p:grpSpPr>
              <p:sp>
                <p:nvSpPr>
                  <p:cNvPr id="244" name="Rectangle 243">
                    <a:extLst>
                      <a:ext uri="{FF2B5EF4-FFF2-40B4-BE49-F238E27FC236}">
                        <a16:creationId xmlns:a16="http://schemas.microsoft.com/office/drawing/2014/main" id="{B9B873A4-9624-4E42-BDE3-9B8EEFF6BE68}"/>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5" name="Picture 4" descr="Neural network - Wikipedia">
                    <a:extLst>
                      <a:ext uri="{FF2B5EF4-FFF2-40B4-BE49-F238E27FC236}">
                        <a16:creationId xmlns:a16="http://schemas.microsoft.com/office/drawing/2014/main" id="{CAEBC291-6017-4B51-B62A-17DAB2FD2E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41" name="Straight Arrow Connector 240">
                  <a:extLst>
                    <a:ext uri="{FF2B5EF4-FFF2-40B4-BE49-F238E27FC236}">
                      <a16:creationId xmlns:a16="http://schemas.microsoft.com/office/drawing/2014/main" id="{36415456-1C6C-4A5F-BEC4-87F5C0869753}"/>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97312786-0911-40A1-AA4C-105A1C686B3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243" name="Straight Arrow Connector 242">
                  <a:extLst>
                    <a:ext uri="{FF2B5EF4-FFF2-40B4-BE49-F238E27FC236}">
                      <a16:creationId xmlns:a16="http://schemas.microsoft.com/office/drawing/2014/main" id="{0DBF8F73-10C6-49BA-8283-A2120212196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279" name="Group 278">
              <a:extLst>
                <a:ext uri="{FF2B5EF4-FFF2-40B4-BE49-F238E27FC236}">
                  <a16:creationId xmlns:a16="http://schemas.microsoft.com/office/drawing/2014/main" id="{17711840-CD0B-4D25-AC47-1935FBF1C863}"/>
                </a:ext>
              </a:extLst>
            </p:cNvPr>
            <p:cNvGrpSpPr/>
            <p:nvPr/>
          </p:nvGrpSpPr>
          <p:grpSpPr>
            <a:xfrm>
              <a:off x="7026647" y="3947874"/>
              <a:ext cx="742948" cy="406755"/>
              <a:chOff x="527052" y="1065642"/>
              <a:chExt cx="742948" cy="406755"/>
            </a:xfrm>
          </p:grpSpPr>
          <p:grpSp>
            <p:nvGrpSpPr>
              <p:cNvPr id="301" name="Group 300">
                <a:extLst>
                  <a:ext uri="{FF2B5EF4-FFF2-40B4-BE49-F238E27FC236}">
                    <a16:creationId xmlns:a16="http://schemas.microsoft.com/office/drawing/2014/main" id="{2F11F399-C240-4153-8FE6-16125F065E7F}"/>
                  </a:ext>
                </a:extLst>
              </p:cNvPr>
              <p:cNvGrpSpPr/>
              <p:nvPr/>
            </p:nvGrpSpPr>
            <p:grpSpPr>
              <a:xfrm>
                <a:off x="704551" y="1065642"/>
                <a:ext cx="429809" cy="406755"/>
                <a:chOff x="1641616" y="1699514"/>
                <a:chExt cx="1915972" cy="1960227"/>
              </a:xfrm>
            </p:grpSpPr>
            <p:sp>
              <p:nvSpPr>
                <p:cNvPr id="305" name="Rectangle 304">
                  <a:extLst>
                    <a:ext uri="{FF2B5EF4-FFF2-40B4-BE49-F238E27FC236}">
                      <a16:creationId xmlns:a16="http://schemas.microsoft.com/office/drawing/2014/main" id="{2D7180B4-D509-4111-B584-5EDA359EC066}"/>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06" name="Picture 4" descr="Neural network - Wikipedia">
                  <a:extLst>
                    <a:ext uri="{FF2B5EF4-FFF2-40B4-BE49-F238E27FC236}">
                      <a16:creationId xmlns:a16="http://schemas.microsoft.com/office/drawing/2014/main" id="{8C2B7DE0-2E8E-4C8E-BCE3-32953C7F55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02" name="Straight Arrow Connector 301">
                <a:extLst>
                  <a:ext uri="{FF2B5EF4-FFF2-40B4-BE49-F238E27FC236}">
                    <a16:creationId xmlns:a16="http://schemas.microsoft.com/office/drawing/2014/main" id="{92D650A2-65B5-4AE1-95A0-9B661459DCF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3" name="Straight Arrow Connector 302">
                <a:extLst>
                  <a:ext uri="{FF2B5EF4-FFF2-40B4-BE49-F238E27FC236}">
                    <a16:creationId xmlns:a16="http://schemas.microsoft.com/office/drawing/2014/main" id="{2024480C-7B04-460C-8FB4-7A2E3B3BC81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4" name="Straight Arrow Connector 303">
                <a:extLst>
                  <a:ext uri="{FF2B5EF4-FFF2-40B4-BE49-F238E27FC236}">
                    <a16:creationId xmlns:a16="http://schemas.microsoft.com/office/drawing/2014/main" id="{6655474C-C290-44A3-A254-4E97B438CFAE}"/>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7" name="Group 16">
            <a:extLst>
              <a:ext uri="{FF2B5EF4-FFF2-40B4-BE49-F238E27FC236}">
                <a16:creationId xmlns:a16="http://schemas.microsoft.com/office/drawing/2014/main" id="{CA7A7CAB-BBDF-478D-A66B-B1C5734FC918}"/>
              </a:ext>
            </a:extLst>
          </p:cNvPr>
          <p:cNvGrpSpPr/>
          <p:nvPr/>
        </p:nvGrpSpPr>
        <p:grpSpPr>
          <a:xfrm>
            <a:off x="2510634" y="2827305"/>
            <a:ext cx="761526" cy="2697706"/>
            <a:chOff x="2510634" y="2827305"/>
            <a:chExt cx="761526" cy="2697706"/>
          </a:xfrm>
        </p:grpSpPr>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761526" cy="637972"/>
            </a:xfrm>
            <a:prstGeom prst="straightConnector1">
              <a:avLst/>
            </a:prstGeom>
            <a:noFill/>
            <a:ln w="19050" cap="sq" cmpd="sng" algn="ctr">
              <a:solidFill>
                <a:srgbClr val="FFC000"/>
              </a:solidFill>
              <a:prstDash val="solid"/>
              <a:round/>
              <a:headEnd type="none" w="med" len="med"/>
              <a:tailEnd type="triangle"/>
            </a:ln>
            <a:effectLst/>
          </p:spPr>
        </p:cxnSp>
        <p:cxnSp>
          <p:nvCxnSpPr>
            <p:cNvPr id="278" name="Straight Arrow Connector 277">
              <a:extLst>
                <a:ext uri="{FF2B5EF4-FFF2-40B4-BE49-F238E27FC236}">
                  <a16:creationId xmlns:a16="http://schemas.microsoft.com/office/drawing/2014/main" id="{0EEF522E-D40D-47EB-85DA-77E274B8A3F8}"/>
                </a:ext>
              </a:extLst>
            </p:cNvPr>
            <p:cNvCxnSpPr>
              <a:cxnSpLocks/>
            </p:cNvCxnSpPr>
            <p:nvPr/>
          </p:nvCxnSpPr>
          <p:spPr bwMode="auto">
            <a:xfrm flipV="1">
              <a:off x="2510634" y="3994593"/>
              <a:ext cx="758351" cy="976526"/>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a:off x="2513809" y="3889845"/>
              <a:ext cx="758351" cy="104748"/>
            </a:xfrm>
            <a:prstGeom prst="straightConnector1">
              <a:avLst/>
            </a:prstGeom>
            <a:noFill/>
            <a:ln w="19050" cap="sq" cmpd="sng" algn="ctr">
              <a:solidFill>
                <a:srgbClr val="FFC000"/>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C5EA5A85-7B32-4A1C-8654-4383D07FD308}"/>
                </a:ext>
              </a:extLst>
            </p:cNvPr>
            <p:cNvCxnSpPr>
              <a:cxnSpLocks/>
              <a:endCxn id="177" idx="1"/>
            </p:cNvCxnSpPr>
            <p:nvPr/>
          </p:nvCxnSpPr>
          <p:spPr bwMode="auto">
            <a:xfrm>
              <a:off x="2513809" y="2827305"/>
              <a:ext cx="683930" cy="1081191"/>
            </a:xfrm>
            <a:prstGeom prst="straightConnector1">
              <a:avLst/>
            </a:prstGeom>
            <a:noFill/>
            <a:ln w="19050" cap="sq" cmpd="sng" algn="ctr">
              <a:solidFill>
                <a:srgbClr val="FFC000"/>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01156725-8C71-45C3-A271-B6641EC2AAF4}"/>
                </a:ext>
              </a:extLst>
            </p:cNvPr>
            <p:cNvCxnSpPr>
              <a:cxnSpLocks/>
            </p:cNvCxnSpPr>
            <p:nvPr/>
          </p:nvCxnSpPr>
          <p:spPr bwMode="auto">
            <a:xfrm flipV="1">
              <a:off x="2510634" y="3994593"/>
              <a:ext cx="758351" cy="438360"/>
            </a:xfrm>
            <a:prstGeom prst="straightConnector1">
              <a:avLst/>
            </a:prstGeom>
            <a:noFill/>
            <a:ln w="19050" cap="sq" cmpd="sng" algn="ctr">
              <a:solidFill>
                <a:srgbClr val="FFC000"/>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C629C29A-E4A0-4769-8736-0464C7DF849B}"/>
                </a:ext>
              </a:extLst>
            </p:cNvPr>
            <p:cNvCxnSpPr>
              <a:cxnSpLocks/>
            </p:cNvCxnSpPr>
            <p:nvPr/>
          </p:nvCxnSpPr>
          <p:spPr bwMode="auto">
            <a:xfrm flipV="1">
              <a:off x="2513809" y="3994593"/>
              <a:ext cx="706690" cy="1530418"/>
            </a:xfrm>
            <a:prstGeom prst="straightConnector1">
              <a:avLst/>
            </a:prstGeom>
            <a:noFill/>
            <a:ln w="19050" cap="sq" cmpd="sng" algn="ctr">
              <a:solidFill>
                <a:srgbClr val="FFC000"/>
              </a:solidFill>
              <a:prstDash val="solid"/>
              <a:round/>
              <a:headEnd type="none" w="med" len="med"/>
              <a:tailEnd type="triangle"/>
            </a:ln>
            <a:effectLst/>
          </p:spPr>
        </p:cxnSp>
      </p:grpSp>
      <p:grpSp>
        <p:nvGrpSpPr>
          <p:cNvPr id="9" name="Group 8">
            <a:extLst>
              <a:ext uri="{FF2B5EF4-FFF2-40B4-BE49-F238E27FC236}">
                <a16:creationId xmlns:a16="http://schemas.microsoft.com/office/drawing/2014/main" id="{2771ACF0-7910-4F83-A5B0-793C2E783C20}"/>
              </a:ext>
            </a:extLst>
          </p:cNvPr>
          <p:cNvGrpSpPr/>
          <p:nvPr/>
        </p:nvGrpSpPr>
        <p:grpSpPr>
          <a:xfrm>
            <a:off x="1866040" y="2882188"/>
            <a:ext cx="1740745" cy="2433722"/>
            <a:chOff x="1866040" y="2882188"/>
            <a:chExt cx="1740745" cy="2433722"/>
          </a:xfrm>
        </p:grpSpPr>
        <p:sp>
          <p:nvSpPr>
            <p:cNvPr id="286" name="TextBox 285">
              <a:extLst>
                <a:ext uri="{FF2B5EF4-FFF2-40B4-BE49-F238E27FC236}">
                  <a16:creationId xmlns:a16="http://schemas.microsoft.com/office/drawing/2014/main" id="{2BE99698-D158-4C33-88CD-52240633DE10}"/>
                </a:ext>
              </a:extLst>
            </p:cNvPr>
            <p:cNvSpPr txBox="1"/>
            <p:nvPr/>
          </p:nvSpPr>
          <p:spPr bwMode="auto">
            <a:xfrm>
              <a:off x="1866040" y="28821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0.024</a:t>
              </a:r>
            </a:p>
          </p:txBody>
        </p:sp>
        <p:sp>
          <p:nvSpPr>
            <p:cNvPr id="285" name="TextBox 284">
              <a:extLst>
                <a:ext uri="{FF2B5EF4-FFF2-40B4-BE49-F238E27FC236}">
                  <a16:creationId xmlns:a16="http://schemas.microsoft.com/office/drawing/2014/main" id="{4508AF32-43D5-47F9-AA41-9093B3E43B04}"/>
                </a:ext>
              </a:extLst>
            </p:cNvPr>
            <p:cNvSpPr txBox="1"/>
            <p:nvPr/>
          </p:nvSpPr>
          <p:spPr bwMode="auto">
            <a:xfrm>
              <a:off x="1866040" y="329176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0.012</a:t>
              </a:r>
            </a:p>
          </p:txBody>
        </p:sp>
        <p:sp>
          <p:nvSpPr>
            <p:cNvPr id="292" name="TextBox 291">
              <a:extLst>
                <a:ext uri="{FF2B5EF4-FFF2-40B4-BE49-F238E27FC236}">
                  <a16:creationId xmlns:a16="http://schemas.microsoft.com/office/drawing/2014/main" id="{B1D49D4F-DB31-4730-BF11-13786F59C25B}"/>
                </a:ext>
              </a:extLst>
            </p:cNvPr>
            <p:cNvSpPr txBox="1"/>
            <p:nvPr/>
          </p:nvSpPr>
          <p:spPr bwMode="auto">
            <a:xfrm>
              <a:off x="1866040" y="372992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293" name="TextBox 292">
              <a:extLst>
                <a:ext uri="{FF2B5EF4-FFF2-40B4-BE49-F238E27FC236}">
                  <a16:creationId xmlns:a16="http://schemas.microsoft.com/office/drawing/2014/main" id="{B471AFF6-7CB7-4643-83A3-74F7B885B758}"/>
                </a:ext>
              </a:extLst>
            </p:cNvPr>
            <p:cNvSpPr txBox="1"/>
            <p:nvPr/>
          </p:nvSpPr>
          <p:spPr bwMode="auto">
            <a:xfrm>
              <a:off x="1866040" y="409664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0.010</a:t>
              </a:r>
            </a:p>
          </p:txBody>
        </p:sp>
        <p:sp>
          <p:nvSpPr>
            <p:cNvPr id="294" name="TextBox 293">
              <a:extLst>
                <a:ext uri="{FF2B5EF4-FFF2-40B4-BE49-F238E27FC236}">
                  <a16:creationId xmlns:a16="http://schemas.microsoft.com/office/drawing/2014/main" id="{BED4600B-CA4B-4FCE-BBFA-C9D17982C7DF}"/>
                </a:ext>
              </a:extLst>
            </p:cNvPr>
            <p:cNvSpPr txBox="1"/>
            <p:nvPr/>
          </p:nvSpPr>
          <p:spPr bwMode="auto">
            <a:xfrm>
              <a:off x="1866040" y="4477644"/>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0.002</a:t>
              </a:r>
            </a:p>
          </p:txBody>
        </p:sp>
        <p:sp>
          <p:nvSpPr>
            <p:cNvPr id="295" name="TextBox 294">
              <a:extLst>
                <a:ext uri="{FF2B5EF4-FFF2-40B4-BE49-F238E27FC236}">
                  <a16:creationId xmlns:a16="http://schemas.microsoft.com/office/drawing/2014/main" id="{945BAFEA-CDD4-4EC8-B1D8-582058734720}"/>
                </a:ext>
              </a:extLst>
            </p:cNvPr>
            <p:cNvSpPr txBox="1"/>
            <p:nvPr/>
          </p:nvSpPr>
          <p:spPr bwMode="auto">
            <a:xfrm>
              <a:off x="1866040" y="4915800"/>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sp>
        <p:nvSpPr>
          <p:cNvPr id="281" name="TextBox 280">
            <a:extLst>
              <a:ext uri="{FF2B5EF4-FFF2-40B4-BE49-F238E27FC236}">
                <a16:creationId xmlns:a16="http://schemas.microsoft.com/office/drawing/2014/main" id="{FE6E910D-1241-4782-BCAA-05177DA4974C}"/>
              </a:ext>
            </a:extLst>
          </p:cNvPr>
          <p:cNvSpPr txBox="1"/>
          <p:nvPr/>
        </p:nvSpPr>
        <p:spPr bwMode="auto">
          <a:xfrm>
            <a:off x="232607" y="404597"/>
            <a:ext cx="90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Generalizing:</a:t>
            </a:r>
          </a:p>
          <a:p>
            <a:r>
              <a:rPr lang="en-US" altLang="en-US" sz="2400" dirty="0">
                <a:sym typeface="Symbol" pitchFamily="18" charset="2"/>
              </a:rPr>
              <a:t>  Because such circuits have an N bit description</a:t>
            </a:r>
            <a:br>
              <a:rPr lang="en-US" altLang="en-US" sz="2400" dirty="0">
                <a:sym typeface="Symbol" pitchFamily="18" charset="2"/>
              </a:rPr>
            </a:br>
            <a:r>
              <a:rPr lang="en-US" altLang="en-US" sz="2400" dirty="0">
                <a:sym typeface="Symbol" pitchFamily="18" charset="2"/>
              </a:rPr>
              <a:t>  if you find one that does well on</a:t>
            </a:r>
          </a:p>
          <a:p>
            <a:r>
              <a:rPr lang="en-US" altLang="en-US" sz="2400" dirty="0">
                <a:sym typeface="Symbol" pitchFamily="18" charset="2"/>
              </a:rPr>
              <a:t>  on O(</a:t>
            </a:r>
            <a:r>
              <a:rPr lang="en-US" altLang="en-US" sz="2400" baseline="30000" dirty="0">
                <a:sym typeface="Symbol" pitchFamily="18" charset="2"/>
              </a:rPr>
              <a:t>N</a:t>
            </a:r>
            <a:r>
              <a:rPr lang="en-US" altLang="en-US" sz="2400" dirty="0">
                <a:sym typeface="Symbol" pitchFamily="18" charset="2"/>
              </a:rPr>
              <a:t>/</a:t>
            </a:r>
            <a:r>
              <a:rPr lang="el-GR" altLang="en-US" sz="2400" baseline="-25000" dirty="0">
                <a:latin typeface="Times New Roman"/>
                <a:cs typeface="Times New Roman" panose="02020603050405020304" pitchFamily="18" charset="0"/>
                <a:sym typeface="Symbol" panose="05050102010706020507" pitchFamily="18" charset="2"/>
              </a:rPr>
              <a:t>ε</a:t>
            </a:r>
            <a:r>
              <a:rPr lang="en-US" altLang="en-US" sz="12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a:t>
            </a:r>
            <a:r>
              <a:rPr lang="en-US" altLang="en-US" sz="2400" dirty="0">
                <a:sym typeface="Symbol" pitchFamily="18" charset="2"/>
              </a:rPr>
              <a:t>random </a:t>
            </a:r>
            <a:r>
              <a:rPr lang="en-US" altLang="en-US" sz="2400" dirty="0">
                <a:latin typeface="Times New Roman"/>
                <a:cs typeface="Times New Roman" panose="02020603050405020304" pitchFamily="18" charset="0"/>
                <a:sym typeface="Symbol" panose="05050102010706020507" pitchFamily="18" charset="2"/>
              </a:rPr>
              <a:t>training data </a:t>
            </a:r>
          </a:p>
          <a:p>
            <a:r>
              <a:rPr lang="en-US" altLang="en-US" sz="2400" dirty="0">
                <a:latin typeface="Times New Roman"/>
                <a:cs typeface="Times New Roman" panose="02020603050405020304" pitchFamily="18" charset="0"/>
                <a:sym typeface="Symbol" panose="05050102010706020507" pitchFamily="18" charset="2"/>
              </a:rPr>
              <a:t>  then </a:t>
            </a:r>
            <a:r>
              <a:rPr lang="en-US" altLang="en-US" sz="2400" dirty="0" err="1">
                <a:latin typeface="Times New Roman"/>
                <a:cs typeface="Times New Roman" panose="02020603050405020304" pitchFamily="18" charset="0"/>
                <a:sym typeface="Symbol" panose="05050102010706020507" pitchFamily="18" charset="2"/>
              </a:rPr>
              <a:t>WHP</a:t>
            </a:r>
            <a:r>
              <a:rPr lang="en-US" altLang="en-US" sz="2400" dirty="0">
                <a:latin typeface="Times New Roman"/>
                <a:cs typeface="Times New Roman" panose="02020603050405020304" pitchFamily="18" charset="0"/>
                <a:sym typeface="Symbol" panose="05050102010706020507" pitchFamily="18" charset="2"/>
              </a:rPr>
              <a:t> it generalizes to work to have only </a:t>
            </a:r>
            <a:r>
              <a:rPr lang="el-GR" altLang="en-US" sz="2400" dirty="0">
                <a:latin typeface="Times New Roman"/>
                <a:cs typeface="Times New Roman" panose="02020603050405020304" pitchFamily="18" charset="0"/>
                <a:sym typeface="Symbol" panose="05050102010706020507" pitchFamily="18" charset="2"/>
              </a:rPr>
              <a:t>ε</a:t>
            </a:r>
            <a:r>
              <a:rPr lang="en-US" altLang="en-US" sz="2400" dirty="0">
                <a:latin typeface="Times New Roman"/>
                <a:cs typeface="Times New Roman" panose="02020603050405020304" pitchFamily="18" charset="0"/>
                <a:sym typeface="Symbol" panose="05050102010706020507" pitchFamily="18" charset="2"/>
              </a:rPr>
              <a:t>-error on all inputs.</a:t>
            </a:r>
          </a:p>
        </p:txBody>
      </p:sp>
      <p:cxnSp>
        <p:nvCxnSpPr>
          <p:cNvPr id="287" name="Straight Connector 286">
            <a:extLst>
              <a:ext uri="{FF2B5EF4-FFF2-40B4-BE49-F238E27FC236}">
                <a16:creationId xmlns:a16="http://schemas.microsoft.com/office/drawing/2014/main" id="{46B5222A-3E21-44AC-B7DC-876DDAE2DBDF}"/>
              </a:ext>
            </a:extLst>
          </p:cNvPr>
          <p:cNvCxnSpPr>
            <a:cxnSpLocks/>
          </p:cNvCxnSpPr>
          <p:nvPr/>
        </p:nvCxnSpPr>
        <p:spPr bwMode="auto">
          <a:xfrm flipV="1">
            <a:off x="1705313" y="1300144"/>
            <a:ext cx="1180762" cy="157162"/>
          </a:xfrm>
          <a:prstGeom prst="line">
            <a:avLst/>
          </a:prstGeom>
          <a:noFill/>
          <a:ln w="38100" cap="sq" cmpd="sng" algn="ctr">
            <a:solidFill>
              <a:schemeClr val="hlink"/>
            </a:solidFill>
            <a:prstDash val="solid"/>
            <a:round/>
            <a:headEnd type="none" w="med" len="med"/>
            <a:tailEnd type="none" w="med" len="med"/>
          </a:ln>
          <a:effectLst/>
        </p:spPr>
      </p:cxnSp>
      <p:sp>
        <p:nvSpPr>
          <p:cNvPr id="288" name="TextBox 287">
            <a:extLst>
              <a:ext uri="{FF2B5EF4-FFF2-40B4-BE49-F238E27FC236}">
                <a16:creationId xmlns:a16="http://schemas.microsoft.com/office/drawing/2014/main" id="{8F4A2FFC-5FC2-4511-B365-C090A932AB2D}"/>
              </a:ext>
            </a:extLst>
          </p:cNvPr>
          <p:cNvSpPr txBox="1"/>
          <p:nvPr/>
        </p:nvSpPr>
        <p:spPr bwMode="auto">
          <a:xfrm>
            <a:off x="746961" y="586242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ym typeface="Symbol" pitchFamily="18" charset="2"/>
              </a:rPr>
              <a:t>Our machine is no longer a small circuit.</a:t>
            </a:r>
          </a:p>
          <a:p>
            <a:r>
              <a:rPr lang="en-US" altLang="en-US" sz="2400" dirty="0">
                <a:sym typeface="Symbol" pitchFamily="18" charset="2"/>
              </a:rPr>
              <a:t>So it might not </a:t>
            </a:r>
            <a:r>
              <a:rPr lang="en-US" altLang="en-US" sz="2400" dirty="0">
                <a:latin typeface="Times New Roman"/>
                <a:cs typeface="Times New Roman" panose="02020603050405020304" pitchFamily="18" charset="0"/>
                <a:sym typeface="Symbol" panose="05050102010706020507" pitchFamily="18" charset="2"/>
              </a:rPr>
              <a:t>generalizes well </a:t>
            </a:r>
            <a:r>
              <a:rPr lang="en-US" altLang="en-US" sz="2400" dirty="0">
                <a:latin typeface="Times New Roman"/>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7861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fill="hold"/>
                                        <p:tgtEl>
                                          <p:spTgt spid="2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anim calcmode="lin" valueType="num">
                                      <p:cBhvr additive="base">
                                        <p:cTn id="11" dur="500" fill="hold"/>
                                        <p:tgtEl>
                                          <p:spTgt spid="2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anim calcmode="lin" valueType="num">
                                      <p:cBhvr additive="base">
                                        <p:cTn id="15" dur="500" fill="hold"/>
                                        <p:tgtEl>
                                          <p:spTgt spid="28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8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1">
                                            <p:txEl>
                                              <p:pRg st="3" end="3"/>
                                            </p:txEl>
                                          </p:spTgt>
                                        </p:tgtEl>
                                        <p:attrNameLst>
                                          <p:attrName>style.visibility</p:attrName>
                                        </p:attrNameLst>
                                      </p:cBhvr>
                                      <p:to>
                                        <p:strVal val="visible"/>
                                      </p:to>
                                    </p:set>
                                    <p:anim calcmode="lin" valueType="num">
                                      <p:cBhvr additive="base">
                                        <p:cTn id="19" dur="500" fill="hold"/>
                                        <p:tgtEl>
                                          <p:spTgt spid="28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8">
                                            <p:txEl>
                                              <p:pRg st="0" end="0"/>
                                            </p:txEl>
                                          </p:spTgt>
                                        </p:tgtEl>
                                        <p:attrNameLst>
                                          <p:attrName>style.visibility</p:attrName>
                                        </p:attrNameLst>
                                      </p:cBhvr>
                                      <p:to>
                                        <p:strVal val="visible"/>
                                      </p:to>
                                    </p:set>
                                    <p:anim calcmode="lin" valueType="num">
                                      <p:cBhvr additive="base">
                                        <p:cTn id="25" dur="500" fill="hold"/>
                                        <p:tgtEl>
                                          <p:spTgt spid="28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87"/>
                                        </p:tgtEl>
                                        <p:attrNameLst>
                                          <p:attrName>style.visibility</p:attrName>
                                        </p:attrNameLst>
                                      </p:cBhvr>
                                      <p:to>
                                        <p:strVal val="visible"/>
                                      </p:to>
                                    </p:set>
                                    <p:anim calcmode="lin" valueType="num">
                                      <p:cBhvr additive="base">
                                        <p:cTn id="29" dur="500" fill="hold"/>
                                        <p:tgtEl>
                                          <p:spTgt spid="287"/>
                                        </p:tgtEl>
                                        <p:attrNameLst>
                                          <p:attrName>ppt_x</p:attrName>
                                        </p:attrNameLst>
                                      </p:cBhvr>
                                      <p:tavLst>
                                        <p:tav tm="0">
                                          <p:val>
                                            <p:strVal val="0-#ppt_w/2"/>
                                          </p:val>
                                        </p:tav>
                                        <p:tav tm="100000">
                                          <p:val>
                                            <p:strVal val="#ppt_x"/>
                                          </p:val>
                                        </p:tav>
                                      </p:tavLst>
                                    </p:anim>
                                    <p:anim calcmode="lin" valueType="num">
                                      <p:cBhvr additive="base">
                                        <p:cTn id="30" dur="500" fill="hold"/>
                                        <p:tgtEl>
                                          <p:spTgt spid="28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88">
                                            <p:txEl>
                                              <p:pRg st="1" end="1"/>
                                            </p:txEl>
                                          </p:spTgt>
                                        </p:tgtEl>
                                        <p:attrNameLst>
                                          <p:attrName>style.visibility</p:attrName>
                                        </p:attrNameLst>
                                      </p:cBhvr>
                                      <p:to>
                                        <p:strVal val="visible"/>
                                      </p:to>
                                    </p:set>
                                    <p:anim calcmode="lin" valueType="num">
                                      <p:cBhvr additive="base">
                                        <p:cTn id="35" dur="500" fill="hold"/>
                                        <p:tgtEl>
                                          <p:spTgt spid="28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8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sp>
        <p:nvSpPr>
          <p:cNvPr id="281" name="TextBox 280">
            <a:extLst>
              <a:ext uri="{FF2B5EF4-FFF2-40B4-BE49-F238E27FC236}">
                <a16:creationId xmlns:a16="http://schemas.microsoft.com/office/drawing/2014/main" id="{FE6E910D-1241-4782-BCAA-05177DA4974C}"/>
              </a:ext>
            </a:extLst>
          </p:cNvPr>
          <p:cNvSpPr txBox="1"/>
          <p:nvPr/>
        </p:nvSpPr>
        <p:spPr bwMode="auto">
          <a:xfrm>
            <a:off x="232607" y="404597"/>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Gates:</a:t>
            </a:r>
          </a:p>
          <a:p>
            <a:r>
              <a:rPr lang="en-US" altLang="en-US" sz="2400" dirty="0">
                <a:sym typeface="Symbol" pitchFamily="18" charset="2"/>
              </a:rPr>
              <a:t> Let's reexamine each gate.</a:t>
            </a:r>
          </a:p>
          <a:p>
            <a:r>
              <a:rPr lang="en-US" altLang="en-US" sz="2400" dirty="0">
                <a:latin typeface="Times New Roman"/>
                <a:cs typeface="Times New Roman" panose="02020603050405020304" pitchFamily="18" charset="0"/>
                <a:sym typeface="Symbol" pitchFamily="18" charset="2"/>
              </a:rPr>
              <a:t>The drawing is wrong – It does not need a hidden layer.</a:t>
            </a:r>
          </a:p>
        </p:txBody>
      </p:sp>
      <p:grpSp>
        <p:nvGrpSpPr>
          <p:cNvPr id="13" name="Group 12">
            <a:extLst>
              <a:ext uri="{FF2B5EF4-FFF2-40B4-BE49-F238E27FC236}">
                <a16:creationId xmlns:a16="http://schemas.microsoft.com/office/drawing/2014/main" id="{63D48B1B-0964-4CF4-B288-F36513067883}"/>
              </a:ext>
            </a:extLst>
          </p:cNvPr>
          <p:cNvGrpSpPr/>
          <p:nvPr/>
        </p:nvGrpSpPr>
        <p:grpSpPr>
          <a:xfrm>
            <a:off x="3768177" y="2473791"/>
            <a:ext cx="4039705" cy="3095197"/>
            <a:chOff x="1695461" y="1995498"/>
            <a:chExt cx="4039705" cy="3095197"/>
          </a:xfrm>
        </p:grpSpPr>
        <p:grpSp>
          <p:nvGrpSpPr>
            <p:cNvPr id="299" name="Group 298">
              <a:extLst>
                <a:ext uri="{FF2B5EF4-FFF2-40B4-BE49-F238E27FC236}">
                  <a16:creationId xmlns:a16="http://schemas.microsoft.com/office/drawing/2014/main" id="{6896FF74-F014-4A60-A2A9-5E7538C85189}"/>
                </a:ext>
              </a:extLst>
            </p:cNvPr>
            <p:cNvGrpSpPr/>
            <p:nvPr/>
          </p:nvGrpSpPr>
          <p:grpSpPr>
            <a:xfrm>
              <a:off x="1695461" y="1995498"/>
              <a:ext cx="4039705" cy="2638123"/>
              <a:chOff x="-76200" y="1705277"/>
              <a:chExt cx="4039705" cy="2638123"/>
            </a:xfrm>
          </p:grpSpPr>
          <p:grpSp>
            <p:nvGrpSpPr>
              <p:cNvPr id="341" name="Group 340">
                <a:extLst>
                  <a:ext uri="{FF2B5EF4-FFF2-40B4-BE49-F238E27FC236}">
                    <a16:creationId xmlns:a16="http://schemas.microsoft.com/office/drawing/2014/main" id="{2485D36A-3EE1-40E6-90EC-FAEFF97D23BB}"/>
                  </a:ext>
                </a:extLst>
              </p:cNvPr>
              <p:cNvGrpSpPr/>
              <p:nvPr/>
            </p:nvGrpSpPr>
            <p:grpSpPr>
              <a:xfrm>
                <a:off x="-76200" y="1710101"/>
                <a:ext cx="3048000" cy="2633299"/>
                <a:chOff x="5029200" y="4152966"/>
                <a:chExt cx="3048000" cy="2633299"/>
              </a:xfrm>
            </p:grpSpPr>
            <p:cxnSp>
              <p:nvCxnSpPr>
                <p:cNvPr id="348" name="Straight Connector 347">
                  <a:extLst>
                    <a:ext uri="{FF2B5EF4-FFF2-40B4-BE49-F238E27FC236}">
                      <a16:creationId xmlns:a16="http://schemas.microsoft.com/office/drawing/2014/main" id="{4F10990F-046A-46C7-8305-3A48D3C045A8}"/>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F4803D91-9CF4-44B8-A571-1539AE107439}"/>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sp>
              <p:nvSpPr>
                <p:cNvPr id="350" name="Text Box 33">
                  <a:extLst>
                    <a:ext uri="{FF2B5EF4-FFF2-40B4-BE49-F238E27FC236}">
                      <a16:creationId xmlns:a16="http://schemas.microsoft.com/office/drawing/2014/main" id="{02223C21-590F-4657-BF84-D57AD44BEBB9}"/>
                    </a:ext>
                  </a:extLst>
                </p:cNvPr>
                <p:cNvSpPr txBox="1">
                  <a:spLocks noChangeArrowheads="1"/>
                </p:cNvSpPr>
                <p:nvPr/>
              </p:nvSpPr>
              <p:spPr bwMode="auto">
                <a:xfrm>
                  <a:off x="6248400" y="6324600"/>
                  <a:ext cx="851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51" name="Text Box 33">
                  <a:extLst>
                    <a:ext uri="{FF2B5EF4-FFF2-40B4-BE49-F238E27FC236}">
                      <a16:creationId xmlns:a16="http://schemas.microsoft.com/office/drawing/2014/main" id="{54476E60-E66E-4516-8B81-4D801F827CF6}"/>
                    </a:ext>
                  </a:extLst>
                </p:cNvPr>
                <p:cNvSpPr txBox="1">
                  <a:spLocks noChangeArrowheads="1"/>
                </p:cNvSpPr>
                <p:nvPr/>
              </p:nvSpPr>
              <p:spPr bwMode="auto">
                <a:xfrm>
                  <a:off x="5029200" y="5486400"/>
                  <a:ext cx="101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grpSp>
            <p:nvGrpSpPr>
              <p:cNvPr id="342" name="Group 341">
                <a:extLst>
                  <a:ext uri="{FF2B5EF4-FFF2-40B4-BE49-F238E27FC236}">
                    <a16:creationId xmlns:a16="http://schemas.microsoft.com/office/drawing/2014/main" id="{96613C74-D51B-411F-89FA-60E1A8E6539E}"/>
                  </a:ext>
                </a:extLst>
              </p:cNvPr>
              <p:cNvGrpSpPr/>
              <p:nvPr/>
            </p:nvGrpSpPr>
            <p:grpSpPr>
              <a:xfrm>
                <a:off x="800100" y="2567801"/>
                <a:ext cx="1452946" cy="1433896"/>
                <a:chOff x="5905500" y="4096266"/>
                <a:chExt cx="1452946" cy="1433896"/>
              </a:xfrm>
            </p:grpSpPr>
            <p:sp>
              <p:nvSpPr>
                <p:cNvPr id="344" name="Oval 343">
                  <a:extLst>
                    <a:ext uri="{FF2B5EF4-FFF2-40B4-BE49-F238E27FC236}">
                      <a16:creationId xmlns:a16="http://schemas.microsoft.com/office/drawing/2014/main" id="{37EFB542-F8A9-40F4-BE12-C5212CCA1042}"/>
                    </a:ext>
                  </a:extLst>
                </p:cNvPr>
                <p:cNvSpPr/>
                <p:nvPr/>
              </p:nvSpPr>
              <p:spPr>
                <a:xfrm>
                  <a:off x="5911850" y="5289550"/>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45" name="Oval 344">
                  <a:extLst>
                    <a:ext uri="{FF2B5EF4-FFF2-40B4-BE49-F238E27FC236}">
                      <a16:creationId xmlns:a16="http://schemas.microsoft.com/office/drawing/2014/main" id="{C34BD1A2-0A31-4FCC-B46D-317159ED3A1E}"/>
                    </a:ext>
                  </a:extLst>
                </p:cNvPr>
                <p:cNvSpPr/>
                <p:nvPr/>
              </p:nvSpPr>
              <p:spPr>
                <a:xfrm>
                  <a:off x="5905500" y="4096266"/>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46" name="Oval 345">
                  <a:extLst>
                    <a:ext uri="{FF2B5EF4-FFF2-40B4-BE49-F238E27FC236}">
                      <a16:creationId xmlns:a16="http://schemas.microsoft.com/office/drawing/2014/main" id="{D90E9D36-7794-45BD-8070-761B7AC70CC9}"/>
                    </a:ext>
                  </a:extLst>
                </p:cNvPr>
                <p:cNvSpPr/>
                <p:nvPr/>
              </p:nvSpPr>
              <p:spPr>
                <a:xfrm>
                  <a:off x="7129846" y="5301562"/>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47" name="Oval 346">
                  <a:extLst>
                    <a:ext uri="{FF2B5EF4-FFF2-40B4-BE49-F238E27FC236}">
                      <a16:creationId xmlns:a16="http://schemas.microsoft.com/office/drawing/2014/main" id="{6792DDF5-B774-4EDA-A8DE-0F86462EA459}"/>
                    </a:ext>
                  </a:extLst>
                </p:cNvPr>
                <p:cNvSpPr/>
                <p:nvPr/>
              </p:nvSpPr>
              <p:spPr>
                <a:xfrm>
                  <a:off x="7129846" y="4096266"/>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343" name="Text Box 33">
                <a:extLst>
                  <a:ext uri="{FF2B5EF4-FFF2-40B4-BE49-F238E27FC236}">
                    <a16:creationId xmlns:a16="http://schemas.microsoft.com/office/drawing/2014/main" id="{D069BD95-326B-4A64-BEAE-35BFDDFFB83D}"/>
                  </a:ext>
                </a:extLst>
              </p:cNvPr>
              <p:cNvSpPr txBox="1">
                <a:spLocks noChangeArrowheads="1"/>
              </p:cNvSpPr>
              <p:nvPr/>
            </p:nvSpPr>
            <p:spPr bwMode="auto">
              <a:xfrm>
                <a:off x="856923" y="1705277"/>
                <a:ext cx="3106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       AND</a:t>
                </a:r>
                <a:endParaRPr lang="en-US" altLang="en-US" sz="2400" dirty="0">
                  <a:latin typeface="Times New Roman" pitchFamily="18" charset="0"/>
                </a:endParaRPr>
              </a:p>
            </p:txBody>
          </p:sp>
        </p:grpSp>
        <p:grpSp>
          <p:nvGrpSpPr>
            <p:cNvPr id="300" name="Group 299">
              <a:extLst>
                <a:ext uri="{FF2B5EF4-FFF2-40B4-BE49-F238E27FC236}">
                  <a16:creationId xmlns:a16="http://schemas.microsoft.com/office/drawing/2014/main" id="{479FBA0E-1428-49A5-ADBE-1C019122670E}"/>
                </a:ext>
              </a:extLst>
            </p:cNvPr>
            <p:cNvGrpSpPr/>
            <p:nvPr/>
          </p:nvGrpSpPr>
          <p:grpSpPr>
            <a:xfrm>
              <a:off x="2381861" y="2075424"/>
              <a:ext cx="2361600" cy="2362200"/>
              <a:chOff x="5715600" y="3313668"/>
              <a:chExt cx="2361600" cy="2362200"/>
            </a:xfrm>
          </p:grpSpPr>
          <p:sp>
            <p:nvSpPr>
              <p:cNvPr id="338" name="Text Box 33">
                <a:extLst>
                  <a:ext uri="{FF2B5EF4-FFF2-40B4-BE49-F238E27FC236}">
                    <a16:creationId xmlns:a16="http://schemas.microsoft.com/office/drawing/2014/main" id="{6D411C20-834E-4154-BC7D-C414BCA8FDE6}"/>
                  </a:ext>
                </a:extLst>
              </p:cNvPr>
              <p:cNvSpPr txBox="1">
                <a:spLocks noChangeArrowheads="1"/>
              </p:cNvSpPr>
              <p:nvPr/>
            </p:nvSpPr>
            <p:spPr bwMode="auto">
              <a:xfrm rot="2837742">
                <a:off x="6574562" y="4686578"/>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z&lt;0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sp>
            <p:nvSpPr>
              <p:cNvPr id="339" name="Text Box 33">
                <a:extLst>
                  <a:ext uri="{FF2B5EF4-FFF2-40B4-BE49-F238E27FC236}">
                    <a16:creationId xmlns:a16="http://schemas.microsoft.com/office/drawing/2014/main" id="{F7AF5EC3-B8FC-4200-AFEB-7031F1345B2B}"/>
                  </a:ext>
                </a:extLst>
              </p:cNvPr>
              <p:cNvSpPr txBox="1">
                <a:spLocks noChangeArrowheads="1"/>
              </p:cNvSpPr>
              <p:nvPr/>
            </p:nvSpPr>
            <p:spPr bwMode="auto">
              <a:xfrm rot="2837742">
                <a:off x="6853962" y="4435146"/>
                <a:ext cx="107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z&gt;0</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cxnSp>
            <p:nvCxnSpPr>
              <p:cNvPr id="340" name="Straight Connector 339">
                <a:extLst>
                  <a:ext uri="{FF2B5EF4-FFF2-40B4-BE49-F238E27FC236}">
                    <a16:creationId xmlns:a16="http://schemas.microsoft.com/office/drawing/2014/main" id="{E4AB0517-8478-422B-A7A6-C331252BE02E}"/>
                  </a:ext>
                </a:extLst>
              </p:cNvPr>
              <p:cNvCxnSpPr/>
              <p:nvPr/>
            </p:nvCxnSpPr>
            <p:spPr bwMode="auto">
              <a:xfrm>
                <a:off x="5715600" y="3313668"/>
                <a:ext cx="2361600" cy="2362200"/>
              </a:xfrm>
              <a:prstGeom prst="line">
                <a:avLst/>
              </a:prstGeom>
              <a:noFill/>
              <a:ln w="22225" cap="sq" cmpd="sng" algn="ctr">
                <a:solidFill>
                  <a:srgbClr val="00FFFF"/>
                </a:solidFill>
                <a:prstDash val="solid"/>
                <a:round/>
                <a:headEnd type="none" w="med" len="med"/>
                <a:tailEnd type="none" w="med" len="med"/>
              </a:ln>
              <a:effectLst/>
            </p:spPr>
          </p:cxnSp>
        </p:grpSp>
        <p:sp>
          <p:nvSpPr>
            <p:cNvPr id="307" name="Text Box 33">
              <a:extLst>
                <a:ext uri="{FF2B5EF4-FFF2-40B4-BE49-F238E27FC236}">
                  <a16:creationId xmlns:a16="http://schemas.microsoft.com/office/drawing/2014/main" id="{C80E6678-6EBC-4698-9619-A67B017BD591}"/>
                </a:ext>
              </a:extLst>
            </p:cNvPr>
            <p:cNvSpPr txBox="1">
              <a:spLocks noChangeArrowheads="1"/>
            </p:cNvSpPr>
            <p:nvPr/>
          </p:nvSpPr>
          <p:spPr bwMode="auto">
            <a:xfrm>
              <a:off x="1989307" y="4629030"/>
              <a:ext cx="32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lang="en-US" altLang="en-US" sz="2400" i="1" dirty="0">
                  <a:solidFill>
                    <a:srgbClr val="66FF33"/>
                  </a:solidFill>
                  <a:latin typeface="Times New Roman" pitchFamily="18" charset="0"/>
                </a:rPr>
                <a:t>-3</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grpSp>
      <p:grpSp>
        <p:nvGrpSpPr>
          <p:cNvPr id="410" name="Group 409">
            <a:extLst>
              <a:ext uri="{FF2B5EF4-FFF2-40B4-BE49-F238E27FC236}">
                <a16:creationId xmlns:a16="http://schemas.microsoft.com/office/drawing/2014/main" id="{C8820467-E49F-4B8B-88AE-06610875CD0C}"/>
              </a:ext>
            </a:extLst>
          </p:cNvPr>
          <p:cNvGrpSpPr/>
          <p:nvPr/>
        </p:nvGrpSpPr>
        <p:grpSpPr>
          <a:xfrm>
            <a:off x="-104577" y="4333887"/>
            <a:ext cx="3763076" cy="2176153"/>
            <a:chOff x="-104577" y="3228987"/>
            <a:chExt cx="3763076" cy="2176153"/>
          </a:xfrm>
        </p:grpSpPr>
        <p:sp>
          <p:nvSpPr>
            <p:cNvPr id="411" name="Rectangle 410">
              <a:extLst>
                <a:ext uri="{FF2B5EF4-FFF2-40B4-BE49-F238E27FC236}">
                  <a16:creationId xmlns:a16="http://schemas.microsoft.com/office/drawing/2014/main" id="{7D106BAF-54CC-4D5A-8AE9-5BAE6CCB3A9A}"/>
                </a:ext>
              </a:extLst>
            </p:cNvPr>
            <p:cNvSpPr/>
            <p:nvPr/>
          </p:nvSpPr>
          <p:spPr>
            <a:xfrm>
              <a:off x="1061038" y="3889815"/>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412" name="Straight Arrow Connector 411">
              <a:extLst>
                <a:ext uri="{FF2B5EF4-FFF2-40B4-BE49-F238E27FC236}">
                  <a16:creationId xmlns:a16="http://schemas.microsoft.com/office/drawing/2014/main" id="{72790E0D-4667-4F2D-8D1B-D04F38C5AC4F}"/>
                </a:ext>
              </a:extLst>
            </p:cNvPr>
            <p:cNvCxnSpPr>
              <a:cxnSpLocks/>
              <a:endCxn id="417" idx="2"/>
            </p:cNvCxnSpPr>
            <p:nvPr/>
          </p:nvCxnSpPr>
          <p:spPr bwMode="auto">
            <a:xfrm>
              <a:off x="533160" y="3947153"/>
              <a:ext cx="806867" cy="444329"/>
            </a:xfrm>
            <a:prstGeom prst="straightConnector1">
              <a:avLst/>
            </a:prstGeom>
            <a:noFill/>
            <a:ln w="19050" cap="sq" cmpd="sng" algn="ctr">
              <a:solidFill>
                <a:schemeClr val="accent1"/>
              </a:solidFill>
              <a:prstDash val="solid"/>
              <a:round/>
              <a:headEnd type="none" w="med" len="med"/>
              <a:tailEnd type="triangle"/>
            </a:ln>
            <a:effectLst/>
          </p:spPr>
        </p:cxnSp>
        <p:cxnSp>
          <p:nvCxnSpPr>
            <p:cNvPr id="413" name="Straight Arrow Connector 412">
              <a:extLst>
                <a:ext uri="{FF2B5EF4-FFF2-40B4-BE49-F238E27FC236}">
                  <a16:creationId xmlns:a16="http://schemas.microsoft.com/office/drawing/2014/main" id="{BB1D738E-9607-4007-978E-CF043EE8DF4E}"/>
                </a:ext>
              </a:extLst>
            </p:cNvPr>
            <p:cNvCxnSpPr>
              <a:cxnSpLocks/>
              <a:endCxn id="417" idx="3"/>
            </p:cNvCxnSpPr>
            <p:nvPr/>
          </p:nvCxnSpPr>
          <p:spPr bwMode="auto">
            <a:xfrm flipV="1">
              <a:off x="524656" y="4435978"/>
              <a:ext cx="835433" cy="405723"/>
            </a:xfrm>
            <a:prstGeom prst="straightConnector1">
              <a:avLst/>
            </a:prstGeom>
            <a:noFill/>
            <a:ln w="19050" cap="sq" cmpd="sng" algn="ctr">
              <a:solidFill>
                <a:schemeClr val="accent1"/>
              </a:solidFill>
              <a:prstDash val="solid"/>
              <a:round/>
              <a:headEnd type="none" w="med" len="med"/>
              <a:tailEnd type="triangle"/>
            </a:ln>
            <a:effectLst/>
          </p:spPr>
        </p:cxnSp>
        <p:cxnSp>
          <p:nvCxnSpPr>
            <p:cNvPr id="414" name="Straight Arrow Connector 413">
              <a:extLst>
                <a:ext uri="{FF2B5EF4-FFF2-40B4-BE49-F238E27FC236}">
                  <a16:creationId xmlns:a16="http://schemas.microsoft.com/office/drawing/2014/main" id="{68780A44-866A-4FCA-96B0-F953E67B5B4A}"/>
                </a:ext>
              </a:extLst>
            </p:cNvPr>
            <p:cNvCxnSpPr>
              <a:cxnSpLocks/>
            </p:cNvCxnSpPr>
            <p:nvPr/>
          </p:nvCxnSpPr>
          <p:spPr bwMode="auto">
            <a:xfrm>
              <a:off x="1904961" y="4399191"/>
              <a:ext cx="469938" cy="0"/>
            </a:xfrm>
            <a:prstGeom prst="straightConnector1">
              <a:avLst/>
            </a:prstGeom>
            <a:noFill/>
            <a:ln w="19050" cap="sq" cmpd="sng" algn="ctr">
              <a:solidFill>
                <a:schemeClr val="accent1"/>
              </a:solidFill>
              <a:prstDash val="solid"/>
              <a:round/>
              <a:headEnd type="none" w="med" len="med"/>
              <a:tailEnd type="triangle"/>
            </a:ln>
            <a:effectLst/>
          </p:spPr>
        </p:cxnSp>
        <p:sp>
          <p:nvSpPr>
            <p:cNvPr id="415" name="Text Box 33">
              <a:extLst>
                <a:ext uri="{FF2B5EF4-FFF2-40B4-BE49-F238E27FC236}">
                  <a16:creationId xmlns:a16="http://schemas.microsoft.com/office/drawing/2014/main" id="{3557EE70-D607-488A-B01D-4FE8242495FA}"/>
                </a:ext>
              </a:extLst>
            </p:cNvPr>
            <p:cNvSpPr txBox="1">
              <a:spLocks noChangeArrowheads="1"/>
            </p:cNvSpPr>
            <p:nvPr/>
          </p:nvSpPr>
          <p:spPr bwMode="auto">
            <a:xfrm>
              <a:off x="-104577" y="454344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16" name="Text Box 33">
              <a:extLst>
                <a:ext uri="{FF2B5EF4-FFF2-40B4-BE49-F238E27FC236}">
                  <a16:creationId xmlns:a16="http://schemas.microsoft.com/office/drawing/2014/main" id="{F82E9C45-3350-4DB1-970D-EA69F61C3303}"/>
                </a:ext>
              </a:extLst>
            </p:cNvPr>
            <p:cNvSpPr txBox="1">
              <a:spLocks noChangeArrowheads="1"/>
            </p:cNvSpPr>
            <p:nvPr/>
          </p:nvSpPr>
          <p:spPr bwMode="auto">
            <a:xfrm>
              <a:off x="-95056" y="3609987"/>
              <a:ext cx="788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19" name="Text Box 33">
              <a:extLst>
                <a:ext uri="{FF2B5EF4-FFF2-40B4-BE49-F238E27FC236}">
                  <a16:creationId xmlns:a16="http://schemas.microsoft.com/office/drawing/2014/main" id="{D7F882C8-EE38-485E-BB1D-19AB9E241E17}"/>
                </a:ext>
              </a:extLst>
            </p:cNvPr>
            <p:cNvSpPr txBox="1">
              <a:spLocks noChangeArrowheads="1"/>
            </p:cNvSpPr>
            <p:nvPr/>
          </p:nvSpPr>
          <p:spPr bwMode="auto">
            <a:xfrm>
              <a:off x="410654" y="38089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20" name="Text Box 33">
              <a:extLst>
                <a:ext uri="{FF2B5EF4-FFF2-40B4-BE49-F238E27FC236}">
                  <a16:creationId xmlns:a16="http://schemas.microsoft.com/office/drawing/2014/main" id="{054A8B18-EE73-459E-9D8C-EFD77D799ED3}"/>
                </a:ext>
              </a:extLst>
            </p:cNvPr>
            <p:cNvSpPr txBox="1">
              <a:spLocks noChangeArrowheads="1"/>
            </p:cNvSpPr>
            <p:nvPr/>
          </p:nvSpPr>
          <p:spPr bwMode="auto">
            <a:xfrm>
              <a:off x="410654" y="43677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421" name="Straight Arrow Connector 420">
              <a:extLst>
                <a:ext uri="{FF2B5EF4-FFF2-40B4-BE49-F238E27FC236}">
                  <a16:creationId xmlns:a16="http://schemas.microsoft.com/office/drawing/2014/main" id="{BF7FE49D-E5D9-45F1-90BF-8DE43420E983}"/>
                </a:ext>
              </a:extLst>
            </p:cNvPr>
            <p:cNvCxnSpPr>
              <a:cxnSpLocks/>
            </p:cNvCxnSpPr>
            <p:nvPr/>
          </p:nvCxnSpPr>
          <p:spPr bwMode="auto">
            <a:xfrm>
              <a:off x="799860" y="3540753"/>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422" name="Text Box 33">
              <a:extLst>
                <a:ext uri="{FF2B5EF4-FFF2-40B4-BE49-F238E27FC236}">
                  <a16:creationId xmlns:a16="http://schemas.microsoft.com/office/drawing/2014/main" id="{68BCFD0D-27E9-4EF9-A875-85DCEBB15258}"/>
                </a:ext>
              </a:extLst>
            </p:cNvPr>
            <p:cNvSpPr txBox="1">
              <a:spLocks noChangeArrowheads="1"/>
            </p:cNvSpPr>
            <p:nvPr/>
          </p:nvSpPr>
          <p:spPr bwMode="auto">
            <a:xfrm>
              <a:off x="398428" y="3228987"/>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23" name="Text Box 33">
              <a:extLst>
                <a:ext uri="{FF2B5EF4-FFF2-40B4-BE49-F238E27FC236}">
                  <a16:creationId xmlns:a16="http://schemas.microsoft.com/office/drawing/2014/main" id="{AD1ABCC8-F60C-4EA5-A844-B215011ED794}"/>
                </a:ext>
              </a:extLst>
            </p:cNvPr>
            <p:cNvSpPr txBox="1">
              <a:spLocks noChangeArrowheads="1"/>
            </p:cNvSpPr>
            <p:nvPr/>
          </p:nvSpPr>
          <p:spPr bwMode="auto">
            <a:xfrm>
              <a:off x="677354" y="34025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24" name="Text Box 33">
              <a:extLst>
                <a:ext uri="{FF2B5EF4-FFF2-40B4-BE49-F238E27FC236}">
                  <a16:creationId xmlns:a16="http://schemas.microsoft.com/office/drawing/2014/main" id="{5C9E1AB1-60DA-4A26-9685-06970E4C6010}"/>
                </a:ext>
              </a:extLst>
            </p:cNvPr>
            <p:cNvSpPr txBox="1">
              <a:spLocks noChangeArrowheads="1"/>
            </p:cNvSpPr>
            <p:nvPr/>
          </p:nvSpPr>
          <p:spPr bwMode="auto">
            <a:xfrm>
              <a:off x="293829" y="4943475"/>
              <a:ext cx="3364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1</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425" name="Picture 424" descr="Image result for sigmoid function">
              <a:extLst>
                <a:ext uri="{FF2B5EF4-FFF2-40B4-BE49-F238E27FC236}">
                  <a16:creationId xmlns:a16="http://schemas.microsoft.com/office/drawing/2014/main" id="{480680F9-D7A3-4553-BBC4-72459315AB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320" y="4021390"/>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426" name="Straight Arrow Connector 425">
              <a:extLst>
                <a:ext uri="{FF2B5EF4-FFF2-40B4-BE49-F238E27FC236}">
                  <a16:creationId xmlns:a16="http://schemas.microsoft.com/office/drawing/2014/main" id="{1E997E15-29C0-428C-AA73-69A3863DA93D}"/>
                </a:ext>
              </a:extLst>
            </p:cNvPr>
            <p:cNvCxnSpPr>
              <a:cxnSpLocks/>
              <a:endCxn id="418" idx="2"/>
            </p:cNvCxnSpPr>
            <p:nvPr/>
          </p:nvCxnSpPr>
          <p:spPr bwMode="auto">
            <a:xfrm>
              <a:off x="1473161" y="4399191"/>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417" name="Oval 416">
              <a:extLst>
                <a:ext uri="{FF2B5EF4-FFF2-40B4-BE49-F238E27FC236}">
                  <a16:creationId xmlns:a16="http://schemas.microsoft.com/office/drawing/2014/main" id="{FFAB3584-6F39-4975-B4CD-DF098E5DED37}"/>
                </a:ext>
              </a:extLst>
            </p:cNvPr>
            <p:cNvSpPr/>
            <p:nvPr/>
          </p:nvSpPr>
          <p:spPr>
            <a:xfrm>
              <a:off x="1340028" y="4328554"/>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418" name="Oval 417">
              <a:extLst>
                <a:ext uri="{FF2B5EF4-FFF2-40B4-BE49-F238E27FC236}">
                  <a16:creationId xmlns:a16="http://schemas.microsoft.com/office/drawing/2014/main" id="{F41C2317-B97D-4445-879C-F0E69E439724}"/>
                </a:ext>
              </a:extLst>
            </p:cNvPr>
            <p:cNvSpPr/>
            <p:nvPr/>
          </p:nvSpPr>
          <p:spPr>
            <a:xfrm>
              <a:off x="1836464" y="4336263"/>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427" name="Oval 426">
              <a:extLst>
                <a:ext uri="{FF2B5EF4-FFF2-40B4-BE49-F238E27FC236}">
                  <a16:creationId xmlns:a16="http://schemas.microsoft.com/office/drawing/2014/main" id="{B5B1A2D7-0EB8-4C62-8A1D-F04822347814}"/>
                </a:ext>
              </a:extLst>
            </p:cNvPr>
            <p:cNvSpPr/>
            <p:nvPr/>
          </p:nvSpPr>
          <p:spPr>
            <a:xfrm>
              <a:off x="450350" y="3864548"/>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428" name="Oval 427">
              <a:extLst>
                <a:ext uri="{FF2B5EF4-FFF2-40B4-BE49-F238E27FC236}">
                  <a16:creationId xmlns:a16="http://schemas.microsoft.com/office/drawing/2014/main" id="{F28A2BEA-B80C-4B9D-A2B6-013939EFCFA3}"/>
                </a:ext>
              </a:extLst>
            </p:cNvPr>
            <p:cNvSpPr/>
            <p:nvPr/>
          </p:nvSpPr>
          <p:spPr>
            <a:xfrm>
              <a:off x="428578" y="4800720"/>
              <a:ext cx="136993" cy="125855"/>
            </a:xfrm>
            <a:prstGeom prst="ellipse">
              <a:avLst/>
            </a:prstGeom>
            <a:solidFill>
              <a:srgbClr val="FF00FF"/>
            </a:solidFill>
            <a:ln>
              <a:noFill/>
            </a:ln>
          </p:spPr>
          <p:txBody>
            <a:bodyPr wrap="square" rtlCol="0" anchor="ctr">
              <a:spAutoFit/>
            </a:bodyPr>
            <a:lstStyle/>
            <a:p>
              <a:pPr algn="l"/>
              <a:endParaRPr lang="en-CA" sz="2400"/>
            </a:p>
          </p:txBody>
        </p:sp>
      </p:grpSp>
    </p:spTree>
    <p:extLst>
      <p:ext uri="{BB962C8B-B14F-4D97-AF65-F5344CB8AC3E}">
        <p14:creationId xmlns:p14="http://schemas.microsoft.com/office/powerpoint/2010/main" val="259266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fill="hold"/>
                                        <p:tgtEl>
                                          <p:spTgt spid="2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anim calcmode="lin" valueType="num">
                                      <p:cBhvr additive="base">
                                        <p:cTn id="11" dur="500" fill="hold"/>
                                        <p:tgtEl>
                                          <p:spTgt spid="2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 calcmode="lin" valueType="num">
                                      <p:cBhvr additive="base">
                                        <p:cTn id="17" dur="500" fill="hold"/>
                                        <p:tgtEl>
                                          <p:spTgt spid="28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10"/>
                                        </p:tgtEl>
                                        <p:attrNameLst>
                                          <p:attrName>style.visibility</p:attrName>
                                        </p:attrNameLst>
                                      </p:cBhvr>
                                      <p:to>
                                        <p:strVal val="visible"/>
                                      </p:to>
                                    </p:set>
                                    <p:anim calcmode="lin" valueType="num">
                                      <p:cBhvr additive="base">
                                        <p:cTn id="25" dur="500" fill="hold"/>
                                        <p:tgtEl>
                                          <p:spTgt spid="410"/>
                                        </p:tgtEl>
                                        <p:attrNameLst>
                                          <p:attrName>ppt_x</p:attrName>
                                        </p:attrNameLst>
                                      </p:cBhvr>
                                      <p:tavLst>
                                        <p:tav tm="0">
                                          <p:val>
                                            <p:strVal val="0-#ppt_w/2"/>
                                          </p:val>
                                        </p:tav>
                                        <p:tav tm="100000">
                                          <p:val>
                                            <p:strVal val="#ppt_x"/>
                                          </p:val>
                                        </p:tav>
                                      </p:tavLst>
                                    </p:anim>
                                    <p:anim calcmode="lin" valueType="num">
                                      <p:cBhvr additive="base">
                                        <p:cTn id="26" dur="500" fill="hold"/>
                                        <p:tgtEl>
                                          <p:spTgt spid="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sp>
        <p:nvSpPr>
          <p:cNvPr id="281" name="TextBox 280">
            <a:extLst>
              <a:ext uri="{FF2B5EF4-FFF2-40B4-BE49-F238E27FC236}">
                <a16:creationId xmlns:a16="http://schemas.microsoft.com/office/drawing/2014/main" id="{FE6E910D-1241-4782-BCAA-05177DA4974C}"/>
              </a:ext>
            </a:extLst>
          </p:cNvPr>
          <p:cNvSpPr txBox="1"/>
          <p:nvPr/>
        </p:nvSpPr>
        <p:spPr bwMode="auto">
          <a:xfrm>
            <a:off x="232607" y="404597"/>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Gates:</a:t>
            </a:r>
          </a:p>
          <a:p>
            <a:r>
              <a:rPr lang="en-US" altLang="en-US" sz="2400" dirty="0">
                <a:sym typeface="Symbol" pitchFamily="18" charset="2"/>
              </a:rPr>
              <a:t> Let's reexamine each gate.</a:t>
            </a:r>
          </a:p>
          <a:p>
            <a:r>
              <a:rPr lang="en-US" altLang="en-US" sz="2400" dirty="0">
                <a:latin typeface="Times New Roman"/>
                <a:cs typeface="Times New Roman" panose="02020603050405020304" pitchFamily="18" charset="0"/>
                <a:sym typeface="Symbol" pitchFamily="18" charset="2"/>
              </a:rPr>
              <a:t>If the inputs are 0/1, then these are the ONLY functions.</a:t>
            </a:r>
          </a:p>
        </p:txBody>
      </p:sp>
      <p:grpSp>
        <p:nvGrpSpPr>
          <p:cNvPr id="16" name="Group 15">
            <a:extLst>
              <a:ext uri="{FF2B5EF4-FFF2-40B4-BE49-F238E27FC236}">
                <a16:creationId xmlns:a16="http://schemas.microsoft.com/office/drawing/2014/main" id="{5EAF0200-EA2A-4A89-87D5-05874B2C97A1}"/>
              </a:ext>
            </a:extLst>
          </p:cNvPr>
          <p:cNvGrpSpPr/>
          <p:nvPr/>
        </p:nvGrpSpPr>
        <p:grpSpPr>
          <a:xfrm>
            <a:off x="1524000" y="1614197"/>
            <a:ext cx="7467600" cy="3034003"/>
            <a:chOff x="1524000" y="1576097"/>
            <a:chExt cx="7467600" cy="3034003"/>
          </a:xfrm>
        </p:grpSpPr>
        <p:grpSp>
          <p:nvGrpSpPr>
            <p:cNvPr id="46" name="Group 45">
              <a:extLst>
                <a:ext uri="{FF2B5EF4-FFF2-40B4-BE49-F238E27FC236}">
                  <a16:creationId xmlns:a16="http://schemas.microsoft.com/office/drawing/2014/main" id="{0577AFF7-0259-449F-93F7-40B9EF90F7AE}"/>
                </a:ext>
              </a:extLst>
            </p:cNvPr>
            <p:cNvGrpSpPr/>
            <p:nvPr/>
          </p:nvGrpSpPr>
          <p:grpSpPr>
            <a:xfrm>
              <a:off x="1620889" y="1576097"/>
              <a:ext cx="1666824" cy="1295415"/>
              <a:chOff x="471155" y="1838332"/>
              <a:chExt cx="3482383" cy="2856468"/>
            </a:xfrm>
          </p:grpSpPr>
          <p:grpSp>
            <p:nvGrpSpPr>
              <p:cNvPr id="47" name="Group 46">
                <a:extLst>
                  <a:ext uri="{FF2B5EF4-FFF2-40B4-BE49-F238E27FC236}">
                    <a16:creationId xmlns:a16="http://schemas.microsoft.com/office/drawing/2014/main" id="{02112135-9049-46CE-B5D7-202EA11EDC3C}"/>
                  </a:ext>
                </a:extLst>
              </p:cNvPr>
              <p:cNvGrpSpPr/>
              <p:nvPr/>
            </p:nvGrpSpPr>
            <p:grpSpPr>
              <a:xfrm>
                <a:off x="471155" y="1838332"/>
                <a:ext cx="3482383" cy="2743200"/>
                <a:chOff x="471155" y="1290935"/>
                <a:chExt cx="3482383" cy="2743200"/>
              </a:xfrm>
            </p:grpSpPr>
            <p:grpSp>
              <p:nvGrpSpPr>
                <p:cNvPr id="49" name="Group 48">
                  <a:extLst>
                    <a:ext uri="{FF2B5EF4-FFF2-40B4-BE49-F238E27FC236}">
                      <a16:creationId xmlns:a16="http://schemas.microsoft.com/office/drawing/2014/main" id="{E366B2E4-32F5-40BC-9136-D2BEB6E997A3}"/>
                    </a:ext>
                  </a:extLst>
                </p:cNvPr>
                <p:cNvGrpSpPr/>
                <p:nvPr/>
              </p:nvGrpSpPr>
              <p:grpSpPr>
                <a:xfrm>
                  <a:off x="762000" y="1785203"/>
                  <a:ext cx="2209800" cy="2248932"/>
                  <a:chOff x="5867400" y="4228068"/>
                  <a:chExt cx="2209800" cy="2248932"/>
                </a:xfrm>
              </p:grpSpPr>
              <p:cxnSp>
                <p:nvCxnSpPr>
                  <p:cNvPr id="56" name="Straight Connector 55">
                    <a:extLst>
                      <a:ext uri="{FF2B5EF4-FFF2-40B4-BE49-F238E27FC236}">
                        <a16:creationId xmlns:a16="http://schemas.microsoft.com/office/drawing/2014/main" id="{69B76FAB-F9FC-46F1-B46C-EF82961691BE}"/>
                      </a:ext>
                    </a:extLst>
                  </p:cNvPr>
                  <p:cNvCxnSpPr>
                    <a:cxnSpLocks/>
                  </p:cNvCxnSpPr>
                  <p:nvPr/>
                </p:nvCxnSpPr>
                <p:spPr bwMode="auto">
                  <a:xfrm>
                    <a:off x="6019799" y="4228068"/>
                    <a:ext cx="0" cy="2248932"/>
                  </a:xfrm>
                  <a:prstGeom prst="line">
                    <a:avLst/>
                  </a:prstGeom>
                  <a:noFill/>
                  <a:ln w="22225" cap="sq" cmpd="sng" algn="ctr">
                    <a:solidFill>
                      <a:srgbClr val="FF00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27F409B5-F093-472D-9ED2-42FFED7BC7C2}"/>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A0C61F0C-F1B0-43BB-B5F8-50E269140FB8}"/>
                    </a:ext>
                  </a:extLst>
                </p:cNvPr>
                <p:cNvGrpSpPr/>
                <p:nvPr/>
              </p:nvGrpSpPr>
              <p:grpSpPr>
                <a:xfrm>
                  <a:off x="800100" y="2567801"/>
                  <a:ext cx="1452946" cy="1433896"/>
                  <a:chOff x="5905500" y="4096266"/>
                  <a:chExt cx="1452946" cy="1433896"/>
                </a:xfrm>
              </p:grpSpPr>
              <p:sp>
                <p:nvSpPr>
                  <p:cNvPr id="52" name="Oval 51">
                    <a:extLst>
                      <a:ext uri="{FF2B5EF4-FFF2-40B4-BE49-F238E27FC236}">
                        <a16:creationId xmlns:a16="http://schemas.microsoft.com/office/drawing/2014/main" id="{2BA8E5FC-8639-417A-A839-839C568FB647}"/>
                      </a:ext>
                    </a:extLst>
                  </p:cNvPr>
                  <p:cNvSpPr/>
                  <p:nvPr/>
                </p:nvSpPr>
                <p:spPr>
                  <a:xfrm>
                    <a:off x="5911850" y="5289550"/>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53" name="Oval 52">
                    <a:extLst>
                      <a:ext uri="{FF2B5EF4-FFF2-40B4-BE49-F238E27FC236}">
                        <a16:creationId xmlns:a16="http://schemas.microsoft.com/office/drawing/2014/main" id="{1BFB847A-CAF4-4BA3-B24E-BCF5559117C6}"/>
                      </a:ext>
                    </a:extLst>
                  </p:cNvPr>
                  <p:cNvSpPr/>
                  <p:nvPr/>
                </p:nvSpPr>
                <p:spPr>
                  <a:xfrm>
                    <a:off x="5905500" y="4096266"/>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54" name="Oval 53">
                    <a:extLst>
                      <a:ext uri="{FF2B5EF4-FFF2-40B4-BE49-F238E27FC236}">
                        <a16:creationId xmlns:a16="http://schemas.microsoft.com/office/drawing/2014/main" id="{6F0F1887-DDBD-4660-9E7B-2F0D3A83ED15}"/>
                      </a:ext>
                    </a:extLst>
                  </p:cNvPr>
                  <p:cNvSpPr/>
                  <p:nvPr/>
                </p:nvSpPr>
                <p:spPr>
                  <a:xfrm>
                    <a:off x="7129846" y="5301562"/>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55" name="Oval 54">
                    <a:extLst>
                      <a:ext uri="{FF2B5EF4-FFF2-40B4-BE49-F238E27FC236}">
                        <a16:creationId xmlns:a16="http://schemas.microsoft.com/office/drawing/2014/main" id="{931E4939-84F1-419E-A512-334637133D85}"/>
                      </a:ext>
                    </a:extLst>
                  </p:cNvPr>
                  <p:cNvSpPr/>
                  <p:nvPr/>
                </p:nvSpPr>
                <p:spPr>
                  <a:xfrm>
                    <a:off x="7129846" y="4096266"/>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51" name="Text Box 33">
                  <a:extLst>
                    <a:ext uri="{FF2B5EF4-FFF2-40B4-BE49-F238E27FC236}">
                      <a16:creationId xmlns:a16="http://schemas.microsoft.com/office/drawing/2014/main" id="{38F56ADF-2AB3-4ACF-8A02-2A2B331BB02A}"/>
                    </a:ext>
                  </a:extLst>
                </p:cNvPr>
                <p:cNvSpPr txBox="1">
                  <a:spLocks noChangeArrowheads="1"/>
                </p:cNvSpPr>
                <p:nvPr/>
              </p:nvSpPr>
              <p:spPr bwMode="auto">
                <a:xfrm>
                  <a:off x="471155" y="1290935"/>
                  <a:ext cx="3482383" cy="101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and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cxnSp>
            <p:nvCxnSpPr>
              <p:cNvPr id="48" name="Straight Connector 47">
                <a:extLst>
                  <a:ext uri="{FF2B5EF4-FFF2-40B4-BE49-F238E27FC236}">
                    <a16:creationId xmlns:a16="http://schemas.microsoft.com/office/drawing/2014/main" id="{D47DF7DD-CA31-4DA3-8CFD-50F37D0584D3}"/>
                  </a:ext>
                </a:extLst>
              </p:cNvPr>
              <p:cNvCxnSpPr/>
              <p:nvPr/>
            </p:nvCxnSpPr>
            <p:spPr bwMode="auto">
              <a:xfrm>
                <a:off x="610200" y="2332600"/>
                <a:ext cx="2361600" cy="2362200"/>
              </a:xfrm>
              <a:prstGeom prst="line">
                <a:avLst/>
              </a:prstGeom>
              <a:noFill/>
              <a:ln w="22225" cap="sq" cmpd="sng" algn="ctr">
                <a:solidFill>
                  <a:srgbClr val="00FFFF"/>
                </a:solidFill>
                <a:prstDash val="solid"/>
                <a:round/>
                <a:headEnd type="none" w="med" len="med"/>
                <a:tailEnd type="none" w="med" len="med"/>
              </a:ln>
              <a:effectLst/>
            </p:spPr>
          </p:cxnSp>
        </p:grpSp>
        <p:grpSp>
          <p:nvGrpSpPr>
            <p:cNvPr id="58" name="Group 57">
              <a:extLst>
                <a:ext uri="{FF2B5EF4-FFF2-40B4-BE49-F238E27FC236}">
                  <a16:creationId xmlns:a16="http://schemas.microsoft.com/office/drawing/2014/main" id="{4879B3DA-7C3D-4588-B6B5-FE0FF32473D8}"/>
                </a:ext>
              </a:extLst>
            </p:cNvPr>
            <p:cNvGrpSpPr/>
            <p:nvPr/>
          </p:nvGrpSpPr>
          <p:grpSpPr>
            <a:xfrm>
              <a:off x="3109777" y="1576097"/>
              <a:ext cx="1538423" cy="1327794"/>
              <a:chOff x="3755309" y="1838330"/>
              <a:chExt cx="3214126" cy="2927867"/>
            </a:xfrm>
          </p:grpSpPr>
          <p:grpSp>
            <p:nvGrpSpPr>
              <p:cNvPr id="59" name="Group 58">
                <a:extLst>
                  <a:ext uri="{FF2B5EF4-FFF2-40B4-BE49-F238E27FC236}">
                    <a16:creationId xmlns:a16="http://schemas.microsoft.com/office/drawing/2014/main" id="{D29DC8FA-DC8E-40A8-8067-32C296EDD673}"/>
                  </a:ext>
                </a:extLst>
              </p:cNvPr>
              <p:cNvGrpSpPr/>
              <p:nvPr/>
            </p:nvGrpSpPr>
            <p:grpSpPr>
              <a:xfrm>
                <a:off x="3755309" y="1838330"/>
                <a:ext cx="3214126" cy="2767716"/>
                <a:chOff x="3755309" y="1290933"/>
                <a:chExt cx="3214126" cy="2767716"/>
              </a:xfrm>
            </p:grpSpPr>
            <p:grpSp>
              <p:nvGrpSpPr>
                <p:cNvPr id="61" name="Group 60">
                  <a:extLst>
                    <a:ext uri="{FF2B5EF4-FFF2-40B4-BE49-F238E27FC236}">
                      <a16:creationId xmlns:a16="http://schemas.microsoft.com/office/drawing/2014/main" id="{D304DCBA-9DDF-4960-AA12-4DA7FAFD588B}"/>
                    </a:ext>
                  </a:extLst>
                </p:cNvPr>
                <p:cNvGrpSpPr/>
                <p:nvPr/>
              </p:nvGrpSpPr>
              <p:grpSpPr>
                <a:xfrm>
                  <a:off x="4025537" y="1734615"/>
                  <a:ext cx="2209800" cy="2324034"/>
                  <a:chOff x="5867400" y="4152966"/>
                  <a:chExt cx="2209800" cy="2324034"/>
                </a:xfrm>
              </p:grpSpPr>
              <p:cxnSp>
                <p:nvCxnSpPr>
                  <p:cNvPr id="69" name="Straight Connector 68">
                    <a:extLst>
                      <a:ext uri="{FF2B5EF4-FFF2-40B4-BE49-F238E27FC236}">
                        <a16:creationId xmlns:a16="http://schemas.microsoft.com/office/drawing/2014/main" id="{DEBBA749-06E4-4E5C-8C04-BF3654759D83}"/>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5621B4EE-1FB2-4F57-8DE0-EBE8C4B64BEC}"/>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grpSp>
              <p:nvGrpSpPr>
                <p:cNvPr id="62" name="Group 61">
                  <a:extLst>
                    <a:ext uri="{FF2B5EF4-FFF2-40B4-BE49-F238E27FC236}">
                      <a16:creationId xmlns:a16="http://schemas.microsoft.com/office/drawing/2014/main" id="{6562C968-82E7-46CA-AE41-9276DEB38F6E}"/>
                    </a:ext>
                  </a:extLst>
                </p:cNvPr>
                <p:cNvGrpSpPr/>
                <p:nvPr/>
              </p:nvGrpSpPr>
              <p:grpSpPr>
                <a:xfrm>
                  <a:off x="3755309" y="1290933"/>
                  <a:ext cx="3214126" cy="2735278"/>
                  <a:chOff x="3755309" y="1290933"/>
                  <a:chExt cx="3214126" cy="2735278"/>
                </a:xfrm>
              </p:grpSpPr>
              <p:sp>
                <p:nvSpPr>
                  <p:cNvPr id="63" name="Oval 62">
                    <a:extLst>
                      <a:ext uri="{FF2B5EF4-FFF2-40B4-BE49-F238E27FC236}">
                        <a16:creationId xmlns:a16="http://schemas.microsoft.com/office/drawing/2014/main" id="{23FF3BDF-C76E-432C-A6EC-89BADB99961A}"/>
                      </a:ext>
                    </a:extLst>
                  </p:cNvPr>
                  <p:cNvSpPr/>
                  <p:nvPr/>
                </p:nvSpPr>
                <p:spPr>
                  <a:xfrm>
                    <a:off x="4069987" y="3785599"/>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nvGrpSpPr>
                  <p:cNvPr id="64" name="Group 63">
                    <a:extLst>
                      <a:ext uri="{FF2B5EF4-FFF2-40B4-BE49-F238E27FC236}">
                        <a16:creationId xmlns:a16="http://schemas.microsoft.com/office/drawing/2014/main" id="{1F2A0C64-7A6F-4832-B462-0FEE8BB5B6C1}"/>
                      </a:ext>
                    </a:extLst>
                  </p:cNvPr>
                  <p:cNvGrpSpPr/>
                  <p:nvPr/>
                </p:nvGrpSpPr>
                <p:grpSpPr>
                  <a:xfrm>
                    <a:off x="4063637" y="2592315"/>
                    <a:ext cx="1452946" cy="1433896"/>
                    <a:chOff x="5905500" y="4446515"/>
                    <a:chExt cx="1452946" cy="1433896"/>
                  </a:xfrm>
                </p:grpSpPr>
                <p:sp>
                  <p:nvSpPr>
                    <p:cNvPr id="67" name="Oval 66">
                      <a:extLst>
                        <a:ext uri="{FF2B5EF4-FFF2-40B4-BE49-F238E27FC236}">
                          <a16:creationId xmlns:a16="http://schemas.microsoft.com/office/drawing/2014/main" id="{DABB608B-63B0-4CD5-9235-CE7C1AC92827}"/>
                        </a:ext>
                      </a:extLst>
                    </p:cNvPr>
                    <p:cNvSpPr/>
                    <p:nvPr/>
                  </p:nvSpPr>
                  <p:spPr>
                    <a:xfrm>
                      <a:off x="5905500" y="4446515"/>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68" name="Oval 67">
                      <a:extLst>
                        <a:ext uri="{FF2B5EF4-FFF2-40B4-BE49-F238E27FC236}">
                          <a16:creationId xmlns:a16="http://schemas.microsoft.com/office/drawing/2014/main" id="{567AF2B1-F18F-4622-A5A0-8FDCB6EBFF26}"/>
                        </a:ext>
                      </a:extLst>
                    </p:cNvPr>
                    <p:cNvSpPr/>
                    <p:nvPr/>
                  </p:nvSpPr>
                  <p:spPr>
                    <a:xfrm>
                      <a:off x="7129846" y="5651811"/>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65" name="Oval 64">
                    <a:extLst>
                      <a:ext uri="{FF2B5EF4-FFF2-40B4-BE49-F238E27FC236}">
                        <a16:creationId xmlns:a16="http://schemas.microsoft.com/office/drawing/2014/main" id="{4E66004A-90C0-4882-9E40-894C58918664}"/>
                      </a:ext>
                    </a:extLst>
                  </p:cNvPr>
                  <p:cNvSpPr/>
                  <p:nvPr/>
                </p:nvSpPr>
                <p:spPr>
                  <a:xfrm>
                    <a:off x="5287983" y="2592315"/>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66" name="Text Box 33">
                    <a:extLst>
                      <a:ext uri="{FF2B5EF4-FFF2-40B4-BE49-F238E27FC236}">
                        <a16:creationId xmlns:a16="http://schemas.microsoft.com/office/drawing/2014/main" id="{164F8C21-65A3-441D-A6A3-40E9DCF97FC2}"/>
                      </a:ext>
                    </a:extLst>
                  </p:cNvPr>
                  <p:cNvSpPr txBox="1">
                    <a:spLocks noChangeArrowheads="1"/>
                  </p:cNvSpPr>
                  <p:nvPr/>
                </p:nvSpPr>
                <p:spPr bwMode="auto">
                  <a:xfrm>
                    <a:off x="3755309" y="1290933"/>
                    <a:ext cx="3214126" cy="10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or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grpSp>
          <p:cxnSp>
            <p:nvCxnSpPr>
              <p:cNvPr id="60" name="Straight Connector 59">
                <a:extLst>
                  <a:ext uri="{FF2B5EF4-FFF2-40B4-BE49-F238E27FC236}">
                    <a16:creationId xmlns:a16="http://schemas.microsoft.com/office/drawing/2014/main" id="{311D4502-BBAD-402D-89F4-8B66CCB3AFED}"/>
                  </a:ext>
                </a:extLst>
              </p:cNvPr>
              <p:cNvCxnSpPr>
                <a:cxnSpLocks/>
              </p:cNvCxnSpPr>
              <p:nvPr/>
            </p:nvCxnSpPr>
            <p:spPr bwMode="auto">
              <a:xfrm>
                <a:off x="3898596" y="3506497"/>
                <a:ext cx="1187509" cy="1259700"/>
              </a:xfrm>
              <a:prstGeom prst="line">
                <a:avLst/>
              </a:prstGeom>
              <a:noFill/>
              <a:ln w="22225" cap="sq" cmpd="sng" algn="ctr">
                <a:solidFill>
                  <a:srgbClr val="00FFFF"/>
                </a:solidFill>
                <a:prstDash val="solid"/>
                <a:round/>
                <a:headEnd type="none" w="med" len="med"/>
                <a:tailEnd type="none" w="med" len="med"/>
              </a:ln>
              <a:effectLst/>
            </p:spPr>
          </p:cxnSp>
        </p:grpSp>
        <p:grpSp>
          <p:nvGrpSpPr>
            <p:cNvPr id="191" name="Group 190">
              <a:extLst>
                <a:ext uri="{FF2B5EF4-FFF2-40B4-BE49-F238E27FC236}">
                  <a16:creationId xmlns:a16="http://schemas.microsoft.com/office/drawing/2014/main" id="{A2252851-54A1-44CA-AC44-D1A88F3D26AC}"/>
                </a:ext>
              </a:extLst>
            </p:cNvPr>
            <p:cNvGrpSpPr/>
            <p:nvPr/>
          </p:nvGrpSpPr>
          <p:grpSpPr>
            <a:xfrm>
              <a:off x="4674220" y="1777308"/>
              <a:ext cx="1057708" cy="1053954"/>
              <a:chOff x="5867400" y="4152966"/>
              <a:chExt cx="2209800" cy="2324034"/>
            </a:xfrm>
          </p:grpSpPr>
          <p:cxnSp>
            <p:nvCxnSpPr>
              <p:cNvPr id="199" name="Straight Connector 198">
                <a:extLst>
                  <a:ext uri="{FF2B5EF4-FFF2-40B4-BE49-F238E27FC236}">
                    <a16:creationId xmlns:a16="http://schemas.microsoft.com/office/drawing/2014/main" id="{872A4F58-6298-4C05-AE13-7BE7EB951A37}"/>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D88D66F7-368F-4DCA-A7B9-2D6C92186DBA}"/>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sp>
          <p:nvSpPr>
            <p:cNvPr id="193" name="Oval 192">
              <a:extLst>
                <a:ext uri="{FF2B5EF4-FFF2-40B4-BE49-F238E27FC236}">
                  <a16:creationId xmlns:a16="http://schemas.microsoft.com/office/drawing/2014/main" id="{02B6556D-D97B-4DC6-A810-D350D7268E58}"/>
                </a:ext>
              </a:extLst>
            </p:cNvPr>
            <p:cNvSpPr/>
            <p:nvPr/>
          </p:nvSpPr>
          <p:spPr>
            <a:xfrm>
              <a:off x="4695496" y="2707433"/>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97" name="Oval 196">
              <a:extLst>
                <a:ext uri="{FF2B5EF4-FFF2-40B4-BE49-F238E27FC236}">
                  <a16:creationId xmlns:a16="http://schemas.microsoft.com/office/drawing/2014/main" id="{C92DC270-20DA-442F-8C9B-BF69B619C69A}"/>
                </a:ext>
              </a:extLst>
            </p:cNvPr>
            <p:cNvSpPr/>
            <p:nvPr/>
          </p:nvSpPr>
          <p:spPr>
            <a:xfrm>
              <a:off x="4692457" y="2166275"/>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98" name="Oval 197">
              <a:extLst>
                <a:ext uri="{FF2B5EF4-FFF2-40B4-BE49-F238E27FC236}">
                  <a16:creationId xmlns:a16="http://schemas.microsoft.com/office/drawing/2014/main" id="{E69BDA02-05B6-4BB0-834D-8BB3245C4D4A}"/>
                </a:ext>
              </a:extLst>
            </p:cNvPr>
            <p:cNvSpPr/>
            <p:nvPr/>
          </p:nvSpPr>
          <p:spPr>
            <a:xfrm>
              <a:off x="5278482" y="2712878"/>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95" name="Oval 194">
              <a:extLst>
                <a:ext uri="{FF2B5EF4-FFF2-40B4-BE49-F238E27FC236}">
                  <a16:creationId xmlns:a16="http://schemas.microsoft.com/office/drawing/2014/main" id="{FBDA813F-FCDC-4590-895B-F81B78B7F88A}"/>
                </a:ext>
              </a:extLst>
            </p:cNvPr>
            <p:cNvSpPr/>
            <p:nvPr/>
          </p:nvSpPr>
          <p:spPr>
            <a:xfrm>
              <a:off x="5278483" y="216627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96" name="Text Box 33">
              <a:extLst>
                <a:ext uri="{FF2B5EF4-FFF2-40B4-BE49-F238E27FC236}">
                  <a16:creationId xmlns:a16="http://schemas.microsoft.com/office/drawing/2014/main" id="{94F7DD2B-4FF3-4B9F-9FF7-C8652C7AD55E}"/>
                </a:ext>
              </a:extLst>
            </p:cNvPr>
            <p:cNvSpPr txBox="1">
              <a:spLocks noChangeArrowheads="1"/>
            </p:cNvSpPr>
            <p:nvPr/>
          </p:nvSpPr>
          <p:spPr bwMode="auto">
            <a:xfrm>
              <a:off x="4328977" y="1576097"/>
              <a:ext cx="2343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not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and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190" name="Straight Connector 189">
              <a:extLst>
                <a:ext uri="{FF2B5EF4-FFF2-40B4-BE49-F238E27FC236}">
                  <a16:creationId xmlns:a16="http://schemas.microsoft.com/office/drawing/2014/main" id="{3DC03D59-D5E1-49C0-ACFD-35590A7AFAFB}"/>
                </a:ext>
              </a:extLst>
            </p:cNvPr>
            <p:cNvCxnSpPr>
              <a:cxnSpLocks/>
            </p:cNvCxnSpPr>
            <p:nvPr/>
          </p:nvCxnSpPr>
          <p:spPr bwMode="auto">
            <a:xfrm flipH="1">
              <a:off x="4595019" y="2075862"/>
              <a:ext cx="636978" cy="585224"/>
            </a:xfrm>
            <a:prstGeom prst="line">
              <a:avLst/>
            </a:prstGeom>
            <a:noFill/>
            <a:ln w="22225" cap="sq" cmpd="sng" algn="ctr">
              <a:solidFill>
                <a:srgbClr val="00FFFF"/>
              </a:solidFill>
              <a:prstDash val="solid"/>
              <a:round/>
              <a:headEnd type="none" w="med" len="med"/>
              <a:tailEnd type="none" w="med" len="med"/>
            </a:ln>
            <a:effectLst/>
          </p:spPr>
        </p:cxnSp>
        <p:grpSp>
          <p:nvGrpSpPr>
            <p:cNvPr id="203" name="Group 202">
              <a:extLst>
                <a:ext uri="{FF2B5EF4-FFF2-40B4-BE49-F238E27FC236}">
                  <a16:creationId xmlns:a16="http://schemas.microsoft.com/office/drawing/2014/main" id="{1578EA8A-4D02-4350-8111-4C2661532DFE}"/>
                </a:ext>
              </a:extLst>
            </p:cNvPr>
            <p:cNvGrpSpPr/>
            <p:nvPr/>
          </p:nvGrpSpPr>
          <p:grpSpPr>
            <a:xfrm>
              <a:off x="6426820" y="1777308"/>
              <a:ext cx="1057708" cy="1053954"/>
              <a:chOff x="5867400" y="4152966"/>
              <a:chExt cx="2209800" cy="2324034"/>
            </a:xfrm>
          </p:grpSpPr>
          <p:cxnSp>
            <p:nvCxnSpPr>
              <p:cNvPr id="204" name="Straight Connector 203">
                <a:extLst>
                  <a:ext uri="{FF2B5EF4-FFF2-40B4-BE49-F238E27FC236}">
                    <a16:creationId xmlns:a16="http://schemas.microsoft.com/office/drawing/2014/main" id="{F7DBCFCE-C157-4A1E-BD1F-912ACFF24C5B}"/>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58616CDD-02CC-46A7-82AE-45CFB010C700}"/>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sp>
          <p:nvSpPr>
            <p:cNvPr id="206" name="Oval 205">
              <a:extLst>
                <a:ext uri="{FF2B5EF4-FFF2-40B4-BE49-F238E27FC236}">
                  <a16:creationId xmlns:a16="http://schemas.microsoft.com/office/drawing/2014/main" id="{81D7C094-4AB2-4EB5-BF42-DF915BAF21BA}"/>
                </a:ext>
              </a:extLst>
            </p:cNvPr>
            <p:cNvSpPr/>
            <p:nvPr/>
          </p:nvSpPr>
          <p:spPr>
            <a:xfrm>
              <a:off x="6448096" y="270743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07" name="Oval 206">
              <a:extLst>
                <a:ext uri="{FF2B5EF4-FFF2-40B4-BE49-F238E27FC236}">
                  <a16:creationId xmlns:a16="http://schemas.microsoft.com/office/drawing/2014/main" id="{5658107B-4E8A-4EFE-BB0F-6868B2809907}"/>
                </a:ext>
              </a:extLst>
            </p:cNvPr>
            <p:cNvSpPr/>
            <p:nvPr/>
          </p:nvSpPr>
          <p:spPr>
            <a:xfrm>
              <a:off x="6445057" y="2166275"/>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08" name="Oval 207">
              <a:extLst>
                <a:ext uri="{FF2B5EF4-FFF2-40B4-BE49-F238E27FC236}">
                  <a16:creationId xmlns:a16="http://schemas.microsoft.com/office/drawing/2014/main" id="{CB7C6836-CA46-437D-838B-F676AA2394E4}"/>
                </a:ext>
              </a:extLst>
            </p:cNvPr>
            <p:cNvSpPr/>
            <p:nvPr/>
          </p:nvSpPr>
          <p:spPr>
            <a:xfrm>
              <a:off x="7031082" y="2712878"/>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09" name="Oval 208">
              <a:extLst>
                <a:ext uri="{FF2B5EF4-FFF2-40B4-BE49-F238E27FC236}">
                  <a16:creationId xmlns:a16="http://schemas.microsoft.com/office/drawing/2014/main" id="{CC13EE4E-8D81-4C94-B5BF-7F6328172BAC}"/>
                </a:ext>
              </a:extLst>
            </p:cNvPr>
            <p:cNvSpPr/>
            <p:nvPr/>
          </p:nvSpPr>
          <p:spPr>
            <a:xfrm>
              <a:off x="7031083" y="216627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10" name="Text Box 33">
              <a:extLst>
                <a:ext uri="{FF2B5EF4-FFF2-40B4-BE49-F238E27FC236}">
                  <a16:creationId xmlns:a16="http://schemas.microsoft.com/office/drawing/2014/main" id="{19744943-1FF1-4371-9564-FC71DFB25818}"/>
                </a:ext>
              </a:extLst>
            </p:cNvPr>
            <p:cNvSpPr txBox="1">
              <a:spLocks noChangeArrowheads="1"/>
            </p:cNvSpPr>
            <p:nvPr/>
          </p:nvSpPr>
          <p:spPr bwMode="auto">
            <a:xfrm>
              <a:off x="6373677" y="1576097"/>
              <a:ext cx="129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not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11" name="Straight Connector 210">
              <a:extLst>
                <a:ext uri="{FF2B5EF4-FFF2-40B4-BE49-F238E27FC236}">
                  <a16:creationId xmlns:a16="http://schemas.microsoft.com/office/drawing/2014/main" id="{BF6174B4-466E-44B9-8FF4-432D4226E967}"/>
                </a:ext>
              </a:extLst>
            </p:cNvPr>
            <p:cNvCxnSpPr>
              <a:cxnSpLocks/>
            </p:cNvCxnSpPr>
            <p:nvPr/>
          </p:nvCxnSpPr>
          <p:spPr bwMode="auto">
            <a:xfrm>
              <a:off x="6807200" y="2037762"/>
              <a:ext cx="0" cy="991979"/>
            </a:xfrm>
            <a:prstGeom prst="line">
              <a:avLst/>
            </a:prstGeom>
            <a:noFill/>
            <a:ln w="22225" cap="sq" cmpd="sng" algn="ctr">
              <a:solidFill>
                <a:srgbClr val="00FFFF"/>
              </a:solidFill>
              <a:prstDash val="solid"/>
              <a:round/>
              <a:headEnd type="none" w="med" len="med"/>
              <a:tailEnd type="none" w="med" len="med"/>
            </a:ln>
            <a:effectLst/>
          </p:spPr>
        </p:cxnSp>
        <p:grpSp>
          <p:nvGrpSpPr>
            <p:cNvPr id="222" name="Group 221">
              <a:extLst>
                <a:ext uri="{FF2B5EF4-FFF2-40B4-BE49-F238E27FC236}">
                  <a16:creationId xmlns:a16="http://schemas.microsoft.com/office/drawing/2014/main" id="{87519212-72C1-4E0A-89FA-595DB4D35292}"/>
                </a:ext>
              </a:extLst>
            </p:cNvPr>
            <p:cNvGrpSpPr/>
            <p:nvPr/>
          </p:nvGrpSpPr>
          <p:grpSpPr>
            <a:xfrm>
              <a:off x="7747620" y="1777308"/>
              <a:ext cx="1057708" cy="1053954"/>
              <a:chOff x="5867400" y="4152966"/>
              <a:chExt cx="2209800" cy="2324034"/>
            </a:xfrm>
          </p:grpSpPr>
          <p:cxnSp>
            <p:nvCxnSpPr>
              <p:cNvPr id="223" name="Straight Connector 222">
                <a:extLst>
                  <a:ext uri="{FF2B5EF4-FFF2-40B4-BE49-F238E27FC236}">
                    <a16:creationId xmlns:a16="http://schemas.microsoft.com/office/drawing/2014/main" id="{89574961-4D0A-4F14-9A7A-612E33EBA092}"/>
                  </a:ext>
                </a:extLst>
              </p:cNvPr>
              <p:cNvCxnSpPr/>
              <p:nvPr/>
            </p:nvCxnSpPr>
            <p:spPr bwMode="auto">
              <a:xfrm>
                <a:off x="6019800" y="4152966"/>
                <a:ext cx="0" cy="2324034"/>
              </a:xfrm>
              <a:prstGeom prst="line">
                <a:avLst/>
              </a:prstGeom>
              <a:noFill/>
              <a:ln w="22225" cap="sq" cmpd="sng" algn="ctr">
                <a:solidFill>
                  <a:srgbClr val="FF00FF"/>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AA141D30-06D1-4915-9CD6-0314CDA0BEBD}"/>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sp>
          <p:nvSpPr>
            <p:cNvPr id="225" name="Oval 224">
              <a:extLst>
                <a:ext uri="{FF2B5EF4-FFF2-40B4-BE49-F238E27FC236}">
                  <a16:creationId xmlns:a16="http://schemas.microsoft.com/office/drawing/2014/main" id="{9416930D-E5E4-46E9-AFA7-7C1AD5C01911}"/>
                </a:ext>
              </a:extLst>
            </p:cNvPr>
            <p:cNvSpPr/>
            <p:nvPr/>
          </p:nvSpPr>
          <p:spPr>
            <a:xfrm>
              <a:off x="7768896" y="270743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26" name="Oval 225">
              <a:extLst>
                <a:ext uri="{FF2B5EF4-FFF2-40B4-BE49-F238E27FC236}">
                  <a16:creationId xmlns:a16="http://schemas.microsoft.com/office/drawing/2014/main" id="{11F5793A-38DC-465A-B8F1-A06D5A93AC5A}"/>
                </a:ext>
              </a:extLst>
            </p:cNvPr>
            <p:cNvSpPr/>
            <p:nvPr/>
          </p:nvSpPr>
          <p:spPr>
            <a:xfrm>
              <a:off x="7765857" y="2166275"/>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27" name="Oval 226">
              <a:extLst>
                <a:ext uri="{FF2B5EF4-FFF2-40B4-BE49-F238E27FC236}">
                  <a16:creationId xmlns:a16="http://schemas.microsoft.com/office/drawing/2014/main" id="{20632494-76E3-4307-AF88-FA9268A1A3FE}"/>
                </a:ext>
              </a:extLst>
            </p:cNvPr>
            <p:cNvSpPr/>
            <p:nvPr/>
          </p:nvSpPr>
          <p:spPr>
            <a:xfrm>
              <a:off x="8351882" y="2712878"/>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28" name="Oval 227">
              <a:extLst>
                <a:ext uri="{FF2B5EF4-FFF2-40B4-BE49-F238E27FC236}">
                  <a16:creationId xmlns:a16="http://schemas.microsoft.com/office/drawing/2014/main" id="{4FE9D027-CD74-4403-8BBB-733B0C47D043}"/>
                </a:ext>
              </a:extLst>
            </p:cNvPr>
            <p:cNvSpPr/>
            <p:nvPr/>
          </p:nvSpPr>
          <p:spPr>
            <a:xfrm>
              <a:off x="8351883" y="2166276"/>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29" name="Text Box 33">
              <a:extLst>
                <a:ext uri="{FF2B5EF4-FFF2-40B4-BE49-F238E27FC236}">
                  <a16:creationId xmlns:a16="http://schemas.microsoft.com/office/drawing/2014/main" id="{59E236B4-6DC7-4F05-9189-182F3B4468F1}"/>
                </a:ext>
              </a:extLst>
            </p:cNvPr>
            <p:cNvSpPr txBox="1">
              <a:spLocks noChangeArrowheads="1"/>
            </p:cNvSpPr>
            <p:nvPr/>
          </p:nvSpPr>
          <p:spPr bwMode="auto">
            <a:xfrm>
              <a:off x="7694477" y="1576097"/>
              <a:ext cx="129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true</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30" name="Straight Connector 229">
              <a:extLst>
                <a:ext uri="{FF2B5EF4-FFF2-40B4-BE49-F238E27FC236}">
                  <a16:creationId xmlns:a16="http://schemas.microsoft.com/office/drawing/2014/main" id="{B9197540-8441-4465-96CF-9E7061C14CA1}"/>
                </a:ext>
              </a:extLst>
            </p:cNvPr>
            <p:cNvCxnSpPr>
              <a:cxnSpLocks/>
            </p:cNvCxnSpPr>
            <p:nvPr/>
          </p:nvCxnSpPr>
          <p:spPr bwMode="auto">
            <a:xfrm flipH="1">
              <a:off x="8351882" y="2407901"/>
              <a:ext cx="453446" cy="728999"/>
            </a:xfrm>
            <a:prstGeom prst="line">
              <a:avLst/>
            </a:prstGeom>
            <a:noFill/>
            <a:ln w="22225" cap="sq" cmpd="sng" algn="ctr">
              <a:solidFill>
                <a:srgbClr val="00FFFF"/>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7D0FC463-7815-4819-95AF-A7F650763991}"/>
                </a:ext>
              </a:extLst>
            </p:cNvPr>
            <p:cNvCxnSpPr>
              <a:cxnSpLocks/>
            </p:cNvCxnSpPr>
            <p:nvPr/>
          </p:nvCxnSpPr>
          <p:spPr bwMode="auto">
            <a:xfrm>
              <a:off x="1833045" y="3273449"/>
              <a:ext cx="0" cy="1019896"/>
            </a:xfrm>
            <a:prstGeom prst="line">
              <a:avLst/>
            </a:prstGeom>
            <a:noFill/>
            <a:ln w="22225" cap="sq" cmpd="sng" algn="ctr">
              <a:solidFill>
                <a:srgbClr val="FF00FF"/>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A5035AC3-571E-4002-9674-4E6D1E807596}"/>
                </a:ext>
              </a:extLst>
            </p:cNvPr>
            <p:cNvCxnSpPr/>
            <p:nvPr/>
          </p:nvCxnSpPr>
          <p:spPr bwMode="auto">
            <a:xfrm flipV="1">
              <a:off x="1760100" y="4224231"/>
              <a:ext cx="1057709" cy="0"/>
            </a:xfrm>
            <a:prstGeom prst="line">
              <a:avLst/>
            </a:prstGeom>
            <a:noFill/>
            <a:ln w="22225" cap="sq" cmpd="sng" algn="ctr">
              <a:solidFill>
                <a:srgbClr val="FF00FF"/>
              </a:solidFill>
              <a:prstDash val="solid"/>
              <a:round/>
              <a:headEnd type="none" w="med" len="med"/>
              <a:tailEnd type="none" w="med" len="med"/>
            </a:ln>
            <a:effectLst/>
          </p:spPr>
        </p:cxnSp>
        <p:sp>
          <p:nvSpPr>
            <p:cNvPr id="238" name="Oval 237">
              <a:extLst>
                <a:ext uri="{FF2B5EF4-FFF2-40B4-BE49-F238E27FC236}">
                  <a16:creationId xmlns:a16="http://schemas.microsoft.com/office/drawing/2014/main" id="{5099D291-ACCE-49A9-9391-36FC92F992D8}"/>
                </a:ext>
              </a:extLst>
            </p:cNvPr>
            <p:cNvSpPr/>
            <p:nvPr/>
          </p:nvSpPr>
          <p:spPr>
            <a:xfrm>
              <a:off x="1781376" y="4169516"/>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39" name="Oval 238">
              <a:extLst>
                <a:ext uri="{FF2B5EF4-FFF2-40B4-BE49-F238E27FC236}">
                  <a16:creationId xmlns:a16="http://schemas.microsoft.com/office/drawing/2014/main" id="{FB9A3B9F-9ED1-4A2F-8F8B-AFF150F9683A}"/>
                </a:ext>
              </a:extLst>
            </p:cNvPr>
            <p:cNvSpPr/>
            <p:nvPr/>
          </p:nvSpPr>
          <p:spPr>
            <a:xfrm>
              <a:off x="1778337" y="3628359"/>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40" name="Oval 239">
              <a:extLst>
                <a:ext uri="{FF2B5EF4-FFF2-40B4-BE49-F238E27FC236}">
                  <a16:creationId xmlns:a16="http://schemas.microsoft.com/office/drawing/2014/main" id="{3583B227-78F2-4EE8-9270-8FCDD7A18BE2}"/>
                </a:ext>
              </a:extLst>
            </p:cNvPr>
            <p:cNvSpPr/>
            <p:nvPr/>
          </p:nvSpPr>
          <p:spPr>
            <a:xfrm>
              <a:off x="2364364" y="417496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41" name="Oval 240">
              <a:extLst>
                <a:ext uri="{FF2B5EF4-FFF2-40B4-BE49-F238E27FC236}">
                  <a16:creationId xmlns:a16="http://schemas.microsoft.com/office/drawing/2014/main" id="{8D7427AD-E09B-4F19-B23D-688502277ED0}"/>
                </a:ext>
              </a:extLst>
            </p:cNvPr>
            <p:cNvSpPr/>
            <p:nvPr/>
          </p:nvSpPr>
          <p:spPr>
            <a:xfrm>
              <a:off x="2364364" y="3628359"/>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37" name="Text Box 33">
              <a:extLst>
                <a:ext uri="{FF2B5EF4-FFF2-40B4-BE49-F238E27FC236}">
                  <a16:creationId xmlns:a16="http://schemas.microsoft.com/office/drawing/2014/main" id="{14FD49BA-041E-423A-8BB6-45BE89BC6944}"/>
                </a:ext>
              </a:extLst>
            </p:cNvPr>
            <p:cNvSpPr txBox="1">
              <a:spLocks noChangeArrowheads="1"/>
            </p:cNvSpPr>
            <p:nvPr/>
          </p:nvSpPr>
          <p:spPr bwMode="auto">
            <a:xfrm>
              <a:off x="1524000" y="3049297"/>
              <a:ext cx="2081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err="1">
                  <a:solidFill>
                    <a:schemeClr val="tx2"/>
                  </a:solidFill>
                  <a:latin typeface="Times New Roman" pitchFamily="18" charset="0"/>
                </a:rPr>
                <a:t>nand</a:t>
              </a:r>
              <a:r>
                <a:rPr lang="en-US" altLang="en-US" sz="2400" dirty="0">
                  <a:solidFill>
                    <a:schemeClr val="tx2"/>
                  </a:solidFill>
                  <a:latin typeface="Times New Roman" pitchFamily="18" charset="0"/>
                </a:rPr>
                <a:t>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34" name="Straight Connector 233">
              <a:extLst>
                <a:ext uri="{FF2B5EF4-FFF2-40B4-BE49-F238E27FC236}">
                  <a16:creationId xmlns:a16="http://schemas.microsoft.com/office/drawing/2014/main" id="{7D380F77-31F5-43C7-91DD-24113C811521}"/>
                </a:ext>
              </a:extLst>
            </p:cNvPr>
            <p:cNvCxnSpPr/>
            <p:nvPr/>
          </p:nvCxnSpPr>
          <p:spPr bwMode="auto">
            <a:xfrm>
              <a:off x="1687442" y="3273449"/>
              <a:ext cx="1130367" cy="1071263"/>
            </a:xfrm>
            <a:prstGeom prst="line">
              <a:avLst/>
            </a:prstGeom>
            <a:noFill/>
            <a:ln w="22225" cap="sq" cmpd="sng" algn="ctr">
              <a:solidFill>
                <a:srgbClr val="00FFFF"/>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57472F78-8087-4739-9E0C-D9D0E1357328}"/>
                </a:ext>
              </a:extLst>
            </p:cNvPr>
            <p:cNvCxnSpPr/>
            <p:nvPr/>
          </p:nvCxnSpPr>
          <p:spPr bwMode="auto">
            <a:xfrm>
              <a:off x="3312065" y="3250508"/>
              <a:ext cx="0" cy="1053954"/>
            </a:xfrm>
            <a:prstGeom prst="line">
              <a:avLst/>
            </a:prstGeom>
            <a:noFill/>
            <a:ln w="22225" cap="sq" cmpd="sng" algn="ctr">
              <a:solidFill>
                <a:srgbClr val="FF00FF"/>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D4171472-3514-4327-85E3-CABBDEA651CB}"/>
                </a:ext>
              </a:extLst>
            </p:cNvPr>
            <p:cNvCxnSpPr/>
            <p:nvPr/>
          </p:nvCxnSpPr>
          <p:spPr bwMode="auto">
            <a:xfrm flipV="1">
              <a:off x="3239120" y="4235348"/>
              <a:ext cx="1057708" cy="0"/>
            </a:xfrm>
            <a:prstGeom prst="line">
              <a:avLst/>
            </a:prstGeom>
            <a:noFill/>
            <a:ln w="22225" cap="sq" cmpd="sng" algn="ctr">
              <a:solidFill>
                <a:srgbClr val="FF00FF"/>
              </a:solidFill>
              <a:prstDash val="solid"/>
              <a:round/>
              <a:headEnd type="none" w="med" len="med"/>
              <a:tailEnd type="none" w="med" len="med"/>
            </a:ln>
            <a:effectLst/>
          </p:spPr>
        </p:cxnSp>
        <p:sp>
          <p:nvSpPr>
            <p:cNvPr id="249" name="Oval 248">
              <a:extLst>
                <a:ext uri="{FF2B5EF4-FFF2-40B4-BE49-F238E27FC236}">
                  <a16:creationId xmlns:a16="http://schemas.microsoft.com/office/drawing/2014/main" id="{5F23CAA4-3586-4A5F-9A0B-497A949A543D}"/>
                </a:ext>
              </a:extLst>
            </p:cNvPr>
            <p:cNvSpPr/>
            <p:nvPr/>
          </p:nvSpPr>
          <p:spPr>
            <a:xfrm>
              <a:off x="3260396" y="418063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53" name="Oval 252">
              <a:extLst>
                <a:ext uri="{FF2B5EF4-FFF2-40B4-BE49-F238E27FC236}">
                  <a16:creationId xmlns:a16="http://schemas.microsoft.com/office/drawing/2014/main" id="{5E4194D1-67EE-4B8F-8420-EEDC208BDA27}"/>
                </a:ext>
              </a:extLst>
            </p:cNvPr>
            <p:cNvSpPr/>
            <p:nvPr/>
          </p:nvSpPr>
          <p:spPr>
            <a:xfrm>
              <a:off x="3257356" y="363947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54" name="Oval 253">
              <a:extLst>
                <a:ext uri="{FF2B5EF4-FFF2-40B4-BE49-F238E27FC236}">
                  <a16:creationId xmlns:a16="http://schemas.microsoft.com/office/drawing/2014/main" id="{FAAF8040-F51F-4302-8483-24BED059D197}"/>
                </a:ext>
              </a:extLst>
            </p:cNvPr>
            <p:cNvSpPr/>
            <p:nvPr/>
          </p:nvSpPr>
          <p:spPr>
            <a:xfrm>
              <a:off x="3843382" y="4186080"/>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51" name="Oval 250">
              <a:extLst>
                <a:ext uri="{FF2B5EF4-FFF2-40B4-BE49-F238E27FC236}">
                  <a16:creationId xmlns:a16="http://schemas.microsoft.com/office/drawing/2014/main" id="{0E94FCCC-0890-4DBB-BC93-7D28580AC6FA}"/>
                </a:ext>
              </a:extLst>
            </p:cNvPr>
            <p:cNvSpPr/>
            <p:nvPr/>
          </p:nvSpPr>
          <p:spPr>
            <a:xfrm>
              <a:off x="3843383" y="363947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52" name="Text Box 33">
              <a:extLst>
                <a:ext uri="{FF2B5EF4-FFF2-40B4-BE49-F238E27FC236}">
                  <a16:creationId xmlns:a16="http://schemas.microsoft.com/office/drawing/2014/main" id="{1BB06F4F-9852-4EBE-8348-1FCE83E355D7}"/>
                </a:ext>
              </a:extLst>
            </p:cNvPr>
            <p:cNvSpPr txBox="1">
              <a:spLocks noChangeArrowheads="1"/>
            </p:cNvSpPr>
            <p:nvPr/>
          </p:nvSpPr>
          <p:spPr bwMode="auto">
            <a:xfrm>
              <a:off x="3084377" y="3049297"/>
              <a:ext cx="1585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nor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F840AB71-CFE9-49A5-84E2-DCEF2EC80EEE}"/>
                </a:ext>
              </a:extLst>
            </p:cNvPr>
            <p:cNvCxnSpPr>
              <a:cxnSpLocks/>
            </p:cNvCxnSpPr>
            <p:nvPr/>
          </p:nvCxnSpPr>
          <p:spPr bwMode="auto">
            <a:xfrm>
              <a:off x="3178361" y="3805814"/>
              <a:ext cx="568394" cy="571277"/>
            </a:xfrm>
            <a:prstGeom prst="line">
              <a:avLst/>
            </a:prstGeom>
            <a:noFill/>
            <a:ln w="22225" cap="sq" cmpd="sng" algn="ctr">
              <a:solidFill>
                <a:srgbClr val="00FFFF"/>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19570978-14D9-4EB7-8816-D1B8A87FA1AF}"/>
                </a:ext>
              </a:extLst>
            </p:cNvPr>
            <p:cNvCxnSpPr/>
            <p:nvPr/>
          </p:nvCxnSpPr>
          <p:spPr bwMode="auto">
            <a:xfrm>
              <a:off x="4747165" y="3250508"/>
              <a:ext cx="0" cy="1053954"/>
            </a:xfrm>
            <a:prstGeom prst="line">
              <a:avLst/>
            </a:prstGeom>
            <a:noFill/>
            <a:ln w="22225" cap="sq" cmpd="sng" algn="ctr">
              <a:solidFill>
                <a:srgbClr val="FF00FF"/>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BE95F6E-637B-4C8C-9058-D57FE35B51FB}"/>
                </a:ext>
              </a:extLst>
            </p:cNvPr>
            <p:cNvCxnSpPr/>
            <p:nvPr/>
          </p:nvCxnSpPr>
          <p:spPr bwMode="auto">
            <a:xfrm flipV="1">
              <a:off x="4674220" y="4235348"/>
              <a:ext cx="1057708" cy="0"/>
            </a:xfrm>
            <a:prstGeom prst="line">
              <a:avLst/>
            </a:prstGeom>
            <a:noFill/>
            <a:ln w="22225" cap="sq" cmpd="sng" algn="ctr">
              <a:solidFill>
                <a:srgbClr val="FF00FF"/>
              </a:solidFill>
              <a:prstDash val="solid"/>
              <a:round/>
              <a:headEnd type="none" w="med" len="med"/>
              <a:tailEnd type="none" w="med" len="med"/>
            </a:ln>
            <a:effectLst/>
          </p:spPr>
        </p:cxnSp>
        <p:sp>
          <p:nvSpPr>
            <p:cNvPr id="260" name="Oval 259">
              <a:extLst>
                <a:ext uri="{FF2B5EF4-FFF2-40B4-BE49-F238E27FC236}">
                  <a16:creationId xmlns:a16="http://schemas.microsoft.com/office/drawing/2014/main" id="{D6DD0438-1345-4223-AD0D-CA8AAA3F63C6}"/>
                </a:ext>
              </a:extLst>
            </p:cNvPr>
            <p:cNvSpPr/>
            <p:nvPr/>
          </p:nvSpPr>
          <p:spPr>
            <a:xfrm>
              <a:off x="4695496" y="418063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61" name="Oval 260">
              <a:extLst>
                <a:ext uri="{FF2B5EF4-FFF2-40B4-BE49-F238E27FC236}">
                  <a16:creationId xmlns:a16="http://schemas.microsoft.com/office/drawing/2014/main" id="{5C08C70E-1846-4E5C-BA94-BAA546F0CE5F}"/>
                </a:ext>
              </a:extLst>
            </p:cNvPr>
            <p:cNvSpPr/>
            <p:nvPr/>
          </p:nvSpPr>
          <p:spPr>
            <a:xfrm>
              <a:off x="4692457" y="3639475"/>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62" name="Oval 261">
              <a:extLst>
                <a:ext uri="{FF2B5EF4-FFF2-40B4-BE49-F238E27FC236}">
                  <a16:creationId xmlns:a16="http://schemas.microsoft.com/office/drawing/2014/main" id="{62546A75-3F7A-4DDA-9E97-9B2B631F6485}"/>
                </a:ext>
              </a:extLst>
            </p:cNvPr>
            <p:cNvSpPr/>
            <p:nvPr/>
          </p:nvSpPr>
          <p:spPr>
            <a:xfrm>
              <a:off x="5278482" y="4186078"/>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63" name="Oval 262">
              <a:extLst>
                <a:ext uri="{FF2B5EF4-FFF2-40B4-BE49-F238E27FC236}">
                  <a16:creationId xmlns:a16="http://schemas.microsoft.com/office/drawing/2014/main" id="{3ED2CC71-187A-46D5-B98D-16738EEEDD08}"/>
                </a:ext>
              </a:extLst>
            </p:cNvPr>
            <p:cNvSpPr/>
            <p:nvPr/>
          </p:nvSpPr>
          <p:spPr>
            <a:xfrm>
              <a:off x="5278483" y="3639476"/>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64" name="Text Box 33">
              <a:extLst>
                <a:ext uri="{FF2B5EF4-FFF2-40B4-BE49-F238E27FC236}">
                  <a16:creationId xmlns:a16="http://schemas.microsoft.com/office/drawing/2014/main" id="{5C528170-AA79-40BD-BBEF-50BF2BC025A3}"/>
                </a:ext>
              </a:extLst>
            </p:cNvPr>
            <p:cNvSpPr txBox="1">
              <a:spLocks noChangeArrowheads="1"/>
            </p:cNvSpPr>
            <p:nvPr/>
          </p:nvSpPr>
          <p:spPr bwMode="auto">
            <a:xfrm>
              <a:off x="4405177" y="3049297"/>
              <a:ext cx="2343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or not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65" name="Straight Connector 264">
              <a:extLst>
                <a:ext uri="{FF2B5EF4-FFF2-40B4-BE49-F238E27FC236}">
                  <a16:creationId xmlns:a16="http://schemas.microsoft.com/office/drawing/2014/main" id="{96B07DB5-A05F-4707-B841-1297735657D8}"/>
                </a:ext>
              </a:extLst>
            </p:cNvPr>
            <p:cNvCxnSpPr>
              <a:cxnSpLocks/>
            </p:cNvCxnSpPr>
            <p:nvPr/>
          </p:nvCxnSpPr>
          <p:spPr bwMode="auto">
            <a:xfrm flipH="1">
              <a:off x="4595019" y="3549062"/>
              <a:ext cx="636978" cy="585224"/>
            </a:xfrm>
            <a:prstGeom prst="line">
              <a:avLst/>
            </a:prstGeom>
            <a:noFill/>
            <a:ln w="22225" cap="sq" cmpd="sng" algn="ctr">
              <a:solidFill>
                <a:srgbClr val="00FFFF"/>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0DF9BCE5-558C-4AE7-A2EA-910825387737}"/>
                </a:ext>
              </a:extLst>
            </p:cNvPr>
            <p:cNvCxnSpPr/>
            <p:nvPr/>
          </p:nvCxnSpPr>
          <p:spPr bwMode="auto">
            <a:xfrm>
              <a:off x="6499765" y="3250508"/>
              <a:ext cx="0" cy="1053954"/>
            </a:xfrm>
            <a:prstGeom prst="line">
              <a:avLst/>
            </a:prstGeom>
            <a:noFill/>
            <a:ln w="22225" cap="sq" cmpd="sng" algn="ctr">
              <a:solidFill>
                <a:srgbClr val="FF00FF"/>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D9F35170-2C1B-4C75-8964-84F46E9710AA}"/>
                </a:ext>
              </a:extLst>
            </p:cNvPr>
            <p:cNvCxnSpPr/>
            <p:nvPr/>
          </p:nvCxnSpPr>
          <p:spPr bwMode="auto">
            <a:xfrm flipV="1">
              <a:off x="6426820" y="4235348"/>
              <a:ext cx="1057708" cy="0"/>
            </a:xfrm>
            <a:prstGeom prst="line">
              <a:avLst/>
            </a:prstGeom>
            <a:noFill/>
            <a:ln w="22225" cap="sq" cmpd="sng" algn="ctr">
              <a:solidFill>
                <a:srgbClr val="FF00FF"/>
              </a:solidFill>
              <a:prstDash val="solid"/>
              <a:round/>
              <a:headEnd type="none" w="med" len="med"/>
              <a:tailEnd type="none" w="med" len="med"/>
            </a:ln>
            <a:effectLst/>
          </p:spPr>
        </p:cxnSp>
        <p:sp>
          <p:nvSpPr>
            <p:cNvPr id="269" name="Oval 268">
              <a:extLst>
                <a:ext uri="{FF2B5EF4-FFF2-40B4-BE49-F238E27FC236}">
                  <a16:creationId xmlns:a16="http://schemas.microsoft.com/office/drawing/2014/main" id="{67BBC1B5-17F8-4EE8-A08A-CA21A9372265}"/>
                </a:ext>
              </a:extLst>
            </p:cNvPr>
            <p:cNvSpPr/>
            <p:nvPr/>
          </p:nvSpPr>
          <p:spPr>
            <a:xfrm>
              <a:off x="6448096" y="4180633"/>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70" name="Oval 269">
              <a:extLst>
                <a:ext uri="{FF2B5EF4-FFF2-40B4-BE49-F238E27FC236}">
                  <a16:creationId xmlns:a16="http://schemas.microsoft.com/office/drawing/2014/main" id="{C4F9AA28-8A0D-40C4-B6A9-55B78399F929}"/>
                </a:ext>
              </a:extLst>
            </p:cNvPr>
            <p:cNvSpPr/>
            <p:nvPr/>
          </p:nvSpPr>
          <p:spPr>
            <a:xfrm>
              <a:off x="6445057" y="3639475"/>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71" name="Oval 270">
              <a:extLst>
                <a:ext uri="{FF2B5EF4-FFF2-40B4-BE49-F238E27FC236}">
                  <a16:creationId xmlns:a16="http://schemas.microsoft.com/office/drawing/2014/main" id="{E26053FF-5431-4025-92D4-D7C926081B44}"/>
                </a:ext>
              </a:extLst>
            </p:cNvPr>
            <p:cNvSpPr/>
            <p:nvPr/>
          </p:nvSpPr>
          <p:spPr>
            <a:xfrm>
              <a:off x="7031082" y="4186078"/>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72" name="Oval 271">
              <a:extLst>
                <a:ext uri="{FF2B5EF4-FFF2-40B4-BE49-F238E27FC236}">
                  <a16:creationId xmlns:a16="http://schemas.microsoft.com/office/drawing/2014/main" id="{74AE645F-4050-4D13-8734-DE9EAC9CCE99}"/>
                </a:ext>
              </a:extLst>
            </p:cNvPr>
            <p:cNvSpPr/>
            <p:nvPr/>
          </p:nvSpPr>
          <p:spPr>
            <a:xfrm>
              <a:off x="7031083" y="3639476"/>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73" name="Text Box 33">
              <a:extLst>
                <a:ext uri="{FF2B5EF4-FFF2-40B4-BE49-F238E27FC236}">
                  <a16:creationId xmlns:a16="http://schemas.microsoft.com/office/drawing/2014/main" id="{B4BF417E-CB9A-4A87-BEB0-9C493E4D0CE6}"/>
                </a:ext>
              </a:extLst>
            </p:cNvPr>
            <p:cNvSpPr txBox="1">
              <a:spLocks noChangeArrowheads="1"/>
            </p:cNvSpPr>
            <p:nvPr/>
          </p:nvSpPr>
          <p:spPr bwMode="auto">
            <a:xfrm>
              <a:off x="6538777" y="3049297"/>
              <a:ext cx="129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74" name="Straight Connector 273">
              <a:extLst>
                <a:ext uri="{FF2B5EF4-FFF2-40B4-BE49-F238E27FC236}">
                  <a16:creationId xmlns:a16="http://schemas.microsoft.com/office/drawing/2014/main" id="{58ED2123-BE63-44E6-B919-ECE922EE6F4D}"/>
                </a:ext>
              </a:extLst>
            </p:cNvPr>
            <p:cNvCxnSpPr>
              <a:cxnSpLocks/>
            </p:cNvCxnSpPr>
            <p:nvPr/>
          </p:nvCxnSpPr>
          <p:spPr bwMode="auto">
            <a:xfrm>
              <a:off x="6807200" y="3510962"/>
              <a:ext cx="0" cy="991979"/>
            </a:xfrm>
            <a:prstGeom prst="line">
              <a:avLst/>
            </a:prstGeom>
            <a:noFill/>
            <a:ln w="22225" cap="sq" cmpd="sng" algn="ctr">
              <a:solidFill>
                <a:srgbClr val="00FFFF"/>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DD2C5678-AADC-499C-BB93-A2F0382DC41A}"/>
                </a:ext>
              </a:extLst>
            </p:cNvPr>
            <p:cNvCxnSpPr/>
            <p:nvPr/>
          </p:nvCxnSpPr>
          <p:spPr bwMode="auto">
            <a:xfrm>
              <a:off x="7820565" y="3250508"/>
              <a:ext cx="0" cy="1053954"/>
            </a:xfrm>
            <a:prstGeom prst="line">
              <a:avLst/>
            </a:prstGeom>
            <a:noFill/>
            <a:ln w="22225" cap="sq" cmpd="sng" algn="ctr">
              <a:solidFill>
                <a:srgbClr val="FF00FF"/>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92679E5F-7E8F-4FC5-A391-A668DD089D83}"/>
                </a:ext>
              </a:extLst>
            </p:cNvPr>
            <p:cNvCxnSpPr/>
            <p:nvPr/>
          </p:nvCxnSpPr>
          <p:spPr bwMode="auto">
            <a:xfrm flipV="1">
              <a:off x="7747620" y="4235348"/>
              <a:ext cx="1057708" cy="0"/>
            </a:xfrm>
            <a:prstGeom prst="line">
              <a:avLst/>
            </a:prstGeom>
            <a:noFill/>
            <a:ln w="22225" cap="sq" cmpd="sng" algn="ctr">
              <a:solidFill>
                <a:srgbClr val="FF00FF"/>
              </a:solidFill>
              <a:prstDash val="solid"/>
              <a:round/>
              <a:headEnd type="none" w="med" len="med"/>
              <a:tailEnd type="none" w="med" len="med"/>
            </a:ln>
            <a:effectLst/>
          </p:spPr>
        </p:cxnSp>
        <p:sp>
          <p:nvSpPr>
            <p:cNvPr id="278" name="Oval 277">
              <a:extLst>
                <a:ext uri="{FF2B5EF4-FFF2-40B4-BE49-F238E27FC236}">
                  <a16:creationId xmlns:a16="http://schemas.microsoft.com/office/drawing/2014/main" id="{CAA0BAE5-9662-4027-A9D9-A70535C0158C}"/>
                </a:ext>
              </a:extLst>
            </p:cNvPr>
            <p:cNvSpPr/>
            <p:nvPr/>
          </p:nvSpPr>
          <p:spPr>
            <a:xfrm>
              <a:off x="7768896" y="4180633"/>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79" name="Oval 278">
              <a:extLst>
                <a:ext uri="{FF2B5EF4-FFF2-40B4-BE49-F238E27FC236}">
                  <a16:creationId xmlns:a16="http://schemas.microsoft.com/office/drawing/2014/main" id="{C6B78E6E-C3A9-4A4D-8777-2A252CE79DCC}"/>
                </a:ext>
              </a:extLst>
            </p:cNvPr>
            <p:cNvSpPr/>
            <p:nvPr/>
          </p:nvSpPr>
          <p:spPr>
            <a:xfrm>
              <a:off x="7765857" y="3639475"/>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80" name="Oval 279">
              <a:extLst>
                <a:ext uri="{FF2B5EF4-FFF2-40B4-BE49-F238E27FC236}">
                  <a16:creationId xmlns:a16="http://schemas.microsoft.com/office/drawing/2014/main" id="{C69AF0F6-20CB-450A-A8F1-D49B7F048618}"/>
                </a:ext>
              </a:extLst>
            </p:cNvPr>
            <p:cNvSpPr/>
            <p:nvPr/>
          </p:nvSpPr>
          <p:spPr>
            <a:xfrm>
              <a:off x="8351882" y="4186078"/>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82" name="Oval 281">
              <a:extLst>
                <a:ext uri="{FF2B5EF4-FFF2-40B4-BE49-F238E27FC236}">
                  <a16:creationId xmlns:a16="http://schemas.microsoft.com/office/drawing/2014/main" id="{1EDD99CF-64D6-4637-AC2B-C0F06116F50E}"/>
                </a:ext>
              </a:extLst>
            </p:cNvPr>
            <p:cNvSpPr/>
            <p:nvPr/>
          </p:nvSpPr>
          <p:spPr>
            <a:xfrm>
              <a:off x="8351883" y="363947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83" name="Text Box 33">
              <a:extLst>
                <a:ext uri="{FF2B5EF4-FFF2-40B4-BE49-F238E27FC236}">
                  <a16:creationId xmlns:a16="http://schemas.microsoft.com/office/drawing/2014/main" id="{30BB1DA9-105E-4D98-B2F2-1492D18AA2F7}"/>
                </a:ext>
              </a:extLst>
            </p:cNvPr>
            <p:cNvSpPr txBox="1">
              <a:spLocks noChangeArrowheads="1"/>
            </p:cNvSpPr>
            <p:nvPr/>
          </p:nvSpPr>
          <p:spPr bwMode="auto">
            <a:xfrm>
              <a:off x="7694477" y="3049297"/>
              <a:ext cx="129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dirty="0">
                  <a:solidFill>
                    <a:schemeClr val="tx2"/>
                  </a:solidFill>
                  <a:latin typeface="Times New Roman" pitchFamily="18" charset="0"/>
                </a:rPr>
                <a:t>false</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84" name="Straight Connector 283">
              <a:extLst>
                <a:ext uri="{FF2B5EF4-FFF2-40B4-BE49-F238E27FC236}">
                  <a16:creationId xmlns:a16="http://schemas.microsoft.com/office/drawing/2014/main" id="{2FA2DD75-4B5A-469C-9F28-77D0D1973467}"/>
                </a:ext>
              </a:extLst>
            </p:cNvPr>
            <p:cNvCxnSpPr>
              <a:cxnSpLocks/>
            </p:cNvCxnSpPr>
            <p:nvPr/>
          </p:nvCxnSpPr>
          <p:spPr bwMode="auto">
            <a:xfrm flipH="1">
              <a:off x="8351882" y="3881101"/>
              <a:ext cx="453446" cy="728999"/>
            </a:xfrm>
            <a:prstGeom prst="line">
              <a:avLst/>
            </a:prstGeom>
            <a:noFill/>
            <a:ln w="22225" cap="sq" cmpd="sng" algn="ctr">
              <a:solidFill>
                <a:srgbClr val="00FFFF"/>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F74CE762-16CC-41A6-9D17-8E694F8A086C}"/>
              </a:ext>
            </a:extLst>
          </p:cNvPr>
          <p:cNvGrpSpPr/>
          <p:nvPr/>
        </p:nvGrpSpPr>
        <p:grpSpPr>
          <a:xfrm>
            <a:off x="-134718" y="1788930"/>
            <a:ext cx="3052665" cy="1278911"/>
            <a:chOff x="-134718" y="1788930"/>
            <a:chExt cx="3052665" cy="1278911"/>
          </a:xfrm>
        </p:grpSpPr>
        <p:sp>
          <p:nvSpPr>
            <p:cNvPr id="449" name="TextBox 448">
              <a:extLst>
                <a:ext uri="{FF2B5EF4-FFF2-40B4-BE49-F238E27FC236}">
                  <a16:creationId xmlns:a16="http://schemas.microsoft.com/office/drawing/2014/main" id="{32C9BF82-34E7-4459-822F-34C673DD2A8A}"/>
                </a:ext>
              </a:extLst>
            </p:cNvPr>
            <p:cNvSpPr txBox="1"/>
            <p:nvPr/>
          </p:nvSpPr>
          <p:spPr bwMode="auto">
            <a:xfrm>
              <a:off x="-134718" y="2018207"/>
              <a:ext cx="1979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altLang="en-US" sz="2400" dirty="0">
                  <a:sym typeface="Symbol" pitchFamily="18" charset="2"/>
                </a:rPr>
                <a:t>The details don’t matter.</a:t>
              </a:r>
              <a:endParaRPr lang="en-US" altLang="en-US" sz="2400" dirty="0">
                <a:latin typeface="Times New Roman"/>
                <a:cs typeface="Times New Roman" panose="02020603050405020304" pitchFamily="18" charset="0"/>
                <a:sym typeface="Symbol" pitchFamily="18" charset="2"/>
              </a:endParaRPr>
            </a:p>
          </p:txBody>
        </p:sp>
        <p:cxnSp>
          <p:nvCxnSpPr>
            <p:cNvPr id="450" name="Straight Connector 449">
              <a:extLst>
                <a:ext uri="{FF2B5EF4-FFF2-40B4-BE49-F238E27FC236}">
                  <a16:creationId xmlns:a16="http://schemas.microsoft.com/office/drawing/2014/main" id="{20BAA077-3E02-457E-B75E-58AA2DBDD43C}"/>
                </a:ext>
              </a:extLst>
            </p:cNvPr>
            <p:cNvCxnSpPr>
              <a:cxnSpLocks/>
            </p:cNvCxnSpPr>
            <p:nvPr/>
          </p:nvCxnSpPr>
          <p:spPr bwMode="auto">
            <a:xfrm>
              <a:off x="1620889" y="1990749"/>
              <a:ext cx="1297058" cy="708437"/>
            </a:xfrm>
            <a:prstGeom prst="line">
              <a:avLst/>
            </a:prstGeom>
            <a:noFill/>
            <a:ln w="22225" cap="sq" cmpd="sng" algn="ctr">
              <a:solidFill>
                <a:srgbClr val="00FFFF"/>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D8DB5D68-D8DD-415E-AC59-66D1EB209A14}"/>
                </a:ext>
              </a:extLst>
            </p:cNvPr>
            <p:cNvCxnSpPr>
              <a:cxnSpLocks/>
            </p:cNvCxnSpPr>
            <p:nvPr/>
          </p:nvCxnSpPr>
          <p:spPr bwMode="auto">
            <a:xfrm>
              <a:off x="1760100" y="1788930"/>
              <a:ext cx="1057709" cy="1278911"/>
            </a:xfrm>
            <a:prstGeom prst="line">
              <a:avLst/>
            </a:prstGeom>
            <a:noFill/>
            <a:ln w="22225" cap="sq" cmpd="sng" algn="ctr">
              <a:solidFill>
                <a:srgbClr val="00FFFF"/>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55B21EFA-0D79-456B-8540-5EED6C3E0917}"/>
              </a:ext>
            </a:extLst>
          </p:cNvPr>
          <p:cNvGrpSpPr/>
          <p:nvPr/>
        </p:nvGrpSpPr>
        <p:grpSpPr>
          <a:xfrm>
            <a:off x="4036942" y="4801897"/>
            <a:ext cx="3447586" cy="1625615"/>
            <a:chOff x="4036942" y="4801897"/>
            <a:chExt cx="3447586" cy="1625615"/>
          </a:xfrm>
        </p:grpSpPr>
        <p:grpSp>
          <p:nvGrpSpPr>
            <p:cNvPr id="17" name="Group 16">
              <a:extLst>
                <a:ext uri="{FF2B5EF4-FFF2-40B4-BE49-F238E27FC236}">
                  <a16:creationId xmlns:a16="http://schemas.microsoft.com/office/drawing/2014/main" id="{784AA9EF-BE53-4DDA-8541-FDB05BAB92B7}"/>
                </a:ext>
              </a:extLst>
            </p:cNvPr>
            <p:cNvGrpSpPr/>
            <p:nvPr/>
          </p:nvGrpSpPr>
          <p:grpSpPr>
            <a:xfrm>
              <a:off x="4036942" y="4801897"/>
              <a:ext cx="2235271" cy="1625615"/>
              <a:chOff x="4036942" y="4763797"/>
              <a:chExt cx="2235271" cy="1625615"/>
            </a:xfrm>
          </p:grpSpPr>
          <p:cxnSp>
            <p:nvCxnSpPr>
              <p:cNvPr id="285" name="Straight Connector 284">
                <a:extLst>
                  <a:ext uri="{FF2B5EF4-FFF2-40B4-BE49-F238E27FC236}">
                    <a16:creationId xmlns:a16="http://schemas.microsoft.com/office/drawing/2014/main" id="{481339DD-7C98-412E-9CFB-DC6A2B1031EE}"/>
                  </a:ext>
                </a:extLst>
              </p:cNvPr>
              <p:cNvCxnSpPr>
                <a:cxnSpLocks/>
              </p:cNvCxnSpPr>
              <p:nvPr/>
            </p:nvCxnSpPr>
            <p:spPr bwMode="auto">
              <a:xfrm>
                <a:off x="4423845" y="4987949"/>
                <a:ext cx="0" cy="1019896"/>
              </a:xfrm>
              <a:prstGeom prst="line">
                <a:avLst/>
              </a:prstGeom>
              <a:noFill/>
              <a:ln w="22225" cap="sq" cmpd="sng" algn="ctr">
                <a:solidFill>
                  <a:srgbClr val="FF00FF"/>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57B7B8B1-C4CE-4FAB-A9FB-7832ACC52DB7}"/>
                  </a:ext>
                </a:extLst>
              </p:cNvPr>
              <p:cNvCxnSpPr/>
              <p:nvPr/>
            </p:nvCxnSpPr>
            <p:spPr bwMode="auto">
              <a:xfrm flipV="1">
                <a:off x="4350900" y="5938731"/>
                <a:ext cx="1057709" cy="0"/>
              </a:xfrm>
              <a:prstGeom prst="line">
                <a:avLst/>
              </a:prstGeom>
              <a:noFill/>
              <a:ln w="22225" cap="sq" cmpd="sng" algn="ctr">
                <a:solidFill>
                  <a:srgbClr val="FF00FF"/>
                </a:solidFill>
                <a:prstDash val="solid"/>
                <a:round/>
                <a:headEnd type="none" w="med" len="med"/>
                <a:tailEnd type="none" w="med" len="med"/>
              </a:ln>
              <a:effectLst/>
            </p:spPr>
          </p:cxnSp>
          <p:sp>
            <p:nvSpPr>
              <p:cNvPr id="287" name="Oval 286">
                <a:extLst>
                  <a:ext uri="{FF2B5EF4-FFF2-40B4-BE49-F238E27FC236}">
                    <a16:creationId xmlns:a16="http://schemas.microsoft.com/office/drawing/2014/main" id="{8626E531-36BC-445D-9EDC-93D85E933B7E}"/>
                  </a:ext>
                </a:extLst>
              </p:cNvPr>
              <p:cNvSpPr/>
              <p:nvPr/>
            </p:nvSpPr>
            <p:spPr>
              <a:xfrm>
                <a:off x="4372176" y="5884016"/>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88" name="Oval 287">
                <a:extLst>
                  <a:ext uri="{FF2B5EF4-FFF2-40B4-BE49-F238E27FC236}">
                    <a16:creationId xmlns:a16="http://schemas.microsoft.com/office/drawing/2014/main" id="{033CF693-CB1C-42CB-BB20-ED1049982D99}"/>
                  </a:ext>
                </a:extLst>
              </p:cNvPr>
              <p:cNvSpPr/>
              <p:nvPr/>
            </p:nvSpPr>
            <p:spPr>
              <a:xfrm>
                <a:off x="4369137" y="5342859"/>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89" name="Oval 288">
                <a:extLst>
                  <a:ext uri="{FF2B5EF4-FFF2-40B4-BE49-F238E27FC236}">
                    <a16:creationId xmlns:a16="http://schemas.microsoft.com/office/drawing/2014/main" id="{F4CB8FC7-F0AB-47C7-9BA9-3129A81E51D7}"/>
                  </a:ext>
                </a:extLst>
              </p:cNvPr>
              <p:cNvSpPr/>
              <p:nvPr/>
            </p:nvSpPr>
            <p:spPr>
              <a:xfrm>
                <a:off x="4955164" y="5889463"/>
                <a:ext cx="109418" cy="103671"/>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91" name="Oval 290">
                <a:extLst>
                  <a:ext uri="{FF2B5EF4-FFF2-40B4-BE49-F238E27FC236}">
                    <a16:creationId xmlns:a16="http://schemas.microsoft.com/office/drawing/2014/main" id="{5C149E2F-51F1-46FE-85D3-6CF53E5DA3C3}"/>
                  </a:ext>
                </a:extLst>
              </p:cNvPr>
              <p:cNvSpPr/>
              <p:nvPr/>
            </p:nvSpPr>
            <p:spPr>
              <a:xfrm>
                <a:off x="4955164" y="5342859"/>
                <a:ext cx="109418" cy="103671"/>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292" name="Text Box 33">
                <a:extLst>
                  <a:ext uri="{FF2B5EF4-FFF2-40B4-BE49-F238E27FC236}">
                    <a16:creationId xmlns:a16="http://schemas.microsoft.com/office/drawing/2014/main" id="{75D25E46-91E4-4604-B8C9-DBFDE9D101F7}"/>
                  </a:ext>
                </a:extLst>
              </p:cNvPr>
              <p:cNvSpPr txBox="1">
                <a:spLocks noChangeArrowheads="1"/>
              </p:cNvSpPr>
              <p:nvPr/>
            </p:nvSpPr>
            <p:spPr bwMode="auto">
              <a:xfrm>
                <a:off x="4191000" y="4763797"/>
                <a:ext cx="2081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parity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293" name="Straight Connector 292">
                <a:extLst>
                  <a:ext uri="{FF2B5EF4-FFF2-40B4-BE49-F238E27FC236}">
                    <a16:creationId xmlns:a16="http://schemas.microsoft.com/office/drawing/2014/main" id="{A4265CCE-7B11-4184-B081-5233F23A49A1}"/>
                  </a:ext>
                </a:extLst>
              </p:cNvPr>
              <p:cNvCxnSpPr/>
              <p:nvPr/>
            </p:nvCxnSpPr>
            <p:spPr bwMode="auto">
              <a:xfrm>
                <a:off x="4278242" y="4987949"/>
                <a:ext cx="1130367" cy="1071263"/>
              </a:xfrm>
              <a:prstGeom prst="line">
                <a:avLst/>
              </a:prstGeom>
              <a:noFill/>
              <a:ln w="22225" cap="sq" cmpd="sng" algn="ctr">
                <a:solidFill>
                  <a:srgbClr val="00FFFF"/>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D4FE646A-4B81-4053-BA8E-6CC6CFC6449A}"/>
                  </a:ext>
                </a:extLst>
              </p:cNvPr>
              <p:cNvCxnSpPr/>
              <p:nvPr/>
            </p:nvCxnSpPr>
            <p:spPr bwMode="auto">
              <a:xfrm>
                <a:off x="4036942" y="5318149"/>
                <a:ext cx="1130367" cy="1071263"/>
              </a:xfrm>
              <a:prstGeom prst="line">
                <a:avLst/>
              </a:prstGeom>
              <a:noFill/>
              <a:ln w="22225" cap="sq" cmpd="sng" algn="ctr">
                <a:solidFill>
                  <a:srgbClr val="00FFFF"/>
                </a:solidFill>
                <a:prstDash val="solid"/>
                <a:round/>
                <a:headEnd type="none" w="med" len="med"/>
                <a:tailEnd type="none" w="med" len="med"/>
              </a:ln>
              <a:effectLst/>
            </p:spPr>
          </p:cxnSp>
        </p:grpSp>
        <p:sp>
          <p:nvSpPr>
            <p:cNvPr id="452" name="TextBox 451">
              <a:extLst>
                <a:ext uri="{FF2B5EF4-FFF2-40B4-BE49-F238E27FC236}">
                  <a16:creationId xmlns:a16="http://schemas.microsoft.com/office/drawing/2014/main" id="{506E5333-520E-49EF-935E-FD37628F62E7}"/>
                </a:ext>
              </a:extLst>
            </p:cNvPr>
            <p:cNvSpPr txBox="1"/>
            <p:nvPr/>
          </p:nvSpPr>
          <p:spPr bwMode="auto">
            <a:xfrm>
              <a:off x="5505171" y="5339708"/>
              <a:ext cx="1979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a:r>
                <a:rPr lang="en-US" altLang="en-US" sz="2400" dirty="0">
                  <a:sym typeface="Symbol" pitchFamily="18" charset="2"/>
                </a:rPr>
                <a:t>Not possible.</a:t>
              </a:r>
              <a:endParaRPr lang="en-US" altLang="en-US" sz="2400" dirty="0">
                <a:latin typeface="Times New Roman"/>
                <a:cs typeface="Times New Roman" panose="02020603050405020304" pitchFamily="18" charset="0"/>
                <a:sym typeface="Symbol" pitchFamily="18" charset="2"/>
              </a:endParaRPr>
            </a:p>
          </p:txBody>
        </p:sp>
      </p:grpSp>
      <p:grpSp>
        <p:nvGrpSpPr>
          <p:cNvPr id="453" name="Group 452">
            <a:extLst>
              <a:ext uri="{FF2B5EF4-FFF2-40B4-BE49-F238E27FC236}">
                <a16:creationId xmlns:a16="http://schemas.microsoft.com/office/drawing/2014/main" id="{2E98E79F-A2D1-4532-90F3-C5DC53F0A70C}"/>
              </a:ext>
            </a:extLst>
          </p:cNvPr>
          <p:cNvGrpSpPr/>
          <p:nvPr/>
        </p:nvGrpSpPr>
        <p:grpSpPr>
          <a:xfrm>
            <a:off x="-104577" y="4333887"/>
            <a:ext cx="3763076" cy="2176153"/>
            <a:chOff x="-104577" y="3228987"/>
            <a:chExt cx="3763076" cy="2176153"/>
          </a:xfrm>
        </p:grpSpPr>
        <p:sp>
          <p:nvSpPr>
            <p:cNvPr id="454" name="Rectangle 453">
              <a:extLst>
                <a:ext uri="{FF2B5EF4-FFF2-40B4-BE49-F238E27FC236}">
                  <a16:creationId xmlns:a16="http://schemas.microsoft.com/office/drawing/2014/main" id="{C9F43615-5F33-4629-B839-72412CD925F7}"/>
                </a:ext>
              </a:extLst>
            </p:cNvPr>
            <p:cNvSpPr/>
            <p:nvPr/>
          </p:nvSpPr>
          <p:spPr>
            <a:xfrm>
              <a:off x="1061038" y="3889815"/>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455" name="Straight Arrow Connector 454">
              <a:extLst>
                <a:ext uri="{FF2B5EF4-FFF2-40B4-BE49-F238E27FC236}">
                  <a16:creationId xmlns:a16="http://schemas.microsoft.com/office/drawing/2014/main" id="{1279C1DF-68C4-489C-85FD-5201964D36BA}"/>
                </a:ext>
              </a:extLst>
            </p:cNvPr>
            <p:cNvCxnSpPr>
              <a:cxnSpLocks/>
              <a:endCxn id="468" idx="2"/>
            </p:cNvCxnSpPr>
            <p:nvPr/>
          </p:nvCxnSpPr>
          <p:spPr bwMode="auto">
            <a:xfrm>
              <a:off x="533160" y="3947153"/>
              <a:ext cx="806867" cy="444329"/>
            </a:xfrm>
            <a:prstGeom prst="straightConnector1">
              <a:avLst/>
            </a:prstGeom>
            <a:noFill/>
            <a:ln w="19050" cap="sq" cmpd="sng" algn="ctr">
              <a:solidFill>
                <a:schemeClr val="accent1"/>
              </a:solidFill>
              <a:prstDash val="solid"/>
              <a:round/>
              <a:headEnd type="none" w="med" len="med"/>
              <a:tailEnd type="triangle"/>
            </a:ln>
            <a:effectLst/>
          </p:spPr>
        </p:cxnSp>
        <p:cxnSp>
          <p:nvCxnSpPr>
            <p:cNvPr id="456" name="Straight Arrow Connector 455">
              <a:extLst>
                <a:ext uri="{FF2B5EF4-FFF2-40B4-BE49-F238E27FC236}">
                  <a16:creationId xmlns:a16="http://schemas.microsoft.com/office/drawing/2014/main" id="{A55A70EF-3B04-48AC-AA48-B48FB02735D0}"/>
                </a:ext>
              </a:extLst>
            </p:cNvPr>
            <p:cNvCxnSpPr>
              <a:cxnSpLocks/>
              <a:endCxn id="468" idx="3"/>
            </p:cNvCxnSpPr>
            <p:nvPr/>
          </p:nvCxnSpPr>
          <p:spPr bwMode="auto">
            <a:xfrm flipV="1">
              <a:off x="524656" y="4435978"/>
              <a:ext cx="835433" cy="405723"/>
            </a:xfrm>
            <a:prstGeom prst="straightConnector1">
              <a:avLst/>
            </a:prstGeom>
            <a:noFill/>
            <a:ln w="19050" cap="sq" cmpd="sng" algn="ctr">
              <a:solidFill>
                <a:schemeClr val="accent1"/>
              </a:solidFill>
              <a:prstDash val="solid"/>
              <a:round/>
              <a:headEnd type="none" w="med" len="med"/>
              <a:tailEnd type="triangle"/>
            </a:ln>
            <a:effectLst/>
          </p:spPr>
        </p:cxnSp>
        <p:cxnSp>
          <p:nvCxnSpPr>
            <p:cNvPr id="457" name="Straight Arrow Connector 456">
              <a:extLst>
                <a:ext uri="{FF2B5EF4-FFF2-40B4-BE49-F238E27FC236}">
                  <a16:creationId xmlns:a16="http://schemas.microsoft.com/office/drawing/2014/main" id="{0D2CD683-F745-412F-9000-DC8EA6A251F3}"/>
                </a:ext>
              </a:extLst>
            </p:cNvPr>
            <p:cNvCxnSpPr>
              <a:cxnSpLocks/>
            </p:cNvCxnSpPr>
            <p:nvPr/>
          </p:nvCxnSpPr>
          <p:spPr bwMode="auto">
            <a:xfrm>
              <a:off x="1904961" y="4399191"/>
              <a:ext cx="469938" cy="0"/>
            </a:xfrm>
            <a:prstGeom prst="straightConnector1">
              <a:avLst/>
            </a:prstGeom>
            <a:noFill/>
            <a:ln w="19050" cap="sq" cmpd="sng" algn="ctr">
              <a:solidFill>
                <a:schemeClr val="accent1"/>
              </a:solidFill>
              <a:prstDash val="solid"/>
              <a:round/>
              <a:headEnd type="none" w="med" len="med"/>
              <a:tailEnd type="triangle"/>
            </a:ln>
            <a:effectLst/>
          </p:spPr>
        </p:cxnSp>
        <p:sp>
          <p:nvSpPr>
            <p:cNvPr id="458" name="Text Box 33">
              <a:extLst>
                <a:ext uri="{FF2B5EF4-FFF2-40B4-BE49-F238E27FC236}">
                  <a16:creationId xmlns:a16="http://schemas.microsoft.com/office/drawing/2014/main" id="{DA1B1535-1C34-4C90-A409-FE117D2F0BC2}"/>
                </a:ext>
              </a:extLst>
            </p:cNvPr>
            <p:cNvSpPr txBox="1">
              <a:spLocks noChangeArrowheads="1"/>
            </p:cNvSpPr>
            <p:nvPr/>
          </p:nvSpPr>
          <p:spPr bwMode="auto">
            <a:xfrm>
              <a:off x="-104577" y="454344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59" name="Text Box 33">
              <a:extLst>
                <a:ext uri="{FF2B5EF4-FFF2-40B4-BE49-F238E27FC236}">
                  <a16:creationId xmlns:a16="http://schemas.microsoft.com/office/drawing/2014/main" id="{6530A8DB-3BDD-4EDD-BD79-C4D03D186043}"/>
                </a:ext>
              </a:extLst>
            </p:cNvPr>
            <p:cNvSpPr txBox="1">
              <a:spLocks noChangeArrowheads="1"/>
            </p:cNvSpPr>
            <p:nvPr/>
          </p:nvSpPr>
          <p:spPr bwMode="auto">
            <a:xfrm>
              <a:off x="-95056" y="3609987"/>
              <a:ext cx="788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60" name="Text Box 33">
              <a:extLst>
                <a:ext uri="{FF2B5EF4-FFF2-40B4-BE49-F238E27FC236}">
                  <a16:creationId xmlns:a16="http://schemas.microsoft.com/office/drawing/2014/main" id="{0CB72D9D-3104-46D7-BF6B-BE09DB05BF4F}"/>
                </a:ext>
              </a:extLst>
            </p:cNvPr>
            <p:cNvSpPr txBox="1">
              <a:spLocks noChangeArrowheads="1"/>
            </p:cNvSpPr>
            <p:nvPr/>
          </p:nvSpPr>
          <p:spPr bwMode="auto">
            <a:xfrm>
              <a:off x="410654" y="38089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61" name="Text Box 33">
              <a:extLst>
                <a:ext uri="{FF2B5EF4-FFF2-40B4-BE49-F238E27FC236}">
                  <a16:creationId xmlns:a16="http://schemas.microsoft.com/office/drawing/2014/main" id="{38132CE2-4F24-422B-9E6D-712424A1F7D2}"/>
                </a:ext>
              </a:extLst>
            </p:cNvPr>
            <p:cNvSpPr txBox="1">
              <a:spLocks noChangeArrowheads="1"/>
            </p:cNvSpPr>
            <p:nvPr/>
          </p:nvSpPr>
          <p:spPr bwMode="auto">
            <a:xfrm>
              <a:off x="410654" y="43677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462" name="Straight Arrow Connector 461">
              <a:extLst>
                <a:ext uri="{FF2B5EF4-FFF2-40B4-BE49-F238E27FC236}">
                  <a16:creationId xmlns:a16="http://schemas.microsoft.com/office/drawing/2014/main" id="{7CF5113D-ADC4-4483-A40C-8EE3834A782D}"/>
                </a:ext>
              </a:extLst>
            </p:cNvPr>
            <p:cNvCxnSpPr>
              <a:cxnSpLocks/>
            </p:cNvCxnSpPr>
            <p:nvPr/>
          </p:nvCxnSpPr>
          <p:spPr bwMode="auto">
            <a:xfrm>
              <a:off x="799860" y="3540753"/>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463" name="Text Box 33">
              <a:extLst>
                <a:ext uri="{FF2B5EF4-FFF2-40B4-BE49-F238E27FC236}">
                  <a16:creationId xmlns:a16="http://schemas.microsoft.com/office/drawing/2014/main" id="{095CB53F-B75C-4D35-A228-F837BD1984B7}"/>
                </a:ext>
              </a:extLst>
            </p:cNvPr>
            <p:cNvSpPr txBox="1">
              <a:spLocks noChangeArrowheads="1"/>
            </p:cNvSpPr>
            <p:nvPr/>
          </p:nvSpPr>
          <p:spPr bwMode="auto">
            <a:xfrm>
              <a:off x="398428" y="3228987"/>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64" name="Text Box 33">
              <a:extLst>
                <a:ext uri="{FF2B5EF4-FFF2-40B4-BE49-F238E27FC236}">
                  <a16:creationId xmlns:a16="http://schemas.microsoft.com/office/drawing/2014/main" id="{A9112E45-449C-4110-960C-75B85FC5B112}"/>
                </a:ext>
              </a:extLst>
            </p:cNvPr>
            <p:cNvSpPr txBox="1">
              <a:spLocks noChangeArrowheads="1"/>
            </p:cNvSpPr>
            <p:nvPr/>
          </p:nvSpPr>
          <p:spPr bwMode="auto">
            <a:xfrm>
              <a:off x="677354" y="3402515"/>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465" name="Text Box 33">
              <a:extLst>
                <a:ext uri="{FF2B5EF4-FFF2-40B4-BE49-F238E27FC236}">
                  <a16:creationId xmlns:a16="http://schemas.microsoft.com/office/drawing/2014/main" id="{C99229F3-0107-458E-A18A-F74749067E2D}"/>
                </a:ext>
              </a:extLst>
            </p:cNvPr>
            <p:cNvSpPr txBox="1">
              <a:spLocks noChangeArrowheads="1"/>
            </p:cNvSpPr>
            <p:nvPr/>
          </p:nvSpPr>
          <p:spPr bwMode="auto">
            <a:xfrm>
              <a:off x="293829" y="4943475"/>
              <a:ext cx="3364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1</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466" name="Picture 465" descr="Image result for sigmoid function">
              <a:extLst>
                <a:ext uri="{FF2B5EF4-FFF2-40B4-BE49-F238E27FC236}">
                  <a16:creationId xmlns:a16="http://schemas.microsoft.com/office/drawing/2014/main" id="{013D320A-0060-4D53-8650-4C72385050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320" y="4021390"/>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467" name="Straight Arrow Connector 466">
              <a:extLst>
                <a:ext uri="{FF2B5EF4-FFF2-40B4-BE49-F238E27FC236}">
                  <a16:creationId xmlns:a16="http://schemas.microsoft.com/office/drawing/2014/main" id="{FB7F0AC3-6BB9-4DD2-82B5-C4F50CF91A75}"/>
                </a:ext>
              </a:extLst>
            </p:cNvPr>
            <p:cNvCxnSpPr>
              <a:cxnSpLocks/>
              <a:endCxn id="469" idx="2"/>
            </p:cNvCxnSpPr>
            <p:nvPr/>
          </p:nvCxnSpPr>
          <p:spPr bwMode="auto">
            <a:xfrm>
              <a:off x="1473161" y="4399191"/>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468" name="Oval 467">
              <a:extLst>
                <a:ext uri="{FF2B5EF4-FFF2-40B4-BE49-F238E27FC236}">
                  <a16:creationId xmlns:a16="http://schemas.microsoft.com/office/drawing/2014/main" id="{3C0C208B-118E-46FE-9EB1-BB12D01385F9}"/>
                </a:ext>
              </a:extLst>
            </p:cNvPr>
            <p:cNvSpPr/>
            <p:nvPr/>
          </p:nvSpPr>
          <p:spPr>
            <a:xfrm>
              <a:off x="1340028" y="4328554"/>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469" name="Oval 468">
              <a:extLst>
                <a:ext uri="{FF2B5EF4-FFF2-40B4-BE49-F238E27FC236}">
                  <a16:creationId xmlns:a16="http://schemas.microsoft.com/office/drawing/2014/main" id="{A651398D-4DAD-43EC-A9C7-5C11CE8F1603}"/>
                </a:ext>
              </a:extLst>
            </p:cNvPr>
            <p:cNvSpPr/>
            <p:nvPr/>
          </p:nvSpPr>
          <p:spPr>
            <a:xfrm>
              <a:off x="1836464" y="4336263"/>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470" name="Oval 469">
              <a:extLst>
                <a:ext uri="{FF2B5EF4-FFF2-40B4-BE49-F238E27FC236}">
                  <a16:creationId xmlns:a16="http://schemas.microsoft.com/office/drawing/2014/main" id="{3FAFB84D-A37E-4E39-B38E-7937646B6814}"/>
                </a:ext>
              </a:extLst>
            </p:cNvPr>
            <p:cNvSpPr/>
            <p:nvPr/>
          </p:nvSpPr>
          <p:spPr>
            <a:xfrm>
              <a:off x="450350" y="3864548"/>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471" name="Oval 470">
              <a:extLst>
                <a:ext uri="{FF2B5EF4-FFF2-40B4-BE49-F238E27FC236}">
                  <a16:creationId xmlns:a16="http://schemas.microsoft.com/office/drawing/2014/main" id="{4E2CCA09-E3A0-47FB-8BD0-7125CD79B98E}"/>
                </a:ext>
              </a:extLst>
            </p:cNvPr>
            <p:cNvSpPr/>
            <p:nvPr/>
          </p:nvSpPr>
          <p:spPr>
            <a:xfrm>
              <a:off x="428578" y="4800720"/>
              <a:ext cx="136993" cy="125855"/>
            </a:xfrm>
            <a:prstGeom prst="ellipse">
              <a:avLst/>
            </a:prstGeom>
            <a:solidFill>
              <a:srgbClr val="FF00FF"/>
            </a:solidFill>
            <a:ln>
              <a:noFill/>
            </a:ln>
          </p:spPr>
          <p:txBody>
            <a:bodyPr wrap="square" rtlCol="0" anchor="ctr">
              <a:spAutoFit/>
            </a:bodyPr>
            <a:lstStyle/>
            <a:p>
              <a:pPr algn="l"/>
              <a:endParaRPr lang="en-CA" sz="2400"/>
            </a:p>
          </p:txBody>
        </p:sp>
      </p:grpSp>
    </p:spTree>
    <p:extLst>
      <p:ext uri="{BB962C8B-B14F-4D97-AF65-F5344CB8AC3E}">
        <p14:creationId xmlns:p14="http://schemas.microsoft.com/office/powerpoint/2010/main" val="17807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xEl>
                                              <p:pRg st="2" end="2"/>
                                            </p:txEl>
                                          </p:spTgt>
                                        </p:tgtEl>
                                        <p:attrNameLst>
                                          <p:attrName>style.visibility</p:attrName>
                                        </p:attrNameLst>
                                      </p:cBhvr>
                                      <p:to>
                                        <p:strVal val="visible"/>
                                      </p:to>
                                    </p:set>
                                    <p:anim calcmode="lin" valueType="num">
                                      <p:cBhvr additive="base">
                                        <p:cTn id="7" dur="500" fill="hold"/>
                                        <p:tgtEl>
                                          <p:spTgt spid="28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p:txBody>
      </p:sp>
      <p:grpSp>
        <p:nvGrpSpPr>
          <p:cNvPr id="17" name="Group 16">
            <a:extLst>
              <a:ext uri="{FF2B5EF4-FFF2-40B4-BE49-F238E27FC236}">
                <a16:creationId xmlns:a16="http://schemas.microsoft.com/office/drawing/2014/main" id="{CA7A7CAB-BBDF-478D-A66B-B1C5734FC918}"/>
              </a:ext>
            </a:extLst>
          </p:cNvPr>
          <p:cNvGrpSpPr/>
          <p:nvPr/>
        </p:nvGrpSpPr>
        <p:grpSpPr>
          <a:xfrm>
            <a:off x="2510634" y="2827305"/>
            <a:ext cx="1307029" cy="2697706"/>
            <a:chOff x="2510634" y="2827305"/>
            <a:chExt cx="1307029" cy="2697706"/>
          </a:xfrm>
        </p:grpSpPr>
        <p:cxnSp>
          <p:nvCxnSpPr>
            <p:cNvPr id="277" name="Straight Arrow Connector 276">
              <a:extLst>
                <a:ext uri="{FF2B5EF4-FFF2-40B4-BE49-F238E27FC236}">
                  <a16:creationId xmlns:a16="http://schemas.microsoft.com/office/drawing/2014/main" id="{FD868C93-0830-4BFF-9FAB-11CCACB95ADC}"/>
                </a:ext>
              </a:extLst>
            </p:cNvPr>
            <p:cNvCxnSpPr>
              <a:cxnSpLocks/>
            </p:cNvCxnSpPr>
            <p:nvPr/>
          </p:nvCxnSpPr>
          <p:spPr bwMode="auto">
            <a:xfrm>
              <a:off x="2510634" y="3356621"/>
              <a:ext cx="1285257" cy="179557"/>
            </a:xfrm>
            <a:prstGeom prst="straightConnector1">
              <a:avLst/>
            </a:prstGeom>
            <a:noFill/>
            <a:ln w="19050" cap="sq" cmpd="sng" algn="ctr">
              <a:solidFill>
                <a:srgbClr val="FFC000"/>
              </a:solidFill>
              <a:prstDash val="solid"/>
              <a:round/>
              <a:headEnd type="none" w="med" len="med"/>
              <a:tailEnd type="triangle"/>
            </a:ln>
            <a:effectLst/>
          </p:spPr>
        </p:cxnSp>
        <p:cxnSp>
          <p:nvCxnSpPr>
            <p:cNvPr id="280" name="Straight Arrow Connector 279">
              <a:extLst>
                <a:ext uri="{FF2B5EF4-FFF2-40B4-BE49-F238E27FC236}">
                  <a16:creationId xmlns:a16="http://schemas.microsoft.com/office/drawing/2014/main" id="{82478F03-371E-44FA-9ABD-47996313EE9A}"/>
                </a:ext>
              </a:extLst>
            </p:cNvPr>
            <p:cNvCxnSpPr>
              <a:cxnSpLocks/>
            </p:cNvCxnSpPr>
            <p:nvPr/>
          </p:nvCxnSpPr>
          <p:spPr bwMode="auto">
            <a:xfrm flipV="1">
              <a:off x="2513809" y="3536178"/>
              <a:ext cx="1264158" cy="353667"/>
            </a:xfrm>
            <a:prstGeom prst="straightConnector1">
              <a:avLst/>
            </a:prstGeom>
            <a:noFill/>
            <a:ln w="19050" cap="sq" cmpd="sng" algn="ctr">
              <a:solidFill>
                <a:srgbClr val="FFC000"/>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C5EA5A85-7B32-4A1C-8654-4383D07FD308}"/>
                </a:ext>
              </a:extLst>
            </p:cNvPr>
            <p:cNvCxnSpPr>
              <a:cxnSpLocks/>
              <a:endCxn id="314" idx="2"/>
            </p:cNvCxnSpPr>
            <p:nvPr/>
          </p:nvCxnSpPr>
          <p:spPr bwMode="auto">
            <a:xfrm>
              <a:off x="2513809" y="2827305"/>
              <a:ext cx="1303854" cy="710099"/>
            </a:xfrm>
            <a:prstGeom prst="straightConnector1">
              <a:avLst/>
            </a:prstGeom>
            <a:noFill/>
            <a:ln w="19050" cap="sq" cmpd="sng" algn="ctr">
              <a:solidFill>
                <a:srgbClr val="FFC000"/>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01156725-8C71-45C3-A271-B6641EC2AAF4}"/>
                </a:ext>
              </a:extLst>
            </p:cNvPr>
            <p:cNvCxnSpPr>
              <a:cxnSpLocks/>
            </p:cNvCxnSpPr>
            <p:nvPr/>
          </p:nvCxnSpPr>
          <p:spPr bwMode="auto">
            <a:xfrm flipV="1">
              <a:off x="2510634" y="3536178"/>
              <a:ext cx="1267333" cy="896775"/>
            </a:xfrm>
            <a:prstGeom prst="straightConnector1">
              <a:avLst/>
            </a:prstGeom>
            <a:noFill/>
            <a:ln w="19050" cap="sq" cmpd="sng" algn="ctr">
              <a:solidFill>
                <a:srgbClr val="FFC000"/>
              </a:solidFill>
              <a:prstDash val="solid"/>
              <a:round/>
              <a:headEnd type="none" w="med" len="med"/>
              <a:tailEnd type="triangle"/>
            </a:ln>
            <a:effectLst/>
          </p:spPr>
        </p:cxnSp>
        <p:cxnSp>
          <p:nvCxnSpPr>
            <p:cNvPr id="284" name="Straight Arrow Connector 283">
              <a:extLst>
                <a:ext uri="{FF2B5EF4-FFF2-40B4-BE49-F238E27FC236}">
                  <a16:creationId xmlns:a16="http://schemas.microsoft.com/office/drawing/2014/main" id="{C629C29A-E4A0-4769-8736-0464C7DF849B}"/>
                </a:ext>
              </a:extLst>
            </p:cNvPr>
            <p:cNvCxnSpPr>
              <a:cxnSpLocks/>
              <a:endCxn id="314" idx="2"/>
            </p:cNvCxnSpPr>
            <p:nvPr/>
          </p:nvCxnSpPr>
          <p:spPr bwMode="auto">
            <a:xfrm flipV="1">
              <a:off x="2513809" y="3537404"/>
              <a:ext cx="1303854" cy="1987607"/>
            </a:xfrm>
            <a:prstGeom prst="straightConnector1">
              <a:avLst/>
            </a:prstGeom>
            <a:noFill/>
            <a:ln w="19050" cap="sq" cmpd="sng" algn="ctr">
              <a:solidFill>
                <a:srgbClr val="FFC000"/>
              </a:solidFill>
              <a:prstDash val="solid"/>
              <a:round/>
              <a:headEnd type="none" w="med" len="med"/>
              <a:tailEnd type="triangle"/>
            </a:ln>
            <a:effectLst/>
          </p:spPr>
        </p:cxnSp>
      </p:grpSp>
      <p:grpSp>
        <p:nvGrpSpPr>
          <p:cNvPr id="63" name="Group 62">
            <a:extLst>
              <a:ext uri="{FF2B5EF4-FFF2-40B4-BE49-F238E27FC236}">
                <a16:creationId xmlns:a16="http://schemas.microsoft.com/office/drawing/2014/main" id="{C0D69BD5-AD49-4354-9AA7-FCC01C78414C}"/>
              </a:ext>
            </a:extLst>
          </p:cNvPr>
          <p:cNvGrpSpPr/>
          <p:nvPr/>
        </p:nvGrpSpPr>
        <p:grpSpPr>
          <a:xfrm>
            <a:off x="3359341" y="2838915"/>
            <a:ext cx="3666471" cy="2176153"/>
            <a:chOff x="3359341" y="2838915"/>
            <a:chExt cx="3666471" cy="2176153"/>
          </a:xfrm>
        </p:grpSpPr>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89" name="Straight Arrow Connector 288">
              <a:extLst>
                <a:ext uri="{FF2B5EF4-FFF2-40B4-BE49-F238E27FC236}">
                  <a16:creationId xmlns:a16="http://schemas.microsoft.com/office/drawing/2014/main" id="{D5E79651-74AC-46CA-BAA9-1C5FEE6A464F}"/>
                </a:ext>
              </a:extLst>
            </p:cNvPr>
            <p:cNvCxnSpPr>
              <a:cxnSpLocks/>
              <a:endCxn id="312" idx="2"/>
            </p:cNvCxnSpPr>
            <p:nvPr/>
          </p:nvCxnSpPr>
          <p:spPr bwMode="auto">
            <a:xfrm>
              <a:off x="3900473" y="3557081"/>
              <a:ext cx="806867" cy="444329"/>
            </a:xfrm>
            <a:prstGeom prst="straightConnector1">
              <a:avLst/>
            </a:prstGeom>
            <a:noFill/>
            <a:ln w="19050" cap="sq" cmpd="sng" algn="ctr">
              <a:solidFill>
                <a:schemeClr val="accent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86629969-2966-4048-846F-6A2B98CCA9E9}"/>
                </a:ext>
              </a:extLst>
            </p:cNvPr>
            <p:cNvCxnSpPr>
              <a:cxnSpLocks/>
              <a:endCxn id="312" idx="3"/>
            </p:cNvCxnSpPr>
            <p:nvPr/>
          </p:nvCxnSpPr>
          <p:spPr bwMode="auto">
            <a:xfrm flipV="1">
              <a:off x="3891969" y="4045906"/>
              <a:ext cx="835433" cy="405723"/>
            </a:xfrm>
            <a:prstGeom prst="straightConnector1">
              <a:avLst/>
            </a:prstGeom>
            <a:noFill/>
            <a:ln w="19050" cap="sq" cmpd="sng" algn="ctr">
              <a:solidFill>
                <a:schemeClr val="accent1"/>
              </a:solidFill>
              <a:prstDash val="solid"/>
              <a:round/>
              <a:headEnd type="none" w="med" len="med"/>
              <a:tailEnd type="triangle"/>
            </a:ln>
            <a:effectLst/>
          </p:spPr>
        </p:cxn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sp>
          <p:nvSpPr>
            <p:cNvPr id="296" name="Text Box 33">
              <a:extLst>
                <a:ext uri="{FF2B5EF4-FFF2-40B4-BE49-F238E27FC236}">
                  <a16:creationId xmlns:a16="http://schemas.microsoft.com/office/drawing/2014/main" id="{AF2AFFE3-FF45-421F-A953-51EAA51F6EA6}"/>
                </a:ext>
              </a:extLst>
            </p:cNvPr>
            <p:cNvSpPr txBox="1">
              <a:spLocks noChangeArrowheads="1"/>
            </p:cNvSpPr>
            <p:nvPr/>
          </p:nvSpPr>
          <p:spPr bwMode="auto">
            <a:xfrm>
              <a:off x="3415136" y="4381970"/>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7" name="Text Box 33">
              <a:extLst>
                <a:ext uri="{FF2B5EF4-FFF2-40B4-BE49-F238E27FC236}">
                  <a16:creationId xmlns:a16="http://schemas.microsoft.com/office/drawing/2014/main" id="{5686DE62-1D3F-44D0-82BB-401DC2206716}"/>
                </a:ext>
              </a:extLst>
            </p:cNvPr>
            <p:cNvSpPr txBox="1">
              <a:spLocks noChangeArrowheads="1"/>
            </p:cNvSpPr>
            <p:nvPr/>
          </p:nvSpPr>
          <p:spPr bwMode="auto">
            <a:xfrm>
              <a:off x="3359341" y="3031230"/>
              <a:ext cx="788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8" name="Text Box 33">
              <a:extLst>
                <a:ext uri="{FF2B5EF4-FFF2-40B4-BE49-F238E27FC236}">
                  <a16:creationId xmlns:a16="http://schemas.microsoft.com/office/drawing/2014/main" id="{4183881A-4F61-47F3-BF66-B3684A51F033}"/>
                </a:ext>
              </a:extLst>
            </p:cNvPr>
            <p:cNvSpPr txBox="1">
              <a:spLocks noChangeArrowheads="1"/>
            </p:cNvSpPr>
            <p:nvPr/>
          </p:nvSpPr>
          <p:spPr bwMode="auto">
            <a:xfrm>
              <a:off x="3777967" y="34188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9" name="Text Box 33">
              <a:extLst>
                <a:ext uri="{FF2B5EF4-FFF2-40B4-BE49-F238E27FC236}">
                  <a16:creationId xmlns:a16="http://schemas.microsoft.com/office/drawing/2014/main" id="{41961F34-66B2-4224-8069-0F26D4798673}"/>
                </a:ext>
              </a:extLst>
            </p:cNvPr>
            <p:cNvSpPr txBox="1">
              <a:spLocks noChangeArrowheads="1"/>
            </p:cNvSpPr>
            <p:nvPr/>
          </p:nvSpPr>
          <p:spPr bwMode="auto">
            <a:xfrm>
              <a:off x="3777967" y="39776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9" name="Text Box 33">
              <a:extLst>
                <a:ext uri="{FF2B5EF4-FFF2-40B4-BE49-F238E27FC236}">
                  <a16:creationId xmlns:a16="http://schemas.microsoft.com/office/drawing/2014/main" id="{3DDF0090-558E-42A7-9620-F1B974B8A4A8}"/>
                </a:ext>
              </a:extLst>
            </p:cNvPr>
            <p:cNvSpPr txBox="1">
              <a:spLocks noChangeArrowheads="1"/>
            </p:cNvSpPr>
            <p:nvPr/>
          </p:nvSpPr>
          <p:spPr bwMode="auto">
            <a:xfrm>
              <a:off x="3661142" y="4553403"/>
              <a:ext cx="3364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1</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2</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314" name="Oval 313">
              <a:extLst>
                <a:ext uri="{FF2B5EF4-FFF2-40B4-BE49-F238E27FC236}">
                  <a16:creationId xmlns:a16="http://schemas.microsoft.com/office/drawing/2014/main" id="{809108F5-6FFE-4C96-AF97-CEDA874EDDC0}"/>
                </a:ext>
              </a:extLst>
            </p:cNvPr>
            <p:cNvSpPr/>
            <p:nvPr/>
          </p:nvSpPr>
          <p:spPr>
            <a:xfrm>
              <a:off x="3817663" y="3474476"/>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315" name="Oval 314">
              <a:extLst>
                <a:ext uri="{FF2B5EF4-FFF2-40B4-BE49-F238E27FC236}">
                  <a16:creationId xmlns:a16="http://schemas.microsoft.com/office/drawing/2014/main" id="{F53ACB21-DEF1-4D38-BFBA-5BB3C2271464}"/>
                </a:ext>
              </a:extLst>
            </p:cNvPr>
            <p:cNvSpPr/>
            <p:nvPr/>
          </p:nvSpPr>
          <p:spPr>
            <a:xfrm>
              <a:off x="3795891" y="4410648"/>
              <a:ext cx="136993" cy="125855"/>
            </a:xfrm>
            <a:prstGeom prst="ellipse">
              <a:avLst/>
            </a:prstGeom>
            <a:solidFill>
              <a:srgbClr val="FF00FF"/>
            </a:solidFill>
            <a:ln>
              <a:noFill/>
            </a:ln>
          </p:spPr>
          <p:txBody>
            <a:bodyPr wrap="square" rtlCol="0" anchor="ctr">
              <a:spAutoFit/>
            </a:bodyPr>
            <a:lstStyle/>
            <a:p>
              <a:pPr algn="l"/>
              <a:endParaRPr lang="en-CA" sz="2400"/>
            </a:p>
          </p:txBody>
        </p:sp>
      </p:grpSp>
      <p:grpSp>
        <p:nvGrpSpPr>
          <p:cNvPr id="316" name="Group 315">
            <a:extLst>
              <a:ext uri="{FF2B5EF4-FFF2-40B4-BE49-F238E27FC236}">
                <a16:creationId xmlns:a16="http://schemas.microsoft.com/office/drawing/2014/main" id="{5230AA9E-57A9-4F70-8251-4516C45AE50C}"/>
              </a:ext>
            </a:extLst>
          </p:cNvPr>
          <p:cNvGrpSpPr/>
          <p:nvPr/>
        </p:nvGrpSpPr>
        <p:grpSpPr>
          <a:xfrm flipV="1">
            <a:off x="2470938" y="2814572"/>
            <a:ext cx="1345015" cy="2697706"/>
            <a:chOff x="2510634" y="2827305"/>
            <a:chExt cx="1345015" cy="2697706"/>
          </a:xfrm>
        </p:grpSpPr>
        <p:cxnSp>
          <p:nvCxnSpPr>
            <p:cNvPr id="317" name="Straight Arrow Connector 316">
              <a:extLst>
                <a:ext uri="{FF2B5EF4-FFF2-40B4-BE49-F238E27FC236}">
                  <a16:creationId xmlns:a16="http://schemas.microsoft.com/office/drawing/2014/main" id="{2E1936D2-1323-447E-8F86-0D652E73FEB6}"/>
                </a:ext>
              </a:extLst>
            </p:cNvPr>
            <p:cNvCxnSpPr>
              <a:cxnSpLocks/>
            </p:cNvCxnSpPr>
            <p:nvPr/>
          </p:nvCxnSpPr>
          <p:spPr bwMode="auto">
            <a:xfrm>
              <a:off x="2510634" y="3356621"/>
              <a:ext cx="1324953" cy="464890"/>
            </a:xfrm>
            <a:prstGeom prst="straightConnector1">
              <a:avLst/>
            </a:prstGeom>
            <a:noFill/>
            <a:ln w="19050" cap="sq" cmpd="sng" algn="ctr">
              <a:solidFill>
                <a:srgbClr val="FFC000"/>
              </a:solidFill>
              <a:prstDash val="solid"/>
              <a:round/>
              <a:headEnd type="none" w="med" len="med"/>
              <a:tailEnd type="triangle"/>
            </a:ln>
            <a:effectLst/>
          </p:spPr>
        </p:cxnSp>
        <p:cxnSp>
          <p:nvCxnSpPr>
            <p:cNvPr id="318" name="Straight Arrow Connector 317">
              <a:extLst>
                <a:ext uri="{FF2B5EF4-FFF2-40B4-BE49-F238E27FC236}">
                  <a16:creationId xmlns:a16="http://schemas.microsoft.com/office/drawing/2014/main" id="{53F7C2A5-E22C-4C55-9840-644CE535155B}"/>
                </a:ext>
              </a:extLst>
            </p:cNvPr>
            <p:cNvCxnSpPr>
              <a:cxnSpLocks/>
            </p:cNvCxnSpPr>
            <p:nvPr/>
          </p:nvCxnSpPr>
          <p:spPr bwMode="auto">
            <a:xfrm flipV="1">
              <a:off x="2510634" y="3887954"/>
              <a:ext cx="1307029" cy="1083165"/>
            </a:xfrm>
            <a:prstGeom prst="straightConnector1">
              <a:avLst/>
            </a:prstGeom>
            <a:noFill/>
            <a:ln w="19050" cap="sq" cmpd="sng" algn="ctr">
              <a:solidFill>
                <a:srgbClr val="FFC000"/>
              </a:solidFill>
              <a:prstDash val="solid"/>
              <a:round/>
              <a:headEnd type="none" w="med" len="med"/>
              <a:tailEnd type="triangle"/>
            </a:ln>
            <a:effectLst/>
          </p:spPr>
        </p:cxnSp>
        <p:cxnSp>
          <p:nvCxnSpPr>
            <p:cNvPr id="319" name="Straight Arrow Connector 318">
              <a:extLst>
                <a:ext uri="{FF2B5EF4-FFF2-40B4-BE49-F238E27FC236}">
                  <a16:creationId xmlns:a16="http://schemas.microsoft.com/office/drawing/2014/main" id="{B139F93E-5892-4960-8021-C8DFCED3D75D}"/>
                </a:ext>
              </a:extLst>
            </p:cNvPr>
            <p:cNvCxnSpPr>
              <a:cxnSpLocks/>
              <a:endCxn id="315" idx="3"/>
            </p:cNvCxnSpPr>
            <p:nvPr/>
          </p:nvCxnSpPr>
          <p:spPr bwMode="auto">
            <a:xfrm flipV="1">
              <a:off x="2513809" y="3821511"/>
              <a:ext cx="1341840" cy="68334"/>
            </a:xfrm>
            <a:prstGeom prst="straightConnector1">
              <a:avLst/>
            </a:prstGeom>
            <a:noFill/>
            <a:ln w="19050" cap="sq" cmpd="sng" algn="ctr">
              <a:solidFill>
                <a:srgbClr val="FFC000"/>
              </a:solidFill>
              <a:prstDash val="solid"/>
              <a:round/>
              <a:headEnd type="none" w="med" len="med"/>
              <a:tailEnd type="triangle"/>
            </a:ln>
            <a:effectLst/>
          </p:spPr>
        </p:cxnSp>
        <p:cxnSp>
          <p:nvCxnSpPr>
            <p:cNvPr id="320" name="Straight Arrow Connector 319">
              <a:extLst>
                <a:ext uri="{FF2B5EF4-FFF2-40B4-BE49-F238E27FC236}">
                  <a16:creationId xmlns:a16="http://schemas.microsoft.com/office/drawing/2014/main" id="{9562E659-65F6-46EA-82F7-D48E33493A87}"/>
                </a:ext>
              </a:extLst>
            </p:cNvPr>
            <p:cNvCxnSpPr>
              <a:cxnSpLocks/>
            </p:cNvCxnSpPr>
            <p:nvPr/>
          </p:nvCxnSpPr>
          <p:spPr bwMode="auto">
            <a:xfrm>
              <a:off x="2513809" y="2827305"/>
              <a:ext cx="1291628" cy="979519"/>
            </a:xfrm>
            <a:prstGeom prst="straightConnector1">
              <a:avLst/>
            </a:prstGeom>
            <a:noFill/>
            <a:ln w="19050" cap="sq" cmpd="sng" algn="ctr">
              <a:solidFill>
                <a:srgbClr val="FFC000"/>
              </a:solidFill>
              <a:prstDash val="solid"/>
              <a:round/>
              <a:headEnd type="none" w="med" len="med"/>
              <a:tailEnd type="triangle"/>
            </a:ln>
            <a:effectLst/>
          </p:spPr>
        </p:cxnSp>
        <p:cxnSp>
          <p:nvCxnSpPr>
            <p:cNvPr id="322" name="Straight Arrow Connector 321">
              <a:extLst>
                <a:ext uri="{FF2B5EF4-FFF2-40B4-BE49-F238E27FC236}">
                  <a16:creationId xmlns:a16="http://schemas.microsoft.com/office/drawing/2014/main" id="{9DED11FD-3CCA-4A93-838F-66C71E5CA887}"/>
                </a:ext>
              </a:extLst>
            </p:cNvPr>
            <p:cNvCxnSpPr>
              <a:cxnSpLocks/>
              <a:endCxn id="315" idx="1"/>
            </p:cNvCxnSpPr>
            <p:nvPr/>
          </p:nvCxnSpPr>
          <p:spPr bwMode="auto">
            <a:xfrm flipV="1">
              <a:off x="2513809" y="3910504"/>
              <a:ext cx="1341840" cy="1614507"/>
            </a:xfrm>
            <a:prstGeom prst="straightConnector1">
              <a:avLst/>
            </a:prstGeom>
            <a:noFill/>
            <a:ln w="19050" cap="sq" cmpd="sng" algn="ctr">
              <a:solidFill>
                <a:srgbClr val="FFC000"/>
              </a:solidFill>
              <a:prstDash val="solid"/>
              <a:round/>
              <a:headEnd type="none" w="med" len="med"/>
              <a:tailEnd type="triangle"/>
            </a:ln>
            <a:effectLst/>
          </p:spPr>
        </p:cxnSp>
      </p:grpSp>
      <p:cxnSp>
        <p:nvCxnSpPr>
          <p:cNvPr id="325" name="Straight Arrow Connector 324">
            <a:extLst>
              <a:ext uri="{FF2B5EF4-FFF2-40B4-BE49-F238E27FC236}">
                <a16:creationId xmlns:a16="http://schemas.microsoft.com/office/drawing/2014/main" id="{A48C5F85-F33F-465D-92CC-D0F7D754F6E3}"/>
              </a:ext>
            </a:extLst>
          </p:cNvPr>
          <p:cNvCxnSpPr>
            <a:cxnSpLocks/>
          </p:cNvCxnSpPr>
          <p:nvPr/>
        </p:nvCxnSpPr>
        <p:spPr bwMode="auto">
          <a:xfrm>
            <a:off x="2510634" y="3908496"/>
            <a:ext cx="1285257" cy="565080"/>
          </a:xfrm>
          <a:prstGeom prst="straightConnector1">
            <a:avLst/>
          </a:prstGeom>
          <a:noFill/>
          <a:ln w="19050" cap="sq" cmpd="sng" algn="ctr">
            <a:solidFill>
              <a:srgbClr val="FFC000"/>
            </a:solidFill>
            <a:prstDash val="solid"/>
            <a:round/>
            <a:headEnd type="none" w="med" len="med"/>
            <a:tailEnd type="triangle"/>
          </a:ln>
          <a:effectLst/>
        </p:spPr>
      </p:cxnSp>
      <p:cxnSp>
        <p:nvCxnSpPr>
          <p:cNvPr id="326" name="Straight Arrow Connector 325">
            <a:extLst>
              <a:ext uri="{FF2B5EF4-FFF2-40B4-BE49-F238E27FC236}">
                <a16:creationId xmlns:a16="http://schemas.microsoft.com/office/drawing/2014/main" id="{787BC9CC-43CD-4C1D-9367-1DA2928EFC09}"/>
              </a:ext>
            </a:extLst>
          </p:cNvPr>
          <p:cNvCxnSpPr>
            <a:cxnSpLocks/>
            <a:endCxn id="314" idx="2"/>
          </p:cNvCxnSpPr>
          <p:nvPr/>
        </p:nvCxnSpPr>
        <p:spPr bwMode="auto">
          <a:xfrm flipV="1">
            <a:off x="2510634" y="3537404"/>
            <a:ext cx="1307029" cy="1433715"/>
          </a:xfrm>
          <a:prstGeom prst="straightConnector1">
            <a:avLst/>
          </a:prstGeom>
          <a:noFill/>
          <a:ln w="19050" cap="sq"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32343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 calcmode="lin" valueType="num">
                                      <p:cBhvr additive="base">
                                        <p:cTn id="7" dur="500" fill="hold"/>
                                        <p:tgtEl>
                                          <p:spTgt spid="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0-#ppt_w/2"/>
                                          </p:val>
                                        </p:tav>
                                        <p:tav tm="100000">
                                          <p:val>
                                            <p:strVal val="#ppt_x"/>
                                          </p:val>
                                        </p:tav>
                                      </p:tavLst>
                                    </p:anim>
                                    <p:anim calcmode="lin" valueType="num">
                                      <p:cBhvr additive="base">
                                        <p:cTn id="16" dur="500" fill="hold"/>
                                        <p:tgtEl>
                                          <p:spTgt spid="10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25"/>
                                        </p:tgtEl>
                                        <p:attrNameLst>
                                          <p:attrName>style.visibility</p:attrName>
                                        </p:attrNameLst>
                                      </p:cBhvr>
                                      <p:to>
                                        <p:strVal val="visible"/>
                                      </p:to>
                                    </p:set>
                                    <p:anim calcmode="lin" valueType="num">
                                      <p:cBhvr additive="base">
                                        <p:cTn id="23" dur="500" fill="hold"/>
                                        <p:tgtEl>
                                          <p:spTgt spid="325"/>
                                        </p:tgtEl>
                                        <p:attrNameLst>
                                          <p:attrName>ppt_x</p:attrName>
                                        </p:attrNameLst>
                                      </p:cBhvr>
                                      <p:tavLst>
                                        <p:tav tm="0">
                                          <p:val>
                                            <p:strVal val="0-#ppt_w/2"/>
                                          </p:val>
                                        </p:tav>
                                        <p:tav tm="100000">
                                          <p:val>
                                            <p:strVal val="#ppt_x"/>
                                          </p:val>
                                        </p:tav>
                                      </p:tavLst>
                                    </p:anim>
                                    <p:anim calcmode="lin" valueType="num">
                                      <p:cBhvr additive="base">
                                        <p:cTn id="24" dur="500" fill="hold"/>
                                        <p:tgtEl>
                                          <p:spTgt spid="32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26"/>
                                        </p:tgtEl>
                                        <p:attrNameLst>
                                          <p:attrName>style.visibility</p:attrName>
                                        </p:attrNameLst>
                                      </p:cBhvr>
                                      <p:to>
                                        <p:strVal val="visible"/>
                                      </p:to>
                                    </p:set>
                                    <p:anim calcmode="lin" valueType="num">
                                      <p:cBhvr additive="base">
                                        <p:cTn id="27" dur="500" fill="hold"/>
                                        <p:tgtEl>
                                          <p:spTgt spid="326"/>
                                        </p:tgtEl>
                                        <p:attrNameLst>
                                          <p:attrName>ppt_x</p:attrName>
                                        </p:attrNameLst>
                                      </p:cBhvr>
                                      <p:tavLst>
                                        <p:tav tm="0">
                                          <p:val>
                                            <p:strVal val="0-#ppt_w/2"/>
                                          </p:val>
                                        </p:tav>
                                        <p:tav tm="100000">
                                          <p:val>
                                            <p:strVal val="#ppt_x"/>
                                          </p:val>
                                        </p:tav>
                                      </p:tavLst>
                                    </p:anim>
                                    <p:anim calcmode="lin" valueType="num">
                                      <p:cBhvr additive="base">
                                        <p:cTn id="28" dur="500" fill="hold"/>
                                        <p:tgtEl>
                                          <p:spTgt spid="3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76">
                                            <p:txEl>
                                              <p:pRg st="1" end="1"/>
                                            </p:txEl>
                                          </p:spTgt>
                                        </p:tgtEl>
                                        <p:attrNameLst>
                                          <p:attrName>style.visibility</p:attrName>
                                        </p:attrNameLst>
                                      </p:cBhvr>
                                      <p:to>
                                        <p:strVal val="visible"/>
                                      </p:to>
                                    </p:set>
                                    <p:anim calcmode="lin" valueType="num">
                                      <p:cBhvr additive="base">
                                        <p:cTn id="37" dur="500" fill="hold"/>
                                        <p:tgtEl>
                                          <p:spTgt spid="276">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16"/>
                                        </p:tgtEl>
                                        <p:attrNameLst>
                                          <p:attrName>style.visibility</p:attrName>
                                        </p:attrNameLst>
                                      </p:cBhvr>
                                      <p:to>
                                        <p:strVal val="visible"/>
                                      </p:to>
                                    </p:set>
                                    <p:anim calcmode="lin" valueType="num">
                                      <p:cBhvr additive="base">
                                        <p:cTn id="41" dur="500" fill="hold"/>
                                        <p:tgtEl>
                                          <p:spTgt spid="316"/>
                                        </p:tgtEl>
                                        <p:attrNameLst>
                                          <p:attrName>ppt_x</p:attrName>
                                        </p:attrNameLst>
                                      </p:cBhvr>
                                      <p:tavLst>
                                        <p:tav tm="0">
                                          <p:val>
                                            <p:strVal val="0-#ppt_w/2"/>
                                          </p:val>
                                        </p:tav>
                                        <p:tav tm="100000">
                                          <p:val>
                                            <p:strVal val="#ppt_x"/>
                                          </p:val>
                                        </p:tav>
                                      </p:tavLst>
                                    </p:anim>
                                    <p:anim calcmode="lin" valueType="num">
                                      <p:cBhvr additive="base">
                                        <p:cTn id="42" dur="500" fill="hold"/>
                                        <p:tgtEl>
                                          <p:spTgt spid="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p:txBody>
      </p:sp>
      <p:grpSp>
        <p:nvGrpSpPr>
          <p:cNvPr id="63" name="Group 62">
            <a:extLst>
              <a:ext uri="{FF2B5EF4-FFF2-40B4-BE49-F238E27FC236}">
                <a16:creationId xmlns:a16="http://schemas.microsoft.com/office/drawing/2014/main" id="{C0D69BD5-AD49-4354-9AA7-FCC01C78414C}"/>
              </a:ext>
            </a:extLst>
          </p:cNvPr>
          <p:cNvGrpSpPr/>
          <p:nvPr/>
        </p:nvGrpSpPr>
        <p:grpSpPr>
          <a:xfrm>
            <a:off x="3359341" y="2838915"/>
            <a:ext cx="6356159" cy="2176153"/>
            <a:chOff x="3359341" y="2838915"/>
            <a:chExt cx="6356159" cy="2176153"/>
          </a:xfrm>
        </p:grpSpPr>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89" name="Straight Arrow Connector 288">
              <a:extLst>
                <a:ext uri="{FF2B5EF4-FFF2-40B4-BE49-F238E27FC236}">
                  <a16:creationId xmlns:a16="http://schemas.microsoft.com/office/drawing/2014/main" id="{D5E79651-74AC-46CA-BAA9-1C5FEE6A464F}"/>
                </a:ext>
              </a:extLst>
            </p:cNvPr>
            <p:cNvCxnSpPr>
              <a:cxnSpLocks/>
              <a:endCxn id="312" idx="2"/>
            </p:cNvCxnSpPr>
            <p:nvPr/>
          </p:nvCxnSpPr>
          <p:spPr bwMode="auto">
            <a:xfrm>
              <a:off x="3900473" y="3557081"/>
              <a:ext cx="806867" cy="444329"/>
            </a:xfrm>
            <a:prstGeom prst="straightConnector1">
              <a:avLst/>
            </a:prstGeom>
            <a:noFill/>
            <a:ln w="19050" cap="sq" cmpd="sng" algn="ctr">
              <a:solidFill>
                <a:schemeClr val="accent1"/>
              </a:solidFill>
              <a:prstDash val="solid"/>
              <a:round/>
              <a:headEnd type="none" w="med" len="med"/>
              <a:tailEnd type="triangle"/>
            </a:ln>
            <a:effectLst/>
          </p:spPr>
        </p:cxnSp>
        <p:cxnSp>
          <p:nvCxnSpPr>
            <p:cNvPr id="290" name="Straight Arrow Connector 289">
              <a:extLst>
                <a:ext uri="{FF2B5EF4-FFF2-40B4-BE49-F238E27FC236}">
                  <a16:creationId xmlns:a16="http://schemas.microsoft.com/office/drawing/2014/main" id="{86629969-2966-4048-846F-6A2B98CCA9E9}"/>
                </a:ext>
              </a:extLst>
            </p:cNvPr>
            <p:cNvCxnSpPr>
              <a:cxnSpLocks/>
              <a:endCxn id="312" idx="3"/>
            </p:cNvCxnSpPr>
            <p:nvPr/>
          </p:nvCxnSpPr>
          <p:spPr bwMode="auto">
            <a:xfrm flipV="1">
              <a:off x="3891969" y="4045906"/>
              <a:ext cx="835433" cy="405723"/>
            </a:xfrm>
            <a:prstGeom prst="straightConnector1">
              <a:avLst/>
            </a:prstGeom>
            <a:noFill/>
            <a:ln w="19050" cap="sq" cmpd="sng" algn="ctr">
              <a:solidFill>
                <a:schemeClr val="accent1"/>
              </a:solidFill>
              <a:prstDash val="solid"/>
              <a:round/>
              <a:headEnd type="none" w="med" len="med"/>
              <a:tailEnd type="triangle"/>
            </a:ln>
            <a:effectLst/>
          </p:spPr>
        </p:cxn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sp>
          <p:nvSpPr>
            <p:cNvPr id="296" name="Text Box 33">
              <a:extLst>
                <a:ext uri="{FF2B5EF4-FFF2-40B4-BE49-F238E27FC236}">
                  <a16:creationId xmlns:a16="http://schemas.microsoft.com/office/drawing/2014/main" id="{AF2AFFE3-FF45-421F-A953-51EAA51F6EA6}"/>
                </a:ext>
              </a:extLst>
            </p:cNvPr>
            <p:cNvSpPr txBox="1">
              <a:spLocks noChangeArrowheads="1"/>
            </p:cNvSpPr>
            <p:nvPr/>
          </p:nvSpPr>
          <p:spPr bwMode="auto">
            <a:xfrm>
              <a:off x="3415136" y="4381970"/>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7" name="Text Box 33">
              <a:extLst>
                <a:ext uri="{FF2B5EF4-FFF2-40B4-BE49-F238E27FC236}">
                  <a16:creationId xmlns:a16="http://schemas.microsoft.com/office/drawing/2014/main" id="{5686DE62-1D3F-44D0-82BB-401DC2206716}"/>
                </a:ext>
              </a:extLst>
            </p:cNvPr>
            <p:cNvSpPr txBox="1">
              <a:spLocks noChangeArrowheads="1"/>
            </p:cNvSpPr>
            <p:nvPr/>
          </p:nvSpPr>
          <p:spPr bwMode="auto">
            <a:xfrm>
              <a:off x="3359341" y="3031230"/>
              <a:ext cx="788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8" name="Text Box 33">
              <a:extLst>
                <a:ext uri="{FF2B5EF4-FFF2-40B4-BE49-F238E27FC236}">
                  <a16:creationId xmlns:a16="http://schemas.microsoft.com/office/drawing/2014/main" id="{4183881A-4F61-47F3-BF66-B3684A51F033}"/>
                </a:ext>
              </a:extLst>
            </p:cNvPr>
            <p:cNvSpPr txBox="1">
              <a:spLocks noChangeArrowheads="1"/>
            </p:cNvSpPr>
            <p:nvPr/>
          </p:nvSpPr>
          <p:spPr bwMode="auto">
            <a:xfrm>
              <a:off x="3777967" y="34188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299" name="Text Box 33">
              <a:extLst>
                <a:ext uri="{FF2B5EF4-FFF2-40B4-BE49-F238E27FC236}">
                  <a16:creationId xmlns:a16="http://schemas.microsoft.com/office/drawing/2014/main" id="{41961F34-66B2-4224-8069-0F26D4798673}"/>
                </a:ext>
              </a:extLst>
            </p:cNvPr>
            <p:cNvSpPr txBox="1">
              <a:spLocks noChangeArrowheads="1"/>
            </p:cNvSpPr>
            <p:nvPr/>
          </p:nvSpPr>
          <p:spPr bwMode="auto">
            <a:xfrm>
              <a:off x="3777967" y="39776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9" name="Text Box 33">
              <a:extLst>
                <a:ext uri="{FF2B5EF4-FFF2-40B4-BE49-F238E27FC236}">
                  <a16:creationId xmlns:a16="http://schemas.microsoft.com/office/drawing/2014/main" id="{3DDF0090-558E-42A7-9620-F1B974B8A4A8}"/>
                </a:ext>
              </a:extLst>
            </p:cNvPr>
            <p:cNvSpPr txBox="1">
              <a:spLocks noChangeArrowheads="1"/>
            </p:cNvSpPr>
            <p:nvPr/>
          </p:nvSpPr>
          <p:spPr bwMode="auto">
            <a:xfrm>
              <a:off x="3661142" y="4553403"/>
              <a:ext cx="605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1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2</a:t>
              </a:r>
              <a:r>
                <a:rPr lang="en-US" altLang="en-US" sz="2400" i="1" baseline="-25000" dirty="0">
                  <a:solidFill>
                    <a:srgbClr val="66FF33"/>
                  </a:solidFill>
                  <a:latin typeface="Times New Roman" pitchFamily="18" charset="0"/>
                </a:rPr>
                <a:t>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314" name="Oval 313">
              <a:extLst>
                <a:ext uri="{FF2B5EF4-FFF2-40B4-BE49-F238E27FC236}">
                  <a16:creationId xmlns:a16="http://schemas.microsoft.com/office/drawing/2014/main" id="{809108F5-6FFE-4C96-AF97-CEDA874EDDC0}"/>
                </a:ext>
              </a:extLst>
            </p:cNvPr>
            <p:cNvSpPr/>
            <p:nvPr/>
          </p:nvSpPr>
          <p:spPr>
            <a:xfrm>
              <a:off x="3817663" y="3474476"/>
              <a:ext cx="136993" cy="125855"/>
            </a:xfrm>
            <a:prstGeom prst="ellipse">
              <a:avLst/>
            </a:prstGeom>
            <a:solidFill>
              <a:srgbClr val="FF00FF"/>
            </a:solidFill>
            <a:ln>
              <a:noFill/>
            </a:ln>
          </p:spPr>
          <p:txBody>
            <a:bodyPr wrap="square" rtlCol="0" anchor="ctr">
              <a:spAutoFit/>
            </a:bodyPr>
            <a:lstStyle/>
            <a:p>
              <a:pPr algn="l"/>
              <a:endParaRPr lang="en-CA" sz="2400"/>
            </a:p>
          </p:txBody>
        </p:sp>
        <p:sp>
          <p:nvSpPr>
            <p:cNvPr id="315" name="Oval 314">
              <a:extLst>
                <a:ext uri="{FF2B5EF4-FFF2-40B4-BE49-F238E27FC236}">
                  <a16:creationId xmlns:a16="http://schemas.microsoft.com/office/drawing/2014/main" id="{F53ACB21-DEF1-4D38-BFBA-5BB3C2271464}"/>
                </a:ext>
              </a:extLst>
            </p:cNvPr>
            <p:cNvSpPr/>
            <p:nvPr/>
          </p:nvSpPr>
          <p:spPr>
            <a:xfrm>
              <a:off x="3795891" y="4410648"/>
              <a:ext cx="136993" cy="125855"/>
            </a:xfrm>
            <a:prstGeom prst="ellipse">
              <a:avLst/>
            </a:prstGeom>
            <a:solidFill>
              <a:srgbClr val="FF00FF"/>
            </a:solidFill>
            <a:ln>
              <a:noFill/>
            </a:ln>
          </p:spPr>
          <p:txBody>
            <a:bodyPr wrap="square" rtlCol="0" anchor="ctr">
              <a:spAutoFit/>
            </a:bodyPr>
            <a:lstStyle/>
            <a:p>
              <a:pPr algn="l"/>
              <a:endParaRPr lang="en-CA" sz="2400"/>
            </a:p>
          </p:txBody>
        </p:sp>
      </p:grpSp>
      <p:grpSp>
        <p:nvGrpSpPr>
          <p:cNvPr id="9" name="Group 8">
            <a:extLst>
              <a:ext uri="{FF2B5EF4-FFF2-40B4-BE49-F238E27FC236}">
                <a16:creationId xmlns:a16="http://schemas.microsoft.com/office/drawing/2014/main" id="{36D7D25E-1D5B-47C0-BE2F-74B87C21747C}"/>
              </a:ext>
            </a:extLst>
          </p:cNvPr>
          <p:cNvGrpSpPr/>
          <p:nvPr/>
        </p:nvGrpSpPr>
        <p:grpSpPr>
          <a:xfrm>
            <a:off x="2474113" y="2814572"/>
            <a:ext cx="1343550" cy="1614507"/>
            <a:chOff x="2474113" y="2814572"/>
            <a:chExt cx="1343550" cy="1614507"/>
          </a:xfrm>
        </p:grpSpPr>
        <p:cxnSp>
          <p:nvCxnSpPr>
            <p:cNvPr id="147" name="Straight Arrow Connector 146">
              <a:extLst>
                <a:ext uri="{FF2B5EF4-FFF2-40B4-BE49-F238E27FC236}">
                  <a16:creationId xmlns:a16="http://schemas.microsoft.com/office/drawing/2014/main" id="{8767AB19-27C3-4335-971E-0992868ABB0D}"/>
                </a:ext>
              </a:extLst>
            </p:cNvPr>
            <p:cNvCxnSpPr>
              <a:cxnSpLocks/>
            </p:cNvCxnSpPr>
            <p:nvPr/>
          </p:nvCxnSpPr>
          <p:spPr bwMode="auto">
            <a:xfrm>
              <a:off x="2474113" y="2814572"/>
              <a:ext cx="1341840" cy="1614507"/>
            </a:xfrm>
            <a:prstGeom prst="straightConnector1">
              <a:avLst/>
            </a:prstGeom>
            <a:noFill/>
            <a:ln w="19050" cap="sq" cmpd="sng" algn="ctr">
              <a:solidFill>
                <a:srgbClr val="FFC000"/>
              </a:solidFill>
              <a:prstDash val="solid"/>
              <a:round/>
              <a:headEnd type="none" w="med" len="med"/>
              <a:tailEnd type="triangle"/>
            </a:ln>
            <a:effectLst/>
          </p:spPr>
        </p:cxn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1303854" cy="710099"/>
            </a:xfrm>
            <a:prstGeom prst="straightConnector1">
              <a:avLst/>
            </a:prstGeom>
            <a:noFill/>
            <a:ln w="19050" cap="sq" cmpd="sng" algn="ctr">
              <a:solidFill>
                <a:srgbClr val="FFC000"/>
              </a:solidFill>
              <a:prstDash val="solid"/>
              <a:round/>
              <a:headEnd type="none" w="med" len="med"/>
              <a:tailEnd type="triangle"/>
            </a:ln>
            <a:effectLst/>
          </p:spPr>
        </p:cxnSp>
      </p:grpSp>
      <p:grpSp>
        <p:nvGrpSpPr>
          <p:cNvPr id="3" name="Group 2">
            <a:extLst>
              <a:ext uri="{FF2B5EF4-FFF2-40B4-BE49-F238E27FC236}">
                <a16:creationId xmlns:a16="http://schemas.microsoft.com/office/drawing/2014/main" id="{99A8ACA3-F0C1-47ED-8AE2-720E229D0537}"/>
              </a:ext>
            </a:extLst>
          </p:cNvPr>
          <p:cNvGrpSpPr/>
          <p:nvPr/>
        </p:nvGrpSpPr>
        <p:grpSpPr>
          <a:xfrm>
            <a:off x="2743200" y="2665178"/>
            <a:ext cx="1022541" cy="991932"/>
            <a:chOff x="2743200" y="2665178"/>
            <a:chExt cx="1022541" cy="991932"/>
          </a:xfrm>
        </p:grpSpPr>
        <p:sp>
          <p:nvSpPr>
            <p:cNvPr id="323" name="TextBox 322">
              <a:extLst>
                <a:ext uri="{FF2B5EF4-FFF2-40B4-BE49-F238E27FC236}">
                  <a16:creationId xmlns:a16="http://schemas.microsoft.com/office/drawing/2014/main" id="{35DA7651-1FB1-4ADB-8930-45BD05388D86}"/>
                </a:ext>
              </a:extLst>
            </p:cNvPr>
            <p:cNvSpPr txBox="1"/>
            <p:nvPr/>
          </p:nvSpPr>
          <p:spPr bwMode="auto">
            <a:xfrm>
              <a:off x="2743200" y="2665178"/>
              <a:ext cx="10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i,j,1</a:t>
              </a:r>
              <a:r>
                <a:rPr lang="en-US" altLang="en-US" sz="2400" i="1" baseline="-25000" dirty="0">
                  <a:solidFill>
                    <a:srgbClr val="66FF33"/>
                  </a:solidFill>
                  <a:sym typeface="Symbol" panose="05050102010706020507" pitchFamily="18" charset="2"/>
                </a:rPr>
                <a:t></a:t>
              </a:r>
              <a:endParaRPr lang="en-GB" sz="2400" dirty="0"/>
            </a:p>
          </p:txBody>
        </p:sp>
        <p:sp>
          <p:nvSpPr>
            <p:cNvPr id="324" name="TextBox 323">
              <a:extLst>
                <a:ext uri="{FF2B5EF4-FFF2-40B4-BE49-F238E27FC236}">
                  <a16:creationId xmlns:a16="http://schemas.microsoft.com/office/drawing/2014/main" id="{03722726-1DA0-4C0A-901D-4F20067D2E38}"/>
                </a:ext>
              </a:extLst>
            </p:cNvPr>
            <p:cNvSpPr txBox="1"/>
            <p:nvPr/>
          </p:nvSpPr>
          <p:spPr bwMode="auto">
            <a:xfrm>
              <a:off x="2743200" y="3195445"/>
              <a:ext cx="10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i,j,2</a:t>
              </a:r>
              <a:r>
                <a:rPr lang="en-US" altLang="en-US" sz="2400" i="1" baseline="-25000" dirty="0">
                  <a:solidFill>
                    <a:srgbClr val="66FF33"/>
                  </a:solidFill>
                  <a:sym typeface="Symbol" panose="05050102010706020507" pitchFamily="18" charset="2"/>
                </a:rPr>
                <a:t></a:t>
              </a:r>
              <a:endParaRPr lang="en-GB" sz="2400" dirty="0"/>
            </a:p>
          </p:txBody>
        </p:sp>
      </p:grpSp>
      <p:sp>
        <p:nvSpPr>
          <p:cNvPr id="153" name="Text Box 33">
            <a:extLst>
              <a:ext uri="{FF2B5EF4-FFF2-40B4-BE49-F238E27FC236}">
                <a16:creationId xmlns:a16="http://schemas.microsoft.com/office/drawing/2014/main" id="{FE374B47-C98F-422A-93D0-EB08574925FF}"/>
              </a:ext>
            </a:extLst>
          </p:cNvPr>
          <p:cNvSpPr txBox="1">
            <a:spLocks noChangeArrowheads="1"/>
          </p:cNvSpPr>
          <p:nvPr/>
        </p:nvSpPr>
        <p:spPr bwMode="auto">
          <a:xfrm>
            <a:off x="3838457" y="4923493"/>
            <a:ext cx="5605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defRPr/>
            </a:pP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kumimoji="0" lang="en-CA"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dirty="0">
                <a:latin typeface="Times New Roman" pitchFamily="18" charset="0"/>
              </a:rPr>
              <a:t>(</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dirty="0">
                <a:solidFill>
                  <a:srgbClr val="FF00FF"/>
                </a:solidFill>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dirty="0">
                <a:latin typeface="Times New Roman" pitchFamily="18" charset="0"/>
              </a:rPr>
              <a:t>(</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dirty="0">
                <a:solidFill>
                  <a:srgbClr val="FF00FF"/>
                </a:solidFill>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54" name="Text Box 33">
            <a:extLst>
              <a:ext uri="{FF2B5EF4-FFF2-40B4-BE49-F238E27FC236}">
                <a16:creationId xmlns:a16="http://schemas.microsoft.com/office/drawing/2014/main" id="{15BC94B9-39B8-47A0-B380-14BE81EDF6B6}"/>
              </a:ext>
            </a:extLst>
          </p:cNvPr>
          <p:cNvSpPr txBox="1">
            <a:spLocks noChangeArrowheads="1"/>
          </p:cNvSpPr>
          <p:nvPr/>
        </p:nvSpPr>
        <p:spPr bwMode="auto">
          <a:xfrm>
            <a:off x="3833692" y="5390221"/>
            <a:ext cx="5605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defRPr/>
            </a:pP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kumimoji="0" lang="en-CA"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lang="en-US" altLang="en-US" sz="2400" dirty="0">
                <a:latin typeface="Times New Roman" pitchFamily="18" charset="0"/>
              </a:rPr>
              <a:t>(</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noProof="0" dirty="0">
                <a:latin typeface="Times New Roman" pitchFamily="18" charset="0"/>
                <a:sym typeface="Symbol" panose="05050102010706020507" pitchFamily="18" charset="2"/>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a:t>
            </a:r>
            <a:r>
              <a:rPr lang="en-US" altLang="en-US" sz="2400" i="1" dirty="0">
                <a:solidFill>
                  <a:srgbClr val="FF00FF"/>
                </a:solidFill>
                <a:latin typeface="Times New Roman" pitchFamily="18" charset="0"/>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55" name="Text Box 33">
            <a:extLst>
              <a:ext uri="{FF2B5EF4-FFF2-40B4-BE49-F238E27FC236}">
                <a16:creationId xmlns:a16="http://schemas.microsoft.com/office/drawing/2014/main" id="{8FE89C40-FFE1-4CBC-B4EF-E8D69C0E0799}"/>
              </a:ext>
            </a:extLst>
          </p:cNvPr>
          <p:cNvSpPr txBox="1">
            <a:spLocks noChangeArrowheads="1"/>
          </p:cNvSpPr>
          <p:nvPr/>
        </p:nvSpPr>
        <p:spPr bwMode="auto">
          <a:xfrm>
            <a:off x="2203872" y="236902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4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500" fill="hold"/>
                                        <p:tgtEl>
                                          <p:spTgt spid="155"/>
                                        </p:tgtEl>
                                        <p:attrNameLst>
                                          <p:attrName>ppt_x</p:attrName>
                                        </p:attrNameLst>
                                      </p:cBhvr>
                                      <p:tavLst>
                                        <p:tav tm="0">
                                          <p:val>
                                            <p:strVal val="0-#ppt_w/2"/>
                                          </p:val>
                                        </p:tav>
                                        <p:tav tm="100000">
                                          <p:val>
                                            <p:strVal val="#ppt_x"/>
                                          </p:val>
                                        </p:tav>
                                      </p:tavLst>
                                    </p:anim>
                                    <p:anim calcmode="lin" valueType="num">
                                      <p:cBhvr additive="base">
                                        <p:cTn id="12" dur="5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anim calcmode="lin" valueType="num">
                                      <p:cBhvr additive="base">
                                        <p:cTn id="15" dur="500" fill="hold"/>
                                        <p:tgtEl>
                                          <p:spTgt spid="153"/>
                                        </p:tgtEl>
                                        <p:attrNameLst>
                                          <p:attrName>ppt_x</p:attrName>
                                        </p:attrNameLst>
                                      </p:cBhvr>
                                      <p:tavLst>
                                        <p:tav tm="0">
                                          <p:val>
                                            <p:strVal val="0-#ppt_w/2"/>
                                          </p:val>
                                        </p:tav>
                                        <p:tav tm="100000">
                                          <p:val>
                                            <p:strVal val="#ppt_x"/>
                                          </p:val>
                                        </p:tav>
                                      </p:tavLst>
                                    </p:anim>
                                    <p:anim calcmode="lin" valueType="num">
                                      <p:cBhvr additive="base">
                                        <p:cTn id="16" dur="5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4"/>
                                        </p:tgtEl>
                                        <p:attrNameLst>
                                          <p:attrName>style.visibility</p:attrName>
                                        </p:attrNameLst>
                                      </p:cBhvr>
                                      <p:to>
                                        <p:strVal val="visible"/>
                                      </p:to>
                                    </p:set>
                                    <p:anim calcmode="lin" valueType="num">
                                      <p:cBhvr additive="base">
                                        <p:cTn id="21" dur="500" fill="hold"/>
                                        <p:tgtEl>
                                          <p:spTgt spid="154"/>
                                        </p:tgtEl>
                                        <p:attrNameLst>
                                          <p:attrName>ppt_x</p:attrName>
                                        </p:attrNameLst>
                                      </p:cBhvr>
                                      <p:tavLst>
                                        <p:tav tm="0">
                                          <p:val>
                                            <p:strVal val="0-#ppt_w/2"/>
                                          </p:val>
                                        </p:tav>
                                        <p:tav tm="100000">
                                          <p:val>
                                            <p:strVal val="#ppt_x"/>
                                          </p:val>
                                        </p:tav>
                                      </p:tavLst>
                                    </p:anim>
                                    <p:anim calcmode="lin" valueType="num">
                                      <p:cBhvr additive="base">
                                        <p:cTn id="22"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p:txBody>
      </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9" name="Text Box 33">
            <a:extLst>
              <a:ext uri="{FF2B5EF4-FFF2-40B4-BE49-F238E27FC236}">
                <a16:creationId xmlns:a16="http://schemas.microsoft.com/office/drawing/2014/main" id="{3DDF0090-558E-42A7-9620-F1B974B8A4A8}"/>
              </a:ext>
            </a:extLst>
          </p:cNvPr>
          <p:cNvSpPr txBox="1">
            <a:spLocks noChangeArrowheads="1"/>
          </p:cNvSpPr>
          <p:nvPr/>
        </p:nvSpPr>
        <p:spPr bwMode="auto">
          <a:xfrm>
            <a:off x="3661142" y="4553403"/>
            <a:ext cx="605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1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2</a:t>
            </a:r>
            <a:r>
              <a:rPr lang="en-US" altLang="en-US" sz="2400" i="1" baseline="-25000" dirty="0">
                <a:solidFill>
                  <a:srgbClr val="66FF33"/>
                </a:solidFill>
                <a:latin typeface="Times New Roman" pitchFamily="18" charset="0"/>
              </a:rPr>
              <a:t>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grpSp>
        <p:nvGrpSpPr>
          <p:cNvPr id="15" name="Group 14">
            <a:extLst>
              <a:ext uri="{FF2B5EF4-FFF2-40B4-BE49-F238E27FC236}">
                <a16:creationId xmlns:a16="http://schemas.microsoft.com/office/drawing/2014/main" id="{08688529-16E0-4A4D-BCD0-80C43F4AB10C}"/>
              </a:ext>
            </a:extLst>
          </p:cNvPr>
          <p:cNvGrpSpPr/>
          <p:nvPr/>
        </p:nvGrpSpPr>
        <p:grpSpPr>
          <a:xfrm>
            <a:off x="2513809" y="2665178"/>
            <a:ext cx="2190824" cy="1281013"/>
            <a:chOff x="2513809" y="2665178"/>
            <a:chExt cx="2190824" cy="1281013"/>
          </a:xfrm>
        </p:grpSpPr>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sp>
          <p:nvSpPr>
            <p:cNvPr id="323" name="TextBox 322">
              <a:extLst>
                <a:ext uri="{FF2B5EF4-FFF2-40B4-BE49-F238E27FC236}">
                  <a16:creationId xmlns:a16="http://schemas.microsoft.com/office/drawing/2014/main" id="{35DA7651-1FB1-4ADB-8930-45BD05388D86}"/>
                </a:ext>
              </a:extLst>
            </p:cNvPr>
            <p:cNvSpPr txBox="1"/>
            <p:nvPr/>
          </p:nvSpPr>
          <p:spPr bwMode="auto">
            <a:xfrm>
              <a:off x="2743200" y="2665178"/>
              <a:ext cx="10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endParaRPr lang="en-GB" sz="2400" dirty="0"/>
            </a:p>
          </p:txBody>
        </p:sp>
      </p:grpSp>
      <p:sp>
        <p:nvSpPr>
          <p:cNvPr id="149" name="Text Box 33">
            <a:extLst>
              <a:ext uri="{FF2B5EF4-FFF2-40B4-BE49-F238E27FC236}">
                <a16:creationId xmlns:a16="http://schemas.microsoft.com/office/drawing/2014/main" id="{37751F2F-4D90-426B-9BE5-8ADAB3D7F71A}"/>
              </a:ext>
            </a:extLst>
          </p:cNvPr>
          <p:cNvSpPr txBox="1">
            <a:spLocks noChangeArrowheads="1"/>
          </p:cNvSpPr>
          <p:nvPr/>
        </p:nvSpPr>
        <p:spPr bwMode="auto">
          <a:xfrm>
            <a:off x="3826438" y="5774850"/>
            <a:ext cx="5605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defRPr/>
            </a:pP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kumimoji="0" lang="en-CA"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noProof="0" dirty="0">
                <a:latin typeface="Times New Roman" pitchFamily="18" charset="0"/>
                <a:sym typeface="Symbol" panose="05050102010706020507" pitchFamily="18" charset="2"/>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61" name="Text Box 33">
            <a:extLst>
              <a:ext uri="{FF2B5EF4-FFF2-40B4-BE49-F238E27FC236}">
                <a16:creationId xmlns:a16="http://schemas.microsoft.com/office/drawing/2014/main" id="{A5E5A7B1-6214-44FF-9646-E9844070720F}"/>
              </a:ext>
            </a:extLst>
          </p:cNvPr>
          <p:cNvSpPr txBox="1">
            <a:spLocks noChangeArrowheads="1"/>
          </p:cNvSpPr>
          <p:nvPr/>
        </p:nvSpPr>
        <p:spPr bwMode="auto">
          <a:xfrm>
            <a:off x="3838457" y="4923493"/>
            <a:ext cx="5605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defRPr/>
            </a:pP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kumimoji="0" lang="en-CA"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dirty="0">
                <a:latin typeface="Times New Roman" pitchFamily="18" charset="0"/>
              </a:rPr>
              <a:t>(</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dirty="0">
                <a:solidFill>
                  <a:srgbClr val="FF00FF"/>
                </a:solidFill>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dirty="0">
                <a:latin typeface="Times New Roman" pitchFamily="18" charset="0"/>
              </a:rPr>
              <a:t>(</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dirty="0">
                <a:solidFill>
                  <a:srgbClr val="FF00FF"/>
                </a:solidFill>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62" name="Text Box 33">
            <a:extLst>
              <a:ext uri="{FF2B5EF4-FFF2-40B4-BE49-F238E27FC236}">
                <a16:creationId xmlns:a16="http://schemas.microsoft.com/office/drawing/2014/main" id="{4674E974-9582-4718-9E5E-C08C8EFBDD07}"/>
              </a:ext>
            </a:extLst>
          </p:cNvPr>
          <p:cNvSpPr txBox="1">
            <a:spLocks noChangeArrowheads="1"/>
          </p:cNvSpPr>
          <p:nvPr/>
        </p:nvSpPr>
        <p:spPr bwMode="auto">
          <a:xfrm>
            <a:off x="3833692" y="5390221"/>
            <a:ext cx="5605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defRPr/>
            </a:pP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kumimoji="0" lang="en-CA"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lang="en-US" altLang="en-US" sz="2400" dirty="0">
                <a:latin typeface="Times New Roman" pitchFamily="18" charset="0"/>
              </a:rPr>
              <a:t>(</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noProof="0" dirty="0">
                <a:latin typeface="Times New Roman" pitchFamily="18" charset="0"/>
                <a:sym typeface="Symbol" panose="05050102010706020507" pitchFamily="18" charset="2"/>
              </a:rPr>
              <a:t>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1</a:t>
            </a:r>
            <a:r>
              <a:rPr kumimoji="0" lang="en-CA"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i,j,1</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lang="en-US" altLang="en-US" sz="2400" dirty="0">
                <a:latin typeface="Times New Roman" pitchFamily="18" charset="0"/>
              </a:rPr>
              <a:t>)</a:t>
            </a:r>
            <a:r>
              <a:rPr lang="en-US" altLang="en-US" sz="2400" i="1" dirty="0">
                <a:solidFill>
                  <a:srgbClr val="FF00FF"/>
                </a:solidFill>
                <a:latin typeface="Times New Roman" pitchFamily="18" charset="0"/>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63" name="Text Box 33">
            <a:extLst>
              <a:ext uri="{FF2B5EF4-FFF2-40B4-BE49-F238E27FC236}">
                <a16:creationId xmlns:a16="http://schemas.microsoft.com/office/drawing/2014/main" id="{32991B22-3D83-44CE-8645-D0C6A24257E1}"/>
              </a:ext>
            </a:extLst>
          </p:cNvPr>
          <p:cNvSpPr txBox="1">
            <a:spLocks noChangeArrowheads="1"/>
          </p:cNvSpPr>
          <p:nvPr/>
        </p:nvSpPr>
        <p:spPr bwMode="auto">
          <a:xfrm>
            <a:off x="2203872" y="236902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2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0-#ppt_w/2"/>
                                          </p:val>
                                        </p:tav>
                                        <p:tav tm="100000">
                                          <p:val>
                                            <p:strVal val="#ppt_x"/>
                                          </p:val>
                                        </p:tav>
                                      </p:tavLst>
                                    </p:anim>
                                    <p:anim calcmode="lin" valueType="num">
                                      <p:cBhvr additive="base">
                                        <p:cTn id="8" dur="500" fill="hold"/>
                                        <p:tgtEl>
                                          <p:spTgt spid="14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p:txBody>
      </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9" name="Text Box 33">
            <a:extLst>
              <a:ext uri="{FF2B5EF4-FFF2-40B4-BE49-F238E27FC236}">
                <a16:creationId xmlns:a16="http://schemas.microsoft.com/office/drawing/2014/main" id="{3DDF0090-558E-42A7-9620-F1B974B8A4A8}"/>
              </a:ext>
            </a:extLst>
          </p:cNvPr>
          <p:cNvSpPr txBox="1">
            <a:spLocks noChangeArrowheads="1"/>
          </p:cNvSpPr>
          <p:nvPr/>
        </p:nvSpPr>
        <p:spPr bwMode="auto">
          <a:xfrm>
            <a:off x="3661142" y="4553403"/>
            <a:ext cx="605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err="1">
                <a:solidFill>
                  <a:srgbClr val="66FF33"/>
                </a:solidFill>
                <a:latin typeface="Times New Roman"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sym typeface="Symbol" panose="05050102010706020507" pitchFamily="18" charset="2"/>
              </a:rPr>
              <a:t></a:t>
            </a:r>
            <a:r>
              <a:rPr 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i,j</a:t>
            </a:r>
            <a:r>
              <a:rPr lang="en-US" altLang="en-US" sz="2400" i="1" baseline="-25000" dirty="0">
                <a:solidFill>
                  <a:srgbClr val="66FF33"/>
                </a:solidFill>
                <a:latin typeface="Times New Roman" pitchFamily="18" charset="0"/>
                <a:sym typeface="Symbol" panose="05050102010706020507" pitchFamily="18" charset="2"/>
              </a:rPr>
              <a:t></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sz="2400" i="1" baseline="-25000" dirty="0">
                <a:solidFill>
                  <a:srgbClr val="FF00FF"/>
                </a:solidFill>
                <a:cs typeface="Times New Roman" panose="02020603050405020304" pitchFamily="18" charset="0"/>
                <a:sym typeface="Symbol" panose="05050102010706020507" pitchFamily="18" charset="2"/>
              </a:rPr>
              <a:t> </a:t>
            </a:r>
            <a:r>
              <a:rPr lang="en-US" altLang="en-US" sz="2400" i="1" dirty="0">
                <a:latin typeface="Times New Roman" pitchFamily="18" charset="0"/>
              </a:rPr>
              <a:t>+ </a:t>
            </a:r>
            <a:r>
              <a:rPr lang="en-US" altLang="en-US" sz="2400" i="1" dirty="0" err="1">
                <a:solidFill>
                  <a:srgbClr val="66FF33"/>
                </a:solidFill>
                <a:latin typeface="Times New Roman"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sym typeface="Symbol" panose="05050102010706020507" pitchFamily="18" charset="2"/>
              </a:rPr>
              <a:t></a:t>
            </a:r>
            <a:r>
              <a:rPr 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i</a:t>
            </a:r>
            <a:r>
              <a:rPr 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'',j</a:t>
            </a:r>
            <a:r>
              <a:rPr lang="en-US" altLang="en-US" sz="2400" i="1" baseline="-25000" dirty="0">
                <a:solidFill>
                  <a:srgbClr val="66FF33"/>
                </a:solidFill>
                <a:latin typeface="Times New Roman" pitchFamily="18" charset="0"/>
                <a:sym typeface="Symbol" panose="05050102010706020507" pitchFamily="18" charset="2"/>
              </a:rPr>
              <a:t></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r>
              <a:rPr lang="en-US" sz="2400" i="1" baseline="-25000" dirty="0">
                <a:solidFill>
                  <a:srgbClr val="FF00FF"/>
                </a:solidFill>
                <a:cs typeface="Times New Roman" panose="02020603050405020304" pitchFamily="18" charset="0"/>
                <a:sym typeface="Symbol" panose="05050102010706020507" pitchFamily="18" charset="2"/>
              </a:rPr>
              <a:t>' </a:t>
            </a:r>
            <a:endParaRPr lang="en-CA" altLang="en-US" sz="2400" i="1" baseline="-25000" dirty="0">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grpSp>
        <p:nvGrpSpPr>
          <p:cNvPr id="15" name="Group 14">
            <a:extLst>
              <a:ext uri="{FF2B5EF4-FFF2-40B4-BE49-F238E27FC236}">
                <a16:creationId xmlns:a16="http://schemas.microsoft.com/office/drawing/2014/main" id="{08688529-16E0-4A4D-BCD0-80C43F4AB10C}"/>
              </a:ext>
            </a:extLst>
          </p:cNvPr>
          <p:cNvGrpSpPr/>
          <p:nvPr/>
        </p:nvGrpSpPr>
        <p:grpSpPr>
          <a:xfrm>
            <a:off x="2513809" y="2665178"/>
            <a:ext cx="2190824" cy="1281013"/>
            <a:chOff x="2513809" y="2665178"/>
            <a:chExt cx="2190824" cy="1281013"/>
          </a:xfrm>
        </p:grpSpPr>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sp>
          <p:nvSpPr>
            <p:cNvPr id="323" name="TextBox 322">
              <a:extLst>
                <a:ext uri="{FF2B5EF4-FFF2-40B4-BE49-F238E27FC236}">
                  <a16:creationId xmlns:a16="http://schemas.microsoft.com/office/drawing/2014/main" id="{35DA7651-1FB1-4ADB-8930-45BD05388D86}"/>
                </a:ext>
              </a:extLst>
            </p:cNvPr>
            <p:cNvSpPr txBox="1"/>
            <p:nvPr/>
          </p:nvSpPr>
          <p:spPr bwMode="auto">
            <a:xfrm>
              <a:off x="2743200" y="2665178"/>
              <a:ext cx="10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endParaRPr lang="en-GB" sz="2400" dirty="0"/>
            </a:p>
          </p:txBody>
        </p:sp>
      </p:grp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60" name="TextBox 159">
            <a:extLst>
              <a:ext uri="{FF2B5EF4-FFF2-40B4-BE49-F238E27FC236}">
                <a16:creationId xmlns:a16="http://schemas.microsoft.com/office/drawing/2014/main" id="{1D09A4D9-CA6B-4ECE-9343-647010B45E65}"/>
              </a:ext>
            </a:extLst>
          </p:cNvPr>
          <p:cNvSpPr txBox="1"/>
          <p:nvPr/>
        </p:nvSpPr>
        <p:spPr bwMode="auto">
          <a:xfrm>
            <a:off x="2818802" y="4971119"/>
            <a:ext cx="4043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ym typeface="Symbol" pitchFamily="18" charset="2"/>
              </a:rPr>
              <a:t>This gate still needs two inputs.</a:t>
            </a:r>
          </a:p>
        </p:txBody>
      </p:sp>
      <p:sp>
        <p:nvSpPr>
          <p:cNvPr id="147" name="Text Box 33">
            <a:extLst>
              <a:ext uri="{FF2B5EF4-FFF2-40B4-BE49-F238E27FC236}">
                <a16:creationId xmlns:a16="http://schemas.microsoft.com/office/drawing/2014/main" id="{FA045634-370A-4C74-9132-2241F6ADD4DC}"/>
              </a:ext>
            </a:extLst>
          </p:cNvPr>
          <p:cNvSpPr txBox="1">
            <a:spLocks noChangeArrowheads="1"/>
          </p:cNvSpPr>
          <p:nvPr/>
        </p:nvSpPr>
        <p:spPr bwMode="auto">
          <a:xfrm>
            <a:off x="2203872" y="236902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0-#ppt_w/2"/>
                                          </p:val>
                                        </p:tav>
                                        <p:tav tm="100000">
                                          <p:val>
                                            <p:strVal val="#ppt_x"/>
                                          </p:val>
                                        </p:tav>
                                      </p:tavLst>
                                    </p:anim>
                                    <p:anim calcmode="lin" valueType="num">
                                      <p:cBhvr additive="base">
                                        <p:cTn id="8" dur="500" fill="hold"/>
                                        <p:tgtEl>
                                          <p:spTgt spid="1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500" fill="hold"/>
                                        <p:tgtEl>
                                          <p:spTgt spid="160"/>
                                        </p:tgtEl>
                                        <p:attrNameLst>
                                          <p:attrName>ppt_x</p:attrName>
                                        </p:attrNameLst>
                                      </p:cBhvr>
                                      <p:tavLst>
                                        <p:tav tm="0">
                                          <p:val>
                                            <p:strVal val="0-#ppt_w/2"/>
                                          </p:val>
                                        </p:tav>
                                        <p:tav tm="100000">
                                          <p:val>
                                            <p:strVal val="#ppt_x"/>
                                          </p:val>
                                        </p:tav>
                                      </p:tavLst>
                                    </p:anim>
                                    <p:anim calcmode="lin" valueType="num">
                                      <p:cBhvr additive="base">
                                        <p:cTn id="12" dur="500" fill="hold"/>
                                        <p:tgtEl>
                                          <p:spTgt spid="16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9"/>
                                        </p:tgtEl>
                                        <p:attrNameLst>
                                          <p:attrName>style.visibility</p:attrName>
                                        </p:attrNameLst>
                                      </p:cBhvr>
                                      <p:to>
                                        <p:strVal val="visible"/>
                                      </p:to>
                                    </p:set>
                                    <p:anim calcmode="lin" valueType="num">
                                      <p:cBhvr additive="base">
                                        <p:cTn id="15" dur="500" fill="hold"/>
                                        <p:tgtEl>
                                          <p:spTgt spid="309"/>
                                        </p:tgtEl>
                                        <p:attrNameLst>
                                          <p:attrName>ppt_x</p:attrName>
                                        </p:attrNameLst>
                                      </p:cBhvr>
                                      <p:tavLst>
                                        <p:tav tm="0">
                                          <p:val>
                                            <p:strVal val="0-#ppt_w/2"/>
                                          </p:val>
                                        </p:tav>
                                        <p:tav tm="100000">
                                          <p:val>
                                            <p:strVal val="#ppt_x"/>
                                          </p:val>
                                        </p:tav>
                                      </p:tavLst>
                                    </p:anim>
                                    <p:anim calcmode="lin" valueType="num">
                                      <p:cBhvr additive="base">
                                        <p:cTn id="16" dur="500" fill="hold"/>
                                        <p:tgtEl>
                                          <p:spTgt spid="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16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76" name="TextBox 275">
            <a:extLst>
              <a:ext uri="{FF2B5EF4-FFF2-40B4-BE49-F238E27FC236}">
                <a16:creationId xmlns:a16="http://schemas.microsoft.com/office/drawing/2014/main" id="{D1B2CBEB-E078-4B1D-A666-865AB209D0F3}"/>
              </a:ext>
            </a:extLst>
          </p:cNvPr>
          <p:cNvSpPr txBox="1"/>
          <p:nvPr/>
        </p:nvSpPr>
        <p:spPr bwMode="auto">
          <a:xfrm>
            <a:off x="232607" y="404597"/>
            <a:ext cx="90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tx2"/>
                </a:solidFill>
                <a:sym typeface="Symbol" pitchFamily="18" charset="2"/>
              </a:rPr>
              <a:t>Connections: </a:t>
            </a:r>
            <a:r>
              <a:rPr lang="en-US" sz="2400" dirty="0">
                <a:sym typeface="Symbol" pitchFamily="18" charset="2"/>
              </a:rPr>
              <a:t>For each input wire, we must learn which output feeds it.</a:t>
            </a:r>
          </a:p>
          <a:p>
            <a:r>
              <a:rPr lang="en-US" sz="2400" dirty="0">
                <a:sym typeface="Symbol" pitchFamily="18" charset="2"/>
              </a:rPr>
              <a:t>Better to fill in all possible connections.</a:t>
            </a:r>
          </a:p>
        </p:txBody>
      </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9" name="Text Box 33">
            <a:extLst>
              <a:ext uri="{FF2B5EF4-FFF2-40B4-BE49-F238E27FC236}">
                <a16:creationId xmlns:a16="http://schemas.microsoft.com/office/drawing/2014/main" id="{3DDF0090-558E-42A7-9620-F1B974B8A4A8}"/>
              </a:ext>
            </a:extLst>
          </p:cNvPr>
          <p:cNvSpPr txBox="1">
            <a:spLocks noChangeArrowheads="1"/>
          </p:cNvSpPr>
          <p:nvPr/>
        </p:nvSpPr>
        <p:spPr bwMode="auto">
          <a:xfrm>
            <a:off x="3661142" y="4553403"/>
            <a:ext cx="605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l-GR" altLang="en-US" sz="2400" dirty="0">
                <a:latin typeface="Times New Roman"/>
                <a:cs typeface="Times New Roman" panose="02020603050405020304" pitchFamily="18" charset="0"/>
                <a:sym typeface="Symbol" panose="05050102010706020507" pitchFamily="18" charset="2"/>
              </a:rPr>
              <a:t>∑</a:t>
            </a:r>
            <a:r>
              <a:rPr lang="en-CA" sz="2400" i="1" baseline="-25000" dirty="0" err="1"/>
              <a:t>i</a:t>
            </a:r>
            <a:r>
              <a:rPr lang="el-GR" altLang="en-US" sz="2400" i="1" baseline="-25000" dirty="0">
                <a:latin typeface="Times New Roman"/>
                <a:cs typeface="Times New Roman" panose="02020603050405020304" pitchFamily="18" charset="0"/>
                <a:sym typeface="Symbol" panose="05050102010706020507" pitchFamily="18" charset="2"/>
              </a:rPr>
              <a:t></a:t>
            </a:r>
            <a:r>
              <a:rPr lang="en-US" altLang="en-US" sz="2400" i="1" baseline="-25000" dirty="0">
                <a:latin typeface="Times New Roman"/>
                <a:cs typeface="Times New Roman" panose="02020603050405020304" pitchFamily="18" charset="0"/>
                <a:sym typeface="Symbol" panose="05050102010706020507" pitchFamily="18" charset="2"/>
              </a:rPr>
              <a:t>[m]</a:t>
            </a:r>
            <a:r>
              <a:rPr lang="en-CA" sz="2400" i="1" dirty="0">
                <a:solidFill>
                  <a:srgbClr val="66FF33"/>
                </a:solidFill>
              </a:rPr>
              <a:t> </a:t>
            </a:r>
            <a:r>
              <a:rPr lang="en-US" altLang="en-US" sz="2400" i="1" dirty="0" err="1">
                <a:solidFill>
                  <a:srgbClr val="66FF33"/>
                </a:solidFill>
                <a:latin typeface="Times New Roman"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itchFamily="18" charset="0"/>
                <a:sym typeface="Symbol" panose="05050102010706020507" pitchFamily="18" charset="2"/>
              </a:rPr>
              <a:t></a:t>
            </a:r>
            <a:r>
              <a:rPr lang="en-US" sz="2400" i="1" baseline="-25000" dirty="0" err="1">
                <a:solidFill>
                  <a:srgbClr val="66FF33"/>
                </a:solidFill>
                <a:latin typeface="Times New Roman" pitchFamily="18" charset="0"/>
                <a:cs typeface="Times New Roman" panose="02020603050405020304" pitchFamily="18" charset="0"/>
                <a:sym typeface="Symbol" panose="05050102010706020507" pitchFamily="18" charset="2"/>
              </a:rPr>
              <a:t>i,j</a:t>
            </a:r>
            <a:r>
              <a:rPr lang="en-US" altLang="en-US" sz="2400" i="1" baseline="-25000" dirty="0">
                <a:solidFill>
                  <a:srgbClr val="66FF33"/>
                </a:solidFill>
                <a:latin typeface="Times New Roman" pitchFamily="18" charset="0"/>
                <a:sym typeface="Symbol" panose="05050102010706020507" pitchFamily="18" charset="2"/>
              </a:rPr>
              <a:t></a:t>
            </a:r>
            <a:r>
              <a:rPr lang="en-US" altLang="en-US" sz="2400" i="1" baseline="-25000" dirty="0">
                <a:solidFill>
                  <a:srgbClr val="66FF33"/>
                </a:solidFill>
                <a:latin typeface="Times New Roman" pitchFamily="18" charset="0"/>
                <a:cs typeface="Times New Roman" panose="02020603050405020304" pitchFamily="18" charset="0"/>
                <a:sym typeface="Symbol" panose="05050102010706020507" pitchFamily="18" charset="2"/>
              </a:rPr>
              <a:t> </a:t>
            </a: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grpSp>
        <p:nvGrpSpPr>
          <p:cNvPr id="15" name="Group 14">
            <a:extLst>
              <a:ext uri="{FF2B5EF4-FFF2-40B4-BE49-F238E27FC236}">
                <a16:creationId xmlns:a16="http://schemas.microsoft.com/office/drawing/2014/main" id="{08688529-16E0-4A4D-BCD0-80C43F4AB10C}"/>
              </a:ext>
            </a:extLst>
          </p:cNvPr>
          <p:cNvGrpSpPr/>
          <p:nvPr/>
        </p:nvGrpSpPr>
        <p:grpSpPr>
          <a:xfrm>
            <a:off x="2513809" y="2665178"/>
            <a:ext cx="2190824" cy="1281013"/>
            <a:chOff x="2513809" y="2665178"/>
            <a:chExt cx="2190824" cy="1281013"/>
          </a:xfrm>
        </p:grpSpPr>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sp>
          <p:nvSpPr>
            <p:cNvPr id="323" name="TextBox 322">
              <a:extLst>
                <a:ext uri="{FF2B5EF4-FFF2-40B4-BE49-F238E27FC236}">
                  <a16:creationId xmlns:a16="http://schemas.microsoft.com/office/drawing/2014/main" id="{35DA7651-1FB1-4ADB-8930-45BD05388D86}"/>
                </a:ext>
              </a:extLst>
            </p:cNvPr>
            <p:cNvSpPr txBox="1"/>
            <p:nvPr/>
          </p:nvSpPr>
          <p:spPr bwMode="auto">
            <a:xfrm>
              <a:off x="2743200" y="2665178"/>
              <a:ext cx="1022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endParaRPr lang="en-GB" sz="2400" dirty="0"/>
            </a:p>
          </p:txBody>
        </p:sp>
      </p:grpSp>
      <p:grpSp>
        <p:nvGrpSpPr>
          <p:cNvPr id="150" name="Group 149">
            <a:extLst>
              <a:ext uri="{FF2B5EF4-FFF2-40B4-BE49-F238E27FC236}">
                <a16:creationId xmlns:a16="http://schemas.microsoft.com/office/drawing/2014/main" id="{31EBD351-698A-4810-BA92-9E9FD95352B0}"/>
              </a:ext>
            </a:extLst>
          </p:cNvPr>
          <p:cNvGrpSpPr/>
          <p:nvPr/>
        </p:nvGrpSpPr>
        <p:grpSpPr>
          <a:xfrm flipV="1">
            <a:off x="2470938" y="3368464"/>
            <a:ext cx="2233695" cy="2143814"/>
            <a:chOff x="2510634" y="2827305"/>
            <a:chExt cx="2233695" cy="2143814"/>
          </a:xfrm>
        </p:grpSpPr>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a:off x="2510634" y="3356621"/>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B684219F-C9FC-44E1-A74F-88672DFD4E83}"/>
                </a:ext>
              </a:extLst>
            </p:cNvPr>
            <p:cNvCxnSpPr>
              <a:cxnSpLocks/>
            </p:cNvCxnSpPr>
            <p:nvPr/>
          </p:nvCxnSpPr>
          <p:spPr bwMode="auto">
            <a:xfrm flipV="1">
              <a:off x="2510634" y="4393392"/>
              <a:ext cx="2233695" cy="577727"/>
            </a:xfrm>
            <a:prstGeom prst="straightConnector1">
              <a:avLst/>
            </a:prstGeom>
            <a:noFill/>
            <a:ln w="19050" cap="sq" cmpd="sng" algn="ctr">
              <a:solidFill>
                <a:srgbClr val="FFC000"/>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DA87EE6C-FC85-45F7-BB25-36CA667023B0}"/>
                </a:ext>
              </a:extLst>
            </p:cNvPr>
            <p:cNvCxnSpPr>
              <a:cxnSpLocks/>
            </p:cNvCxnSpPr>
            <p:nvPr/>
          </p:nvCxnSpPr>
          <p:spPr bwMode="auto">
            <a:xfrm>
              <a:off x="2513809" y="3889845"/>
              <a:ext cx="2230520" cy="474906"/>
            </a:xfrm>
            <a:prstGeom prst="straightConnector1">
              <a:avLst/>
            </a:prstGeom>
            <a:noFill/>
            <a:ln w="19050" cap="sq" cmpd="sng" algn="ctr">
              <a:solidFill>
                <a:srgbClr val="FFC000"/>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F1BEA7DD-26F0-4AA0-82C5-59DFADAEF70A}"/>
                </a:ext>
              </a:extLst>
            </p:cNvPr>
            <p:cNvCxnSpPr>
              <a:cxnSpLocks/>
            </p:cNvCxnSpPr>
            <p:nvPr/>
          </p:nvCxnSpPr>
          <p:spPr bwMode="auto">
            <a:xfrm>
              <a:off x="2513809" y="2827305"/>
              <a:ext cx="2230520" cy="1503159"/>
            </a:xfrm>
            <a:prstGeom prst="straightConnector1">
              <a:avLst/>
            </a:prstGeom>
            <a:noFill/>
            <a:ln w="19050" cap="sq" cmpd="sng" algn="ctr">
              <a:solidFill>
                <a:srgbClr val="FFC000"/>
              </a:solidFill>
              <a:prstDash val="solid"/>
              <a:round/>
              <a:headEnd type="none" w="med" len="med"/>
              <a:tailEnd type="triangle"/>
            </a:ln>
            <a:effectLst/>
          </p:spPr>
        </p:cxnSp>
        <p:cxnSp>
          <p:nvCxnSpPr>
            <p:cNvPr id="158" name="Straight Arrow Connector 157">
              <a:extLst>
                <a:ext uri="{FF2B5EF4-FFF2-40B4-BE49-F238E27FC236}">
                  <a16:creationId xmlns:a16="http://schemas.microsoft.com/office/drawing/2014/main" id="{34E70A9E-6023-41C4-B3BD-C0E3BF5F7532}"/>
                </a:ext>
              </a:extLst>
            </p:cNvPr>
            <p:cNvCxnSpPr>
              <a:cxnSpLocks/>
            </p:cNvCxnSpPr>
            <p:nvPr/>
          </p:nvCxnSpPr>
          <p:spPr bwMode="auto">
            <a:xfrm flipV="1">
              <a:off x="2553505" y="4364751"/>
              <a:ext cx="2190824" cy="80045"/>
            </a:xfrm>
            <a:prstGeom prst="straightConnector1">
              <a:avLst/>
            </a:prstGeom>
            <a:noFill/>
            <a:ln w="19050" cap="sq" cmpd="sng" algn="ctr">
              <a:solidFill>
                <a:srgbClr val="FFC000"/>
              </a:solidFill>
              <a:prstDash val="solid"/>
              <a:round/>
              <a:headEnd type="none" w="med" len="med"/>
              <a:tailEnd type="triangle"/>
            </a:ln>
            <a:effectLst/>
          </p:spPr>
        </p:cxnSp>
      </p:grp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47" name="Text Box 33">
            <a:extLst>
              <a:ext uri="{FF2B5EF4-FFF2-40B4-BE49-F238E27FC236}">
                <a16:creationId xmlns:a16="http://schemas.microsoft.com/office/drawing/2014/main" id="{FA045634-370A-4C74-9132-2241F6ADD4DC}"/>
              </a:ext>
            </a:extLst>
          </p:cNvPr>
          <p:cNvSpPr txBox="1">
            <a:spLocks noChangeArrowheads="1"/>
          </p:cNvSpPr>
          <p:nvPr/>
        </p:nvSpPr>
        <p:spPr bwMode="auto">
          <a:xfrm>
            <a:off x="2203872" y="2369022"/>
            <a:ext cx="846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dirty="0" err="1">
                <a:solidFill>
                  <a:srgbClr val="FF00FF"/>
                </a:solidFill>
                <a:latin typeface="Times New Roman" pitchFamily="18" charset="0"/>
              </a:rPr>
              <a:t>y</a:t>
            </a:r>
            <a:r>
              <a:rPr lang="en-US" sz="2400" i="1" baseline="-25000" dirty="0" err="1">
                <a:solidFill>
                  <a:srgbClr val="FF00FF"/>
                </a:solidFill>
                <a:cs typeface="Times New Roman" panose="02020603050405020304" pitchFamily="18" charset="0"/>
                <a:sym typeface="Symbol" panose="05050102010706020507" pitchFamily="18" charset="2"/>
              </a:rPr>
              <a:t>i</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B401832D-EC28-4352-A056-4BC7DD0D5504}"/>
              </a:ext>
            </a:extLst>
          </p:cNvPr>
          <p:cNvSpPr txBox="1"/>
          <p:nvPr/>
        </p:nvSpPr>
        <p:spPr bwMode="auto">
          <a:xfrm>
            <a:off x="2818801" y="4985407"/>
            <a:ext cx="61251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ym typeface="Symbol" pitchFamily="18" charset="2"/>
              </a:rPr>
              <a:t>This is now a normal full level neural network.</a:t>
            </a:r>
          </a:p>
          <a:p>
            <a:r>
              <a:rPr lang="en-US" sz="2400" dirty="0">
                <a:sym typeface="Symbol" pitchFamily="18" charset="2"/>
              </a:rPr>
              <a:t>So it should learn our training data just fine.</a:t>
            </a:r>
          </a:p>
        </p:txBody>
      </p:sp>
    </p:spTree>
    <p:extLst>
      <p:ext uri="{BB962C8B-B14F-4D97-AF65-F5344CB8AC3E}">
        <p14:creationId xmlns:p14="http://schemas.microsoft.com/office/powerpoint/2010/main" val="11244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
                                            <p:txEl>
                                              <p:pRg st="1" end="1"/>
                                            </p:txEl>
                                          </p:spTgt>
                                        </p:tgtEl>
                                        <p:attrNameLst>
                                          <p:attrName>style.visibility</p:attrName>
                                        </p:attrNameLst>
                                      </p:cBhvr>
                                      <p:to>
                                        <p:strVal val="visible"/>
                                      </p:to>
                                    </p:set>
                                    <p:anim calcmode="lin" valueType="num">
                                      <p:cBhvr additive="base">
                                        <p:cTn id="7" dur="500" fill="hold"/>
                                        <p:tgtEl>
                                          <p:spTgt spid="27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0-#ppt_w/2"/>
                                          </p:val>
                                        </p:tav>
                                        <p:tav tm="100000">
                                          <p:val>
                                            <p:strVal val="#ppt_x"/>
                                          </p:val>
                                        </p:tav>
                                      </p:tavLst>
                                    </p:anim>
                                    <p:anim calcmode="lin" valueType="num">
                                      <p:cBhvr additive="base">
                                        <p:cTn id="12" dur="500" fill="hold"/>
                                        <p:tgtEl>
                                          <p:spTgt spid="1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9"/>
                                        </p:tgtEl>
                                        <p:attrNameLst>
                                          <p:attrName>style.visibility</p:attrName>
                                        </p:attrNameLst>
                                      </p:cBhvr>
                                      <p:to>
                                        <p:strVal val="visible"/>
                                      </p:to>
                                    </p:set>
                                    <p:anim calcmode="lin" valueType="num">
                                      <p:cBhvr additive="base">
                                        <p:cTn id="15" dur="500" fill="hold"/>
                                        <p:tgtEl>
                                          <p:spTgt spid="309"/>
                                        </p:tgtEl>
                                        <p:attrNameLst>
                                          <p:attrName>ppt_x</p:attrName>
                                        </p:attrNameLst>
                                      </p:cBhvr>
                                      <p:tavLst>
                                        <p:tav tm="0">
                                          <p:val>
                                            <p:strVal val="0-#ppt_w/2"/>
                                          </p:val>
                                        </p:tav>
                                        <p:tav tm="100000">
                                          <p:val>
                                            <p:strVal val="#ppt_x"/>
                                          </p:val>
                                        </p:tav>
                                      </p:tavLst>
                                    </p:anim>
                                    <p:anim calcmode="lin" valueType="num">
                                      <p:cBhvr additive="base">
                                        <p:cTn id="16" dur="500" fill="hold"/>
                                        <p:tgtEl>
                                          <p:spTgt spid="30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9">
                                            <p:txEl>
                                              <p:pRg st="0" end="0"/>
                                            </p:txEl>
                                          </p:spTgt>
                                        </p:tgtEl>
                                        <p:attrNameLst>
                                          <p:attrName>style.visibility</p:attrName>
                                        </p:attrNameLst>
                                      </p:cBhvr>
                                      <p:to>
                                        <p:strVal val="visible"/>
                                      </p:to>
                                    </p:set>
                                    <p:anim calcmode="lin" valueType="num">
                                      <p:cBhvr additive="base">
                                        <p:cTn id="21" dur="500" fill="hold"/>
                                        <p:tgtEl>
                                          <p:spTgt spid="14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9">
                                            <p:txEl>
                                              <p:pRg st="1" end="1"/>
                                            </p:txEl>
                                          </p:spTgt>
                                        </p:tgtEl>
                                        <p:attrNameLst>
                                          <p:attrName>style.visibility</p:attrName>
                                        </p:attrNameLst>
                                      </p:cBhvr>
                                      <p:to>
                                        <p:strVal val="visible"/>
                                      </p:to>
                                    </p:set>
                                    <p:anim calcmode="lin" valueType="num">
                                      <p:cBhvr additive="base">
                                        <p:cTn id="27" dur="500" fill="hold"/>
                                        <p:tgtEl>
                                          <p:spTgt spid="149">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6DCC89-18D4-438C-891D-AD6B35CD3749}"/>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grpSp>
        <p:nvGrpSpPr>
          <p:cNvPr id="3" name="Group 2">
            <a:extLst>
              <a:ext uri="{FF2B5EF4-FFF2-40B4-BE49-F238E27FC236}">
                <a16:creationId xmlns:a16="http://schemas.microsoft.com/office/drawing/2014/main" id="{03605EAB-3E4F-6002-EC52-9A86FBF2D94B}"/>
              </a:ext>
            </a:extLst>
          </p:cNvPr>
          <p:cNvGrpSpPr/>
          <p:nvPr/>
        </p:nvGrpSpPr>
        <p:grpSpPr>
          <a:xfrm>
            <a:off x="2207888" y="866700"/>
            <a:ext cx="4711527" cy="2011680"/>
            <a:chOff x="1954316" y="823924"/>
            <a:chExt cx="4711527" cy="2011680"/>
          </a:xfrm>
        </p:grpSpPr>
        <p:sp>
          <p:nvSpPr>
            <p:cNvPr id="4" name="Rectangle 3">
              <a:extLst>
                <a:ext uri="{FF2B5EF4-FFF2-40B4-BE49-F238E27FC236}">
                  <a16:creationId xmlns:a16="http://schemas.microsoft.com/office/drawing/2014/main" id="{237871B0-05DF-2FC6-BB8E-D69A3633321C}"/>
                </a:ext>
              </a:extLst>
            </p:cNvPr>
            <p:cNvSpPr/>
            <p:nvPr/>
          </p:nvSpPr>
          <p:spPr>
            <a:xfrm>
              <a:off x="1954316" y="823924"/>
              <a:ext cx="4711527" cy="201168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a:extLst>
                <a:ext uri="{FF2B5EF4-FFF2-40B4-BE49-F238E27FC236}">
                  <a16:creationId xmlns:a16="http://schemas.microsoft.com/office/drawing/2014/main" id="{E68A5F65-F0A2-3F5D-09D5-05E148C8A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39" y="943194"/>
              <a:ext cx="4059564" cy="1858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F6E0A2B-4898-DD94-72FA-0ABB70D33B69}"/>
              </a:ext>
            </a:extLst>
          </p:cNvPr>
          <p:cNvGrpSpPr/>
          <p:nvPr/>
        </p:nvGrpSpPr>
        <p:grpSpPr>
          <a:xfrm>
            <a:off x="3738752" y="1211974"/>
            <a:ext cx="394937" cy="1595470"/>
            <a:chOff x="6885785" y="1153988"/>
            <a:chExt cx="394937" cy="1595470"/>
          </a:xfrm>
        </p:grpSpPr>
        <p:cxnSp>
          <p:nvCxnSpPr>
            <p:cNvPr id="75" name="Straight Arrow Connector 74">
              <a:extLst>
                <a:ext uri="{FF2B5EF4-FFF2-40B4-BE49-F238E27FC236}">
                  <a16:creationId xmlns:a16="http://schemas.microsoft.com/office/drawing/2014/main" id="{71A14146-23F9-05E0-E86D-4972160808B3}"/>
                </a:ext>
              </a:extLst>
            </p:cNvPr>
            <p:cNvCxnSpPr/>
            <p:nvPr/>
          </p:nvCxnSpPr>
          <p:spPr bwMode="auto">
            <a:xfrm>
              <a:off x="6937697" y="1153988"/>
              <a:ext cx="0" cy="1595470"/>
            </a:xfrm>
            <a:prstGeom prst="straightConnector1">
              <a:avLst/>
            </a:prstGeom>
            <a:noFill/>
            <a:ln w="6350" cap="sq" cmpd="sng" algn="ctr">
              <a:solidFill>
                <a:schemeClr val="bg2"/>
              </a:solidFill>
              <a:prstDash val="solid"/>
              <a:round/>
              <a:headEnd type="arrow" w="med" len="med"/>
              <a:tailEnd type="arrow"/>
            </a:ln>
            <a:effectLst/>
          </p:spPr>
        </p:cxnSp>
        <p:sp>
          <p:nvSpPr>
            <p:cNvPr id="76" name="TextBox 75">
              <a:extLst>
                <a:ext uri="{FF2B5EF4-FFF2-40B4-BE49-F238E27FC236}">
                  <a16:creationId xmlns:a16="http://schemas.microsoft.com/office/drawing/2014/main" id="{1F0967DC-0E80-0E85-EFE8-C8863C169A9A}"/>
                </a:ext>
              </a:extLst>
            </p:cNvPr>
            <p:cNvSpPr txBox="1"/>
            <p:nvPr/>
          </p:nvSpPr>
          <p:spPr bwMode="auto">
            <a:xfrm>
              <a:off x="6885785" y="1728791"/>
              <a:ext cx="39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chemeClr val="bg2"/>
                  </a:solidFill>
                </a:rPr>
                <a:t>m</a:t>
              </a:r>
            </a:p>
          </p:txBody>
        </p:sp>
      </p:grpSp>
      <p:sp>
        <p:nvSpPr>
          <p:cNvPr id="89" name="Title 1">
            <a:extLst>
              <a:ext uri="{FF2B5EF4-FFF2-40B4-BE49-F238E27FC236}">
                <a16:creationId xmlns:a16="http://schemas.microsoft.com/office/drawing/2014/main" id="{F1A2B711-CB54-D0EF-00DE-930CC686C20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grpSp>
        <p:nvGrpSpPr>
          <p:cNvPr id="8" name="Group 7">
            <a:extLst>
              <a:ext uri="{FF2B5EF4-FFF2-40B4-BE49-F238E27FC236}">
                <a16:creationId xmlns:a16="http://schemas.microsoft.com/office/drawing/2014/main" id="{D64E7251-CE5E-FF43-10F4-184BE627C9B8}"/>
              </a:ext>
            </a:extLst>
          </p:cNvPr>
          <p:cNvGrpSpPr/>
          <p:nvPr/>
        </p:nvGrpSpPr>
        <p:grpSpPr>
          <a:xfrm>
            <a:off x="2256376" y="1692812"/>
            <a:ext cx="566930" cy="568102"/>
            <a:chOff x="1828800" y="1647987"/>
            <a:chExt cx="566930" cy="568102"/>
          </a:xfrm>
        </p:grpSpPr>
        <p:sp>
          <p:nvSpPr>
            <p:cNvPr id="9" name="Rectangle 8">
              <a:extLst>
                <a:ext uri="{FF2B5EF4-FFF2-40B4-BE49-F238E27FC236}">
                  <a16:creationId xmlns:a16="http://schemas.microsoft.com/office/drawing/2014/main" id="{3B0AF64F-71BF-7663-5573-708DFD63B10C}"/>
                </a:ext>
              </a:extLst>
            </p:cNvPr>
            <p:cNvSpPr/>
            <p:nvPr/>
          </p:nvSpPr>
          <p:spPr>
            <a:xfrm>
              <a:off x="1828800" y="1647987"/>
              <a:ext cx="410980" cy="377564"/>
            </a:xfrm>
            <a:prstGeom prst="rect">
              <a:avLst/>
            </a:prstGeom>
            <a:solidFill>
              <a:schemeClr val="tx1"/>
            </a:solidFill>
            <a:ln w="25400">
              <a:solidFill>
                <a:schemeClr val="bg2"/>
              </a:solidFill>
            </a:ln>
          </p:spPr>
          <p:txBody>
            <a:bodyPr wrap="none" rtlCol="0" anchor="ctr">
              <a:spAutoFit/>
            </a:bodyPr>
            <a:lstStyle/>
            <a:p>
              <a:pPr algn="ctr"/>
              <a:endParaRPr lang="en-CA" sz="3200">
                <a:cs typeface="Times New Roman" panose="02020603050405020304" pitchFamily="18" charset="0"/>
                <a:sym typeface="Symbol" panose="05050102010706020507" pitchFamily="18" charset="2"/>
              </a:endParaRPr>
            </a:p>
          </p:txBody>
        </p:sp>
        <p:pic>
          <p:nvPicPr>
            <p:cNvPr id="10" name="Picture 10" descr="Image result for bicycle">
              <a:extLst>
                <a:ext uri="{FF2B5EF4-FFF2-40B4-BE49-F238E27FC236}">
                  <a16:creationId xmlns:a16="http://schemas.microsoft.com/office/drawing/2014/main" id="{32C18BBE-745E-D834-7C00-2C7F0B7E9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28" y="1658695"/>
              <a:ext cx="356183" cy="327222"/>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1F64E2FA-182C-60DE-3398-4E578260D3F3}"/>
                </a:ext>
              </a:extLst>
            </p:cNvPr>
            <p:cNvSpPr/>
            <p:nvPr/>
          </p:nvSpPr>
          <p:spPr>
            <a:xfrm>
              <a:off x="2108472" y="1846757"/>
              <a:ext cx="287258" cy="369332"/>
            </a:xfrm>
            <a:prstGeom prst="rect">
              <a:avLst/>
            </a:prstGeom>
          </p:spPr>
          <p:txBody>
            <a:bodyPr wrap="none">
              <a:spAutoFit/>
            </a:bodyPr>
            <a:lstStyle/>
            <a:p>
              <a:r>
                <a:rPr lang="en-US" altLang="en-US" sz="1800" i="1" dirty="0">
                  <a:solidFill>
                    <a:srgbClr val="FF00FF"/>
                  </a:solidFill>
                  <a:sym typeface="Symbol" panose="05050102010706020507" pitchFamily="18" charset="2"/>
                </a:rPr>
                <a:t>x</a:t>
              </a:r>
              <a:endParaRPr lang="en-CA" sz="1800" dirty="0"/>
            </a:p>
          </p:txBody>
        </p:sp>
      </p:grpSp>
      <p:grpSp>
        <p:nvGrpSpPr>
          <p:cNvPr id="42" name="Group 41">
            <a:extLst>
              <a:ext uri="{FF2B5EF4-FFF2-40B4-BE49-F238E27FC236}">
                <a16:creationId xmlns:a16="http://schemas.microsoft.com/office/drawing/2014/main" id="{4209AEDD-759F-251A-898F-D3C41545F9C9}"/>
              </a:ext>
            </a:extLst>
          </p:cNvPr>
          <p:cNvGrpSpPr/>
          <p:nvPr/>
        </p:nvGrpSpPr>
        <p:grpSpPr>
          <a:xfrm>
            <a:off x="6025717" y="1631773"/>
            <a:ext cx="577773" cy="477486"/>
            <a:chOff x="6180835" y="1600200"/>
            <a:chExt cx="577773" cy="477486"/>
          </a:xfrm>
        </p:grpSpPr>
        <p:sp>
          <p:nvSpPr>
            <p:cNvPr id="43" name="Rectangle 42">
              <a:extLst>
                <a:ext uri="{FF2B5EF4-FFF2-40B4-BE49-F238E27FC236}">
                  <a16:creationId xmlns:a16="http://schemas.microsoft.com/office/drawing/2014/main" id="{36471D2C-8124-6F2C-2C57-2436849098F3}"/>
                </a:ext>
              </a:extLst>
            </p:cNvPr>
            <p:cNvSpPr/>
            <p:nvPr/>
          </p:nvSpPr>
          <p:spPr>
            <a:xfrm>
              <a:off x="6362626" y="1736977"/>
              <a:ext cx="321748" cy="340709"/>
            </a:xfrm>
            <a:prstGeom prst="rect">
              <a:avLst/>
            </a:prstGeom>
            <a:solidFill>
              <a:srgbClr val="FFFFFF"/>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grpSp>
          <p:nvGrpSpPr>
            <p:cNvPr id="44" name="Group 43">
              <a:extLst>
                <a:ext uri="{FF2B5EF4-FFF2-40B4-BE49-F238E27FC236}">
                  <a16:creationId xmlns:a16="http://schemas.microsoft.com/office/drawing/2014/main" id="{69E4E18D-36CF-D261-7C3F-FDD2AE6AC042}"/>
                </a:ext>
              </a:extLst>
            </p:cNvPr>
            <p:cNvGrpSpPr/>
            <p:nvPr/>
          </p:nvGrpSpPr>
          <p:grpSpPr>
            <a:xfrm>
              <a:off x="6180835" y="1600200"/>
              <a:ext cx="577773" cy="461665"/>
              <a:chOff x="6180835" y="1600200"/>
              <a:chExt cx="577773" cy="461665"/>
            </a:xfrm>
          </p:grpSpPr>
          <p:sp>
            <p:nvSpPr>
              <p:cNvPr id="45" name="Oval 44">
                <a:extLst>
                  <a:ext uri="{FF2B5EF4-FFF2-40B4-BE49-F238E27FC236}">
                    <a16:creationId xmlns:a16="http://schemas.microsoft.com/office/drawing/2014/main" id="{0BED1087-C9D0-54A2-68D4-B04B1BEC48D5}"/>
                  </a:ext>
                </a:extLst>
              </p:cNvPr>
              <p:cNvSpPr/>
              <p:nvPr/>
            </p:nvSpPr>
            <p:spPr>
              <a:xfrm>
                <a:off x="6180835" y="1833947"/>
                <a:ext cx="136992" cy="125855"/>
              </a:xfrm>
              <a:prstGeom prst="ellipse">
                <a:avLst/>
              </a:prstGeom>
              <a:solidFill>
                <a:srgbClr val="FF0000"/>
              </a:solidFill>
              <a:ln>
                <a:noFill/>
              </a:ln>
            </p:spPr>
            <p:txBody>
              <a:bodyPr wrap="square" rtlCol="0" anchor="ctr">
                <a:spAutoFit/>
              </a:bodyPr>
              <a:lstStyle/>
              <a:p>
                <a:pPr algn="l"/>
                <a:endParaRPr lang="en-CA" sz="240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E5C09D8-EB6A-E3C2-B877-D958A56286FA}"/>
                      </a:ext>
                    </a:extLst>
                  </p:cNvPr>
                  <p:cNvSpPr txBox="1"/>
                  <p:nvPr/>
                </p:nvSpPr>
                <p:spPr bwMode="auto">
                  <a:xfrm>
                    <a:off x="6229878" y="1600200"/>
                    <a:ext cx="52873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b="0" i="1" smtClean="0">
                                      <a:solidFill>
                                        <a:srgbClr val="FF0000"/>
                                      </a:solidFill>
                                      <a:latin typeface="Cambria Math" panose="02040503050406030204" pitchFamily="18" charset="0"/>
                                      <a:sym typeface="Symbol" panose="05050102010706020507" pitchFamily="18" charset="2"/>
                                    </a:rPr>
                                    <m:t>𝑦</m:t>
                                  </m:r>
                                </m:e>
                              </m:acc>
                            </m:e>
                            <m:sub>
                              <m:r>
                                <a:rPr lang="en-US" altLang="en-US" sz="2400" b="0" i="1" smtClean="0">
                                  <a:solidFill>
                                    <a:srgbClr val="FF0000"/>
                                  </a:solidFill>
                                  <a:latin typeface="Cambria Math" panose="02040503050406030204" pitchFamily="18" charset="0"/>
                                  <a:sym typeface="Symbol" panose="05050102010706020507" pitchFamily="18" charset="2"/>
                                </a:rPr>
                                <m:t>𝑟</m:t>
                              </m:r>
                            </m:sub>
                          </m:sSub>
                        </m:oMath>
                      </m:oMathPara>
                    </a14:m>
                    <a:endParaRPr lang="en-GB" sz="2400" dirty="0">
                      <a:solidFill>
                        <a:srgbClr val="FF0000"/>
                      </a:solidFill>
                    </a:endParaRPr>
                  </a:p>
                </p:txBody>
              </p:sp>
            </mc:Choice>
            <mc:Fallback xmlns="">
              <p:sp>
                <p:nvSpPr>
                  <p:cNvPr id="46" name="TextBox 45">
                    <a:extLst>
                      <a:ext uri="{FF2B5EF4-FFF2-40B4-BE49-F238E27FC236}">
                        <a16:creationId xmlns:a16="http://schemas.microsoft.com/office/drawing/2014/main" id="{BE5C09D8-EB6A-E3C2-B877-D958A56286FA}"/>
                      </a:ext>
                    </a:extLst>
                  </p:cNvPr>
                  <p:cNvSpPr txBox="1">
                    <a:spLocks noRot="1" noChangeAspect="1" noMove="1" noResize="1" noEditPoints="1" noAdjustHandles="1" noChangeArrowheads="1" noChangeShapeType="1" noTextEdit="1"/>
                  </p:cNvSpPr>
                  <p:nvPr/>
                </p:nvSpPr>
                <p:spPr bwMode="auto">
                  <a:xfrm>
                    <a:off x="6229878" y="1600200"/>
                    <a:ext cx="528730" cy="461665"/>
                  </a:xfrm>
                  <a:prstGeom prst="rect">
                    <a:avLst/>
                  </a:prstGeom>
                  <a:blipFill>
                    <a:blip r:embed="rId5"/>
                    <a:stretch>
                      <a:fillRect t="-18667" r="-27907"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grpSp>
      <p:grpSp>
        <p:nvGrpSpPr>
          <p:cNvPr id="114" name="Group 113">
            <a:extLst>
              <a:ext uri="{FF2B5EF4-FFF2-40B4-BE49-F238E27FC236}">
                <a16:creationId xmlns:a16="http://schemas.microsoft.com/office/drawing/2014/main" id="{CE8E3328-8AEC-40AA-997A-B94D465199E6}"/>
              </a:ext>
            </a:extLst>
          </p:cNvPr>
          <p:cNvGrpSpPr/>
          <p:nvPr/>
        </p:nvGrpSpPr>
        <p:grpSpPr>
          <a:xfrm>
            <a:off x="1356067" y="4474588"/>
            <a:ext cx="2622577" cy="1516712"/>
            <a:chOff x="6521423" y="1688809"/>
            <a:chExt cx="2622577" cy="1516712"/>
          </a:xfrm>
        </p:grpSpPr>
        <p:grpSp>
          <p:nvGrpSpPr>
            <p:cNvPr id="115" name="Group 114">
              <a:extLst>
                <a:ext uri="{FF2B5EF4-FFF2-40B4-BE49-F238E27FC236}">
                  <a16:creationId xmlns:a16="http://schemas.microsoft.com/office/drawing/2014/main" id="{7444437B-9EC4-6F15-1106-9D2FA20C301F}"/>
                </a:ext>
              </a:extLst>
            </p:cNvPr>
            <p:cNvGrpSpPr/>
            <p:nvPr/>
          </p:nvGrpSpPr>
          <p:grpSpPr>
            <a:xfrm>
              <a:off x="6521423" y="1688809"/>
              <a:ext cx="2622577" cy="1516712"/>
              <a:chOff x="3447749" y="5442229"/>
              <a:chExt cx="2622577" cy="1516712"/>
            </a:xfrm>
          </p:grpSpPr>
          <p:grpSp>
            <p:nvGrpSpPr>
              <p:cNvPr id="117" name="Group 116">
                <a:extLst>
                  <a:ext uri="{FF2B5EF4-FFF2-40B4-BE49-F238E27FC236}">
                    <a16:creationId xmlns:a16="http://schemas.microsoft.com/office/drawing/2014/main" id="{89005DF5-C583-BD6E-1D22-CBA75B6A0610}"/>
                  </a:ext>
                </a:extLst>
              </p:cNvPr>
              <p:cNvGrpSpPr/>
              <p:nvPr/>
            </p:nvGrpSpPr>
            <p:grpSpPr>
              <a:xfrm>
                <a:off x="3447749" y="5442229"/>
                <a:ext cx="2425366" cy="1154376"/>
                <a:chOff x="6389370" y="4612005"/>
                <a:chExt cx="2723085" cy="1269565"/>
              </a:xfrm>
            </p:grpSpPr>
            <p:grpSp>
              <p:nvGrpSpPr>
                <p:cNvPr id="119" name="Group 118">
                  <a:extLst>
                    <a:ext uri="{FF2B5EF4-FFF2-40B4-BE49-F238E27FC236}">
                      <a16:creationId xmlns:a16="http://schemas.microsoft.com/office/drawing/2014/main" id="{4F931592-CA64-400A-DB1B-C8CF246827CE}"/>
                    </a:ext>
                  </a:extLst>
                </p:cNvPr>
                <p:cNvGrpSpPr/>
                <p:nvPr/>
              </p:nvGrpSpPr>
              <p:grpSpPr>
                <a:xfrm>
                  <a:off x="6389370" y="4612005"/>
                  <a:ext cx="2723085" cy="1269565"/>
                  <a:chOff x="457200" y="990600"/>
                  <a:chExt cx="4619625" cy="3076575"/>
                </a:xfrm>
              </p:grpSpPr>
              <p:pic>
                <p:nvPicPr>
                  <p:cNvPr id="121" name="Picture 120" descr="Image result for sigmoid function">
                    <a:extLst>
                      <a:ext uri="{FF2B5EF4-FFF2-40B4-BE49-F238E27FC236}">
                        <a16:creationId xmlns:a16="http://schemas.microsoft.com/office/drawing/2014/main" id="{B709EAEA-4750-A95B-12BC-1D3E21951A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a:extLst>
                      <a:ext uri="{FF2B5EF4-FFF2-40B4-BE49-F238E27FC236}">
                        <a16:creationId xmlns:a16="http://schemas.microsoft.com/office/drawing/2014/main" id="{AAA94F50-C0F3-8F05-9FD4-E68CFDBA62E4}"/>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123" name="Straight Connector 122">
                    <a:extLst>
                      <a:ext uri="{FF2B5EF4-FFF2-40B4-BE49-F238E27FC236}">
                        <a16:creationId xmlns:a16="http://schemas.microsoft.com/office/drawing/2014/main" id="{9F56B975-43BD-A08B-A714-B5BAABC8413E}"/>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120" name="Straight Connector 119">
                  <a:extLst>
                    <a:ext uri="{FF2B5EF4-FFF2-40B4-BE49-F238E27FC236}">
                      <a16:creationId xmlns:a16="http://schemas.microsoft.com/office/drawing/2014/main" id="{60F4AED2-5950-F821-59E8-49F04918ACE8}"/>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118" name="Rectangle 117">
                <a:extLst>
                  <a:ext uri="{FF2B5EF4-FFF2-40B4-BE49-F238E27FC236}">
                    <a16:creationId xmlns:a16="http://schemas.microsoft.com/office/drawing/2014/main" id="{D5419025-320D-86AB-CA85-377E3FBE3AED}"/>
                  </a:ext>
                </a:extLst>
              </p:cNvPr>
              <p:cNvSpPr/>
              <p:nvPr/>
            </p:nvSpPr>
            <p:spPr>
              <a:xfrm>
                <a:off x="3505200" y="6497276"/>
                <a:ext cx="2565126" cy="461665"/>
              </a:xfrm>
              <a:prstGeom prst="rect">
                <a:avLst/>
              </a:prstGeom>
            </p:spPr>
            <p:txBody>
              <a:bodyPr wrap="none">
                <a:spAutoFit/>
              </a:bodyPr>
              <a:lstStyle/>
              <a:p>
                <a:r>
                  <a:rPr lang="en-US" altLang="en-US" sz="2400" dirty="0"/>
                  <a:t>Rectilinear (</a:t>
                </a:r>
                <a:r>
                  <a:rPr lang="en-US" altLang="en-US" sz="2400" dirty="0" err="1"/>
                  <a:t>ReLU</a:t>
                </a:r>
                <a:r>
                  <a:rPr lang="en-US" altLang="en-US" sz="2400" dirty="0"/>
                  <a:t>)</a:t>
                </a:r>
                <a:endParaRPr lang="en-CA" sz="2400" dirty="0"/>
              </a:p>
            </p:txBody>
          </p:sp>
        </p:grpSp>
        <p:cxnSp>
          <p:nvCxnSpPr>
            <p:cNvPr id="116" name="Straight Connector 115">
              <a:extLst>
                <a:ext uri="{FF2B5EF4-FFF2-40B4-BE49-F238E27FC236}">
                  <a16:creationId xmlns:a16="http://schemas.microsoft.com/office/drawing/2014/main" id="{BA10FBF9-65CE-672A-3853-33792A25635A}"/>
                </a:ext>
              </a:extLst>
            </p:cNvPr>
            <p:cNvCxnSpPr/>
            <p:nvPr/>
          </p:nvCxnSpPr>
          <p:spPr bwMode="auto">
            <a:xfrm flipV="1">
              <a:off x="6802863" y="2600508"/>
              <a:ext cx="1004487" cy="0"/>
            </a:xfrm>
            <a:prstGeom prst="line">
              <a:avLst/>
            </a:prstGeom>
            <a:noFill/>
            <a:ln w="15875" cap="sq" cmpd="sng" algn="ctr">
              <a:solidFill>
                <a:srgbClr val="0070C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6E0F88BC-4036-4961-A60F-1D02EA05B48C}"/>
                  </a:ext>
                </a:extLst>
              </p:cNvPr>
              <p:cNvSpPr txBox="1"/>
              <p:nvPr/>
            </p:nvSpPr>
            <p:spPr bwMode="auto">
              <a:xfrm>
                <a:off x="571499" y="2864414"/>
                <a:ext cx="7772400" cy="156966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pPr defTabSz="685800" eaLnBrk="1" fontAlgn="auto" hangingPunct="1">
                  <a:spcBef>
                    <a:spcPts val="0"/>
                  </a:spcBef>
                  <a:spcAft>
                    <a:spcPts val="0"/>
                  </a:spcAft>
                </a:pPr>
                <a:r>
                  <a:rPr lang="en-US" altLang="en-US" sz="2400" dirty="0">
                    <a:solidFill>
                      <a:srgbClr val="FFFFFF"/>
                    </a:solidFill>
                  </a:rPr>
                  <a:t>Model discussed here:</a:t>
                </a:r>
                <a:r>
                  <a:rPr lang="en-US" altLang="en-US" sz="2400" dirty="0">
                    <a:solidFill>
                      <a:srgbClr val="FFFFFF"/>
                    </a:solidFill>
                    <a:cs typeface="Times New Roman" panose="02020603050405020304" pitchFamily="18" charset="0"/>
                    <a:sym typeface="Symbol" panose="05050102010706020507" pitchFamily="18" charset="2"/>
                  </a:rPr>
                  <a:t> </a:t>
                </a:r>
              </a:p>
              <a:p>
                <a:pPr marL="342900" indent="-342900" defTabSz="685800" fontAlgn="auto">
                  <a:spcBef>
                    <a:spcPts val="0"/>
                  </a:spcBef>
                  <a:spcAft>
                    <a:spcPts val="0"/>
                  </a:spcAft>
                  <a:buFont typeface="Arial" panose="020B0604020202020204" pitchFamily="34" charset="0"/>
                  <a:buChar char="•"/>
                </a:pPr>
                <a:r>
                  <a:rPr lang="en-US" altLang="en-US" sz="2400" dirty="0">
                    <a:cs typeface="Times New Roman" panose="02020603050405020304" pitchFamily="18" charset="0"/>
                  </a:rPr>
                  <a:t>Regression (real values)</a:t>
                </a:r>
              </a:p>
              <a:p>
                <a:pPr marL="342900" indent="-342900" defTabSz="685800" fontAlgn="auto">
                  <a:spcBef>
                    <a:spcPts val="0"/>
                  </a:spcBef>
                  <a:spcAft>
                    <a:spcPts val="0"/>
                  </a:spcAft>
                  <a:buFont typeface="Arial" panose="020B0604020202020204" pitchFamily="34" charset="0"/>
                  <a:buChar char="•"/>
                </a:pPr>
                <a:r>
                  <a:rPr lang="en-GB" sz="2400" i="1" dirty="0">
                    <a:solidFill>
                      <a:schemeClr val="accent1"/>
                    </a:solidFill>
                  </a:rPr>
                  <a:t>Error </a:t>
                </a:r>
                <a:r>
                  <a:rPr lang="en-US" altLang="en-US" sz="2400" dirty="0">
                    <a:solidFill>
                      <a:schemeClr val="accent1"/>
                    </a:solidFill>
                    <a:latin typeface="Times New Roman"/>
                    <a:cs typeface="Times New Roman" panose="02020603050405020304" pitchFamily="18" charset="0"/>
                    <a:sym typeface="Symbol" panose="05050102010706020507" pitchFamily="18" charset="2"/>
                  </a:rPr>
                  <a:t>=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FF"/>
                    </a:solidFill>
                    <a:latin typeface="Times New Roman"/>
                    <a:cs typeface="Times New Roman" panose="02020603050405020304" pitchFamily="18" charset="0"/>
                    <a:sym typeface="Symbol" panose="05050102010706020507" pitchFamily="18" charset="2"/>
                  </a:rPr>
                  <a:t>x</a:t>
                </a:r>
                <a:r>
                  <a:rPr lang="el-GR" altLang="en-US" sz="2400" dirty="0">
                    <a:solidFill>
                      <a:srgbClr val="FF00FF"/>
                    </a:solidFill>
                    <a:latin typeface="Times New Roman"/>
                    <a:cs typeface="Times New Roman" panose="02020603050405020304" pitchFamily="18" charset="0"/>
                    <a:sym typeface="Symbol" panose="05050102010706020507" pitchFamily="18" charset="2"/>
                  </a:rPr>
                  <a:t>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US" altLang="en-US" sz="2400" baseline="-25000" dirty="0">
                    <a:solidFill>
                      <a:srgbClr val="FF0000"/>
                    </a:solidFill>
                    <a:latin typeface="Times New Roman"/>
                    <a:cs typeface="Times New Roman" panose="02020603050405020304" pitchFamily="18" charset="0"/>
                    <a:sym typeface="Symbol" panose="05050102010706020507" pitchFamily="18" charset="2"/>
                  </a:rPr>
                  <a:t>r</a:t>
                </a:r>
                <a:r>
                  <a:rPr lang="en-US" altLang="en-US" sz="2400" dirty="0">
                    <a:solidFill>
                      <a:srgbClr val="FFC000"/>
                    </a:solidFill>
                    <a:sym typeface="Symbol" pitchFamily="18" charset="2"/>
                  </a:rPr>
                  <a:t> </a:t>
                </a:r>
                <a14:m>
                  <m:oMath xmlns:m="http://schemas.openxmlformats.org/officeDocument/2006/math">
                    <m:r>
                      <m:rPr>
                        <m:nor/>
                      </m:rPr>
                      <a:rPr lang="en-US" altLang="en-US" sz="2400" dirty="0">
                        <a:solidFill>
                          <a:srgbClr val="FFC000"/>
                        </a:solidFill>
                        <a:sym typeface="Symbol" pitchFamily="18" charset="2"/>
                      </a:rPr>
                      <m:t>½</m:t>
                    </m:r>
                    <m:sSup>
                      <m:sSupPr>
                        <m:ctrlPr>
                          <a:rPr lang="en-US" altLang="en-US" sz="2400" i="1">
                            <a:solidFill>
                              <a:schemeClr val="accent1"/>
                            </a:solidFill>
                            <a:latin typeface="Cambria Math" panose="02040503050406030204" pitchFamily="18" charset="0"/>
                            <a:sym typeface="Symbol" panose="05050102010706020507" pitchFamily="18" charset="2"/>
                          </a:rPr>
                        </m:ctrlPr>
                      </m:sSupPr>
                      <m:e>
                        <m:d>
                          <m:dPr>
                            <m:ctrlPr>
                              <a:rPr lang="en-US" altLang="en-US" sz="2400" i="1">
                                <a:solidFill>
                                  <a:schemeClr val="accent1"/>
                                </a:solidFill>
                                <a:latin typeface="Cambria Math" panose="02040503050406030204" pitchFamily="18" charset="0"/>
                                <a:sym typeface="Symbol" panose="05050102010706020507" pitchFamily="18" charset="2"/>
                              </a:rPr>
                            </m:ctrlPr>
                          </m:dPr>
                          <m:e>
                            <m:sSub>
                              <m:sSubPr>
                                <m:ctrlPr>
                                  <a:rPr lang="en-US" altLang="en-US" sz="2400" i="1">
                                    <a:solidFill>
                                      <a:srgbClr val="FF0000"/>
                                    </a:solidFill>
                                    <a:latin typeface="Cambria Math" panose="02040503050406030204" pitchFamily="18" charset="0"/>
                                    <a:sym typeface="Symbol" panose="05050102010706020507" pitchFamily="18" charset="2"/>
                                  </a:rPr>
                                </m:ctrlPr>
                              </m:sSubPr>
                              <m:e>
                                <m:acc>
                                  <m:accPr>
                                    <m:chr m:val="⃗"/>
                                    <m:ctrlPr>
                                      <a:rPr lang="en-US" altLang="en-US" sz="2400" i="1">
                                        <a:solidFill>
                                          <a:srgbClr val="FF0000"/>
                                        </a:solidFill>
                                        <a:latin typeface="Cambria Math" panose="02040503050406030204" pitchFamily="18" charset="0"/>
                                        <a:sym typeface="Symbol" panose="05050102010706020507" pitchFamily="18" charset="2"/>
                                      </a:rPr>
                                    </m:ctrlPr>
                                  </m:accPr>
                                  <m:e>
                                    <m:r>
                                      <a:rPr lang="en-US" altLang="en-US" sz="2400" i="1">
                                        <a:solidFill>
                                          <a:srgbClr val="FF0000"/>
                                        </a:solidFill>
                                        <a:latin typeface="Cambria Math" panose="02040503050406030204" pitchFamily="18" charset="0"/>
                                        <a:sym typeface="Symbol" panose="05050102010706020507" pitchFamily="18" charset="2"/>
                                      </a:rPr>
                                      <m:t>𝑦</m:t>
                                    </m:r>
                                  </m:e>
                                </m:acc>
                              </m:e>
                              <m:sub>
                                <m:r>
                                  <a:rPr lang="en-US" altLang="en-US" sz="2400" i="1">
                                    <a:solidFill>
                                      <a:srgbClr val="FF0000"/>
                                    </a:solidFill>
                                    <a:latin typeface="Cambria Math" panose="02040503050406030204" pitchFamily="18" charset="0"/>
                                    <a:sym typeface="Symbol" panose="05050102010706020507" pitchFamily="18" charset="2"/>
                                  </a:rPr>
                                  <m:t>𝑟</m:t>
                                </m:r>
                              </m:sub>
                            </m:sSub>
                            <m:r>
                              <m:rPr>
                                <m:nor/>
                              </m:rPr>
                              <a:rPr lang="en-CA" sz="2400"/>
                              <m:t>−</m:t>
                            </m:r>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US" altLang="en-US" sz="2400" i="1">
                                        <a:solidFill>
                                          <a:srgbClr val="FF00FF"/>
                                        </a:solidFill>
                                        <a:latin typeface="Cambria Math" panose="02040503050406030204" pitchFamily="18" charset="0"/>
                                        <a:sym typeface="Symbol" panose="05050102010706020507" pitchFamily="18" charset="2"/>
                                      </a:rPr>
                                      <m:t>𝑦</m:t>
                                    </m:r>
                                  </m:e>
                                </m:acc>
                              </m:e>
                              <m:sub>
                                <m:r>
                                  <a:rPr lang="en-US" altLang="en-US" sz="2400" i="1">
                                    <a:solidFill>
                                      <a:srgbClr val="FF00FF"/>
                                    </a:solidFill>
                                    <a:latin typeface="Cambria Math" panose="02040503050406030204" pitchFamily="18" charset="0"/>
                                    <a:sym typeface="Symbol" panose="05050102010706020507" pitchFamily="18" charset="2"/>
                                  </a:rPr>
                                  <m:t>𝑟</m:t>
                                </m:r>
                              </m:sub>
                            </m:sSub>
                          </m:e>
                        </m:d>
                      </m:e>
                      <m:sup>
                        <m:r>
                          <a:rPr lang="en-US" sz="2400" i="1">
                            <a:solidFill>
                              <a:schemeClr val="accent2"/>
                            </a:solidFill>
                            <a:latin typeface="Cambria Math" panose="02040503050406030204" pitchFamily="18" charset="0"/>
                          </a:rPr>
                          <m:t>2</m:t>
                        </m:r>
                      </m:sup>
                    </m:sSup>
                  </m:oMath>
                </a14:m>
                <a:endParaRPr lang="en-US" sz="2400" dirty="0">
                  <a:solidFill>
                    <a:schemeClr val="accent2"/>
                  </a:solidFill>
                </a:endParaRPr>
              </a:p>
              <a:p>
                <a:pPr marL="342900" indent="-342900" defTabSz="685800" fontAlgn="auto">
                  <a:spcBef>
                    <a:spcPts val="0"/>
                  </a:spcBef>
                  <a:spcAft>
                    <a:spcPts val="0"/>
                  </a:spcAft>
                  <a:buFont typeface="Arial" panose="020B0604020202020204" pitchFamily="34" charset="0"/>
                  <a:buChar char="•"/>
                </a:pPr>
                <a:r>
                  <a:rPr lang="en-GB" sz="2400" dirty="0" err="1">
                    <a:cs typeface="Times New Roman" panose="02020603050405020304" pitchFamily="18" charset="0"/>
                  </a:rPr>
                  <a:t>ReLU</a:t>
                </a:r>
                <a:r>
                  <a:rPr lang="en-GB" sz="2400" dirty="0">
                    <a:cs typeface="Times New Roman" panose="02020603050405020304" pitchFamily="18" charset="0"/>
                  </a:rPr>
                  <a:t> activation</a:t>
                </a:r>
                <a:endParaRPr lang="en-US" altLang="en-US" sz="2400" dirty="0">
                  <a:cs typeface="Times New Roman" panose="02020603050405020304" pitchFamily="18" charset="0"/>
                </a:endParaRPr>
              </a:p>
            </p:txBody>
          </p:sp>
        </mc:Choice>
        <mc:Fallback xmlns="">
          <p:sp>
            <p:nvSpPr>
              <p:cNvPr id="124" name="TextBox 123">
                <a:extLst>
                  <a:ext uri="{FF2B5EF4-FFF2-40B4-BE49-F238E27FC236}">
                    <a16:creationId xmlns:a16="http://schemas.microsoft.com/office/drawing/2014/main" id="{6E0F88BC-4036-4961-A60F-1D02EA05B48C}"/>
                  </a:ext>
                </a:extLst>
              </p:cNvPr>
              <p:cNvSpPr txBox="1">
                <a:spLocks noRot="1" noChangeAspect="1" noMove="1" noResize="1" noEditPoints="1" noAdjustHandles="1" noChangeArrowheads="1" noChangeShapeType="1" noTextEdit="1"/>
              </p:cNvSpPr>
              <p:nvPr/>
            </p:nvSpPr>
            <p:spPr bwMode="auto">
              <a:xfrm>
                <a:off x="571499" y="2864414"/>
                <a:ext cx="7772400" cy="1569660"/>
              </a:xfrm>
              <a:prstGeom prst="rect">
                <a:avLst/>
              </a:prstGeom>
              <a:blipFill>
                <a:blip r:embed="rId7"/>
                <a:stretch>
                  <a:fillRect l="-1255" t="-3113" b="-8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17038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4">
                                            <p:txEl>
                                              <p:pRg st="3" end="3"/>
                                            </p:txEl>
                                          </p:spTgt>
                                        </p:tgtEl>
                                        <p:attrNameLst>
                                          <p:attrName>style.visibility</p:attrName>
                                        </p:attrNameLst>
                                      </p:cBhvr>
                                      <p:to>
                                        <p:strVal val="visible"/>
                                      </p:to>
                                    </p:set>
                                    <p:anim calcmode="lin" valueType="num">
                                      <p:cBhvr additive="base">
                                        <p:cTn id="11" dur="500" fill="hold"/>
                                        <p:tgtEl>
                                          <p:spTgt spid="12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grpSp>
        <p:nvGrpSpPr>
          <p:cNvPr id="150" name="Group 149">
            <a:extLst>
              <a:ext uri="{FF2B5EF4-FFF2-40B4-BE49-F238E27FC236}">
                <a16:creationId xmlns:a16="http://schemas.microsoft.com/office/drawing/2014/main" id="{31EBD351-698A-4810-BA92-9E9FD95352B0}"/>
              </a:ext>
            </a:extLst>
          </p:cNvPr>
          <p:cNvGrpSpPr/>
          <p:nvPr/>
        </p:nvGrpSpPr>
        <p:grpSpPr>
          <a:xfrm flipV="1">
            <a:off x="2470938" y="3368464"/>
            <a:ext cx="2233695" cy="2143814"/>
            <a:chOff x="2510634" y="2827305"/>
            <a:chExt cx="2233695" cy="2143814"/>
          </a:xfrm>
        </p:grpSpPr>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a:off x="2510634" y="3356621"/>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B684219F-C9FC-44E1-A74F-88672DFD4E83}"/>
                </a:ext>
              </a:extLst>
            </p:cNvPr>
            <p:cNvCxnSpPr>
              <a:cxnSpLocks/>
            </p:cNvCxnSpPr>
            <p:nvPr/>
          </p:nvCxnSpPr>
          <p:spPr bwMode="auto">
            <a:xfrm flipV="1">
              <a:off x="2510634" y="4393392"/>
              <a:ext cx="2233695" cy="577727"/>
            </a:xfrm>
            <a:prstGeom prst="straightConnector1">
              <a:avLst/>
            </a:prstGeom>
            <a:noFill/>
            <a:ln w="19050" cap="sq" cmpd="sng" algn="ctr">
              <a:solidFill>
                <a:srgbClr val="FFC000"/>
              </a:solidFill>
              <a:prstDash val="solid"/>
              <a:round/>
              <a:headEnd type="none" w="med" len="med"/>
              <a:tailEnd type="triangle"/>
            </a:ln>
            <a:effectLst/>
          </p:spPr>
        </p:cxnSp>
        <p:cxnSp>
          <p:nvCxnSpPr>
            <p:cNvPr id="156" name="Straight Arrow Connector 155">
              <a:extLst>
                <a:ext uri="{FF2B5EF4-FFF2-40B4-BE49-F238E27FC236}">
                  <a16:creationId xmlns:a16="http://schemas.microsoft.com/office/drawing/2014/main" id="{DA87EE6C-FC85-45F7-BB25-36CA667023B0}"/>
                </a:ext>
              </a:extLst>
            </p:cNvPr>
            <p:cNvCxnSpPr>
              <a:cxnSpLocks/>
            </p:cNvCxnSpPr>
            <p:nvPr/>
          </p:nvCxnSpPr>
          <p:spPr bwMode="auto">
            <a:xfrm>
              <a:off x="2513809" y="3889845"/>
              <a:ext cx="2230520" cy="474906"/>
            </a:xfrm>
            <a:prstGeom prst="straightConnector1">
              <a:avLst/>
            </a:prstGeom>
            <a:noFill/>
            <a:ln w="19050" cap="sq" cmpd="sng" algn="ctr">
              <a:solidFill>
                <a:srgbClr val="FFC000"/>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F1BEA7DD-26F0-4AA0-82C5-59DFADAEF70A}"/>
                </a:ext>
              </a:extLst>
            </p:cNvPr>
            <p:cNvCxnSpPr>
              <a:cxnSpLocks/>
            </p:cNvCxnSpPr>
            <p:nvPr/>
          </p:nvCxnSpPr>
          <p:spPr bwMode="auto">
            <a:xfrm>
              <a:off x="2513809" y="2827305"/>
              <a:ext cx="2230520" cy="1503159"/>
            </a:xfrm>
            <a:prstGeom prst="straightConnector1">
              <a:avLst/>
            </a:prstGeom>
            <a:noFill/>
            <a:ln w="19050" cap="sq" cmpd="sng" algn="ctr">
              <a:solidFill>
                <a:srgbClr val="FFC000"/>
              </a:solidFill>
              <a:prstDash val="solid"/>
              <a:round/>
              <a:headEnd type="none" w="med" len="med"/>
              <a:tailEnd type="triangle"/>
            </a:ln>
            <a:effectLst/>
          </p:spPr>
        </p:cxnSp>
        <p:cxnSp>
          <p:nvCxnSpPr>
            <p:cNvPr id="158" name="Straight Arrow Connector 157">
              <a:extLst>
                <a:ext uri="{FF2B5EF4-FFF2-40B4-BE49-F238E27FC236}">
                  <a16:creationId xmlns:a16="http://schemas.microsoft.com/office/drawing/2014/main" id="{34E70A9E-6023-41C4-B3BD-C0E3BF5F7532}"/>
                </a:ext>
              </a:extLst>
            </p:cNvPr>
            <p:cNvCxnSpPr>
              <a:cxnSpLocks/>
            </p:cNvCxnSpPr>
            <p:nvPr/>
          </p:nvCxnSpPr>
          <p:spPr bwMode="auto">
            <a:xfrm flipV="1">
              <a:off x="2553505" y="4364751"/>
              <a:ext cx="2190824" cy="80045"/>
            </a:xfrm>
            <a:prstGeom prst="straightConnector1">
              <a:avLst/>
            </a:prstGeom>
            <a:noFill/>
            <a:ln w="19050" cap="sq" cmpd="sng" algn="ctr">
              <a:solidFill>
                <a:srgbClr val="FFC000"/>
              </a:solidFill>
              <a:prstDash val="solid"/>
              <a:round/>
              <a:headEnd type="none" w="med" len="med"/>
              <a:tailEnd type="triangle"/>
            </a:ln>
            <a:effectLst/>
          </p:spPr>
        </p:cxnSp>
      </p:grp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93899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r>
                  <a:rPr lang="en-US" altLang="en-US" sz="2400" dirty="0">
                    <a:sym typeface="Symbol" pitchFamily="18" charset="2"/>
                  </a:rPr>
                  <a:t>Choose a random small </a:t>
                </a:r>
                <a:r>
                  <a:rPr lang="en-US" altLang="en-US" sz="2400" dirty="0" err="1">
                    <a:sym typeface="Symbol" pitchFamily="18" charset="2"/>
                  </a:rPr>
                  <a:t>WL</a:t>
                </a:r>
                <a:r>
                  <a:rPr lang="en-US" altLang="en-US" sz="2400" dirty="0">
                    <a:sym typeface="Symbol" pitchFamily="18" charset="2"/>
                  </a:rPr>
                  <a:t> </a:t>
                </a:r>
                <a:r>
                  <a:rPr lang="en-US" altLang="en-US" sz="2400" dirty="0" err="1">
                    <a:sym typeface="Symbol" pitchFamily="18" charset="2"/>
                  </a:rPr>
                  <a:t>boolean</a:t>
                </a:r>
                <a:r>
                  <a:rPr lang="en-US" altLang="en-US" sz="2400" dirty="0">
                    <a:sym typeface="Symbol" pitchFamily="18" charset="2"/>
                  </a:rPr>
                  <a:t> circuit. </a:t>
                </a:r>
              </a:p>
              <a:p>
                <a:r>
                  <a:rPr lang="en-US" altLang="en-US" sz="2400" dirty="0">
                    <a:latin typeface="Times New Roman"/>
                    <a:cs typeface="Times New Roman" panose="02020603050405020304" pitchFamily="18" charset="0"/>
                    <a:sym typeface="Symbol" pitchFamily="18" charset="2"/>
                  </a:rPr>
                  <a:t>Get enough training data to learn this circuit.</a:t>
                </a:r>
                <a:br>
                  <a:rPr lang="en-US" altLang="en-US" sz="2400" dirty="0">
                    <a:latin typeface="Times New Roman"/>
                    <a:cs typeface="Times New Roman" panose="02020603050405020304" pitchFamily="18" charset="0"/>
                    <a:sym typeface="Symbol" pitchFamily="18" charset="2"/>
                  </a:rPr>
                </a:br>
                <a:r>
                  <a:rPr lang="en-US" altLang="en-US" sz="2400" dirty="0">
                    <a:latin typeface="Times New Roman"/>
                    <a:cs typeface="Times New Roman" panose="02020603050405020304" pitchFamily="18" charset="0"/>
                    <a:sym typeface="Symbol" pitchFamily="18" charset="2"/>
                  </a:rPr>
                  <a:t>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endParaRPr lang="en-US" altLang="en-US" sz="2400" dirty="0">
                  <a:latin typeface="Times New Roman"/>
                  <a:cs typeface="Times New Roman" panose="02020603050405020304" pitchFamily="18" charset="0"/>
                  <a:sym typeface="Symbol" panose="05050102010706020507" pitchFamily="18" charset="2"/>
                </a:endParaRPr>
              </a:p>
              <a:p>
                <a:r>
                  <a:rPr lang="en-US" altLang="en-US" sz="2400" dirty="0">
                    <a:latin typeface="Times New Roman"/>
                    <a:cs typeface="Times New Roman" panose="02020603050405020304" pitchFamily="18" charset="0"/>
                    <a:sym typeface="Symbol" panose="05050102010706020507" pitchFamily="18" charset="2"/>
                  </a:rPr>
                  <a:t>Learn this neural net.</a:t>
                </a:r>
              </a:p>
            </p:txBody>
          </p:sp>
        </mc:Choice>
        <mc:Fallback xmlns="">
          <p:sp>
            <p:nvSpPr>
              <p:cNvPr id="153" name="TextBox 152">
                <a:extLst>
                  <a:ext uri="{FF2B5EF4-FFF2-40B4-BE49-F238E27FC236}">
                    <a16:creationId xmlns:a16="http://schemas.microsoft.com/office/drawing/2014/main" id="{564B2913-CC2D-48C6-8907-5FFABBEC57FD}"/>
                  </a:ext>
                </a:extLst>
              </p:cNvPr>
              <p:cNvSpPr txBox="1">
                <a:spLocks noRot="1" noChangeAspect="1" noMove="1" noResize="1" noEditPoints="1" noAdjustHandles="1" noChangeArrowheads="1" noChangeShapeType="1" noTextEdit="1"/>
              </p:cNvSpPr>
              <p:nvPr/>
            </p:nvSpPr>
            <p:spPr bwMode="auto">
              <a:xfrm>
                <a:off x="232607" y="404597"/>
                <a:ext cx="9024600" cy="1938992"/>
              </a:xfrm>
              <a:prstGeom prst="rect">
                <a:avLst/>
              </a:prstGeom>
              <a:blipFill>
                <a:blip r:embed="rId4"/>
                <a:stretch>
                  <a:fillRect l="-1013" t="-2516" b="-6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grpSp>
        <p:nvGrpSpPr>
          <p:cNvPr id="154" name="Group 153">
            <a:extLst>
              <a:ext uri="{FF2B5EF4-FFF2-40B4-BE49-F238E27FC236}">
                <a16:creationId xmlns:a16="http://schemas.microsoft.com/office/drawing/2014/main" id="{035049DA-CFFF-4C6F-BB39-B7DCA971E6D5}"/>
              </a:ext>
            </a:extLst>
          </p:cNvPr>
          <p:cNvGrpSpPr/>
          <p:nvPr/>
        </p:nvGrpSpPr>
        <p:grpSpPr>
          <a:xfrm>
            <a:off x="1823176" y="2810748"/>
            <a:ext cx="1783609" cy="2733770"/>
            <a:chOff x="1823176" y="2810748"/>
            <a:chExt cx="1783609" cy="2733770"/>
          </a:xfrm>
        </p:grpSpPr>
        <p:sp>
          <p:nvSpPr>
            <p:cNvPr id="155" name="TextBox 154">
              <a:extLst>
                <a:ext uri="{FF2B5EF4-FFF2-40B4-BE49-F238E27FC236}">
                  <a16:creationId xmlns:a16="http://schemas.microsoft.com/office/drawing/2014/main" id="{59DEA752-1B9A-400B-AEEE-7984618D325D}"/>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0.224</a:t>
              </a:r>
            </a:p>
          </p:txBody>
        </p:sp>
        <p:sp>
          <p:nvSpPr>
            <p:cNvPr id="160" name="TextBox 159">
              <a:extLst>
                <a:ext uri="{FF2B5EF4-FFF2-40B4-BE49-F238E27FC236}">
                  <a16:creationId xmlns:a16="http://schemas.microsoft.com/office/drawing/2014/main" id="{578A2DCC-7328-4939-9DA5-3B61C55B5333}"/>
                </a:ext>
              </a:extLst>
            </p:cNvPr>
            <p:cNvSpPr txBox="1"/>
            <p:nvPr/>
          </p:nvSpPr>
          <p:spPr bwMode="auto">
            <a:xfrm>
              <a:off x="1823176" y="322032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-0.012</a:t>
              </a:r>
            </a:p>
          </p:txBody>
        </p:sp>
        <p:sp>
          <p:nvSpPr>
            <p:cNvPr id="161" name="TextBox 160">
              <a:extLst>
                <a:ext uri="{FF2B5EF4-FFF2-40B4-BE49-F238E27FC236}">
                  <a16:creationId xmlns:a16="http://schemas.microsoft.com/office/drawing/2014/main" id="{D0B17DA3-A355-424B-BE40-7FA5C13C06EE}"/>
                </a:ext>
              </a:extLst>
            </p:cNvPr>
            <p:cNvSpPr txBox="1"/>
            <p:nvPr/>
          </p:nvSpPr>
          <p:spPr bwMode="auto">
            <a:xfrm>
              <a:off x="1866040" y="37013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162" name="TextBox 161">
              <a:extLst>
                <a:ext uri="{FF2B5EF4-FFF2-40B4-BE49-F238E27FC236}">
                  <a16:creationId xmlns:a16="http://schemas.microsoft.com/office/drawing/2014/main" id="{2D683E01-6F1E-4E02-95D9-0A83AE7B4C25}"/>
                </a:ext>
              </a:extLst>
            </p:cNvPr>
            <p:cNvSpPr txBox="1"/>
            <p:nvPr/>
          </p:nvSpPr>
          <p:spPr bwMode="auto">
            <a:xfrm>
              <a:off x="1866040" y="418236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0.010</a:t>
              </a:r>
            </a:p>
          </p:txBody>
        </p:sp>
        <p:sp>
          <p:nvSpPr>
            <p:cNvPr id="163" name="TextBox 162">
              <a:extLst>
                <a:ext uri="{FF2B5EF4-FFF2-40B4-BE49-F238E27FC236}">
                  <a16:creationId xmlns:a16="http://schemas.microsoft.com/office/drawing/2014/main" id="{BF72E70F-6D21-420D-8C3A-686557D2E668}"/>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0.302</a:t>
              </a:r>
            </a:p>
          </p:txBody>
        </p:sp>
        <p:sp>
          <p:nvSpPr>
            <p:cNvPr id="164" name="TextBox 163">
              <a:extLst>
                <a:ext uri="{FF2B5EF4-FFF2-40B4-BE49-F238E27FC236}">
                  <a16:creationId xmlns:a16="http://schemas.microsoft.com/office/drawing/2014/main" id="{BB65A516-0402-4D29-8FA4-74157C1287E0}"/>
                </a:ext>
              </a:extLst>
            </p:cNvPr>
            <p:cNvSpPr txBox="1"/>
            <p:nvPr/>
          </p:nvSpPr>
          <p:spPr bwMode="auto">
            <a:xfrm>
              <a:off x="1866040" y="514440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pic>
        <p:nvPicPr>
          <p:cNvPr id="165" name="Picture 2" descr="Chapter 3-Logic gates and Logic Circuits | IGCSE Computer Science">
            <a:extLst>
              <a:ext uri="{FF2B5EF4-FFF2-40B4-BE49-F238E27FC236}">
                <a16:creationId xmlns:a16="http://schemas.microsoft.com/office/drawing/2014/main" id="{40229531-A469-44E0-BEC8-FB43DBE14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787" y="404597"/>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7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500" fill="hold"/>
                                        <p:tgtEl>
                                          <p:spTgt spid="1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
                                            <p:txEl>
                                              <p:pRg st="1" end="1"/>
                                            </p:txEl>
                                          </p:spTgt>
                                        </p:tgtEl>
                                        <p:attrNameLst>
                                          <p:attrName>style.visibility</p:attrName>
                                        </p:attrNameLst>
                                      </p:cBhvr>
                                      <p:to>
                                        <p:strVal val="visible"/>
                                      </p:to>
                                    </p:set>
                                    <p:anim calcmode="lin" valueType="num">
                                      <p:cBhvr additive="base">
                                        <p:cTn id="13" dur="5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fill="hold"/>
                                        <p:tgtEl>
                                          <p:spTgt spid="165"/>
                                        </p:tgtEl>
                                        <p:attrNameLst>
                                          <p:attrName>ppt_x</p:attrName>
                                        </p:attrNameLst>
                                      </p:cBhvr>
                                      <p:tavLst>
                                        <p:tav tm="0">
                                          <p:val>
                                            <p:strVal val="0-#ppt_w/2"/>
                                          </p:val>
                                        </p:tav>
                                        <p:tav tm="100000">
                                          <p:val>
                                            <p:strVal val="#ppt_x"/>
                                          </p:val>
                                        </p:tav>
                                      </p:tavLst>
                                    </p:anim>
                                    <p:anim calcmode="lin" valueType="num">
                                      <p:cBhvr additive="base">
                                        <p:cTn id="18"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3">
                                            <p:txEl>
                                              <p:pRg st="2" end="2"/>
                                            </p:txEl>
                                          </p:spTgt>
                                        </p:tgtEl>
                                        <p:attrNameLst>
                                          <p:attrName>style.visibility</p:attrName>
                                        </p:attrNameLst>
                                      </p:cBhvr>
                                      <p:to>
                                        <p:strVal val="visible"/>
                                      </p:to>
                                    </p:set>
                                    <p:anim calcmode="lin" valueType="num">
                                      <p:cBhvr additive="base">
                                        <p:cTn id="23" dur="500" fill="hold"/>
                                        <p:tgtEl>
                                          <p:spTgt spid="15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3">
                                            <p:txEl>
                                              <p:pRg st="3" end="3"/>
                                            </p:txEl>
                                          </p:spTgt>
                                        </p:tgtEl>
                                        <p:attrNameLst>
                                          <p:attrName>style.visibility</p:attrName>
                                        </p:attrNameLst>
                                      </p:cBhvr>
                                      <p:to>
                                        <p:strVal val="visible"/>
                                      </p:to>
                                    </p:set>
                                    <p:anim calcmode="lin" valueType="num">
                                      <p:cBhvr additive="base">
                                        <p:cTn id="29" dur="500" fill="hold"/>
                                        <p:tgtEl>
                                          <p:spTgt spid="15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4"/>
                                        </p:tgtEl>
                                        <p:attrNameLst>
                                          <p:attrName>style.visibility</p:attrName>
                                        </p:attrNameLst>
                                      </p:cBhvr>
                                      <p:to>
                                        <p:strVal val="visible"/>
                                      </p:to>
                                    </p:set>
                                    <p:anim calcmode="lin" valueType="num">
                                      <p:cBhvr additive="base">
                                        <p:cTn id="33" dur="500" fill="hold"/>
                                        <p:tgtEl>
                                          <p:spTgt spid="154"/>
                                        </p:tgtEl>
                                        <p:attrNameLst>
                                          <p:attrName>ppt_x</p:attrName>
                                        </p:attrNameLst>
                                      </p:cBhvr>
                                      <p:tavLst>
                                        <p:tav tm="0">
                                          <p:val>
                                            <p:strVal val="0-#ppt_w/2"/>
                                          </p:val>
                                        </p:tav>
                                        <p:tav tm="100000">
                                          <p:val>
                                            <p:strVal val="#ppt_x"/>
                                          </p:val>
                                        </p:tav>
                                      </p:tavLst>
                                    </p:anim>
                                    <p:anim calcmode="lin" valueType="num">
                                      <p:cBhvr additive="base">
                                        <p:cTn id="34"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grpSp>
        <p:nvGrpSpPr>
          <p:cNvPr id="150" name="Group 149">
            <a:extLst>
              <a:ext uri="{FF2B5EF4-FFF2-40B4-BE49-F238E27FC236}">
                <a16:creationId xmlns:a16="http://schemas.microsoft.com/office/drawing/2014/main" id="{31EBD351-698A-4810-BA92-9E9FD95352B0}"/>
              </a:ext>
            </a:extLst>
          </p:cNvPr>
          <p:cNvGrpSpPr/>
          <p:nvPr/>
        </p:nvGrpSpPr>
        <p:grpSpPr>
          <a:xfrm flipV="1">
            <a:off x="2470938" y="3894787"/>
            <a:ext cx="2233695" cy="1617491"/>
            <a:chOff x="2510634" y="2827305"/>
            <a:chExt cx="2233695" cy="1617491"/>
          </a:xfrm>
        </p:grpSpPr>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a:off x="2510634" y="3356621"/>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F1BEA7DD-26F0-4AA0-82C5-59DFADAEF70A}"/>
                </a:ext>
              </a:extLst>
            </p:cNvPr>
            <p:cNvCxnSpPr>
              <a:cxnSpLocks/>
            </p:cNvCxnSpPr>
            <p:nvPr/>
          </p:nvCxnSpPr>
          <p:spPr bwMode="auto">
            <a:xfrm>
              <a:off x="2513809" y="2827305"/>
              <a:ext cx="2230520" cy="1503159"/>
            </a:xfrm>
            <a:prstGeom prst="straightConnector1">
              <a:avLst/>
            </a:prstGeom>
            <a:noFill/>
            <a:ln w="19050" cap="sq" cmpd="sng" algn="ctr">
              <a:solidFill>
                <a:srgbClr val="FFC000"/>
              </a:solidFill>
              <a:prstDash val="solid"/>
              <a:round/>
              <a:headEnd type="none" w="med" len="med"/>
              <a:tailEnd type="triangle"/>
            </a:ln>
            <a:effectLst/>
          </p:spPr>
        </p:cxnSp>
        <p:cxnSp>
          <p:nvCxnSpPr>
            <p:cNvPr id="158" name="Straight Arrow Connector 157">
              <a:extLst>
                <a:ext uri="{FF2B5EF4-FFF2-40B4-BE49-F238E27FC236}">
                  <a16:creationId xmlns:a16="http://schemas.microsoft.com/office/drawing/2014/main" id="{34E70A9E-6023-41C4-B3BD-C0E3BF5F7532}"/>
                </a:ext>
              </a:extLst>
            </p:cNvPr>
            <p:cNvCxnSpPr>
              <a:cxnSpLocks/>
            </p:cNvCxnSpPr>
            <p:nvPr/>
          </p:nvCxnSpPr>
          <p:spPr bwMode="auto">
            <a:xfrm flipV="1">
              <a:off x="2553505" y="4364751"/>
              <a:ext cx="2190824" cy="80045"/>
            </a:xfrm>
            <a:prstGeom prst="straightConnector1">
              <a:avLst/>
            </a:prstGeom>
            <a:noFill/>
            <a:ln w="19050" cap="sq" cmpd="sng" algn="ctr">
              <a:solidFill>
                <a:srgbClr val="FFC000"/>
              </a:solidFill>
              <a:prstDash val="solid"/>
              <a:round/>
              <a:headEnd type="none" w="med" len="med"/>
              <a:tailEnd type="triangle"/>
            </a:ln>
            <a:effectLst/>
          </p:spPr>
        </p:cxnSp>
      </p:grp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endParaRPr lang="en-US" altLang="en-US" sz="2400" dirty="0">
              <a:latin typeface="Times New Roman"/>
              <a:cs typeface="Times New Roman" panose="02020603050405020304" pitchFamily="18" charset="0"/>
              <a:sym typeface="Wingdings" panose="05000000000000000000" pitchFamily="2" charset="2"/>
            </a:endParaRPr>
          </a:p>
          <a:p>
            <a:r>
              <a:rPr lang="en-US" altLang="en-US" sz="2400" dirty="0">
                <a:latin typeface="Times New Roman"/>
                <a:cs typeface="Times New Roman" panose="02020603050405020304" pitchFamily="18" charset="0"/>
                <a:sym typeface="Wingdings" panose="05000000000000000000" pitchFamily="2" charset="2"/>
              </a:rPr>
              <a:t>     Fixed some of the smaller weights to zero </a:t>
            </a:r>
          </a:p>
          <a:p>
            <a:endParaRPr lang="en-US" altLang="en-US" sz="2400" dirty="0">
              <a:latin typeface="Times New Roman"/>
              <a:cs typeface="Times New Roman" panose="02020603050405020304" pitchFamily="18" charset="0"/>
              <a:sym typeface="Wingdings" panose="05000000000000000000" pitchFamily="2" charset="2"/>
            </a:endParaRPr>
          </a:p>
        </p:txBody>
      </p:sp>
      <p:grpSp>
        <p:nvGrpSpPr>
          <p:cNvPr id="3" name="Group 2">
            <a:extLst>
              <a:ext uri="{FF2B5EF4-FFF2-40B4-BE49-F238E27FC236}">
                <a16:creationId xmlns:a16="http://schemas.microsoft.com/office/drawing/2014/main" id="{BD190E84-EA95-4FA6-AC8E-B84E63805A73}"/>
              </a:ext>
            </a:extLst>
          </p:cNvPr>
          <p:cNvGrpSpPr/>
          <p:nvPr/>
        </p:nvGrpSpPr>
        <p:grpSpPr>
          <a:xfrm>
            <a:off x="1866040" y="2810748"/>
            <a:ext cx="1740745" cy="2733770"/>
            <a:chOff x="1866040" y="2810748"/>
            <a:chExt cx="1740745" cy="2733770"/>
          </a:xfrm>
        </p:grpSpPr>
        <p:sp>
          <p:nvSpPr>
            <p:cNvPr id="149" name="TextBox 148">
              <a:extLst>
                <a:ext uri="{FF2B5EF4-FFF2-40B4-BE49-F238E27FC236}">
                  <a16:creationId xmlns:a16="http://schemas.microsoft.com/office/drawing/2014/main" id="{0CD91D1F-0A8C-4150-8435-D0370E9D6A5C}"/>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0.224</a:t>
              </a:r>
            </a:p>
          </p:txBody>
        </p:sp>
        <p:sp>
          <p:nvSpPr>
            <p:cNvPr id="155" name="TextBox 154">
              <a:extLst>
                <a:ext uri="{FF2B5EF4-FFF2-40B4-BE49-F238E27FC236}">
                  <a16:creationId xmlns:a16="http://schemas.microsoft.com/office/drawing/2014/main" id="{EF2094B0-F362-4892-8B41-523FA2A93117}"/>
                </a:ext>
              </a:extLst>
            </p:cNvPr>
            <p:cNvSpPr txBox="1"/>
            <p:nvPr/>
          </p:nvSpPr>
          <p:spPr bwMode="auto">
            <a:xfrm>
              <a:off x="1866040" y="37013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161" name="TextBox 160">
              <a:extLst>
                <a:ext uri="{FF2B5EF4-FFF2-40B4-BE49-F238E27FC236}">
                  <a16:creationId xmlns:a16="http://schemas.microsoft.com/office/drawing/2014/main" id="{BC7280FE-AEEF-436D-81B7-DFB851C3C5A4}"/>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0.302</a:t>
              </a:r>
            </a:p>
          </p:txBody>
        </p:sp>
        <p:sp>
          <p:nvSpPr>
            <p:cNvPr id="162" name="TextBox 161">
              <a:extLst>
                <a:ext uri="{FF2B5EF4-FFF2-40B4-BE49-F238E27FC236}">
                  <a16:creationId xmlns:a16="http://schemas.microsoft.com/office/drawing/2014/main" id="{2185F9AC-B7FA-4A89-9AB1-6FFAA610D5AA}"/>
                </a:ext>
              </a:extLst>
            </p:cNvPr>
            <p:cNvSpPr txBox="1"/>
            <p:nvPr/>
          </p:nvSpPr>
          <p:spPr bwMode="auto">
            <a:xfrm>
              <a:off x="1866040" y="514440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grpSp>
        <p:nvGrpSpPr>
          <p:cNvPr id="9" name="Group 8">
            <a:extLst>
              <a:ext uri="{FF2B5EF4-FFF2-40B4-BE49-F238E27FC236}">
                <a16:creationId xmlns:a16="http://schemas.microsoft.com/office/drawing/2014/main" id="{A22A4123-D701-40F7-9ACC-52CF3BD3BBB3}"/>
              </a:ext>
            </a:extLst>
          </p:cNvPr>
          <p:cNvGrpSpPr/>
          <p:nvPr/>
        </p:nvGrpSpPr>
        <p:grpSpPr>
          <a:xfrm>
            <a:off x="1823176" y="3220328"/>
            <a:ext cx="2881457" cy="1362150"/>
            <a:chOff x="1823176" y="3220328"/>
            <a:chExt cx="2881457" cy="1362150"/>
          </a:xfrm>
        </p:grpSpPr>
        <p:cxnSp>
          <p:nvCxnSpPr>
            <p:cNvPr id="166" name="Straight Arrow Connector 165">
              <a:extLst>
                <a:ext uri="{FF2B5EF4-FFF2-40B4-BE49-F238E27FC236}">
                  <a16:creationId xmlns:a16="http://schemas.microsoft.com/office/drawing/2014/main" id="{20158341-B846-4BE6-B2B9-731C0BBEE63A}"/>
                </a:ext>
              </a:extLst>
            </p:cNvPr>
            <p:cNvCxnSpPr>
              <a:cxnSpLocks/>
            </p:cNvCxnSpPr>
            <p:nvPr/>
          </p:nvCxnSpPr>
          <p:spPr bwMode="auto">
            <a:xfrm flipV="1">
              <a:off x="2474113" y="3974832"/>
              <a:ext cx="2230520" cy="474906"/>
            </a:xfrm>
            <a:prstGeom prst="straightConnector1">
              <a:avLst/>
            </a:prstGeom>
            <a:noFill/>
            <a:ln w="19050" cap="sq" cmpd="sng" algn="ctr">
              <a:solidFill>
                <a:srgbClr val="FFC000"/>
              </a:solidFill>
              <a:prstDash val="solid"/>
              <a:round/>
              <a:headEnd type="none" w="med" len="med"/>
              <a:tailEnd type="triangle"/>
            </a:ln>
            <a:effectLst/>
          </p:spPr>
        </p:cxnSp>
        <p:cxnSp>
          <p:nvCxnSpPr>
            <p:cNvPr id="165" name="Straight Arrow Connector 164">
              <a:extLst>
                <a:ext uri="{FF2B5EF4-FFF2-40B4-BE49-F238E27FC236}">
                  <a16:creationId xmlns:a16="http://schemas.microsoft.com/office/drawing/2014/main" id="{0D95E9CC-927C-400B-8E13-07B83122F2BA}"/>
                </a:ext>
              </a:extLst>
            </p:cNvPr>
            <p:cNvCxnSpPr>
              <a:cxnSpLocks/>
            </p:cNvCxnSpPr>
            <p:nvPr/>
          </p:nvCxnSpPr>
          <p:spPr bwMode="auto">
            <a:xfrm>
              <a:off x="2470938" y="3368464"/>
              <a:ext cx="2233695" cy="577727"/>
            </a:xfrm>
            <a:prstGeom prst="straightConnector1">
              <a:avLst/>
            </a:prstGeom>
            <a:noFill/>
            <a:ln w="19050" cap="sq" cmpd="sng" algn="ctr">
              <a:solidFill>
                <a:srgbClr val="FFC000"/>
              </a:solidFill>
              <a:prstDash val="solid"/>
              <a:round/>
              <a:headEnd type="none" w="med" len="med"/>
              <a:tailEnd type="triangle"/>
            </a:ln>
            <a:effectLst/>
          </p:spPr>
        </p:cxnSp>
        <p:sp>
          <p:nvSpPr>
            <p:cNvPr id="167" name="TextBox 166">
              <a:extLst>
                <a:ext uri="{FF2B5EF4-FFF2-40B4-BE49-F238E27FC236}">
                  <a16:creationId xmlns:a16="http://schemas.microsoft.com/office/drawing/2014/main" id="{3B6B5AED-80EB-404C-8E20-66D1EC5BCFC6}"/>
                </a:ext>
              </a:extLst>
            </p:cNvPr>
            <p:cNvSpPr txBox="1"/>
            <p:nvPr/>
          </p:nvSpPr>
          <p:spPr bwMode="auto">
            <a:xfrm>
              <a:off x="1823176" y="322032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-0.012</a:t>
              </a:r>
            </a:p>
          </p:txBody>
        </p:sp>
        <p:sp>
          <p:nvSpPr>
            <p:cNvPr id="168" name="TextBox 167">
              <a:extLst>
                <a:ext uri="{FF2B5EF4-FFF2-40B4-BE49-F238E27FC236}">
                  <a16:creationId xmlns:a16="http://schemas.microsoft.com/office/drawing/2014/main" id="{8D91EA5E-A2AC-4D58-B790-DFEE78EC3FCA}"/>
                </a:ext>
              </a:extLst>
            </p:cNvPr>
            <p:cNvSpPr txBox="1"/>
            <p:nvPr/>
          </p:nvSpPr>
          <p:spPr bwMode="auto">
            <a:xfrm>
              <a:off x="1866040" y="418236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0.010</a:t>
              </a:r>
            </a:p>
          </p:txBody>
        </p:sp>
      </p:grpSp>
    </p:spTree>
    <p:extLst>
      <p:ext uri="{BB962C8B-B14F-4D97-AF65-F5344CB8AC3E}">
        <p14:creationId xmlns:p14="http://schemas.microsoft.com/office/powerpoint/2010/main" val="40135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xEl>
                                              <p:pRg st="2" end="2"/>
                                            </p:txEl>
                                          </p:spTgt>
                                        </p:tgtEl>
                                        <p:attrNameLst>
                                          <p:attrName>style.visibility</p:attrName>
                                        </p:attrNameLst>
                                      </p:cBhvr>
                                      <p:to>
                                        <p:strVal val="visible"/>
                                      </p:to>
                                    </p:set>
                                    <p:anim calcmode="lin" valueType="num">
                                      <p:cBhvr additive="base">
                                        <p:cTn id="7" dur="500" fill="hold"/>
                                        <p:tgtEl>
                                          <p:spTgt spid="15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0-ppt_w/2"/>
                                          </p:val>
                                        </p:tav>
                                      </p:tavLst>
                                    </p:anim>
                                    <p:anim calcmode="lin" valueType="num">
                                      <p:cBhvr additive="base">
                                        <p:cTn id="13" dur="500"/>
                                        <p:tgtEl>
                                          <p:spTgt spid="9"/>
                                        </p:tgtEl>
                                        <p:attrNameLst>
                                          <p:attrName>ppt_y</p:attrName>
                                        </p:attrNameLst>
                                      </p:cBhvr>
                                      <p:tavLst>
                                        <p:tav tm="0">
                                          <p:val>
                                            <p:strVal val="ppt_y"/>
                                          </p:val>
                                        </p:tav>
                                        <p:tav tm="100000">
                                          <p:val>
                                            <p:strVal val="ppt_y"/>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grpSp>
        <p:nvGrpSpPr>
          <p:cNvPr id="150" name="Group 149">
            <a:extLst>
              <a:ext uri="{FF2B5EF4-FFF2-40B4-BE49-F238E27FC236}">
                <a16:creationId xmlns:a16="http://schemas.microsoft.com/office/drawing/2014/main" id="{31EBD351-698A-4810-BA92-9E9FD95352B0}"/>
              </a:ext>
            </a:extLst>
          </p:cNvPr>
          <p:cNvGrpSpPr/>
          <p:nvPr/>
        </p:nvGrpSpPr>
        <p:grpSpPr>
          <a:xfrm flipV="1">
            <a:off x="2470938" y="3894787"/>
            <a:ext cx="2233695" cy="1617491"/>
            <a:chOff x="2510634" y="2827305"/>
            <a:chExt cx="2233695" cy="1617491"/>
          </a:xfrm>
        </p:grpSpPr>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a:off x="2510634" y="3356621"/>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7" name="Straight Arrow Connector 156">
              <a:extLst>
                <a:ext uri="{FF2B5EF4-FFF2-40B4-BE49-F238E27FC236}">
                  <a16:creationId xmlns:a16="http://schemas.microsoft.com/office/drawing/2014/main" id="{F1BEA7DD-26F0-4AA0-82C5-59DFADAEF70A}"/>
                </a:ext>
              </a:extLst>
            </p:cNvPr>
            <p:cNvCxnSpPr>
              <a:cxnSpLocks/>
            </p:cNvCxnSpPr>
            <p:nvPr/>
          </p:nvCxnSpPr>
          <p:spPr bwMode="auto">
            <a:xfrm>
              <a:off x="2513809" y="2827305"/>
              <a:ext cx="2230520" cy="1503159"/>
            </a:xfrm>
            <a:prstGeom prst="straightConnector1">
              <a:avLst/>
            </a:prstGeom>
            <a:noFill/>
            <a:ln w="19050" cap="sq" cmpd="sng" algn="ctr">
              <a:solidFill>
                <a:srgbClr val="FFC000"/>
              </a:solidFill>
              <a:prstDash val="solid"/>
              <a:round/>
              <a:headEnd type="none" w="med" len="med"/>
              <a:tailEnd type="triangle"/>
            </a:ln>
            <a:effectLst/>
          </p:spPr>
        </p:cxnSp>
        <p:cxnSp>
          <p:nvCxnSpPr>
            <p:cNvPr id="158" name="Straight Arrow Connector 157">
              <a:extLst>
                <a:ext uri="{FF2B5EF4-FFF2-40B4-BE49-F238E27FC236}">
                  <a16:creationId xmlns:a16="http://schemas.microsoft.com/office/drawing/2014/main" id="{34E70A9E-6023-41C4-B3BD-C0E3BF5F7532}"/>
                </a:ext>
              </a:extLst>
            </p:cNvPr>
            <p:cNvCxnSpPr>
              <a:cxnSpLocks/>
            </p:cNvCxnSpPr>
            <p:nvPr/>
          </p:nvCxnSpPr>
          <p:spPr bwMode="auto">
            <a:xfrm flipV="1">
              <a:off x="2553505" y="4364751"/>
              <a:ext cx="2190824" cy="80045"/>
            </a:xfrm>
            <a:prstGeom prst="straightConnector1">
              <a:avLst/>
            </a:prstGeom>
            <a:noFill/>
            <a:ln w="19050" cap="sq" cmpd="sng" algn="ctr">
              <a:solidFill>
                <a:srgbClr val="FFC000"/>
              </a:solidFill>
              <a:prstDash val="solid"/>
              <a:round/>
              <a:headEnd type="none" w="med" len="med"/>
              <a:tailEnd type="triangle"/>
            </a:ln>
            <a:effectLst/>
          </p:spPr>
        </p:cxnSp>
      </p:grp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r>
              <a:rPr lang="en-US" altLang="en-US" sz="2400" dirty="0">
                <a:latin typeface="Times New Roman"/>
                <a:cs typeface="Times New Roman" panose="02020603050405020304" pitchFamily="18" charset="0"/>
                <a:sym typeface="Wingdings" panose="05000000000000000000" pitchFamily="2" charset="2"/>
              </a:rPr>
              <a:t>Loop</a:t>
            </a:r>
          </a:p>
          <a:p>
            <a:r>
              <a:rPr lang="en-US" altLang="en-US" sz="2400" dirty="0">
                <a:latin typeface="Times New Roman"/>
                <a:cs typeface="Times New Roman" panose="02020603050405020304" pitchFamily="18" charset="0"/>
                <a:sym typeface="Wingdings" panose="05000000000000000000" pitchFamily="2" charset="2"/>
              </a:rPr>
              <a:t>     Fixed some of the smaller weights to zero </a:t>
            </a:r>
          </a:p>
          <a:p>
            <a:r>
              <a:rPr lang="en-US" altLang="en-US" sz="2400" dirty="0">
                <a:latin typeface="Times New Roman"/>
                <a:cs typeface="Times New Roman" panose="02020603050405020304" pitchFamily="18" charset="0"/>
                <a:sym typeface="Wingdings" panose="05000000000000000000" pitchFamily="2" charset="2"/>
              </a:rPr>
              <a:t>     and continue to learn from there</a:t>
            </a:r>
          </a:p>
        </p:txBody>
      </p:sp>
      <p:grpSp>
        <p:nvGrpSpPr>
          <p:cNvPr id="177" name="Group 176">
            <a:extLst>
              <a:ext uri="{FF2B5EF4-FFF2-40B4-BE49-F238E27FC236}">
                <a16:creationId xmlns:a16="http://schemas.microsoft.com/office/drawing/2014/main" id="{A8649D5C-CDED-48B2-9524-B428AEAA0CB5}"/>
              </a:ext>
            </a:extLst>
          </p:cNvPr>
          <p:cNvGrpSpPr/>
          <p:nvPr/>
        </p:nvGrpSpPr>
        <p:grpSpPr>
          <a:xfrm>
            <a:off x="1866040" y="2810748"/>
            <a:ext cx="1740745" cy="2733770"/>
            <a:chOff x="1866040" y="2810748"/>
            <a:chExt cx="1740745" cy="2733770"/>
          </a:xfrm>
        </p:grpSpPr>
        <p:sp>
          <p:nvSpPr>
            <p:cNvPr id="178" name="TextBox 177">
              <a:extLst>
                <a:ext uri="{FF2B5EF4-FFF2-40B4-BE49-F238E27FC236}">
                  <a16:creationId xmlns:a16="http://schemas.microsoft.com/office/drawing/2014/main" id="{72DCFF97-9EBE-44AE-8BC9-93AA42A8F487}"/>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0.224</a:t>
              </a:r>
            </a:p>
          </p:txBody>
        </p:sp>
        <p:sp>
          <p:nvSpPr>
            <p:cNvPr id="179" name="TextBox 178">
              <a:extLst>
                <a:ext uri="{FF2B5EF4-FFF2-40B4-BE49-F238E27FC236}">
                  <a16:creationId xmlns:a16="http://schemas.microsoft.com/office/drawing/2014/main" id="{093E7FA0-5B7F-46EA-A7FB-3C8190D6C716}"/>
                </a:ext>
              </a:extLst>
            </p:cNvPr>
            <p:cNvSpPr txBox="1"/>
            <p:nvPr/>
          </p:nvSpPr>
          <p:spPr bwMode="auto">
            <a:xfrm>
              <a:off x="1866040" y="37013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0.045</a:t>
              </a:r>
            </a:p>
          </p:txBody>
        </p:sp>
        <p:sp>
          <p:nvSpPr>
            <p:cNvPr id="180" name="TextBox 179">
              <a:extLst>
                <a:ext uri="{FF2B5EF4-FFF2-40B4-BE49-F238E27FC236}">
                  <a16:creationId xmlns:a16="http://schemas.microsoft.com/office/drawing/2014/main" id="{8696ED8B-3E8B-421A-B84E-BF5639A547B3}"/>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0.302</a:t>
              </a:r>
            </a:p>
          </p:txBody>
        </p:sp>
        <p:sp>
          <p:nvSpPr>
            <p:cNvPr id="181" name="TextBox 180">
              <a:extLst>
                <a:ext uri="{FF2B5EF4-FFF2-40B4-BE49-F238E27FC236}">
                  <a16:creationId xmlns:a16="http://schemas.microsoft.com/office/drawing/2014/main" id="{3DC0CDA4-3ADF-42F6-8A41-99349DD64FA3}"/>
                </a:ext>
              </a:extLst>
            </p:cNvPr>
            <p:cNvSpPr txBox="1"/>
            <p:nvPr/>
          </p:nvSpPr>
          <p:spPr bwMode="auto">
            <a:xfrm>
              <a:off x="1866040" y="514440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grpSp>
        <p:nvGrpSpPr>
          <p:cNvPr id="182" name="Group 181">
            <a:extLst>
              <a:ext uri="{FF2B5EF4-FFF2-40B4-BE49-F238E27FC236}">
                <a16:creationId xmlns:a16="http://schemas.microsoft.com/office/drawing/2014/main" id="{3A5D5024-7C46-4D37-BC7A-663D4CF288EA}"/>
              </a:ext>
            </a:extLst>
          </p:cNvPr>
          <p:cNvGrpSpPr/>
          <p:nvPr/>
        </p:nvGrpSpPr>
        <p:grpSpPr>
          <a:xfrm>
            <a:off x="1866047" y="2810339"/>
            <a:ext cx="1740745" cy="2733770"/>
            <a:chOff x="1866040" y="2810748"/>
            <a:chExt cx="1740745" cy="2733770"/>
          </a:xfrm>
        </p:grpSpPr>
        <p:sp>
          <p:nvSpPr>
            <p:cNvPr id="183" name="TextBox 182">
              <a:extLst>
                <a:ext uri="{FF2B5EF4-FFF2-40B4-BE49-F238E27FC236}">
                  <a16:creationId xmlns:a16="http://schemas.microsoft.com/office/drawing/2014/main" id="{C2B4B76A-A15D-4089-90B9-4831422CFEB4}"/>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0.238</a:t>
              </a:r>
            </a:p>
          </p:txBody>
        </p:sp>
        <p:sp>
          <p:nvSpPr>
            <p:cNvPr id="184" name="TextBox 183">
              <a:extLst>
                <a:ext uri="{FF2B5EF4-FFF2-40B4-BE49-F238E27FC236}">
                  <a16:creationId xmlns:a16="http://schemas.microsoft.com/office/drawing/2014/main" id="{67663212-43FA-43EF-AD5C-C3C874F653F3}"/>
                </a:ext>
              </a:extLst>
            </p:cNvPr>
            <p:cNvSpPr txBox="1"/>
            <p:nvPr/>
          </p:nvSpPr>
          <p:spPr bwMode="auto">
            <a:xfrm>
              <a:off x="1866040" y="37013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0.041</a:t>
              </a:r>
            </a:p>
          </p:txBody>
        </p:sp>
        <p:sp>
          <p:nvSpPr>
            <p:cNvPr id="185" name="TextBox 184">
              <a:extLst>
                <a:ext uri="{FF2B5EF4-FFF2-40B4-BE49-F238E27FC236}">
                  <a16:creationId xmlns:a16="http://schemas.microsoft.com/office/drawing/2014/main" id="{139F32EF-8581-41E8-B1F4-66A49F41142B}"/>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0.439</a:t>
              </a:r>
            </a:p>
          </p:txBody>
        </p:sp>
        <p:sp>
          <p:nvSpPr>
            <p:cNvPr id="186" name="TextBox 185">
              <a:extLst>
                <a:ext uri="{FF2B5EF4-FFF2-40B4-BE49-F238E27FC236}">
                  <a16:creationId xmlns:a16="http://schemas.microsoft.com/office/drawing/2014/main" id="{00CD20FA-3790-4830-93AB-157CC580469F}"/>
                </a:ext>
              </a:extLst>
            </p:cNvPr>
            <p:cNvSpPr txBox="1"/>
            <p:nvPr/>
          </p:nvSpPr>
          <p:spPr bwMode="auto">
            <a:xfrm>
              <a:off x="1866040" y="514440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spTree>
    <p:extLst>
      <p:ext uri="{BB962C8B-B14F-4D97-AF65-F5344CB8AC3E}">
        <p14:creationId xmlns:p14="http://schemas.microsoft.com/office/powerpoint/2010/main" val="32652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xEl>
                                              <p:pRg st="3" end="3"/>
                                            </p:txEl>
                                          </p:spTgt>
                                        </p:tgtEl>
                                        <p:attrNameLst>
                                          <p:attrName>style.visibility</p:attrName>
                                        </p:attrNameLst>
                                      </p:cBhvr>
                                      <p:to>
                                        <p:strVal val="visible"/>
                                      </p:to>
                                    </p:set>
                                    <p:anim calcmode="lin" valueType="num">
                                      <p:cBhvr additive="base">
                                        <p:cTn id="7" dur="500" fill="hold"/>
                                        <p:tgtEl>
                                          <p:spTgt spid="15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0-#ppt_w/2"/>
                                          </p:val>
                                        </p:tav>
                                        <p:tav tm="100000">
                                          <p:val>
                                            <p:strVal val="#ppt_x"/>
                                          </p:val>
                                        </p:tav>
                                      </p:tavLst>
                                    </p:anim>
                                    <p:anim calcmode="lin" valueType="num">
                                      <p:cBhvr additive="base">
                                        <p:cTn id="14" dur="500" fill="hold"/>
                                        <p:tgtEl>
                                          <p:spTgt spid="182"/>
                                        </p:tgtEl>
                                        <p:attrNameLst>
                                          <p:attrName>ppt_y</p:attrName>
                                        </p:attrNameLst>
                                      </p:cBhvr>
                                      <p:tavLst>
                                        <p:tav tm="0">
                                          <p:val>
                                            <p:strVal val="#ppt_y"/>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7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53">
                                            <p:txEl>
                                              <p:pRg st="1" end="1"/>
                                            </p:txEl>
                                          </p:spTgt>
                                        </p:tgtEl>
                                        <p:attrNameLst>
                                          <p:attrName>style.visibility</p:attrName>
                                        </p:attrNameLst>
                                      </p:cBhvr>
                                      <p:to>
                                        <p:strVal val="visible"/>
                                      </p:to>
                                    </p:set>
                                    <p:anim calcmode="lin" valueType="num">
                                      <p:cBhvr additive="base">
                                        <p:cTn id="21" dur="5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sp>
        <p:nvSpPr>
          <p:cNvPr id="308" name="Text Box 33">
            <a:extLst>
              <a:ext uri="{FF2B5EF4-FFF2-40B4-BE49-F238E27FC236}">
                <a16:creationId xmlns:a16="http://schemas.microsoft.com/office/drawing/2014/main" id="{92E292A5-0F46-406E-AC56-2B69334DEDD8}"/>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flipV="1">
            <a:off x="2470938" y="4009119"/>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r>
              <a:rPr lang="en-US" altLang="en-US" sz="2400" dirty="0">
                <a:latin typeface="Times New Roman"/>
                <a:cs typeface="Times New Roman" panose="02020603050405020304" pitchFamily="18" charset="0"/>
                <a:sym typeface="Wingdings" panose="05000000000000000000" pitchFamily="2" charset="2"/>
              </a:rPr>
              <a:t>Loop</a:t>
            </a:r>
          </a:p>
          <a:p>
            <a:r>
              <a:rPr lang="en-US" altLang="en-US" sz="2400" dirty="0">
                <a:latin typeface="Times New Roman"/>
                <a:cs typeface="Times New Roman" panose="02020603050405020304" pitchFamily="18" charset="0"/>
                <a:sym typeface="Wingdings" panose="05000000000000000000" pitchFamily="2" charset="2"/>
              </a:rPr>
              <a:t>     Fixed some of the smaller weights to zero </a:t>
            </a:r>
          </a:p>
          <a:p>
            <a:r>
              <a:rPr lang="en-US" altLang="en-US" sz="2400" dirty="0">
                <a:latin typeface="Times New Roman"/>
                <a:cs typeface="Times New Roman" panose="02020603050405020304" pitchFamily="18" charset="0"/>
                <a:sym typeface="Wingdings" panose="05000000000000000000" pitchFamily="2" charset="2"/>
              </a:rPr>
              <a:t>     and continue to learn from there</a:t>
            </a:r>
          </a:p>
          <a:p>
            <a:r>
              <a:rPr lang="en-US" altLang="en-US" sz="2400" dirty="0">
                <a:latin typeface="Times New Roman"/>
                <a:cs typeface="Times New Roman" panose="02020603050405020304" pitchFamily="18" charset="0"/>
                <a:sym typeface="Wingdings" panose="05000000000000000000" pitchFamily="2" charset="2"/>
              </a:rPr>
              <a:t>     Exit when each gate has two inputs.</a:t>
            </a:r>
          </a:p>
        </p:txBody>
      </p:sp>
      <p:grpSp>
        <p:nvGrpSpPr>
          <p:cNvPr id="147" name="Group 146">
            <a:extLst>
              <a:ext uri="{FF2B5EF4-FFF2-40B4-BE49-F238E27FC236}">
                <a16:creationId xmlns:a16="http://schemas.microsoft.com/office/drawing/2014/main" id="{C21FBD9E-42C0-4862-8EF9-01C99301D8D7}"/>
              </a:ext>
            </a:extLst>
          </p:cNvPr>
          <p:cNvGrpSpPr/>
          <p:nvPr/>
        </p:nvGrpSpPr>
        <p:grpSpPr>
          <a:xfrm>
            <a:off x="1872375" y="2810748"/>
            <a:ext cx="1740745" cy="2252750"/>
            <a:chOff x="1866040" y="2810748"/>
            <a:chExt cx="1740745" cy="2252750"/>
          </a:xfrm>
        </p:grpSpPr>
        <p:sp>
          <p:nvSpPr>
            <p:cNvPr id="149" name="TextBox 148">
              <a:extLst>
                <a:ext uri="{FF2B5EF4-FFF2-40B4-BE49-F238E27FC236}">
                  <a16:creationId xmlns:a16="http://schemas.microsoft.com/office/drawing/2014/main" id="{DBC9D30B-AD08-4B1F-93A8-99B7F4160D57}"/>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0.238</a:t>
              </a:r>
            </a:p>
          </p:txBody>
        </p:sp>
        <p:sp>
          <p:nvSpPr>
            <p:cNvPr id="154" name="TextBox 153">
              <a:extLst>
                <a:ext uri="{FF2B5EF4-FFF2-40B4-BE49-F238E27FC236}">
                  <a16:creationId xmlns:a16="http://schemas.microsoft.com/office/drawing/2014/main" id="{25E45EF2-DAB2-4C65-BE43-FB005B1DBB05}"/>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0.439</a:t>
              </a:r>
            </a:p>
          </p:txBody>
        </p:sp>
      </p:grpSp>
      <p:grpSp>
        <p:nvGrpSpPr>
          <p:cNvPr id="3" name="Group 2">
            <a:extLst>
              <a:ext uri="{FF2B5EF4-FFF2-40B4-BE49-F238E27FC236}">
                <a16:creationId xmlns:a16="http://schemas.microsoft.com/office/drawing/2014/main" id="{03AD9FEE-3007-4051-B29F-EF327DF5B9DD}"/>
              </a:ext>
            </a:extLst>
          </p:cNvPr>
          <p:cNvGrpSpPr/>
          <p:nvPr/>
        </p:nvGrpSpPr>
        <p:grpSpPr>
          <a:xfrm>
            <a:off x="1872375" y="3701348"/>
            <a:ext cx="2832258" cy="1843170"/>
            <a:chOff x="1872375" y="3701348"/>
            <a:chExt cx="2832258" cy="1843170"/>
          </a:xfrm>
        </p:grpSpPr>
        <p:cxnSp>
          <p:nvCxnSpPr>
            <p:cNvPr id="161" name="Straight Arrow Connector 160">
              <a:extLst>
                <a:ext uri="{FF2B5EF4-FFF2-40B4-BE49-F238E27FC236}">
                  <a16:creationId xmlns:a16="http://schemas.microsoft.com/office/drawing/2014/main" id="{039CF501-34A1-43EA-833B-D17228F95BDC}"/>
                </a:ext>
              </a:extLst>
            </p:cNvPr>
            <p:cNvCxnSpPr>
              <a:cxnSpLocks/>
            </p:cNvCxnSpPr>
            <p:nvPr/>
          </p:nvCxnSpPr>
          <p:spPr bwMode="auto">
            <a:xfrm flipV="1">
              <a:off x="2474113" y="4009119"/>
              <a:ext cx="2230520" cy="1503159"/>
            </a:xfrm>
            <a:prstGeom prst="straightConnector1">
              <a:avLst/>
            </a:prstGeom>
            <a:noFill/>
            <a:ln w="19050" cap="sq" cmpd="sng" algn="ctr">
              <a:solidFill>
                <a:srgbClr val="FFC000"/>
              </a:solidFill>
              <a:prstDash val="solid"/>
              <a:round/>
              <a:headEnd type="none" w="med" len="med"/>
              <a:tailEnd type="triangle"/>
            </a:ln>
            <a:effectLst/>
          </p:spPr>
        </p:cxnSp>
        <p:cxnSp>
          <p:nvCxnSpPr>
            <p:cNvPr id="162" name="Straight Arrow Connector 161">
              <a:extLst>
                <a:ext uri="{FF2B5EF4-FFF2-40B4-BE49-F238E27FC236}">
                  <a16:creationId xmlns:a16="http://schemas.microsoft.com/office/drawing/2014/main" id="{181B3221-E6F1-4B1C-84FA-DDF68E887C7C}"/>
                </a:ext>
              </a:extLst>
            </p:cNvPr>
            <p:cNvCxnSpPr>
              <a:cxnSpLocks/>
            </p:cNvCxnSpPr>
            <p:nvPr/>
          </p:nvCxnSpPr>
          <p:spPr bwMode="auto">
            <a:xfrm>
              <a:off x="2513809" y="3894787"/>
              <a:ext cx="2190824" cy="80045"/>
            </a:xfrm>
            <a:prstGeom prst="straightConnector1">
              <a:avLst/>
            </a:prstGeom>
            <a:noFill/>
            <a:ln w="19050" cap="sq" cmpd="sng" algn="ctr">
              <a:solidFill>
                <a:srgbClr val="FFC000"/>
              </a:solidFill>
              <a:prstDash val="solid"/>
              <a:round/>
              <a:headEnd type="none" w="med" len="med"/>
              <a:tailEnd type="triangle"/>
            </a:ln>
            <a:effectLst/>
          </p:spPr>
        </p:cxnSp>
        <p:sp>
          <p:nvSpPr>
            <p:cNvPr id="156" name="TextBox 155">
              <a:extLst>
                <a:ext uri="{FF2B5EF4-FFF2-40B4-BE49-F238E27FC236}">
                  <a16:creationId xmlns:a16="http://schemas.microsoft.com/office/drawing/2014/main" id="{C5CDAF73-DFE8-4C26-8944-16CE183A0848}"/>
                </a:ext>
              </a:extLst>
            </p:cNvPr>
            <p:cNvSpPr txBox="1"/>
            <p:nvPr/>
          </p:nvSpPr>
          <p:spPr bwMode="auto">
            <a:xfrm>
              <a:off x="1872375" y="37013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0.041</a:t>
              </a:r>
            </a:p>
          </p:txBody>
        </p:sp>
        <p:sp>
          <p:nvSpPr>
            <p:cNvPr id="160" name="TextBox 159">
              <a:extLst>
                <a:ext uri="{FF2B5EF4-FFF2-40B4-BE49-F238E27FC236}">
                  <a16:creationId xmlns:a16="http://schemas.microsoft.com/office/drawing/2014/main" id="{0C6E31EB-3588-4115-B42D-CD70D5050346}"/>
                </a:ext>
              </a:extLst>
            </p:cNvPr>
            <p:cNvSpPr txBox="1"/>
            <p:nvPr/>
          </p:nvSpPr>
          <p:spPr bwMode="auto">
            <a:xfrm>
              <a:off x="1872375" y="514440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0.015</a:t>
              </a:r>
            </a:p>
          </p:txBody>
        </p:sp>
      </p:grpSp>
      <p:grpSp>
        <p:nvGrpSpPr>
          <p:cNvPr id="163" name="Group 162">
            <a:extLst>
              <a:ext uri="{FF2B5EF4-FFF2-40B4-BE49-F238E27FC236}">
                <a16:creationId xmlns:a16="http://schemas.microsoft.com/office/drawing/2014/main" id="{C620CB70-B28A-42F1-98FC-A2DACC174A20}"/>
              </a:ext>
            </a:extLst>
          </p:cNvPr>
          <p:cNvGrpSpPr/>
          <p:nvPr/>
        </p:nvGrpSpPr>
        <p:grpSpPr>
          <a:xfrm>
            <a:off x="1866213" y="2812789"/>
            <a:ext cx="1740745" cy="2252750"/>
            <a:chOff x="1866040" y="2810748"/>
            <a:chExt cx="1740745" cy="2252750"/>
          </a:xfrm>
        </p:grpSpPr>
        <p:sp>
          <p:nvSpPr>
            <p:cNvPr id="164" name="TextBox 163">
              <a:extLst>
                <a:ext uri="{FF2B5EF4-FFF2-40B4-BE49-F238E27FC236}">
                  <a16:creationId xmlns:a16="http://schemas.microsoft.com/office/drawing/2014/main" id="{E171CB05-F05F-499C-99AF-CAA6DB8476CA}"/>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0.335</a:t>
              </a:r>
            </a:p>
          </p:txBody>
        </p:sp>
        <p:sp>
          <p:nvSpPr>
            <p:cNvPr id="165" name="TextBox 164">
              <a:extLst>
                <a:ext uri="{FF2B5EF4-FFF2-40B4-BE49-F238E27FC236}">
                  <a16:creationId xmlns:a16="http://schemas.microsoft.com/office/drawing/2014/main" id="{66F86138-428F-449E-9892-D49DD9693C0B}"/>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0.593</a:t>
              </a:r>
            </a:p>
          </p:txBody>
        </p:sp>
      </p:grpSp>
    </p:spTree>
    <p:extLst>
      <p:ext uri="{BB962C8B-B14F-4D97-AF65-F5344CB8AC3E}">
        <p14:creationId xmlns:p14="http://schemas.microsoft.com/office/powerpoint/2010/main" val="16222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additive="base">
                                        <p:cTn id="13" dur="500" fill="hold"/>
                                        <p:tgtEl>
                                          <p:spTgt spid="163"/>
                                        </p:tgtEl>
                                        <p:attrNameLst>
                                          <p:attrName>ppt_x</p:attrName>
                                        </p:attrNameLst>
                                      </p:cBhvr>
                                      <p:tavLst>
                                        <p:tav tm="0">
                                          <p:val>
                                            <p:strVal val="0-#ppt_w/2"/>
                                          </p:val>
                                        </p:tav>
                                        <p:tav tm="100000">
                                          <p:val>
                                            <p:strVal val="#ppt_x"/>
                                          </p:val>
                                        </p:tav>
                                      </p:tavLst>
                                    </p:anim>
                                    <p:anim calcmode="lin" valueType="num">
                                      <p:cBhvr additive="base">
                                        <p:cTn id="14" dur="500" fill="hold"/>
                                        <p:tgtEl>
                                          <p:spTgt spid="163"/>
                                        </p:tgtEl>
                                        <p:attrNameLst>
                                          <p:attrName>ppt_y</p:attrName>
                                        </p:attrNameLst>
                                      </p:cBhvr>
                                      <p:tavLst>
                                        <p:tav tm="0">
                                          <p:val>
                                            <p:strVal val="#ppt_y"/>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53">
                                            <p:txEl>
                                              <p:pRg st="4" end="4"/>
                                            </p:txEl>
                                          </p:spTgt>
                                        </p:tgtEl>
                                        <p:attrNameLst>
                                          <p:attrName>style.visibility</p:attrName>
                                        </p:attrNameLst>
                                      </p:cBhvr>
                                      <p:to>
                                        <p:strVal val="visible"/>
                                      </p:to>
                                    </p:set>
                                    <p:anim calcmode="lin" valueType="num">
                                      <p:cBhvr additive="base">
                                        <p:cTn id="21" dur="500" fill="hold"/>
                                        <p:tgtEl>
                                          <p:spTgt spid="15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flipV="1">
            <a:off x="2470938" y="4009119"/>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r>
              <a:rPr lang="en-US" altLang="en-US" sz="2400" dirty="0">
                <a:latin typeface="Times New Roman"/>
                <a:cs typeface="Times New Roman" panose="02020603050405020304" pitchFamily="18" charset="0"/>
                <a:sym typeface="Wingdings" panose="05000000000000000000" pitchFamily="2" charset="2"/>
              </a:rPr>
              <a:t>Turn each neural net gate into a binary gate.</a:t>
            </a:r>
          </a:p>
          <a:p>
            <a:r>
              <a:rPr lang="en-US" altLang="en-US" sz="2400" dirty="0">
                <a:latin typeface="Times New Roman"/>
                <a:cs typeface="Times New Roman" panose="02020603050405020304" pitchFamily="18" charset="0"/>
                <a:sym typeface="Wingdings" panose="05000000000000000000" pitchFamily="2" charset="2"/>
              </a:rPr>
              <a:t>This is now a Boolean circuit!</a:t>
            </a:r>
          </a:p>
          <a:p>
            <a:endParaRPr lang="en-US" altLang="en-US" sz="2400" dirty="0">
              <a:latin typeface="Times New Roman"/>
              <a:cs typeface="Times New Roman" panose="02020603050405020304" pitchFamily="18" charset="0"/>
              <a:sym typeface="Wingdings" panose="05000000000000000000" pitchFamily="2" charset="2"/>
            </a:endParaRPr>
          </a:p>
        </p:txBody>
      </p:sp>
      <p:grpSp>
        <p:nvGrpSpPr>
          <p:cNvPr id="9" name="Group 8">
            <a:extLst>
              <a:ext uri="{FF2B5EF4-FFF2-40B4-BE49-F238E27FC236}">
                <a16:creationId xmlns:a16="http://schemas.microsoft.com/office/drawing/2014/main" id="{50ADE742-3E70-4727-933A-936FCCE58FD7}"/>
              </a:ext>
            </a:extLst>
          </p:cNvPr>
          <p:cNvGrpSpPr/>
          <p:nvPr/>
        </p:nvGrpSpPr>
        <p:grpSpPr>
          <a:xfrm>
            <a:off x="4321230" y="1614197"/>
            <a:ext cx="1666824" cy="1244048"/>
            <a:chOff x="4321230" y="1614197"/>
            <a:chExt cx="1666824" cy="1244048"/>
          </a:xfrm>
        </p:grpSpPr>
        <p:grpSp>
          <p:nvGrpSpPr>
            <p:cNvPr id="167" name="Group 166">
              <a:extLst>
                <a:ext uri="{FF2B5EF4-FFF2-40B4-BE49-F238E27FC236}">
                  <a16:creationId xmlns:a16="http://schemas.microsoft.com/office/drawing/2014/main" id="{C9217737-4F37-4B26-B18C-7D04A48AE3B7}"/>
                </a:ext>
              </a:extLst>
            </p:cNvPr>
            <p:cNvGrpSpPr/>
            <p:nvPr/>
          </p:nvGrpSpPr>
          <p:grpSpPr>
            <a:xfrm>
              <a:off x="4460441" y="1838349"/>
              <a:ext cx="1057709" cy="1019896"/>
              <a:chOff x="5867400" y="4228068"/>
              <a:chExt cx="2209800" cy="2248932"/>
            </a:xfrm>
          </p:grpSpPr>
          <p:cxnSp>
            <p:nvCxnSpPr>
              <p:cNvPr id="174" name="Straight Connector 173">
                <a:extLst>
                  <a:ext uri="{FF2B5EF4-FFF2-40B4-BE49-F238E27FC236}">
                    <a16:creationId xmlns:a16="http://schemas.microsoft.com/office/drawing/2014/main" id="{3FE17C8E-378B-4A46-B156-4CC45BE9FCA8}"/>
                  </a:ext>
                </a:extLst>
              </p:cNvPr>
              <p:cNvCxnSpPr>
                <a:cxnSpLocks/>
              </p:cNvCxnSpPr>
              <p:nvPr/>
            </p:nvCxnSpPr>
            <p:spPr bwMode="auto">
              <a:xfrm>
                <a:off x="6019799" y="4228068"/>
                <a:ext cx="0" cy="2248932"/>
              </a:xfrm>
              <a:prstGeom prst="line">
                <a:avLst/>
              </a:prstGeom>
              <a:noFill/>
              <a:ln w="22225" cap="sq" cmpd="sng" algn="ctr">
                <a:solidFill>
                  <a:srgbClr val="FF00FF"/>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576FD69C-7EA4-4596-A5E3-20D9CC5BB1FB}"/>
                  </a:ext>
                </a:extLst>
              </p:cNvPr>
              <p:cNvCxnSpPr/>
              <p:nvPr/>
            </p:nvCxnSpPr>
            <p:spPr bwMode="auto">
              <a:xfrm flipV="1">
                <a:off x="5867400" y="6324600"/>
                <a:ext cx="2209800" cy="1"/>
              </a:xfrm>
              <a:prstGeom prst="line">
                <a:avLst/>
              </a:prstGeom>
              <a:noFill/>
              <a:ln w="22225" cap="sq" cmpd="sng" algn="ctr">
                <a:solidFill>
                  <a:srgbClr val="FF00FF"/>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id="{75755C6D-CBD5-4686-B27F-4BD4F17C22E2}"/>
                </a:ext>
              </a:extLst>
            </p:cNvPr>
            <p:cNvGrpSpPr/>
            <p:nvPr/>
          </p:nvGrpSpPr>
          <p:grpSpPr>
            <a:xfrm>
              <a:off x="4478678" y="2193259"/>
              <a:ext cx="695445" cy="650275"/>
              <a:chOff x="5905500" y="4096266"/>
              <a:chExt cx="1452946" cy="1433896"/>
            </a:xfrm>
          </p:grpSpPr>
          <p:sp>
            <p:nvSpPr>
              <p:cNvPr id="170" name="Oval 169">
                <a:extLst>
                  <a:ext uri="{FF2B5EF4-FFF2-40B4-BE49-F238E27FC236}">
                    <a16:creationId xmlns:a16="http://schemas.microsoft.com/office/drawing/2014/main" id="{1FEE8971-BA84-4A0C-9B00-6DC9378F27CA}"/>
                  </a:ext>
                </a:extLst>
              </p:cNvPr>
              <p:cNvSpPr/>
              <p:nvPr/>
            </p:nvSpPr>
            <p:spPr>
              <a:xfrm>
                <a:off x="5911850" y="5289550"/>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1" name="Oval 170">
                <a:extLst>
                  <a:ext uri="{FF2B5EF4-FFF2-40B4-BE49-F238E27FC236}">
                    <a16:creationId xmlns:a16="http://schemas.microsoft.com/office/drawing/2014/main" id="{FCFBD442-5C33-4AC7-A217-12E6D1D39815}"/>
                  </a:ext>
                </a:extLst>
              </p:cNvPr>
              <p:cNvSpPr/>
              <p:nvPr/>
            </p:nvSpPr>
            <p:spPr>
              <a:xfrm>
                <a:off x="5905500" y="4096266"/>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2" name="Oval 171">
                <a:extLst>
                  <a:ext uri="{FF2B5EF4-FFF2-40B4-BE49-F238E27FC236}">
                    <a16:creationId xmlns:a16="http://schemas.microsoft.com/office/drawing/2014/main" id="{BEB05095-069F-4799-A81A-2BA0C07A83CA}"/>
                  </a:ext>
                </a:extLst>
              </p:cNvPr>
              <p:cNvSpPr/>
              <p:nvPr/>
            </p:nvSpPr>
            <p:spPr>
              <a:xfrm>
                <a:off x="7129846" y="5301562"/>
                <a:ext cx="228600" cy="228600"/>
              </a:xfrm>
              <a:prstGeom prst="ellipse">
                <a:avLst/>
              </a:prstGeom>
              <a:solidFill>
                <a:srgbClr val="FF0000"/>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173" name="Oval 172">
                <a:extLst>
                  <a:ext uri="{FF2B5EF4-FFF2-40B4-BE49-F238E27FC236}">
                    <a16:creationId xmlns:a16="http://schemas.microsoft.com/office/drawing/2014/main" id="{47D42C34-A7B3-4773-B862-7FDB79963F1F}"/>
                  </a:ext>
                </a:extLst>
              </p:cNvPr>
              <p:cNvSpPr/>
              <p:nvPr/>
            </p:nvSpPr>
            <p:spPr>
              <a:xfrm>
                <a:off x="7129846" y="4096266"/>
                <a:ext cx="228600" cy="228600"/>
              </a:xfrm>
              <a:prstGeom prst="ellipse">
                <a:avLst/>
              </a:prstGeom>
              <a:solidFill>
                <a:srgbClr val="66FF33"/>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169" name="Text Box 33">
              <a:extLst>
                <a:ext uri="{FF2B5EF4-FFF2-40B4-BE49-F238E27FC236}">
                  <a16:creationId xmlns:a16="http://schemas.microsoft.com/office/drawing/2014/main" id="{7D4EC9EA-6F65-425B-B21D-CFA36E856CA0}"/>
                </a:ext>
              </a:extLst>
            </p:cNvPr>
            <p:cNvSpPr txBox="1">
              <a:spLocks noChangeArrowheads="1"/>
            </p:cNvSpPr>
            <p:nvPr/>
          </p:nvSpPr>
          <p:spPr bwMode="auto">
            <a:xfrm>
              <a:off x="4321230" y="1614197"/>
              <a:ext cx="166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spcAft>
                  <a:spcPts val="0"/>
                </a:spcAft>
              </a:pP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CA" altLang="en-US" sz="2400" i="1" baseline="-25000" dirty="0">
                  <a:solidFill>
                    <a:srgbClr val="FF00FF"/>
                  </a:solidFill>
                  <a:latin typeface="Times New Roman" panose="02020603050405020304" pitchFamily="18" charset="0"/>
                  <a:cs typeface="Times New Roman" panose="02020603050405020304" pitchFamily="18" charset="0"/>
                </a:rPr>
                <a:t> </a:t>
              </a:r>
              <a:r>
                <a:rPr lang="en-US" altLang="en-US" sz="2400" dirty="0">
                  <a:solidFill>
                    <a:schemeClr val="tx2"/>
                  </a:solidFill>
                  <a:latin typeface="Times New Roman" pitchFamily="18" charset="0"/>
                </a:rPr>
                <a:t>and </a:t>
              </a:r>
              <a:r>
                <a:rPr lang="en-US" altLang="en-US" sz="2400" i="1" dirty="0" err="1">
                  <a:solidFill>
                    <a:srgbClr val="FF00FF"/>
                  </a:solidFill>
                  <a:latin typeface="Times New Roman" pitchFamily="18" charset="0"/>
                </a:rPr>
                <a:t>x</a:t>
              </a:r>
              <a:r>
                <a:rPr lang="en-US" altLang="en-US" sz="2400" i="1" baseline="-25000" dirty="0" err="1">
                  <a:solidFill>
                    <a:srgbClr val="FF00FF"/>
                  </a:solidFill>
                  <a:latin typeface="Times New Roman" pitchFamily="18" charset="0"/>
                </a:rPr>
                <a:t>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cxnSp>
        <p:nvCxnSpPr>
          <p:cNvPr id="166" name="Straight Connector 165">
            <a:extLst>
              <a:ext uri="{FF2B5EF4-FFF2-40B4-BE49-F238E27FC236}">
                <a16:creationId xmlns:a16="http://schemas.microsoft.com/office/drawing/2014/main" id="{3C1FA4CB-8210-4227-9C37-34D23BC1F267}"/>
              </a:ext>
            </a:extLst>
          </p:cNvPr>
          <p:cNvCxnSpPr/>
          <p:nvPr/>
        </p:nvCxnSpPr>
        <p:spPr bwMode="auto">
          <a:xfrm>
            <a:off x="4387783" y="1838349"/>
            <a:ext cx="1130367" cy="1071263"/>
          </a:xfrm>
          <a:prstGeom prst="line">
            <a:avLst/>
          </a:prstGeom>
          <a:noFill/>
          <a:ln w="22225" cap="sq" cmpd="sng" algn="ctr">
            <a:solidFill>
              <a:srgbClr val="00FFFF"/>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AFF76562-7EC3-429F-B1E5-5CF364D5564B}"/>
              </a:ext>
            </a:extLst>
          </p:cNvPr>
          <p:cNvCxnSpPr>
            <a:cxnSpLocks/>
          </p:cNvCxnSpPr>
          <p:nvPr/>
        </p:nvCxnSpPr>
        <p:spPr bwMode="auto">
          <a:xfrm>
            <a:off x="4533386" y="1614197"/>
            <a:ext cx="807384" cy="1304064"/>
          </a:xfrm>
          <a:prstGeom prst="line">
            <a:avLst/>
          </a:prstGeom>
          <a:noFill/>
          <a:ln w="22225" cap="sq" cmpd="sng" algn="ctr">
            <a:solidFill>
              <a:srgbClr val="00FFFF"/>
            </a:solidFill>
            <a:prstDash val="solid"/>
            <a:round/>
            <a:headEnd type="none" w="med" len="med"/>
            <a:tailEnd type="none" w="med" len="med"/>
          </a:ln>
          <a:effectLst/>
        </p:spPr>
      </p:cxnSp>
      <p:sp>
        <p:nvSpPr>
          <p:cNvPr id="179" name="Text Box 33">
            <a:extLst>
              <a:ext uri="{FF2B5EF4-FFF2-40B4-BE49-F238E27FC236}">
                <a16:creationId xmlns:a16="http://schemas.microsoft.com/office/drawing/2014/main" id="{23032C24-34F3-49AA-B2CE-43A95FC7D72F}"/>
              </a:ext>
            </a:extLst>
          </p:cNvPr>
          <p:cNvSpPr txBox="1">
            <a:spLocks noChangeArrowheads="1"/>
          </p:cNvSpPr>
          <p:nvPr/>
        </p:nvSpPr>
        <p:spPr bwMode="auto">
          <a:xfrm>
            <a:off x="5369993" y="2075862"/>
            <a:ext cx="3207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a:spcBef>
                <a:spcPct val="0"/>
              </a:spcBef>
            </a:pPr>
            <a:r>
              <a:rPr lang="en-US" altLang="en-US" sz="2400" i="1" dirty="0">
                <a:solidFill>
                  <a:srgbClr val="00FFFF"/>
                </a:solidFill>
                <a:latin typeface="Times New Roman" pitchFamily="18" charset="0"/>
              </a:rPr>
              <a:t>z </a:t>
            </a:r>
            <a:r>
              <a:rPr lang="en-US" altLang="en-US" sz="2400" i="1" dirty="0">
                <a:latin typeface="Times New Roman" pitchFamily="18" charset="0"/>
              </a:rPr>
              <a:t>= </a:t>
            </a:r>
            <a:r>
              <a:rPr lang="en-US" altLang="en-US" sz="2400" i="1" dirty="0">
                <a:solidFill>
                  <a:srgbClr val="66FF33"/>
                </a:solidFill>
                <a:latin typeface="Times New Roman" pitchFamily="18" charset="0"/>
              </a:rPr>
              <a:t>-3/2</a:t>
            </a:r>
            <a:r>
              <a:rPr lang="en-CA" altLang="en-US" sz="2400" i="1" baseline="-25000" dirty="0">
                <a:latin typeface="Times New Roman" panose="02020603050405020304" pitchFamily="18" charset="0"/>
                <a:cs typeface="Times New Roman" panose="02020603050405020304"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1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1</a:t>
            </a:r>
            <a:r>
              <a:rPr lang="en-US" altLang="en-US" sz="2400" i="1" baseline="-25000" dirty="0">
                <a:latin typeface="Times New Roman" pitchFamily="18" charset="0"/>
              </a:rPr>
              <a:t> </a:t>
            </a:r>
            <a:r>
              <a:rPr lang="en-US" altLang="en-US" sz="2400" i="1" dirty="0">
                <a:latin typeface="Times New Roman" pitchFamily="18" charset="0"/>
              </a:rPr>
              <a:t>+ </a:t>
            </a:r>
            <a:r>
              <a:rPr lang="en-US" altLang="en-US" sz="2400" i="1" dirty="0">
                <a:solidFill>
                  <a:srgbClr val="66FF33"/>
                </a:solidFill>
                <a:latin typeface="Times New Roman" pitchFamily="18" charset="0"/>
              </a:rPr>
              <a:t>1</a:t>
            </a:r>
            <a:r>
              <a:rPr lang="en-US" altLang="en-US" sz="2400" i="1" baseline="-25000" dirty="0">
                <a:solidFill>
                  <a:srgbClr val="66FF33"/>
                </a:solidFill>
                <a:latin typeface="Times New Roman" pitchFamily="18" charset="0"/>
              </a:rPr>
              <a:t> </a:t>
            </a:r>
            <a:r>
              <a:rPr lang="en-US" altLang="en-US" sz="2400" i="1" dirty="0">
                <a:solidFill>
                  <a:srgbClr val="FF00FF"/>
                </a:solidFill>
                <a:latin typeface="Times New Roman" pitchFamily="18" charset="0"/>
              </a:rPr>
              <a:t>x</a:t>
            </a:r>
            <a:r>
              <a:rPr lang="en-US" altLang="en-US" sz="2400" i="1" baseline="-25000" dirty="0">
                <a:solidFill>
                  <a:srgbClr val="FF00FF"/>
                </a:solidFill>
                <a:latin typeface="Times New Roman" pitchFamily="18" charset="0"/>
              </a:rPr>
              <a:t>2</a:t>
            </a:r>
            <a:r>
              <a:rPr lang="en-US" altLang="en-US" sz="2400" i="1" baseline="-25000" dirty="0">
                <a:latin typeface="Times New Roman" pitchFamily="18" charset="0"/>
              </a:rPr>
              <a:t> </a:t>
            </a:r>
            <a:endParaRPr lang="en-CA" altLang="en-US" sz="2400" i="1" baseline="-250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58283EC-F53A-49E2-9736-5DC7776A6704}"/>
              </a:ext>
            </a:extLst>
          </p:cNvPr>
          <p:cNvGrpSpPr/>
          <p:nvPr/>
        </p:nvGrpSpPr>
        <p:grpSpPr>
          <a:xfrm>
            <a:off x="1866219" y="2812789"/>
            <a:ext cx="3036235" cy="2252750"/>
            <a:chOff x="1866219" y="2812789"/>
            <a:chExt cx="3036235" cy="2252750"/>
          </a:xfrm>
        </p:grpSpPr>
        <p:grpSp>
          <p:nvGrpSpPr>
            <p:cNvPr id="150" name="Group 149">
              <a:extLst>
                <a:ext uri="{FF2B5EF4-FFF2-40B4-BE49-F238E27FC236}">
                  <a16:creationId xmlns:a16="http://schemas.microsoft.com/office/drawing/2014/main" id="{BA35E016-4FE2-4C32-B0D0-B4E090BDDDEC}"/>
                </a:ext>
              </a:extLst>
            </p:cNvPr>
            <p:cNvGrpSpPr/>
            <p:nvPr/>
          </p:nvGrpSpPr>
          <p:grpSpPr>
            <a:xfrm>
              <a:off x="1866219" y="2812789"/>
              <a:ext cx="1740745" cy="2252750"/>
              <a:chOff x="1866040" y="2810748"/>
              <a:chExt cx="1740745" cy="2252750"/>
            </a:xfrm>
          </p:grpSpPr>
          <p:sp>
            <p:nvSpPr>
              <p:cNvPr id="152" name="TextBox 151">
                <a:extLst>
                  <a:ext uri="{FF2B5EF4-FFF2-40B4-BE49-F238E27FC236}">
                    <a16:creationId xmlns:a16="http://schemas.microsoft.com/office/drawing/2014/main" id="{0AFC4BD1-7D0B-43AA-9030-319E5008E129}"/>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0.335</a:t>
                </a:r>
              </a:p>
            </p:txBody>
          </p:sp>
          <p:sp>
            <p:nvSpPr>
              <p:cNvPr id="155" name="TextBox 154">
                <a:extLst>
                  <a:ext uri="{FF2B5EF4-FFF2-40B4-BE49-F238E27FC236}">
                    <a16:creationId xmlns:a16="http://schemas.microsoft.com/office/drawing/2014/main" id="{C586F546-3B01-48B0-B5FB-557260D27A9C}"/>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0.593</a:t>
                </a:r>
              </a:p>
            </p:txBody>
          </p:sp>
        </p:grpSp>
        <p:sp>
          <p:nvSpPr>
            <p:cNvPr id="180" name="Text Box 33">
              <a:extLst>
                <a:ext uri="{FF2B5EF4-FFF2-40B4-BE49-F238E27FC236}">
                  <a16:creationId xmlns:a16="http://schemas.microsoft.com/office/drawing/2014/main" id="{01069FAF-45CC-40C1-9BC2-89EFD0A847F4}"/>
                </a:ext>
              </a:extLst>
            </p:cNvPr>
            <p:cNvSpPr txBox="1">
              <a:spLocks noChangeArrowheads="1"/>
            </p:cNvSpPr>
            <p:nvPr/>
          </p:nvSpPr>
          <p:spPr bwMode="auto">
            <a:xfrm>
              <a:off x="4044667" y="3012443"/>
              <a:ext cx="85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0</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grpSp>
        <p:nvGrpSpPr>
          <p:cNvPr id="181" name="Group 180">
            <a:extLst>
              <a:ext uri="{FF2B5EF4-FFF2-40B4-BE49-F238E27FC236}">
                <a16:creationId xmlns:a16="http://schemas.microsoft.com/office/drawing/2014/main" id="{08C8135A-045E-4EFA-AFB9-BB11A261AD51}"/>
              </a:ext>
            </a:extLst>
          </p:cNvPr>
          <p:cNvGrpSpPr/>
          <p:nvPr/>
        </p:nvGrpSpPr>
        <p:grpSpPr>
          <a:xfrm>
            <a:off x="1634704" y="2803419"/>
            <a:ext cx="3282038" cy="2252750"/>
            <a:chOff x="1866219" y="2812789"/>
            <a:chExt cx="3282038" cy="2252750"/>
          </a:xfrm>
        </p:grpSpPr>
        <p:grpSp>
          <p:nvGrpSpPr>
            <p:cNvPr id="182" name="Group 181">
              <a:extLst>
                <a:ext uri="{FF2B5EF4-FFF2-40B4-BE49-F238E27FC236}">
                  <a16:creationId xmlns:a16="http://schemas.microsoft.com/office/drawing/2014/main" id="{F8E82EB8-7317-4FC0-B8DF-FDB12F05D430}"/>
                </a:ext>
              </a:extLst>
            </p:cNvPr>
            <p:cNvGrpSpPr/>
            <p:nvPr/>
          </p:nvGrpSpPr>
          <p:grpSpPr>
            <a:xfrm>
              <a:off x="1866219" y="2812789"/>
              <a:ext cx="1740745" cy="2252750"/>
              <a:chOff x="1866040" y="2810748"/>
              <a:chExt cx="1740745" cy="2252750"/>
            </a:xfrm>
          </p:grpSpPr>
          <p:sp>
            <p:nvSpPr>
              <p:cNvPr id="184" name="TextBox 183">
                <a:extLst>
                  <a:ext uri="{FF2B5EF4-FFF2-40B4-BE49-F238E27FC236}">
                    <a16:creationId xmlns:a16="http://schemas.microsoft.com/office/drawing/2014/main" id="{C6F827D6-E1EE-459A-9840-9532E204E9A5}"/>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1</a:t>
                </a:r>
              </a:p>
            </p:txBody>
          </p:sp>
          <p:sp>
            <p:nvSpPr>
              <p:cNvPr id="185" name="TextBox 184">
                <a:extLst>
                  <a:ext uri="{FF2B5EF4-FFF2-40B4-BE49-F238E27FC236}">
                    <a16:creationId xmlns:a16="http://schemas.microsoft.com/office/drawing/2014/main" id="{72512423-6BEC-4724-86AF-CFDBE859AE30}"/>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1</a:t>
                </a:r>
              </a:p>
            </p:txBody>
          </p:sp>
        </p:grpSp>
        <p:sp>
          <p:nvSpPr>
            <p:cNvPr id="183" name="Text Box 33">
              <a:extLst>
                <a:ext uri="{FF2B5EF4-FFF2-40B4-BE49-F238E27FC236}">
                  <a16:creationId xmlns:a16="http://schemas.microsoft.com/office/drawing/2014/main" id="{6887D02A-1B34-42D2-9DE3-99F190927971}"/>
                </a:ext>
              </a:extLst>
            </p:cNvPr>
            <p:cNvSpPr txBox="1">
              <a:spLocks noChangeArrowheads="1"/>
            </p:cNvSpPr>
            <p:nvPr/>
          </p:nvSpPr>
          <p:spPr bwMode="auto">
            <a:xfrm>
              <a:off x="4044667" y="3012443"/>
              <a:ext cx="1103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-3/2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820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xEl>
                                              <p:pRg st="1" end="1"/>
                                            </p:txEl>
                                          </p:spTgt>
                                        </p:tgtEl>
                                        <p:attrNameLst>
                                          <p:attrName>style.visibility</p:attrName>
                                        </p:attrNameLst>
                                      </p:cBhvr>
                                      <p:to>
                                        <p:strVal val="visible"/>
                                      </p:to>
                                    </p:set>
                                    <p:anim calcmode="lin" valueType="num">
                                      <p:cBhvr additive="base">
                                        <p:cTn id="7" dur="5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additive="base">
                                        <p:cTn id="11" dur="500" fill="hold"/>
                                        <p:tgtEl>
                                          <p:spTgt spid="178"/>
                                        </p:tgtEl>
                                        <p:attrNameLst>
                                          <p:attrName>ppt_x</p:attrName>
                                        </p:attrNameLst>
                                      </p:cBhvr>
                                      <p:tavLst>
                                        <p:tav tm="0">
                                          <p:val>
                                            <p:strVal val="0-#ppt_w/2"/>
                                          </p:val>
                                        </p:tav>
                                        <p:tav tm="100000">
                                          <p:val>
                                            <p:strVal val="#ppt_x"/>
                                          </p:val>
                                        </p:tav>
                                      </p:tavLst>
                                    </p:anim>
                                    <p:anim calcmode="lin" valueType="num">
                                      <p:cBhvr additive="base">
                                        <p:cTn id="12" dur="500" fill="hold"/>
                                        <p:tgtEl>
                                          <p:spTgt spid="17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6"/>
                                        </p:tgtEl>
                                        <p:attrNameLst>
                                          <p:attrName>style.visibility</p:attrName>
                                        </p:attrNameLst>
                                      </p:cBhvr>
                                      <p:to>
                                        <p:strVal val="visible"/>
                                      </p:to>
                                    </p:set>
                                    <p:anim calcmode="lin" valueType="num">
                                      <p:cBhvr additive="base">
                                        <p:cTn id="21" dur="500" fill="hold"/>
                                        <p:tgtEl>
                                          <p:spTgt spid="166"/>
                                        </p:tgtEl>
                                        <p:attrNameLst>
                                          <p:attrName>ppt_x</p:attrName>
                                        </p:attrNameLst>
                                      </p:cBhvr>
                                      <p:tavLst>
                                        <p:tav tm="0">
                                          <p:val>
                                            <p:strVal val="0-#ppt_w/2"/>
                                          </p:val>
                                        </p:tav>
                                        <p:tav tm="100000">
                                          <p:val>
                                            <p:strVal val="#ppt_x"/>
                                          </p:val>
                                        </p:tav>
                                      </p:tavLst>
                                    </p:anim>
                                    <p:anim calcmode="lin" valueType="num">
                                      <p:cBhvr additive="base">
                                        <p:cTn id="22" dur="500" fill="hold"/>
                                        <p:tgtEl>
                                          <p:spTgt spid="166"/>
                                        </p:tgtEl>
                                        <p:attrNameLst>
                                          <p:attrName>ppt_y</p:attrName>
                                        </p:attrNameLst>
                                      </p:cBhvr>
                                      <p:tavLst>
                                        <p:tav tm="0">
                                          <p:val>
                                            <p:strVal val="#ppt_y"/>
                                          </p:val>
                                        </p:tav>
                                        <p:tav tm="100000">
                                          <p:val>
                                            <p:strVal val="#ppt_y"/>
                                          </p:val>
                                        </p:tav>
                                      </p:tavLst>
                                    </p:anim>
                                  </p:childTnLst>
                                </p:cTn>
                              </p:par>
                              <p:par>
                                <p:cTn id="23" presetID="2" presetClass="exit" presetSubtype="8" fill="hold" nodeType="withEffect">
                                  <p:stCondLst>
                                    <p:cond delay="0"/>
                                  </p:stCondLst>
                                  <p:childTnLst>
                                    <p:anim calcmode="lin" valueType="num">
                                      <p:cBhvr additive="base">
                                        <p:cTn id="24" dur="500"/>
                                        <p:tgtEl>
                                          <p:spTgt spid="178"/>
                                        </p:tgtEl>
                                        <p:attrNameLst>
                                          <p:attrName>ppt_x</p:attrName>
                                        </p:attrNameLst>
                                      </p:cBhvr>
                                      <p:tavLst>
                                        <p:tav tm="0">
                                          <p:val>
                                            <p:strVal val="ppt_x"/>
                                          </p:val>
                                        </p:tav>
                                        <p:tav tm="100000">
                                          <p:val>
                                            <p:strVal val="0-ppt_w/2"/>
                                          </p:val>
                                        </p:tav>
                                      </p:tavLst>
                                    </p:anim>
                                    <p:anim calcmode="lin" valueType="num">
                                      <p:cBhvr additive="base">
                                        <p:cTn id="25" dur="500"/>
                                        <p:tgtEl>
                                          <p:spTgt spid="178"/>
                                        </p:tgtEl>
                                        <p:attrNameLst>
                                          <p:attrName>ppt_y</p:attrName>
                                        </p:attrNameLst>
                                      </p:cBhvr>
                                      <p:tavLst>
                                        <p:tav tm="0">
                                          <p:val>
                                            <p:strVal val="ppt_y"/>
                                          </p:val>
                                        </p:tav>
                                        <p:tav tm="100000">
                                          <p:val>
                                            <p:strVal val="ppt_y"/>
                                          </p:val>
                                        </p:tav>
                                      </p:tavLst>
                                    </p:anim>
                                    <p:set>
                                      <p:cBhvr>
                                        <p:cTn id="26" dur="1" fill="hold">
                                          <p:stCondLst>
                                            <p:cond delay="499"/>
                                          </p:stCondLst>
                                        </p:cTn>
                                        <p:tgtEl>
                                          <p:spTgt spid="178"/>
                                        </p:tgtEl>
                                        <p:attrNameLst>
                                          <p:attrName>style.visibility</p:attrName>
                                        </p:attrNameLst>
                                      </p:cBhvr>
                                      <p:to>
                                        <p:strVal val="hidden"/>
                                      </p:to>
                                    </p:set>
                                  </p:childTnLst>
                                </p:cTn>
                              </p:par>
                              <p:par>
                                <p:cTn id="27" presetID="2" presetClass="entr" presetSubtype="8" fill="hold" nodeType="withEffect">
                                  <p:stCondLst>
                                    <p:cond delay="0"/>
                                  </p:stCondLst>
                                  <p:childTnLst>
                                    <p:set>
                                      <p:cBhvr>
                                        <p:cTn id="28" dur="1" fill="hold">
                                          <p:stCondLst>
                                            <p:cond delay="0"/>
                                          </p:stCondLst>
                                        </p:cTn>
                                        <p:tgtEl>
                                          <p:spTgt spid="181"/>
                                        </p:tgtEl>
                                        <p:attrNameLst>
                                          <p:attrName>style.visibility</p:attrName>
                                        </p:attrNameLst>
                                      </p:cBhvr>
                                      <p:to>
                                        <p:strVal val="visible"/>
                                      </p:to>
                                    </p:set>
                                    <p:anim calcmode="lin" valueType="num">
                                      <p:cBhvr additive="base">
                                        <p:cTn id="29" dur="500" fill="hold"/>
                                        <p:tgtEl>
                                          <p:spTgt spid="181"/>
                                        </p:tgtEl>
                                        <p:attrNameLst>
                                          <p:attrName>ppt_x</p:attrName>
                                        </p:attrNameLst>
                                      </p:cBhvr>
                                      <p:tavLst>
                                        <p:tav tm="0">
                                          <p:val>
                                            <p:strVal val="0-#ppt_w/2"/>
                                          </p:val>
                                        </p:tav>
                                        <p:tav tm="100000">
                                          <p:val>
                                            <p:strVal val="#ppt_x"/>
                                          </p:val>
                                        </p:tav>
                                      </p:tavLst>
                                    </p:anim>
                                    <p:anim calcmode="lin" valueType="num">
                                      <p:cBhvr additive="base">
                                        <p:cTn id="30" dur="500" fill="hold"/>
                                        <p:tgtEl>
                                          <p:spTgt spid="181"/>
                                        </p:tgtEl>
                                        <p:attrNameLst>
                                          <p:attrName>ppt_y</p:attrName>
                                        </p:attrNameLst>
                                      </p:cBhvr>
                                      <p:tavLst>
                                        <p:tav tm="0">
                                          <p:val>
                                            <p:strVal val="#ppt_y"/>
                                          </p:val>
                                        </p:tav>
                                        <p:tav tm="100000">
                                          <p:val>
                                            <p:strVal val="#ppt_y"/>
                                          </p:val>
                                        </p:tav>
                                      </p:tavLst>
                                    </p:anim>
                                  </p:childTnLst>
                                </p:cTn>
                              </p:par>
                              <p:par>
                                <p:cTn id="31" presetID="2" presetClass="exit" presetSubtype="8" fill="hold" nodeType="with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0-ppt_w/2"/>
                                          </p:val>
                                        </p:tav>
                                      </p:tavLst>
                                    </p:anim>
                                    <p:anim calcmode="lin" valueType="num">
                                      <p:cBhvr additive="base">
                                        <p:cTn id="33" dur="500"/>
                                        <p:tgtEl>
                                          <p:spTgt spid="15"/>
                                        </p:tgtEl>
                                        <p:attrNameLst>
                                          <p:attrName>ppt_y</p:attrName>
                                        </p:attrNameLst>
                                      </p:cBhvr>
                                      <p:tavLst>
                                        <p:tav tm="0">
                                          <p:val>
                                            <p:strVal val="ppt_y"/>
                                          </p:val>
                                        </p:tav>
                                        <p:tav tm="100000">
                                          <p:val>
                                            <p:strVal val="ppt_y"/>
                                          </p:val>
                                        </p:tav>
                                      </p:tavLst>
                                    </p:anim>
                                    <p:set>
                                      <p:cBhvr>
                                        <p:cTn id="34" dur="1" fill="hold">
                                          <p:stCondLst>
                                            <p:cond delay="499"/>
                                          </p:stCondLst>
                                        </p:cTn>
                                        <p:tgtEl>
                                          <p:spTgt spid="15"/>
                                        </p:tgtEl>
                                        <p:attrNameLst>
                                          <p:attrName>style.visibility</p:attrName>
                                        </p:attrNameLst>
                                      </p:cBhvr>
                                      <p:to>
                                        <p:strVal val="hidden"/>
                                      </p:to>
                                    </p:set>
                                  </p:childTnLst>
                                </p:cTn>
                              </p:par>
                              <p:par>
                                <p:cTn id="35" presetID="2" presetClass="entr" presetSubtype="8" fill="hold" grpId="0" nodeType="withEffect">
                                  <p:stCondLst>
                                    <p:cond delay="0"/>
                                  </p:stCondLst>
                                  <p:childTnLst>
                                    <p:set>
                                      <p:cBhvr>
                                        <p:cTn id="36" dur="1" fill="hold">
                                          <p:stCondLst>
                                            <p:cond delay="0"/>
                                          </p:stCondLst>
                                        </p:cTn>
                                        <p:tgtEl>
                                          <p:spTgt spid="179"/>
                                        </p:tgtEl>
                                        <p:attrNameLst>
                                          <p:attrName>style.visibility</p:attrName>
                                        </p:attrNameLst>
                                      </p:cBhvr>
                                      <p:to>
                                        <p:strVal val="visible"/>
                                      </p:to>
                                    </p:set>
                                    <p:anim calcmode="lin" valueType="num">
                                      <p:cBhvr additive="base">
                                        <p:cTn id="37" dur="500" fill="hold"/>
                                        <p:tgtEl>
                                          <p:spTgt spid="179"/>
                                        </p:tgtEl>
                                        <p:attrNameLst>
                                          <p:attrName>ppt_x</p:attrName>
                                        </p:attrNameLst>
                                      </p:cBhvr>
                                      <p:tavLst>
                                        <p:tav tm="0">
                                          <p:val>
                                            <p:strVal val="0-#ppt_w/2"/>
                                          </p:val>
                                        </p:tav>
                                        <p:tav tm="100000">
                                          <p:val>
                                            <p:strVal val="#ppt_x"/>
                                          </p:val>
                                        </p:tav>
                                      </p:tavLst>
                                    </p:anim>
                                    <p:anim calcmode="lin" valueType="num">
                                      <p:cBhvr additive="base">
                                        <p:cTn id="38" dur="5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3">
                                            <p:txEl>
                                              <p:pRg st="2" end="2"/>
                                            </p:txEl>
                                          </p:spTgt>
                                        </p:tgtEl>
                                        <p:attrNameLst>
                                          <p:attrName>style.visibility</p:attrName>
                                        </p:attrNameLst>
                                      </p:cBhvr>
                                      <p:to>
                                        <p:strVal val="visible"/>
                                      </p:to>
                                    </p:set>
                                    <p:anim calcmode="lin" valueType="num">
                                      <p:cBhvr additive="base">
                                        <p:cTn id="43" dur="500" fill="hold"/>
                                        <p:tgtEl>
                                          <p:spTgt spid="15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Small Circuit</a:t>
            </a:r>
            <a:endParaRPr lang="en-GB" sz="5400" dirty="0">
              <a:latin typeface="Times New Roman" panose="02020603050405020304" pitchFamily="18" charset="0"/>
            </a:endParaRPr>
          </a:p>
        </p:txBody>
      </p:sp>
      <p:grpSp>
        <p:nvGrpSpPr>
          <p:cNvPr id="2" name="Group 1">
            <a:extLst>
              <a:ext uri="{FF2B5EF4-FFF2-40B4-BE49-F238E27FC236}">
                <a16:creationId xmlns:a16="http://schemas.microsoft.com/office/drawing/2014/main" id="{1F0F5815-1483-4678-995B-8323A68C3893}"/>
              </a:ext>
            </a:extLst>
          </p:cNvPr>
          <p:cNvGrpSpPr/>
          <p:nvPr/>
        </p:nvGrpSpPr>
        <p:grpSpPr>
          <a:xfrm>
            <a:off x="515132" y="2622986"/>
            <a:ext cx="742948" cy="3097585"/>
            <a:chOff x="515132" y="2622986"/>
            <a:chExt cx="742948" cy="3097585"/>
          </a:xfrm>
        </p:grpSpPr>
        <p:grpSp>
          <p:nvGrpSpPr>
            <p:cNvPr id="4" name="Group 3">
              <a:extLst>
                <a:ext uri="{FF2B5EF4-FFF2-40B4-BE49-F238E27FC236}">
                  <a16:creationId xmlns:a16="http://schemas.microsoft.com/office/drawing/2014/main" id="{7129F402-E780-4A3F-9E29-81C0739840FB}"/>
                </a:ext>
              </a:extLst>
            </p:cNvPr>
            <p:cNvGrpSpPr/>
            <p:nvPr/>
          </p:nvGrpSpPr>
          <p:grpSpPr>
            <a:xfrm>
              <a:off x="515132" y="2622986"/>
              <a:ext cx="742948" cy="406755"/>
              <a:chOff x="527052" y="1065642"/>
              <a:chExt cx="742948" cy="406755"/>
            </a:xfrm>
          </p:grpSpPr>
          <p:grpSp>
            <p:nvGrpSpPr>
              <p:cNvPr id="5" name="Group 4">
                <a:extLst>
                  <a:ext uri="{FF2B5EF4-FFF2-40B4-BE49-F238E27FC236}">
                    <a16:creationId xmlns:a16="http://schemas.microsoft.com/office/drawing/2014/main" id="{7C60E96A-6BDF-48AC-8BA9-00B5F8720792}"/>
                  </a:ext>
                </a:extLst>
              </p:cNvPr>
              <p:cNvGrpSpPr/>
              <p:nvPr/>
            </p:nvGrpSpPr>
            <p:grpSpPr>
              <a:xfrm>
                <a:off x="704551" y="1065642"/>
                <a:ext cx="429809" cy="406755"/>
                <a:chOff x="1641616" y="1699514"/>
                <a:chExt cx="1915972" cy="1960227"/>
              </a:xfrm>
            </p:grpSpPr>
            <p:sp>
              <p:nvSpPr>
                <p:cNvPr id="11" name="Rectangle 10">
                  <a:extLst>
                    <a:ext uri="{FF2B5EF4-FFF2-40B4-BE49-F238E27FC236}">
                      <a16:creationId xmlns:a16="http://schemas.microsoft.com/office/drawing/2014/main" id="{41AB59EF-07C9-480F-B84A-A8279241DAAC}"/>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 name="Picture 4" descr="Neural network - Wikipedia">
                  <a:extLst>
                    <a:ext uri="{FF2B5EF4-FFF2-40B4-BE49-F238E27FC236}">
                      <a16:creationId xmlns:a16="http://schemas.microsoft.com/office/drawing/2014/main" id="{15E2286B-C6E8-4A94-A304-4B1A06A7B6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80FCAE18-237D-463A-B165-9F305113618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BAFF7D3-C8D5-4D73-92EF-AC7BA852A7A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2A6CEA2-B13C-4F79-8687-A4592B5030E2}"/>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7345044A-5A3C-47EA-B4D2-4E033B3027C2}"/>
                </a:ext>
              </a:extLst>
            </p:cNvPr>
            <p:cNvGrpSpPr/>
            <p:nvPr/>
          </p:nvGrpSpPr>
          <p:grpSpPr>
            <a:xfrm>
              <a:off x="515132" y="3161152"/>
              <a:ext cx="742948" cy="406755"/>
              <a:chOff x="527052" y="1065642"/>
              <a:chExt cx="742948" cy="406755"/>
            </a:xfrm>
          </p:grpSpPr>
          <p:grpSp>
            <p:nvGrpSpPr>
              <p:cNvPr id="28" name="Group 27">
                <a:extLst>
                  <a:ext uri="{FF2B5EF4-FFF2-40B4-BE49-F238E27FC236}">
                    <a16:creationId xmlns:a16="http://schemas.microsoft.com/office/drawing/2014/main" id="{DA4CE4B6-DD22-43BA-B3B3-DA46B56DF633}"/>
                  </a:ext>
                </a:extLst>
              </p:cNvPr>
              <p:cNvGrpSpPr/>
              <p:nvPr/>
            </p:nvGrpSpPr>
            <p:grpSpPr>
              <a:xfrm>
                <a:off x="704551" y="1065642"/>
                <a:ext cx="429809" cy="406755"/>
                <a:chOff x="1641616" y="1699514"/>
                <a:chExt cx="1915972" cy="1960227"/>
              </a:xfrm>
            </p:grpSpPr>
            <p:sp>
              <p:nvSpPr>
                <p:cNvPr id="32" name="Rectangle 31">
                  <a:extLst>
                    <a:ext uri="{FF2B5EF4-FFF2-40B4-BE49-F238E27FC236}">
                      <a16:creationId xmlns:a16="http://schemas.microsoft.com/office/drawing/2014/main" id="{DD8183A8-D40E-4FF8-8AD6-4D73CFB0753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33" name="Picture 4" descr="Neural network - Wikipedia">
                  <a:extLst>
                    <a:ext uri="{FF2B5EF4-FFF2-40B4-BE49-F238E27FC236}">
                      <a16:creationId xmlns:a16="http://schemas.microsoft.com/office/drawing/2014/main" id="{C0468E2D-0D13-4C2D-87A9-3877059A8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16E4CE58-DF1B-495D-BAB2-A787983D6A2B}"/>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826AFA8-7515-441F-A598-F4D8F58B629A}"/>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1A5C7A4-DFE0-4A6C-8BB5-C1402CCA6BCA}"/>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EA4DD3EA-C8AB-4F76-B76C-B603B97F5272}"/>
                </a:ext>
              </a:extLst>
            </p:cNvPr>
            <p:cNvGrpSpPr/>
            <p:nvPr/>
          </p:nvGrpSpPr>
          <p:grpSpPr>
            <a:xfrm>
              <a:off x="515132" y="3699318"/>
              <a:ext cx="742948" cy="406755"/>
              <a:chOff x="527052" y="1065642"/>
              <a:chExt cx="742948" cy="406755"/>
            </a:xfrm>
          </p:grpSpPr>
          <p:grpSp>
            <p:nvGrpSpPr>
              <p:cNvPr id="35" name="Group 34">
                <a:extLst>
                  <a:ext uri="{FF2B5EF4-FFF2-40B4-BE49-F238E27FC236}">
                    <a16:creationId xmlns:a16="http://schemas.microsoft.com/office/drawing/2014/main" id="{81C4BF37-0603-4F86-AE06-BCA72CCC6A00}"/>
                  </a:ext>
                </a:extLst>
              </p:cNvPr>
              <p:cNvGrpSpPr/>
              <p:nvPr/>
            </p:nvGrpSpPr>
            <p:grpSpPr>
              <a:xfrm>
                <a:off x="704551" y="1065642"/>
                <a:ext cx="429809" cy="406755"/>
                <a:chOff x="1641616" y="1699514"/>
                <a:chExt cx="1915972" cy="1960227"/>
              </a:xfrm>
            </p:grpSpPr>
            <p:sp>
              <p:nvSpPr>
                <p:cNvPr id="39" name="Rectangle 38">
                  <a:extLst>
                    <a:ext uri="{FF2B5EF4-FFF2-40B4-BE49-F238E27FC236}">
                      <a16:creationId xmlns:a16="http://schemas.microsoft.com/office/drawing/2014/main" id="{2B4F5626-3212-4A65-893E-5675DD9DDD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0" name="Picture 4" descr="Neural network - Wikipedia">
                  <a:extLst>
                    <a:ext uri="{FF2B5EF4-FFF2-40B4-BE49-F238E27FC236}">
                      <a16:creationId xmlns:a16="http://schemas.microsoft.com/office/drawing/2014/main" id="{3C303E06-F5AF-45CF-BA76-F37D913F59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64EDBB51-D079-4BCE-9785-917C0C2E975F}"/>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FF65C57-CA6F-45A7-AB66-6859FF05E899}"/>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4673C402-3E8E-4E2F-B295-969CFC3B6F0F}"/>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B86560D0-1D67-4953-A3CD-C5D04217198E}"/>
                </a:ext>
              </a:extLst>
            </p:cNvPr>
            <p:cNvGrpSpPr/>
            <p:nvPr/>
          </p:nvGrpSpPr>
          <p:grpSpPr>
            <a:xfrm>
              <a:off x="515132" y="4237484"/>
              <a:ext cx="742948" cy="406755"/>
              <a:chOff x="527052" y="1065642"/>
              <a:chExt cx="742948" cy="406755"/>
            </a:xfrm>
          </p:grpSpPr>
          <p:grpSp>
            <p:nvGrpSpPr>
              <p:cNvPr id="42" name="Group 41">
                <a:extLst>
                  <a:ext uri="{FF2B5EF4-FFF2-40B4-BE49-F238E27FC236}">
                    <a16:creationId xmlns:a16="http://schemas.microsoft.com/office/drawing/2014/main" id="{EDEC39C9-ED74-45B6-989C-48C1DE77AF51}"/>
                  </a:ext>
                </a:extLst>
              </p:cNvPr>
              <p:cNvGrpSpPr/>
              <p:nvPr/>
            </p:nvGrpSpPr>
            <p:grpSpPr>
              <a:xfrm>
                <a:off x="704551" y="1065642"/>
                <a:ext cx="429809" cy="406755"/>
                <a:chOff x="1641616" y="1699514"/>
                <a:chExt cx="1915972" cy="1960227"/>
              </a:xfrm>
            </p:grpSpPr>
            <p:sp>
              <p:nvSpPr>
                <p:cNvPr id="46" name="Rectangle 45">
                  <a:extLst>
                    <a:ext uri="{FF2B5EF4-FFF2-40B4-BE49-F238E27FC236}">
                      <a16:creationId xmlns:a16="http://schemas.microsoft.com/office/drawing/2014/main" id="{9442BA6B-AA8B-4448-B64B-B4CA190EB310}"/>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47" name="Picture 4" descr="Neural network - Wikipedia">
                  <a:extLst>
                    <a:ext uri="{FF2B5EF4-FFF2-40B4-BE49-F238E27FC236}">
                      <a16:creationId xmlns:a16="http://schemas.microsoft.com/office/drawing/2014/main" id="{39062455-2AE6-4D18-8018-863EC9FDE0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43" name="Straight Arrow Connector 42">
                <a:extLst>
                  <a:ext uri="{FF2B5EF4-FFF2-40B4-BE49-F238E27FC236}">
                    <a16:creationId xmlns:a16="http://schemas.microsoft.com/office/drawing/2014/main" id="{A2D9294E-3E5C-4E7B-8508-FB82E2289490}"/>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FB2E8978-0656-4912-90AD-1F6B66EA4650}"/>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CBF1A306-6B84-45D3-8616-79A566C5848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8CA044F9-D954-4852-B1C9-962E53518D7F}"/>
                </a:ext>
              </a:extLst>
            </p:cNvPr>
            <p:cNvGrpSpPr/>
            <p:nvPr/>
          </p:nvGrpSpPr>
          <p:grpSpPr>
            <a:xfrm>
              <a:off x="515132" y="4775650"/>
              <a:ext cx="742948" cy="406755"/>
              <a:chOff x="527052" y="1065642"/>
              <a:chExt cx="742948" cy="406755"/>
            </a:xfrm>
          </p:grpSpPr>
          <p:grpSp>
            <p:nvGrpSpPr>
              <p:cNvPr id="49" name="Group 48">
                <a:extLst>
                  <a:ext uri="{FF2B5EF4-FFF2-40B4-BE49-F238E27FC236}">
                    <a16:creationId xmlns:a16="http://schemas.microsoft.com/office/drawing/2014/main" id="{7CCB00B1-97C1-4C32-A917-28B876F60F4C}"/>
                  </a:ext>
                </a:extLst>
              </p:cNvPr>
              <p:cNvGrpSpPr/>
              <p:nvPr/>
            </p:nvGrpSpPr>
            <p:grpSpPr>
              <a:xfrm>
                <a:off x="704551" y="1065642"/>
                <a:ext cx="429809" cy="406755"/>
                <a:chOff x="1641616" y="1699514"/>
                <a:chExt cx="1915972" cy="1960227"/>
              </a:xfrm>
            </p:grpSpPr>
            <p:sp>
              <p:nvSpPr>
                <p:cNvPr id="53" name="Rectangle 52">
                  <a:extLst>
                    <a:ext uri="{FF2B5EF4-FFF2-40B4-BE49-F238E27FC236}">
                      <a16:creationId xmlns:a16="http://schemas.microsoft.com/office/drawing/2014/main" id="{79DDF7BF-FDA4-4A28-91ED-9FC1586C78EB}"/>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4" name="Picture 4" descr="Neural network - Wikipedia">
                  <a:extLst>
                    <a:ext uri="{FF2B5EF4-FFF2-40B4-BE49-F238E27FC236}">
                      <a16:creationId xmlns:a16="http://schemas.microsoft.com/office/drawing/2014/main" id="{DFEDFD9A-A1F9-4BC7-A4B1-595E039CD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097E840-6F64-4A42-AB53-7E0BDC7B1D1C}"/>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764540EB-A5C6-423D-8230-090259925D07}"/>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2D708F7A-255B-4475-B3A5-8EED46E77738}"/>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55" name="Group 54">
              <a:extLst>
                <a:ext uri="{FF2B5EF4-FFF2-40B4-BE49-F238E27FC236}">
                  <a16:creationId xmlns:a16="http://schemas.microsoft.com/office/drawing/2014/main" id="{9C7643E7-BE9E-42C6-8B76-25F1C4EA5D89}"/>
                </a:ext>
              </a:extLst>
            </p:cNvPr>
            <p:cNvGrpSpPr/>
            <p:nvPr/>
          </p:nvGrpSpPr>
          <p:grpSpPr>
            <a:xfrm>
              <a:off x="515132" y="5313816"/>
              <a:ext cx="742948" cy="406755"/>
              <a:chOff x="527052" y="1065642"/>
              <a:chExt cx="742948" cy="406755"/>
            </a:xfrm>
          </p:grpSpPr>
          <p:grpSp>
            <p:nvGrpSpPr>
              <p:cNvPr id="56" name="Group 55">
                <a:extLst>
                  <a:ext uri="{FF2B5EF4-FFF2-40B4-BE49-F238E27FC236}">
                    <a16:creationId xmlns:a16="http://schemas.microsoft.com/office/drawing/2014/main" id="{10BFD1CA-93FC-4F56-93D9-229FC0BF02E1}"/>
                  </a:ext>
                </a:extLst>
              </p:cNvPr>
              <p:cNvGrpSpPr/>
              <p:nvPr/>
            </p:nvGrpSpPr>
            <p:grpSpPr>
              <a:xfrm>
                <a:off x="704551" y="1065642"/>
                <a:ext cx="429809" cy="406755"/>
                <a:chOff x="1641616" y="1699514"/>
                <a:chExt cx="1915972" cy="1960227"/>
              </a:xfrm>
            </p:grpSpPr>
            <p:sp>
              <p:nvSpPr>
                <p:cNvPr id="60" name="Rectangle 59">
                  <a:extLst>
                    <a:ext uri="{FF2B5EF4-FFF2-40B4-BE49-F238E27FC236}">
                      <a16:creationId xmlns:a16="http://schemas.microsoft.com/office/drawing/2014/main" id="{4577FC7F-31A1-4935-B480-249F6623C6BD}"/>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61" name="Picture 4" descr="Neural network - Wikipedia">
                  <a:extLst>
                    <a:ext uri="{FF2B5EF4-FFF2-40B4-BE49-F238E27FC236}">
                      <a16:creationId xmlns:a16="http://schemas.microsoft.com/office/drawing/2014/main" id="{4B664583-03CD-481D-A0D0-B76E823591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57" name="Straight Arrow Connector 56">
                <a:extLst>
                  <a:ext uri="{FF2B5EF4-FFF2-40B4-BE49-F238E27FC236}">
                    <a16:creationId xmlns:a16="http://schemas.microsoft.com/office/drawing/2014/main" id="{BB371C08-ECA3-48EF-ABF8-0DA91D1CF99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26363668-8FB2-4CD2-AF4C-21A9C2FA374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830E9417-27DE-4D8A-B07F-FAA5499AC17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grpSp>
        <p:nvGrpSpPr>
          <p:cNvPr id="104" name="Group 103">
            <a:extLst>
              <a:ext uri="{FF2B5EF4-FFF2-40B4-BE49-F238E27FC236}">
                <a16:creationId xmlns:a16="http://schemas.microsoft.com/office/drawing/2014/main" id="{167BA7B4-D1E0-48B8-B549-DCFA2EADA1E7}"/>
              </a:ext>
            </a:extLst>
          </p:cNvPr>
          <p:cNvGrpSpPr/>
          <p:nvPr/>
        </p:nvGrpSpPr>
        <p:grpSpPr>
          <a:xfrm>
            <a:off x="1767686" y="2622986"/>
            <a:ext cx="742948" cy="3097585"/>
            <a:chOff x="515132" y="2622986"/>
            <a:chExt cx="742948" cy="3097585"/>
          </a:xfrm>
        </p:grpSpPr>
        <p:grpSp>
          <p:nvGrpSpPr>
            <p:cNvPr id="105" name="Group 104">
              <a:extLst>
                <a:ext uri="{FF2B5EF4-FFF2-40B4-BE49-F238E27FC236}">
                  <a16:creationId xmlns:a16="http://schemas.microsoft.com/office/drawing/2014/main" id="{A58C6D7F-5D76-490D-8D66-9671F9818BA7}"/>
                </a:ext>
              </a:extLst>
            </p:cNvPr>
            <p:cNvGrpSpPr/>
            <p:nvPr/>
          </p:nvGrpSpPr>
          <p:grpSpPr>
            <a:xfrm>
              <a:off x="515132" y="2622986"/>
              <a:ext cx="742948" cy="406755"/>
              <a:chOff x="527052" y="1065642"/>
              <a:chExt cx="742948" cy="406755"/>
            </a:xfrm>
          </p:grpSpPr>
          <p:grpSp>
            <p:nvGrpSpPr>
              <p:cNvPr id="141" name="Group 140">
                <a:extLst>
                  <a:ext uri="{FF2B5EF4-FFF2-40B4-BE49-F238E27FC236}">
                    <a16:creationId xmlns:a16="http://schemas.microsoft.com/office/drawing/2014/main" id="{B353C65D-DF12-4F9B-9F0A-F7C0C92EF474}"/>
                  </a:ext>
                </a:extLst>
              </p:cNvPr>
              <p:cNvGrpSpPr/>
              <p:nvPr/>
            </p:nvGrpSpPr>
            <p:grpSpPr>
              <a:xfrm>
                <a:off x="704551" y="1065642"/>
                <a:ext cx="429809" cy="406755"/>
                <a:chOff x="1641616" y="1699514"/>
                <a:chExt cx="1915972" cy="1960227"/>
              </a:xfrm>
            </p:grpSpPr>
            <p:sp>
              <p:nvSpPr>
                <p:cNvPr id="145" name="Rectangle 144">
                  <a:extLst>
                    <a:ext uri="{FF2B5EF4-FFF2-40B4-BE49-F238E27FC236}">
                      <a16:creationId xmlns:a16="http://schemas.microsoft.com/office/drawing/2014/main" id="{C4AA22A9-40AA-447F-8E95-3D2313EEB9B9}"/>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E94B8A8F-B4B5-4F58-9B41-CE6068C8DB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42" name="Straight Arrow Connector 141">
                <a:extLst>
                  <a:ext uri="{FF2B5EF4-FFF2-40B4-BE49-F238E27FC236}">
                    <a16:creationId xmlns:a16="http://schemas.microsoft.com/office/drawing/2014/main" id="{067B4104-6550-4838-B844-FB609611C9AE}"/>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C2FC9FCD-A416-4D27-AB5F-6267049A8FC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8B07767F-F55E-4AED-B57A-9EE2B5B63C17}"/>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80F77B-8DA5-401E-824F-59EE529D959C}"/>
                </a:ext>
              </a:extLst>
            </p:cNvPr>
            <p:cNvGrpSpPr/>
            <p:nvPr/>
          </p:nvGrpSpPr>
          <p:grpSpPr>
            <a:xfrm>
              <a:off x="515132" y="3161152"/>
              <a:ext cx="742948" cy="406755"/>
              <a:chOff x="527052" y="1065642"/>
              <a:chExt cx="742948" cy="406755"/>
            </a:xfrm>
          </p:grpSpPr>
          <p:grpSp>
            <p:nvGrpSpPr>
              <p:cNvPr id="135" name="Group 134">
                <a:extLst>
                  <a:ext uri="{FF2B5EF4-FFF2-40B4-BE49-F238E27FC236}">
                    <a16:creationId xmlns:a16="http://schemas.microsoft.com/office/drawing/2014/main" id="{33BA4FC3-8F89-4F2B-A091-C695E9E9341B}"/>
                  </a:ext>
                </a:extLst>
              </p:cNvPr>
              <p:cNvGrpSpPr/>
              <p:nvPr/>
            </p:nvGrpSpPr>
            <p:grpSpPr>
              <a:xfrm>
                <a:off x="704551" y="1065642"/>
                <a:ext cx="429809" cy="406755"/>
                <a:chOff x="1641616" y="1699514"/>
                <a:chExt cx="1915972" cy="1960227"/>
              </a:xfrm>
            </p:grpSpPr>
            <p:sp>
              <p:nvSpPr>
                <p:cNvPr id="139" name="Rectangle 138">
                  <a:extLst>
                    <a:ext uri="{FF2B5EF4-FFF2-40B4-BE49-F238E27FC236}">
                      <a16:creationId xmlns:a16="http://schemas.microsoft.com/office/drawing/2014/main" id="{91BC0891-F6A2-4919-9BAA-DFFE4AB2DE5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0" name="Picture 4" descr="Neural network - Wikipedia">
                  <a:extLst>
                    <a:ext uri="{FF2B5EF4-FFF2-40B4-BE49-F238E27FC236}">
                      <a16:creationId xmlns:a16="http://schemas.microsoft.com/office/drawing/2014/main" id="{E3CB6515-16E7-4DFB-A47A-DC2BE61224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6" name="Straight Arrow Connector 135">
                <a:extLst>
                  <a:ext uri="{FF2B5EF4-FFF2-40B4-BE49-F238E27FC236}">
                    <a16:creationId xmlns:a16="http://schemas.microsoft.com/office/drawing/2014/main" id="{A787339C-74FA-40F6-87AA-87643E4E60E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93CF85DD-DAC1-498F-88DB-457A8514ECBC}"/>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8" name="Straight Arrow Connector 137">
                <a:extLst>
                  <a:ext uri="{FF2B5EF4-FFF2-40B4-BE49-F238E27FC236}">
                    <a16:creationId xmlns:a16="http://schemas.microsoft.com/office/drawing/2014/main" id="{1B6496C2-6150-4C1D-BD29-CF45DB7B2C0C}"/>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7" name="Group 106">
              <a:extLst>
                <a:ext uri="{FF2B5EF4-FFF2-40B4-BE49-F238E27FC236}">
                  <a16:creationId xmlns:a16="http://schemas.microsoft.com/office/drawing/2014/main" id="{52F203E2-AEE4-44D2-B216-26F334BBC46C}"/>
                </a:ext>
              </a:extLst>
            </p:cNvPr>
            <p:cNvGrpSpPr/>
            <p:nvPr/>
          </p:nvGrpSpPr>
          <p:grpSpPr>
            <a:xfrm>
              <a:off x="515132" y="3699318"/>
              <a:ext cx="742948" cy="406755"/>
              <a:chOff x="527052" y="1065642"/>
              <a:chExt cx="742948" cy="406755"/>
            </a:xfrm>
          </p:grpSpPr>
          <p:grpSp>
            <p:nvGrpSpPr>
              <p:cNvPr id="129" name="Group 128">
                <a:extLst>
                  <a:ext uri="{FF2B5EF4-FFF2-40B4-BE49-F238E27FC236}">
                    <a16:creationId xmlns:a16="http://schemas.microsoft.com/office/drawing/2014/main" id="{27446B32-D05E-46BF-ABC5-830083C9BEEE}"/>
                  </a:ext>
                </a:extLst>
              </p:cNvPr>
              <p:cNvGrpSpPr/>
              <p:nvPr/>
            </p:nvGrpSpPr>
            <p:grpSpPr>
              <a:xfrm>
                <a:off x="704551" y="1065642"/>
                <a:ext cx="429809" cy="406755"/>
                <a:chOff x="1641616" y="1699514"/>
                <a:chExt cx="1915972" cy="1960227"/>
              </a:xfrm>
            </p:grpSpPr>
            <p:sp>
              <p:nvSpPr>
                <p:cNvPr id="133" name="Rectangle 132">
                  <a:extLst>
                    <a:ext uri="{FF2B5EF4-FFF2-40B4-BE49-F238E27FC236}">
                      <a16:creationId xmlns:a16="http://schemas.microsoft.com/office/drawing/2014/main" id="{3639D01E-5FC1-46A5-8E81-BEFBDBCDBA62}"/>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4" name="Picture 4" descr="Neural network - Wikipedia">
                  <a:extLst>
                    <a:ext uri="{FF2B5EF4-FFF2-40B4-BE49-F238E27FC236}">
                      <a16:creationId xmlns:a16="http://schemas.microsoft.com/office/drawing/2014/main" id="{F82C1E21-8783-4186-A577-86EB091271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30" name="Straight Arrow Connector 129">
                <a:extLst>
                  <a:ext uri="{FF2B5EF4-FFF2-40B4-BE49-F238E27FC236}">
                    <a16:creationId xmlns:a16="http://schemas.microsoft.com/office/drawing/2014/main" id="{CDFE37D2-91BF-4F84-BAC8-7B00FFD949A8}"/>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6608B81F-570E-4969-8960-5CC8FE4D267D}"/>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32" name="Straight Arrow Connector 131">
                <a:extLst>
                  <a:ext uri="{FF2B5EF4-FFF2-40B4-BE49-F238E27FC236}">
                    <a16:creationId xmlns:a16="http://schemas.microsoft.com/office/drawing/2014/main" id="{249F3606-C405-44D0-988F-9D7238065EED}"/>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6EE9FFEF-DFA4-46A4-8713-E7838D422B22}"/>
                </a:ext>
              </a:extLst>
            </p:cNvPr>
            <p:cNvGrpSpPr/>
            <p:nvPr/>
          </p:nvGrpSpPr>
          <p:grpSpPr>
            <a:xfrm>
              <a:off x="515132" y="4237484"/>
              <a:ext cx="742948" cy="406755"/>
              <a:chOff x="527052" y="1065642"/>
              <a:chExt cx="742948" cy="406755"/>
            </a:xfrm>
          </p:grpSpPr>
          <p:grpSp>
            <p:nvGrpSpPr>
              <p:cNvPr id="123" name="Group 122">
                <a:extLst>
                  <a:ext uri="{FF2B5EF4-FFF2-40B4-BE49-F238E27FC236}">
                    <a16:creationId xmlns:a16="http://schemas.microsoft.com/office/drawing/2014/main" id="{E66A3FB3-F82A-42A7-ACD7-B5C79DD0EF73}"/>
                  </a:ext>
                </a:extLst>
              </p:cNvPr>
              <p:cNvGrpSpPr/>
              <p:nvPr/>
            </p:nvGrpSpPr>
            <p:grpSpPr>
              <a:xfrm>
                <a:off x="704551" y="1065642"/>
                <a:ext cx="429809" cy="406755"/>
                <a:chOff x="1641616" y="1699514"/>
                <a:chExt cx="1915972" cy="1960227"/>
              </a:xfrm>
            </p:grpSpPr>
            <p:sp>
              <p:nvSpPr>
                <p:cNvPr id="127" name="Rectangle 126">
                  <a:extLst>
                    <a:ext uri="{FF2B5EF4-FFF2-40B4-BE49-F238E27FC236}">
                      <a16:creationId xmlns:a16="http://schemas.microsoft.com/office/drawing/2014/main" id="{B722319C-45CD-409D-A1E4-3152597AFDB4}"/>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8" name="Picture 4" descr="Neural network - Wikipedia">
                  <a:extLst>
                    <a:ext uri="{FF2B5EF4-FFF2-40B4-BE49-F238E27FC236}">
                      <a16:creationId xmlns:a16="http://schemas.microsoft.com/office/drawing/2014/main" id="{77D82362-8378-4CA6-BECC-6AD777B5B6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24" name="Straight Arrow Connector 123">
                <a:extLst>
                  <a:ext uri="{FF2B5EF4-FFF2-40B4-BE49-F238E27FC236}">
                    <a16:creationId xmlns:a16="http://schemas.microsoft.com/office/drawing/2014/main" id="{D76938CC-A8BA-4D6D-9A7E-CD6A96AECEC2}"/>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F514F8CC-3659-4E93-BA83-A39E2C083F95}"/>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4E325E23-A549-48A3-AB21-17C5273B2B9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09" name="Group 108">
              <a:extLst>
                <a:ext uri="{FF2B5EF4-FFF2-40B4-BE49-F238E27FC236}">
                  <a16:creationId xmlns:a16="http://schemas.microsoft.com/office/drawing/2014/main" id="{03F4FE04-F968-4C53-BEE3-33E87C73F6D2}"/>
                </a:ext>
              </a:extLst>
            </p:cNvPr>
            <p:cNvGrpSpPr/>
            <p:nvPr/>
          </p:nvGrpSpPr>
          <p:grpSpPr>
            <a:xfrm>
              <a:off x="515132" y="4775650"/>
              <a:ext cx="742948" cy="406755"/>
              <a:chOff x="527052" y="1065642"/>
              <a:chExt cx="742948" cy="406755"/>
            </a:xfrm>
          </p:grpSpPr>
          <p:grpSp>
            <p:nvGrpSpPr>
              <p:cNvPr id="117" name="Group 116">
                <a:extLst>
                  <a:ext uri="{FF2B5EF4-FFF2-40B4-BE49-F238E27FC236}">
                    <a16:creationId xmlns:a16="http://schemas.microsoft.com/office/drawing/2014/main" id="{B931F04C-3FB0-4B4A-B6BA-3145FB5DFA2E}"/>
                  </a:ext>
                </a:extLst>
              </p:cNvPr>
              <p:cNvGrpSpPr/>
              <p:nvPr/>
            </p:nvGrpSpPr>
            <p:grpSpPr>
              <a:xfrm>
                <a:off x="704551" y="1065642"/>
                <a:ext cx="429809" cy="406755"/>
                <a:chOff x="1641616" y="1699514"/>
                <a:chExt cx="1915972" cy="1960227"/>
              </a:xfrm>
            </p:grpSpPr>
            <p:sp>
              <p:nvSpPr>
                <p:cNvPr id="121" name="Rectangle 120">
                  <a:extLst>
                    <a:ext uri="{FF2B5EF4-FFF2-40B4-BE49-F238E27FC236}">
                      <a16:creationId xmlns:a16="http://schemas.microsoft.com/office/drawing/2014/main" id="{B280F659-DFA7-422F-A434-20D5265D7E9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22" name="Picture 4" descr="Neural network - Wikipedia">
                  <a:extLst>
                    <a:ext uri="{FF2B5EF4-FFF2-40B4-BE49-F238E27FC236}">
                      <a16:creationId xmlns:a16="http://schemas.microsoft.com/office/drawing/2014/main" id="{C46AC429-86D3-40E5-A140-02C1268CB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8" name="Straight Arrow Connector 117">
                <a:extLst>
                  <a:ext uri="{FF2B5EF4-FFF2-40B4-BE49-F238E27FC236}">
                    <a16:creationId xmlns:a16="http://schemas.microsoft.com/office/drawing/2014/main" id="{FFB445D4-9BB6-483B-9282-5F1C0599CB9A}"/>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F6EA9167-2B6F-45F2-9FC8-DB1FF6E9C4EB}"/>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20" name="Straight Arrow Connector 119">
                <a:extLst>
                  <a:ext uri="{FF2B5EF4-FFF2-40B4-BE49-F238E27FC236}">
                    <a16:creationId xmlns:a16="http://schemas.microsoft.com/office/drawing/2014/main" id="{1589B350-EB00-4B3F-B757-CD4469054F71}"/>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nvGrpSpPr>
            <p:cNvPr id="110" name="Group 109">
              <a:extLst>
                <a:ext uri="{FF2B5EF4-FFF2-40B4-BE49-F238E27FC236}">
                  <a16:creationId xmlns:a16="http://schemas.microsoft.com/office/drawing/2014/main" id="{3F241C02-2CDE-4057-8E50-29D1D0B934A1}"/>
                </a:ext>
              </a:extLst>
            </p:cNvPr>
            <p:cNvGrpSpPr/>
            <p:nvPr/>
          </p:nvGrpSpPr>
          <p:grpSpPr>
            <a:xfrm>
              <a:off x="515132" y="5313816"/>
              <a:ext cx="742948" cy="406755"/>
              <a:chOff x="527052" y="1065642"/>
              <a:chExt cx="742948" cy="406755"/>
            </a:xfrm>
          </p:grpSpPr>
          <p:grpSp>
            <p:nvGrpSpPr>
              <p:cNvPr id="111" name="Group 110">
                <a:extLst>
                  <a:ext uri="{FF2B5EF4-FFF2-40B4-BE49-F238E27FC236}">
                    <a16:creationId xmlns:a16="http://schemas.microsoft.com/office/drawing/2014/main" id="{D4FEC9A4-F39C-4C63-AD88-95B8594326E3}"/>
                  </a:ext>
                </a:extLst>
              </p:cNvPr>
              <p:cNvGrpSpPr/>
              <p:nvPr/>
            </p:nvGrpSpPr>
            <p:grpSpPr>
              <a:xfrm>
                <a:off x="704551" y="1065642"/>
                <a:ext cx="429809" cy="406755"/>
                <a:chOff x="1641616" y="1699514"/>
                <a:chExt cx="1915972" cy="1960227"/>
              </a:xfrm>
            </p:grpSpPr>
            <p:sp>
              <p:nvSpPr>
                <p:cNvPr id="115" name="Rectangle 114">
                  <a:extLst>
                    <a:ext uri="{FF2B5EF4-FFF2-40B4-BE49-F238E27FC236}">
                      <a16:creationId xmlns:a16="http://schemas.microsoft.com/office/drawing/2014/main" id="{57E0EC8F-B7AE-4078-B198-A083EEA532DA}"/>
                    </a:ext>
                  </a:extLst>
                </p:cNvPr>
                <p:cNvSpPr/>
                <p:nvPr/>
              </p:nvSpPr>
              <p:spPr>
                <a:xfrm>
                  <a:off x="1743075" y="1699514"/>
                  <a:ext cx="1814513" cy="1948561"/>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16" name="Picture 4" descr="Neural network - Wikipedia">
                  <a:extLst>
                    <a:ext uri="{FF2B5EF4-FFF2-40B4-BE49-F238E27FC236}">
                      <a16:creationId xmlns:a16="http://schemas.microsoft.com/office/drawing/2014/main" id="{01DFEBC7-BDF7-4834-BBA0-B6771D6B14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cxnSp>
            <p:nvCxnSpPr>
              <p:cNvPr id="112" name="Straight Arrow Connector 111">
                <a:extLst>
                  <a:ext uri="{FF2B5EF4-FFF2-40B4-BE49-F238E27FC236}">
                    <a16:creationId xmlns:a16="http://schemas.microsoft.com/office/drawing/2014/main" id="{C469E968-5659-4B93-85FD-7DA6858294D4}"/>
                  </a:ext>
                </a:extLst>
              </p:cNvPr>
              <p:cNvCxnSpPr>
                <a:cxnSpLocks/>
              </p:cNvCxnSpPr>
              <p:nvPr/>
            </p:nvCxnSpPr>
            <p:spPr bwMode="auto">
              <a:xfrm>
                <a:off x="530227" y="1097392"/>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06B2FBC6-630F-4845-B146-4F41CED9E8B2}"/>
                  </a:ext>
                </a:extLst>
              </p:cNvPr>
              <p:cNvCxnSpPr>
                <a:cxnSpLocks/>
              </p:cNvCxnSpPr>
              <p:nvPr/>
            </p:nvCxnSpPr>
            <p:spPr bwMode="auto">
              <a:xfrm flipV="1">
                <a:off x="527052" y="1360917"/>
                <a:ext cx="248745" cy="79751"/>
              </a:xfrm>
              <a:prstGeom prst="straightConnector1">
                <a:avLst/>
              </a:prstGeom>
              <a:noFill/>
              <a:ln w="19050" cap="sq" cmpd="sng" algn="ctr">
                <a:solidFill>
                  <a:schemeClr val="accent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DF7CD7B8-06DB-4A91-8785-32ECE447F760}"/>
                  </a:ext>
                </a:extLst>
              </p:cNvPr>
              <p:cNvCxnSpPr>
                <a:cxnSpLocks/>
              </p:cNvCxnSpPr>
              <p:nvPr/>
            </p:nvCxnSpPr>
            <p:spPr bwMode="auto">
              <a:xfrm>
                <a:off x="1094548" y="1261111"/>
                <a:ext cx="175452" cy="0"/>
              </a:xfrm>
              <a:prstGeom prst="straightConnector1">
                <a:avLst/>
              </a:prstGeom>
              <a:noFill/>
              <a:ln w="19050" cap="sq" cmpd="sng" algn="ctr">
                <a:solidFill>
                  <a:schemeClr val="accent1"/>
                </a:solidFill>
                <a:prstDash val="solid"/>
                <a:round/>
                <a:headEnd type="none" w="med" len="med"/>
                <a:tailEnd type="triangle"/>
              </a:ln>
              <a:effectLst/>
            </p:spPr>
          </p:cxnSp>
        </p:grpSp>
      </p:grpSp>
      <p:sp>
        <p:nvSpPr>
          <p:cNvPr id="288" name="Rectangle 287">
            <a:extLst>
              <a:ext uri="{FF2B5EF4-FFF2-40B4-BE49-F238E27FC236}">
                <a16:creationId xmlns:a16="http://schemas.microsoft.com/office/drawing/2014/main" id="{D156CD07-1281-4966-8C5E-38F404E9AD97}"/>
              </a:ext>
            </a:extLst>
          </p:cNvPr>
          <p:cNvSpPr/>
          <p:nvPr/>
        </p:nvSpPr>
        <p:spPr>
          <a:xfrm>
            <a:off x="4428351" y="3499743"/>
            <a:ext cx="1090257" cy="1053660"/>
          </a:xfrm>
          <a:prstGeom prst="rect">
            <a:avLst/>
          </a:prstGeom>
          <a:solidFill>
            <a:schemeClr val="tx1"/>
          </a:solidFill>
          <a:ln w="25400">
            <a:solidFill>
              <a:schemeClr val="accent1"/>
            </a:solid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91" name="Straight Arrow Connector 290">
            <a:extLst>
              <a:ext uri="{FF2B5EF4-FFF2-40B4-BE49-F238E27FC236}">
                <a16:creationId xmlns:a16="http://schemas.microsoft.com/office/drawing/2014/main" id="{68BE4745-14F3-43FA-A3EE-CD9639FC2A67}"/>
              </a:ext>
            </a:extLst>
          </p:cNvPr>
          <p:cNvCxnSpPr>
            <a:cxnSpLocks/>
          </p:cNvCxnSpPr>
          <p:nvPr/>
        </p:nvCxnSpPr>
        <p:spPr bwMode="auto">
          <a:xfrm>
            <a:off x="5272274" y="4009119"/>
            <a:ext cx="469938" cy="0"/>
          </a:xfrm>
          <a:prstGeom prst="straightConnector1">
            <a:avLst/>
          </a:prstGeom>
          <a:noFill/>
          <a:ln w="19050" cap="sq" cmpd="sng" algn="ctr">
            <a:solidFill>
              <a:schemeClr val="accent1"/>
            </a:solidFill>
            <a:prstDash val="solid"/>
            <a:round/>
            <a:headEnd type="none" w="med" len="med"/>
            <a:tailEnd type="triangle"/>
          </a:ln>
          <a:effectLst/>
        </p:spPr>
      </p:cxnSp>
      <p:cxnSp>
        <p:nvCxnSpPr>
          <p:cNvPr id="300" name="Straight Arrow Connector 299">
            <a:extLst>
              <a:ext uri="{FF2B5EF4-FFF2-40B4-BE49-F238E27FC236}">
                <a16:creationId xmlns:a16="http://schemas.microsoft.com/office/drawing/2014/main" id="{B570C239-6C46-4EFC-943A-84BD345AB21E}"/>
              </a:ext>
            </a:extLst>
          </p:cNvPr>
          <p:cNvCxnSpPr>
            <a:cxnSpLocks/>
          </p:cNvCxnSpPr>
          <p:nvPr/>
        </p:nvCxnSpPr>
        <p:spPr bwMode="auto">
          <a:xfrm>
            <a:off x="4167173" y="3150681"/>
            <a:ext cx="560229" cy="783603"/>
          </a:xfrm>
          <a:prstGeom prst="straightConnector1">
            <a:avLst/>
          </a:prstGeom>
          <a:noFill/>
          <a:ln w="19050" cap="sq" cmpd="sng" algn="ctr">
            <a:solidFill>
              <a:schemeClr val="accent1"/>
            </a:solidFill>
            <a:prstDash val="solid"/>
            <a:round/>
            <a:headEnd type="none" w="med" len="med"/>
            <a:tailEnd type="triangle"/>
          </a:ln>
          <a:effectLst/>
        </p:spPr>
      </p:cxnSp>
      <p:sp>
        <p:nvSpPr>
          <p:cNvPr id="307" name="Text Box 33">
            <a:extLst>
              <a:ext uri="{FF2B5EF4-FFF2-40B4-BE49-F238E27FC236}">
                <a16:creationId xmlns:a16="http://schemas.microsoft.com/office/drawing/2014/main" id="{52F2FB5C-B2E0-4F03-94C2-82A894E61A34}"/>
              </a:ext>
            </a:extLst>
          </p:cNvPr>
          <p:cNvSpPr txBox="1">
            <a:spLocks noChangeArrowheads="1"/>
          </p:cNvSpPr>
          <p:nvPr/>
        </p:nvSpPr>
        <p:spPr bwMode="auto">
          <a:xfrm>
            <a:off x="3765741" y="2838915"/>
            <a:ext cx="788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i="1" baseline="-25000" dirty="0">
                <a:solidFill>
                  <a:srgbClr val="FF00FF"/>
                </a:solidFill>
                <a:latin typeface="Times New Roman" pitchFamily="18" charset="0"/>
                <a:cs typeface="Times New Roman" panose="02020603050405020304" pitchFamily="18" charset="0"/>
              </a:rPr>
              <a:t>1</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pic>
        <p:nvPicPr>
          <p:cNvPr id="310" name="Picture 309" descr="Image result for sigmoid function">
            <a:extLst>
              <a:ext uri="{FF2B5EF4-FFF2-40B4-BE49-F238E27FC236}">
                <a16:creationId xmlns:a16="http://schemas.microsoft.com/office/drawing/2014/main" id="{81F3A55D-2963-4FA3-93E4-92ABA15B2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33" y="3631318"/>
            <a:ext cx="636137" cy="343514"/>
          </a:xfrm>
          <a:prstGeom prst="rect">
            <a:avLst/>
          </a:prstGeom>
          <a:noFill/>
          <a:extLst>
            <a:ext uri="{909E8E84-426E-40DD-AFC4-6F175D3DCCD1}">
              <a14:hiddenFill xmlns:a14="http://schemas.microsoft.com/office/drawing/2010/main">
                <a:solidFill>
                  <a:srgbClr val="FFFFFF"/>
                </a:solidFill>
              </a14:hiddenFill>
            </a:ext>
          </a:extLst>
        </p:spPr>
      </p:pic>
      <p:cxnSp>
        <p:nvCxnSpPr>
          <p:cNvPr id="311" name="Straight Arrow Connector 310">
            <a:extLst>
              <a:ext uri="{FF2B5EF4-FFF2-40B4-BE49-F238E27FC236}">
                <a16:creationId xmlns:a16="http://schemas.microsoft.com/office/drawing/2014/main" id="{DBC2734C-6384-46AC-8AEE-F92C66B40845}"/>
              </a:ext>
            </a:extLst>
          </p:cNvPr>
          <p:cNvCxnSpPr>
            <a:cxnSpLocks/>
            <a:endCxn id="313" idx="2"/>
          </p:cNvCxnSpPr>
          <p:nvPr/>
        </p:nvCxnSpPr>
        <p:spPr bwMode="auto">
          <a:xfrm>
            <a:off x="4840474" y="4009119"/>
            <a:ext cx="363303" cy="0"/>
          </a:xfrm>
          <a:prstGeom prst="straightConnector1">
            <a:avLst/>
          </a:prstGeom>
          <a:noFill/>
          <a:ln w="19050" cap="sq" cmpd="sng" algn="ctr">
            <a:solidFill>
              <a:schemeClr val="accent1"/>
            </a:solidFill>
            <a:prstDash val="solid"/>
            <a:round/>
            <a:headEnd type="none" w="med" len="med"/>
            <a:tailEnd type="triangle"/>
          </a:ln>
          <a:effectLst/>
        </p:spPr>
      </p:cxnSp>
      <p:sp>
        <p:nvSpPr>
          <p:cNvPr id="312" name="Oval 311">
            <a:extLst>
              <a:ext uri="{FF2B5EF4-FFF2-40B4-BE49-F238E27FC236}">
                <a16:creationId xmlns:a16="http://schemas.microsoft.com/office/drawing/2014/main" id="{C2AB9E9A-276C-40FB-ACDC-5F2428D86A3C}"/>
              </a:ext>
            </a:extLst>
          </p:cNvPr>
          <p:cNvSpPr/>
          <p:nvPr/>
        </p:nvSpPr>
        <p:spPr>
          <a:xfrm>
            <a:off x="4707341" y="3938482"/>
            <a:ext cx="136993" cy="125855"/>
          </a:xfrm>
          <a:prstGeom prst="ellipse">
            <a:avLst/>
          </a:prstGeom>
          <a:solidFill>
            <a:srgbClr val="00FFFF"/>
          </a:solidFill>
          <a:ln>
            <a:noFill/>
          </a:ln>
        </p:spPr>
        <p:txBody>
          <a:bodyPr wrap="square" rtlCol="0" anchor="ctr">
            <a:spAutoFit/>
          </a:bodyPr>
          <a:lstStyle/>
          <a:p>
            <a:pPr algn="l"/>
            <a:endParaRPr lang="en-CA" sz="2400" dirty="0"/>
          </a:p>
        </p:txBody>
      </p:sp>
      <p:sp>
        <p:nvSpPr>
          <p:cNvPr id="313" name="Oval 312">
            <a:extLst>
              <a:ext uri="{FF2B5EF4-FFF2-40B4-BE49-F238E27FC236}">
                <a16:creationId xmlns:a16="http://schemas.microsoft.com/office/drawing/2014/main" id="{07015BEF-9901-4EB1-9E95-FFA6595FBF0D}"/>
              </a:ext>
            </a:extLst>
          </p:cNvPr>
          <p:cNvSpPr/>
          <p:nvPr/>
        </p:nvSpPr>
        <p:spPr>
          <a:xfrm>
            <a:off x="5203777" y="3946191"/>
            <a:ext cx="136993" cy="125855"/>
          </a:xfrm>
          <a:prstGeom prst="ellipse">
            <a:avLst/>
          </a:prstGeom>
          <a:solidFill>
            <a:srgbClr val="FF00FF"/>
          </a:solidFill>
          <a:ln>
            <a:noFill/>
          </a:ln>
        </p:spPr>
        <p:txBody>
          <a:bodyPr wrap="square" rtlCol="0" anchor="ctr">
            <a:spAutoFit/>
          </a:bodyPr>
          <a:lstStyle/>
          <a:p>
            <a:pPr algn="l"/>
            <a:endParaRPr lang="en-CA" sz="2400"/>
          </a:p>
        </p:txBody>
      </p:sp>
      <p:cxnSp>
        <p:nvCxnSpPr>
          <p:cNvPr id="148" name="Straight Arrow Connector 147">
            <a:extLst>
              <a:ext uri="{FF2B5EF4-FFF2-40B4-BE49-F238E27FC236}">
                <a16:creationId xmlns:a16="http://schemas.microsoft.com/office/drawing/2014/main" id="{AD8DE69D-1AC4-48A3-A587-B0167FE1150E}"/>
              </a:ext>
            </a:extLst>
          </p:cNvPr>
          <p:cNvCxnSpPr>
            <a:cxnSpLocks/>
          </p:cNvCxnSpPr>
          <p:nvPr/>
        </p:nvCxnSpPr>
        <p:spPr bwMode="auto">
          <a:xfrm>
            <a:off x="2513809" y="2827305"/>
            <a:ext cx="2190824" cy="1118886"/>
          </a:xfrm>
          <a:prstGeom prst="straightConnector1">
            <a:avLst/>
          </a:prstGeom>
          <a:noFill/>
          <a:ln w="19050" cap="sq" cmpd="sng" algn="ctr">
            <a:solidFill>
              <a:srgbClr val="FFC000"/>
            </a:solidFill>
            <a:prstDash val="solid"/>
            <a:round/>
            <a:headEnd type="none" w="med" len="med"/>
            <a:tailEnd type="triangle"/>
          </a:ln>
          <a:effectLst/>
        </p:spPr>
      </p:cxnSp>
      <p:cxnSp>
        <p:nvCxnSpPr>
          <p:cNvPr id="151" name="Straight Arrow Connector 150">
            <a:extLst>
              <a:ext uri="{FF2B5EF4-FFF2-40B4-BE49-F238E27FC236}">
                <a16:creationId xmlns:a16="http://schemas.microsoft.com/office/drawing/2014/main" id="{6BFFEF14-E3C0-4DB7-B142-0107F80BA90D}"/>
              </a:ext>
            </a:extLst>
          </p:cNvPr>
          <p:cNvCxnSpPr>
            <a:cxnSpLocks/>
          </p:cNvCxnSpPr>
          <p:nvPr/>
        </p:nvCxnSpPr>
        <p:spPr bwMode="auto">
          <a:xfrm flipV="1">
            <a:off x="2470938" y="4009119"/>
            <a:ext cx="2233695" cy="973843"/>
          </a:xfrm>
          <a:prstGeom prst="straightConnector1">
            <a:avLst/>
          </a:prstGeom>
          <a:noFill/>
          <a:ln w="19050" cap="sq" cmpd="sng" algn="ctr">
            <a:solidFill>
              <a:srgbClr val="FFC000"/>
            </a:solidFill>
            <a:prstDash val="solid"/>
            <a:round/>
            <a:headEnd type="none" w="med" len="med"/>
            <a:tailEnd type="triangle"/>
          </a:ln>
          <a:effectLst/>
        </p:spPr>
      </p:cxnSp>
      <p:cxnSp>
        <p:nvCxnSpPr>
          <p:cNvPr id="159" name="Straight Arrow Connector 158">
            <a:extLst>
              <a:ext uri="{FF2B5EF4-FFF2-40B4-BE49-F238E27FC236}">
                <a16:creationId xmlns:a16="http://schemas.microsoft.com/office/drawing/2014/main" id="{060BA7A5-8D75-432C-BEF3-6FF334B3D2BD}"/>
              </a:ext>
            </a:extLst>
          </p:cNvPr>
          <p:cNvCxnSpPr>
            <a:cxnSpLocks/>
          </p:cNvCxnSpPr>
          <p:nvPr/>
        </p:nvCxnSpPr>
        <p:spPr bwMode="auto">
          <a:xfrm flipV="1">
            <a:off x="2510634" y="3994593"/>
            <a:ext cx="2193999" cy="976526"/>
          </a:xfrm>
          <a:prstGeom prst="straightConnector1">
            <a:avLst/>
          </a:prstGeom>
          <a:noFill/>
          <a:ln w="19050" cap="sq" cmpd="sng" algn="ctr">
            <a:solidFill>
              <a:srgbClr val="FFC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564B2913-CC2D-48C6-8907-5FFABBEC57FD}"/>
                  </a:ext>
                </a:extLst>
              </p:cNvPr>
              <p:cNvSpPr txBox="1"/>
              <p:nvPr/>
            </p:nvSpPr>
            <p:spPr bwMode="auto">
              <a:xfrm>
                <a:off x="232607" y="404597"/>
                <a:ext cx="9024600"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Experiment: </a:t>
                </a:r>
              </a:p>
              <a:p>
                <a:r>
                  <a:rPr lang="en-US" altLang="en-US" sz="2400" dirty="0">
                    <a:latin typeface="Times New Roman"/>
                    <a:cs typeface="Times New Roman" panose="02020603050405020304" pitchFamily="18" charset="0"/>
                    <a:sym typeface="Wingdings" panose="05000000000000000000" pitchFamily="2" charset="2"/>
                  </a:rPr>
                  <a:t>Hopefully it still does well on the training data?</a:t>
                </a:r>
                <a:br>
                  <a:rPr lang="en-US" altLang="en-US" sz="2400" dirty="0">
                    <a:latin typeface="Times New Roman"/>
                    <a:cs typeface="Times New Roman" panose="02020603050405020304" pitchFamily="18" charset="0"/>
                    <a:sym typeface="Wingdings" panose="05000000000000000000" pitchFamily="2" charset="2"/>
                  </a:rPr>
                </a:br>
                <a:r>
                  <a:rPr lang="en-US" altLang="en-US" sz="2400" dirty="0">
                    <a:latin typeface="Times New Roman"/>
                    <a:cs typeface="Times New Roman" panose="02020603050405020304" pitchFamily="18" charset="0"/>
                    <a:sym typeface="Wingdings" panose="05000000000000000000" pitchFamily="2" charset="2"/>
                  </a:rPr>
                  <a:t>   </a:t>
                </a:r>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1</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1</m:t>
                        </m:r>
                      </m:sub>
                    </m:sSub>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2</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2</m:t>
                        </m:r>
                      </m:sub>
                    </m:sSub>
                  </m:oMath>
                </a14:m>
                <a:r>
                  <a:rPr lang="en-US" altLang="en-US" sz="2400" dirty="0">
                    <a:solidFill>
                      <a:srgbClr val="FF00FF"/>
                    </a:solidFill>
                    <a:cs typeface="Times New Roman" panose="02020603050405020304" pitchFamily="18" charset="0"/>
                    <a:sym typeface="Symbol" panose="05050102010706020507" pitchFamily="18" charset="2"/>
                  </a:rPr>
                  <a:t>,</a:t>
                </a:r>
                <a14:m>
                  <m:oMath xmlns:m="http://schemas.openxmlformats.org/officeDocument/2006/math">
                    <m:r>
                      <a:rPr lang="en-CA" altLang="en-US" sz="2400" i="1">
                        <a:solidFill>
                          <a:srgbClr val="FF00FF"/>
                        </a:solidFill>
                        <a:latin typeface="Cambria Math" panose="02040503050406030204" pitchFamily="18" charset="0"/>
                        <a:sym typeface="Symbol" panose="05050102010706020507" pitchFamily="18" charset="2"/>
                      </a:rPr>
                      <m:t> </m:t>
                    </m:r>
                  </m:oMath>
                </a14:m>
                <a:r>
                  <a:rPr lang="en-US" altLang="en-US" sz="2400" dirty="0">
                    <a:solidFill>
                      <a:srgbClr val="FF00FF"/>
                    </a:solidFill>
                    <a:cs typeface="Times New Roman" panose="02020603050405020304" pitchFamily="18" charset="0"/>
                    <a:sym typeface="Symbol" panose="05050102010706020507" pitchFamily="18" charset="2"/>
                  </a:rPr>
                  <a:t>…, </a:t>
                </a:r>
                <a14:m>
                  <m:oMath xmlns:m="http://schemas.openxmlformats.org/officeDocument/2006/math">
                    <m:sSub>
                      <m:sSubPr>
                        <m:ctrlPr>
                          <a:rPr lang="en-US" altLang="en-US" sz="2400" i="1">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a:solidFill>
                                  <a:srgbClr val="FF00FF"/>
                                </a:solidFill>
                                <a:latin typeface="Cambria Math" panose="02040503050406030204" pitchFamily="18" charset="0"/>
                                <a:sym typeface="Symbol" panose="05050102010706020507" pitchFamily="18" charset="2"/>
                              </a:rPr>
                            </m:ctrlPr>
                          </m:accPr>
                          <m:e>
                            <m:r>
                              <a:rPr lang="en-CA" altLang="en-US" sz="2400" i="1">
                                <a:solidFill>
                                  <a:srgbClr val="FF00FF"/>
                                </a:solidFill>
                                <a:latin typeface="Cambria Math" panose="02040503050406030204" pitchFamily="18" charset="0"/>
                                <a:sym typeface="Symbol" panose="05050102010706020507" pitchFamily="18" charset="2"/>
                              </a:rPr>
                              <m:t>𝑥</m:t>
                            </m:r>
                          </m:e>
                        </m:acc>
                      </m:e>
                      <m:sub>
                        <m:r>
                          <a:rPr lang="en-CA" altLang="en-US" sz="2400" i="1">
                            <a:solidFill>
                              <a:srgbClr val="FF00FF"/>
                            </a:solidFill>
                            <a:latin typeface="Cambria Math" panose="02040503050406030204" pitchFamily="18" charset="0"/>
                            <a:sym typeface="Symbol" panose="05050102010706020507" pitchFamily="18" charset="2"/>
                          </a:rPr>
                          <m:t>𝐷</m:t>
                        </m:r>
                      </m:sub>
                    </m:sSub>
                    <m:r>
                      <a:rPr lang="en-CA" altLang="en-US" sz="2400">
                        <a:solidFill>
                          <a:srgbClr val="FF00FF"/>
                        </a:solidFill>
                        <a:latin typeface="Cambria Math" panose="02040503050406030204" pitchFamily="18" charset="0"/>
                        <a:sym typeface="Symbol" panose="05050102010706020507" pitchFamily="18" charset="2"/>
                      </a:rPr>
                      <m:t>,</m:t>
                    </m:r>
                    <m:sSub>
                      <m:sSubPr>
                        <m:ctrlPr>
                          <a:rPr lang="en-CA" altLang="en-US" sz="2400" i="1">
                            <a:solidFill>
                              <a:srgbClr val="FF00FF"/>
                            </a:solidFill>
                            <a:latin typeface="Cambria Math" panose="02040503050406030204" pitchFamily="18" charset="0"/>
                            <a:sym typeface="Symbol" panose="05050102010706020507" pitchFamily="18" charset="2"/>
                          </a:rPr>
                        </m:ctrlPr>
                      </m:sSubPr>
                      <m:e>
                        <m:r>
                          <a:rPr lang="en-CA" altLang="en-US" sz="2400" i="1">
                            <a:solidFill>
                              <a:srgbClr val="FF00FF"/>
                            </a:solidFill>
                            <a:latin typeface="Cambria Math" panose="02040503050406030204" pitchFamily="18" charset="0"/>
                            <a:sym typeface="Symbol" panose="05050102010706020507" pitchFamily="18" charset="2"/>
                          </a:rPr>
                          <m:t>𝑦</m:t>
                        </m:r>
                      </m:e>
                      <m:sub>
                        <m:r>
                          <a:rPr lang="en-CA" altLang="en-US" sz="2400" i="1">
                            <a:solidFill>
                              <a:srgbClr val="FF00FF"/>
                            </a:solidFill>
                            <a:latin typeface="Cambria Math" panose="02040503050406030204" pitchFamily="18" charset="0"/>
                            <a:sym typeface="Symbol" panose="05050102010706020507" pitchFamily="18" charset="2"/>
                          </a:rPr>
                          <m:t>𝐷</m:t>
                        </m:r>
                      </m:sub>
                    </m:sSub>
                  </m:oMath>
                </a14:m>
                <a:r>
                  <a:rPr lang="en-US" altLang="en-US" sz="2400" dirty="0">
                    <a:solidFill>
                      <a:srgbClr val="FF00FF"/>
                    </a:solidFill>
                    <a:cs typeface="Times New Roman" panose="02020603050405020304" pitchFamily="18" charset="0"/>
                    <a:sym typeface="Symbol" panose="05050102010706020507" pitchFamily="18" charset="2"/>
                  </a:rPr>
                  <a:t> }</a:t>
                </a:r>
              </a:p>
            </p:txBody>
          </p:sp>
        </mc:Choice>
        <mc:Fallback xmlns="">
          <p:sp>
            <p:nvSpPr>
              <p:cNvPr id="153" name="TextBox 152">
                <a:extLst>
                  <a:ext uri="{FF2B5EF4-FFF2-40B4-BE49-F238E27FC236}">
                    <a16:creationId xmlns:a16="http://schemas.microsoft.com/office/drawing/2014/main" id="{564B2913-CC2D-48C6-8907-5FFABBEC57FD}"/>
                  </a:ext>
                </a:extLst>
              </p:cNvPr>
              <p:cNvSpPr txBox="1">
                <a:spLocks noRot="1" noChangeAspect="1" noMove="1" noResize="1" noEditPoints="1" noAdjustHandles="1" noChangeArrowheads="1" noChangeShapeType="1" noTextEdit="1"/>
              </p:cNvSpPr>
              <p:nvPr/>
            </p:nvSpPr>
            <p:spPr bwMode="auto">
              <a:xfrm>
                <a:off x="232607" y="404597"/>
                <a:ext cx="9024600" cy="1200329"/>
              </a:xfrm>
              <a:prstGeom prst="rect">
                <a:avLst/>
              </a:prstGeom>
              <a:blipFill>
                <a:blip r:embed="rId4"/>
                <a:stretch>
                  <a:fillRect l="-1013"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GB">
                    <a:noFill/>
                  </a:rPr>
                  <a:t> </a:t>
                </a:r>
              </a:p>
            </p:txBody>
          </p:sp>
        </mc:Fallback>
      </mc:AlternateContent>
      <p:pic>
        <p:nvPicPr>
          <p:cNvPr id="147" name="Picture 2" descr="Chapter 3-Logic gates and Logic Circuits | IGCSE Computer Science">
            <a:extLst>
              <a:ext uri="{FF2B5EF4-FFF2-40B4-BE49-F238E27FC236}">
                <a16:creationId xmlns:a16="http://schemas.microsoft.com/office/drawing/2014/main" id="{A2E66B22-3FC1-47A7-8E1D-0594284BC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577" y="5313816"/>
            <a:ext cx="3076575" cy="1485900"/>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roup 155">
            <a:extLst>
              <a:ext uri="{FF2B5EF4-FFF2-40B4-BE49-F238E27FC236}">
                <a16:creationId xmlns:a16="http://schemas.microsoft.com/office/drawing/2014/main" id="{A3AE015F-97D1-4B06-84BF-DDEA722648AD}"/>
              </a:ext>
            </a:extLst>
          </p:cNvPr>
          <p:cNvGrpSpPr/>
          <p:nvPr/>
        </p:nvGrpSpPr>
        <p:grpSpPr>
          <a:xfrm>
            <a:off x="1634704" y="2803419"/>
            <a:ext cx="3282038" cy="2252750"/>
            <a:chOff x="1866219" y="2812789"/>
            <a:chExt cx="3282038" cy="2252750"/>
          </a:xfrm>
        </p:grpSpPr>
        <p:grpSp>
          <p:nvGrpSpPr>
            <p:cNvPr id="157" name="Group 156">
              <a:extLst>
                <a:ext uri="{FF2B5EF4-FFF2-40B4-BE49-F238E27FC236}">
                  <a16:creationId xmlns:a16="http://schemas.microsoft.com/office/drawing/2014/main" id="{FCB9C6EA-26FE-4613-9C6F-214812063DE5}"/>
                </a:ext>
              </a:extLst>
            </p:cNvPr>
            <p:cNvGrpSpPr/>
            <p:nvPr/>
          </p:nvGrpSpPr>
          <p:grpSpPr>
            <a:xfrm>
              <a:off x="1866219" y="2812789"/>
              <a:ext cx="1740745" cy="2252750"/>
              <a:chOff x="1866040" y="2810748"/>
              <a:chExt cx="1740745" cy="2252750"/>
            </a:xfrm>
          </p:grpSpPr>
          <p:sp>
            <p:nvSpPr>
              <p:cNvPr id="160" name="TextBox 159">
                <a:extLst>
                  <a:ext uri="{FF2B5EF4-FFF2-40B4-BE49-F238E27FC236}">
                    <a16:creationId xmlns:a16="http://schemas.microsoft.com/office/drawing/2014/main" id="{9CB4B83E-35D6-48DD-AB19-B7C82060F53D}"/>
                  </a:ext>
                </a:extLst>
              </p:cNvPr>
              <p:cNvSpPr txBox="1"/>
              <p:nvPr/>
            </p:nvSpPr>
            <p:spPr bwMode="auto">
              <a:xfrm>
                <a:off x="1866040" y="281074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1</a:t>
                </a:r>
              </a:p>
            </p:txBody>
          </p:sp>
          <p:sp>
            <p:nvSpPr>
              <p:cNvPr id="161" name="TextBox 160">
                <a:extLst>
                  <a:ext uri="{FF2B5EF4-FFF2-40B4-BE49-F238E27FC236}">
                    <a16:creationId xmlns:a16="http://schemas.microsoft.com/office/drawing/2014/main" id="{17297CC7-F8E5-4C63-9643-813609D99359}"/>
                  </a:ext>
                </a:extLst>
              </p:cNvPr>
              <p:cNvSpPr txBox="1"/>
              <p:nvPr/>
            </p:nvSpPr>
            <p:spPr bwMode="auto">
              <a:xfrm>
                <a:off x="1866040" y="4663388"/>
                <a:ext cx="1740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algn="ctr" defTabSz="685800"/>
                <a:r>
                  <a:rPr lang="en-US" altLang="en-US" sz="2000" dirty="0">
                    <a:solidFill>
                      <a:srgbClr val="66FF33"/>
                    </a:solidFill>
                    <a:latin typeface="Times New Roman"/>
                    <a:cs typeface="Times New Roman" panose="02020603050405020304" pitchFamily="18" charset="0"/>
                    <a:sym typeface="Symbol" panose="05050102010706020507" pitchFamily="18" charset="2"/>
                  </a:rPr>
                  <a:t>1</a:t>
                </a:r>
              </a:p>
            </p:txBody>
          </p:sp>
        </p:grpSp>
        <p:sp>
          <p:nvSpPr>
            <p:cNvPr id="158" name="Text Box 33">
              <a:extLst>
                <a:ext uri="{FF2B5EF4-FFF2-40B4-BE49-F238E27FC236}">
                  <a16:creationId xmlns:a16="http://schemas.microsoft.com/office/drawing/2014/main" id="{F37C6A03-4A55-4BF8-A53E-9395B06C19FB}"/>
                </a:ext>
              </a:extLst>
            </p:cNvPr>
            <p:cNvSpPr txBox="1">
              <a:spLocks noChangeArrowheads="1"/>
            </p:cNvSpPr>
            <p:nvPr/>
          </p:nvSpPr>
          <p:spPr bwMode="auto">
            <a:xfrm>
              <a:off x="4044667" y="3012443"/>
              <a:ext cx="1103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-3/2</a:t>
              </a:r>
              <a:endParaRPr lang="en-CA" altLang="en-US" sz="2400" i="1" baseline="-25000" dirty="0">
                <a:solidFill>
                  <a:srgbClr val="FF00FF"/>
                </a:solidFill>
                <a:latin typeface="Times New Roman" panose="02020603050405020304" pitchFamily="18" charset="0"/>
                <a:cs typeface="Times New Roman" panose="02020603050405020304" pitchFamily="18" charset="0"/>
              </a:endParaRPr>
            </a:p>
          </p:txBody>
        </p:sp>
      </p:grpSp>
      <p:sp>
        <p:nvSpPr>
          <p:cNvPr id="163" name="TextBox 162">
            <a:extLst>
              <a:ext uri="{FF2B5EF4-FFF2-40B4-BE49-F238E27FC236}">
                <a16:creationId xmlns:a16="http://schemas.microsoft.com/office/drawing/2014/main" id="{F35560E2-BB66-4B6A-B74E-A6AC048A574D}"/>
              </a:ext>
            </a:extLst>
          </p:cNvPr>
          <p:cNvSpPr txBox="1"/>
          <p:nvPr/>
        </p:nvSpPr>
        <p:spPr bwMode="auto">
          <a:xfrm>
            <a:off x="2770329" y="1603090"/>
            <a:ext cx="90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altLang="en-US" sz="2400" dirty="0">
                <a:solidFill>
                  <a:srgbClr val="FFFF00"/>
                </a:solidFill>
                <a:sym typeface="Symbol" pitchFamily="18" charset="2"/>
              </a:rPr>
              <a:t>Generalizing:</a:t>
            </a:r>
          </a:p>
          <a:p>
            <a:r>
              <a:rPr lang="en-US" altLang="en-US" sz="2400" dirty="0">
                <a:sym typeface="Symbol" pitchFamily="18" charset="2"/>
              </a:rPr>
              <a:t>  Because such circuits have an N-bit description</a:t>
            </a:r>
            <a:br>
              <a:rPr lang="en-US" altLang="en-US" sz="2400" dirty="0">
                <a:sym typeface="Symbol" pitchFamily="18" charset="2"/>
              </a:rPr>
            </a:br>
            <a:r>
              <a:rPr lang="en-US" altLang="en-US" sz="2400" dirty="0">
                <a:sym typeface="Symbol" pitchFamily="18" charset="2"/>
              </a:rPr>
              <a:t>  </a:t>
            </a:r>
            <a:r>
              <a:rPr lang="en-US" altLang="en-US" sz="2400" dirty="0" err="1">
                <a:latin typeface="Times New Roman"/>
                <a:cs typeface="Times New Roman" panose="02020603050405020304" pitchFamily="18" charset="0"/>
                <a:sym typeface="Symbol" panose="05050102010706020507" pitchFamily="18" charset="2"/>
              </a:rPr>
              <a:t>WHP</a:t>
            </a:r>
            <a:r>
              <a:rPr lang="en-US" altLang="en-US" sz="2400" dirty="0">
                <a:latin typeface="Times New Roman"/>
                <a:cs typeface="Times New Roman" panose="02020603050405020304" pitchFamily="18" charset="0"/>
                <a:sym typeface="Symbol" panose="05050102010706020507" pitchFamily="18" charset="2"/>
              </a:rPr>
              <a:t> it generalizes well to the original circuit!</a:t>
            </a:r>
          </a:p>
        </p:txBody>
      </p:sp>
    </p:spTree>
    <p:extLst>
      <p:ext uri="{BB962C8B-B14F-4D97-AF65-F5344CB8AC3E}">
        <p14:creationId xmlns:p14="http://schemas.microsoft.com/office/powerpoint/2010/main" val="424312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xEl>
                                              <p:pRg st="1" end="1"/>
                                            </p:txEl>
                                          </p:spTgt>
                                        </p:tgtEl>
                                        <p:attrNameLst>
                                          <p:attrName>style.visibility</p:attrName>
                                        </p:attrNameLst>
                                      </p:cBhvr>
                                      <p:to>
                                        <p:strVal val="visible"/>
                                      </p:to>
                                    </p:set>
                                    <p:anim calcmode="lin" valueType="num">
                                      <p:cBhvr additive="base">
                                        <p:cTn id="7" dur="5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3">
                                            <p:txEl>
                                              <p:pRg st="0" end="0"/>
                                            </p:txEl>
                                          </p:spTgt>
                                        </p:tgtEl>
                                        <p:attrNameLst>
                                          <p:attrName>style.visibility</p:attrName>
                                        </p:attrNameLst>
                                      </p:cBhvr>
                                      <p:to>
                                        <p:strVal val="visible"/>
                                      </p:to>
                                    </p:set>
                                    <p:anim calcmode="lin" valueType="num">
                                      <p:cBhvr additive="base">
                                        <p:cTn id="13" dur="5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3">
                                            <p:txEl>
                                              <p:pRg st="1" end="1"/>
                                            </p:txEl>
                                          </p:spTgt>
                                        </p:tgtEl>
                                        <p:attrNameLst>
                                          <p:attrName>style.visibility</p:attrName>
                                        </p:attrNameLst>
                                      </p:cBhvr>
                                      <p:to>
                                        <p:strVal val="visible"/>
                                      </p:to>
                                    </p:set>
                                    <p:anim calcmode="lin" valueType="num">
                                      <p:cBhvr additive="base">
                                        <p:cTn id="17" dur="5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anim calcmode="lin" valueType="num">
                                      <p:cBhvr additive="base">
                                        <p:cTn id="21" dur="500" fill="hold"/>
                                        <p:tgtEl>
                                          <p:spTgt spid="147"/>
                                        </p:tgtEl>
                                        <p:attrNameLst>
                                          <p:attrName>ppt_x</p:attrName>
                                        </p:attrNameLst>
                                      </p:cBhvr>
                                      <p:tavLst>
                                        <p:tav tm="0">
                                          <p:val>
                                            <p:strVal val="0-#ppt_w/2"/>
                                          </p:val>
                                        </p:tav>
                                        <p:tav tm="100000">
                                          <p:val>
                                            <p:strVal val="#ppt_x"/>
                                          </p:val>
                                        </p:tav>
                                      </p:tavLst>
                                    </p:anim>
                                    <p:anim calcmode="lin" valueType="num">
                                      <p:cBhvr additive="base">
                                        <p:cTn id="22" dur="50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D01DAB-A75F-4BC0-A75C-BF857B899625}"/>
              </a:ext>
            </a:extLst>
          </p:cNvPr>
          <p:cNvSpPr>
            <a:spLocks noGrp="1"/>
          </p:cNvSpPr>
          <p:nvPr>
            <p:ph type="title"/>
          </p:nvPr>
        </p:nvSpPr>
        <p:spPr>
          <a:xfrm>
            <a:off x="805200" y="-373440"/>
            <a:ext cx="7772400" cy="1143000"/>
          </a:xfrm>
        </p:spPr>
        <p:txBody>
          <a:bodyPr/>
          <a:lstStyle/>
          <a:p>
            <a:r>
              <a:rPr lang="en-US" sz="3200" b="0" i="0" u="none" strike="noStrike" baseline="0" dirty="0">
                <a:latin typeface="Times New Roman" panose="02020603050405020304" pitchFamily="18" charset="0"/>
              </a:rPr>
              <a:t>Conjecture</a:t>
            </a:r>
            <a:endParaRPr lang="en-GB" sz="5400" dirty="0">
              <a:latin typeface="Times New Roman" panose="02020603050405020304" pitchFamily="18" charset="0"/>
            </a:endParaRPr>
          </a:p>
        </p:txBody>
      </p:sp>
      <p:sp>
        <p:nvSpPr>
          <p:cNvPr id="9" name="TextBox 8">
            <a:extLst>
              <a:ext uri="{FF2B5EF4-FFF2-40B4-BE49-F238E27FC236}">
                <a16:creationId xmlns:a16="http://schemas.microsoft.com/office/drawing/2014/main" id="{82543637-8CBE-488A-81FA-37784AB7BA25}"/>
              </a:ext>
            </a:extLst>
          </p:cNvPr>
          <p:cNvSpPr txBox="1"/>
          <p:nvPr/>
        </p:nvSpPr>
        <p:spPr bwMode="auto">
          <a:xfrm>
            <a:off x="3712407" y="810997"/>
            <a:ext cx="9024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Label the nodes of binary tree </a:t>
            </a:r>
            <a:br>
              <a:rPr lang="en-US" sz="2400" dirty="0"/>
            </a:br>
            <a:r>
              <a:rPr lang="en-US" sz="2400" dirty="0"/>
              <a:t>   with arbitrary functions f</a:t>
            </a:r>
            <a:r>
              <a:rPr lang="en-US" sz="2400" baseline="-25000" dirty="0"/>
              <a:t>i</a:t>
            </a:r>
            <a:r>
              <a:rPr lang="en-US" sz="2400" dirty="0"/>
              <a:t>: {0,1}</a:t>
            </a:r>
            <a:r>
              <a:rPr lang="en-US" sz="2400" baseline="30000" dirty="0"/>
              <a:t>2</a:t>
            </a:r>
            <a:r>
              <a:rPr lang="en-US" sz="2400" dirty="0">
                <a:sym typeface="Wingdings" panose="05000000000000000000" pitchFamily="2" charset="2"/>
              </a:rPr>
              <a:t>{0,1}</a:t>
            </a:r>
          </a:p>
          <a:p>
            <a:r>
              <a:rPr lang="en-US" sz="2400" dirty="0">
                <a:sym typeface="Wingdings" panose="05000000000000000000" pitchFamily="2" charset="2"/>
              </a:rPr>
              <a:t>There are 2</a:t>
            </a:r>
            <a:r>
              <a:rPr lang="en-US" sz="2400" baseline="30000" dirty="0">
                <a:sym typeface="Wingdings" panose="05000000000000000000" pitchFamily="2" charset="2"/>
              </a:rPr>
              <a:t>4</a:t>
            </a:r>
            <a:r>
              <a:rPr lang="en-US" sz="2400" dirty="0">
                <a:sym typeface="Wingdings" panose="05000000000000000000" pitchFamily="2" charset="2"/>
              </a:rPr>
              <a:t> choices for each </a:t>
            </a:r>
            <a:r>
              <a:rPr lang="en-US" sz="2400" dirty="0"/>
              <a:t>f</a:t>
            </a:r>
            <a:r>
              <a:rPr lang="en-US" sz="2400" baseline="-25000" dirty="0"/>
              <a:t>i</a:t>
            </a:r>
            <a:r>
              <a:rPr lang="en-US" sz="2400" dirty="0"/>
              <a:t>.</a:t>
            </a:r>
          </a:p>
          <a:p>
            <a:r>
              <a:rPr lang="en-US" sz="2400" dirty="0">
                <a:sym typeface="Wingdings" panose="05000000000000000000" pitchFamily="2" charset="2"/>
              </a:rPr>
              <a:t>There are (2</a:t>
            </a:r>
            <a:r>
              <a:rPr lang="en-US" sz="2400" baseline="30000" dirty="0">
                <a:sym typeface="Wingdings" panose="05000000000000000000" pitchFamily="2" charset="2"/>
              </a:rPr>
              <a:t>4</a:t>
            </a:r>
            <a:r>
              <a:rPr lang="en-US" sz="2400" dirty="0">
                <a:sym typeface="Wingdings" panose="05000000000000000000" pitchFamily="2" charset="2"/>
              </a:rPr>
              <a:t>)</a:t>
            </a:r>
            <a:r>
              <a:rPr lang="en-US" sz="2400" baseline="30000" dirty="0">
                <a:sym typeface="Wingdings" panose="05000000000000000000" pitchFamily="2" charset="2"/>
              </a:rPr>
              <a:t>n</a:t>
            </a:r>
            <a:r>
              <a:rPr lang="en-US" sz="2400" dirty="0">
                <a:sym typeface="Wingdings" panose="05000000000000000000" pitchFamily="2" charset="2"/>
              </a:rPr>
              <a:t> choices for all n.</a:t>
            </a:r>
          </a:p>
          <a:p>
            <a:r>
              <a:rPr lang="en-US" sz="2400" dirty="0" err="1">
                <a:sym typeface="Wingdings" panose="05000000000000000000" pitchFamily="2" charset="2"/>
              </a:rPr>
              <a:t>Conj</a:t>
            </a:r>
            <a:r>
              <a:rPr lang="en-US" sz="2400" dirty="0">
                <a:sym typeface="Wingdings" panose="05000000000000000000" pitchFamily="2" charset="2"/>
              </a:rPr>
              <a:t>: The number of randomly chosen</a:t>
            </a:r>
          </a:p>
          <a:p>
            <a:r>
              <a:rPr lang="en-US" sz="2400" dirty="0">
                <a:sym typeface="Wingdings" panose="05000000000000000000" pitchFamily="2" charset="2"/>
              </a:rPr>
              <a:t>    inputs to distinguish this composed F </a:t>
            </a:r>
          </a:p>
          <a:p>
            <a:r>
              <a:rPr lang="en-US" sz="2400" dirty="0">
                <a:sym typeface="Wingdings" panose="05000000000000000000" pitchFamily="2" charset="2"/>
              </a:rPr>
              <a:t>    is O(log(2</a:t>
            </a:r>
            <a:r>
              <a:rPr lang="en-US" sz="2400" baseline="30000" dirty="0">
                <a:sym typeface="Wingdings" panose="05000000000000000000" pitchFamily="2" charset="2"/>
              </a:rPr>
              <a:t>4</a:t>
            </a:r>
            <a:r>
              <a:rPr lang="en-US" sz="2400" dirty="0">
                <a:sym typeface="Wingdings" panose="05000000000000000000" pitchFamily="2" charset="2"/>
              </a:rPr>
              <a:t>)</a:t>
            </a:r>
            <a:r>
              <a:rPr lang="en-US" sz="2400" baseline="30000" dirty="0">
                <a:sym typeface="Wingdings" panose="05000000000000000000" pitchFamily="2" charset="2"/>
              </a:rPr>
              <a:t>n</a:t>
            </a:r>
            <a:r>
              <a:rPr lang="en-US" sz="2400" dirty="0">
                <a:sym typeface="Wingdings" panose="05000000000000000000" pitchFamily="2" charset="2"/>
              </a:rPr>
              <a:t>) = O(n)</a:t>
            </a:r>
          </a:p>
          <a:p>
            <a:r>
              <a:rPr lang="en-US" sz="2400" dirty="0">
                <a:sym typeface="Wingdings" panose="05000000000000000000" pitchFamily="2" charset="2"/>
              </a:rPr>
              <a:t>Fix this training data.</a:t>
            </a:r>
            <a:endParaRPr lang="en-US" sz="2400" dirty="0"/>
          </a:p>
          <a:p>
            <a:endParaRPr lang="en-US" sz="2400" dirty="0"/>
          </a:p>
        </p:txBody>
      </p:sp>
      <p:grpSp>
        <p:nvGrpSpPr>
          <p:cNvPr id="5128" name="Group 5127">
            <a:extLst>
              <a:ext uri="{FF2B5EF4-FFF2-40B4-BE49-F238E27FC236}">
                <a16:creationId xmlns:a16="http://schemas.microsoft.com/office/drawing/2014/main" id="{1DC8F60F-4D1C-4086-A9F1-332300C369A3}"/>
              </a:ext>
            </a:extLst>
          </p:cNvPr>
          <p:cNvGrpSpPr/>
          <p:nvPr/>
        </p:nvGrpSpPr>
        <p:grpSpPr>
          <a:xfrm>
            <a:off x="699788" y="1065642"/>
            <a:ext cx="2780661" cy="4474887"/>
            <a:chOff x="699788" y="1065642"/>
            <a:chExt cx="2780661" cy="4474887"/>
          </a:xfrm>
        </p:grpSpPr>
        <p:grpSp>
          <p:nvGrpSpPr>
            <p:cNvPr id="214" name="Group 213">
              <a:extLst>
                <a:ext uri="{FF2B5EF4-FFF2-40B4-BE49-F238E27FC236}">
                  <a16:creationId xmlns:a16="http://schemas.microsoft.com/office/drawing/2014/main" id="{08A1D7E0-8B81-4AF8-86BD-A5416103341A}"/>
                </a:ext>
              </a:extLst>
            </p:cNvPr>
            <p:cNvGrpSpPr/>
            <p:nvPr/>
          </p:nvGrpSpPr>
          <p:grpSpPr>
            <a:xfrm>
              <a:off x="699788" y="3432609"/>
              <a:ext cx="429809" cy="406755"/>
              <a:chOff x="1641616" y="1699514"/>
              <a:chExt cx="1915972" cy="1960227"/>
            </a:xfrm>
          </p:grpSpPr>
          <p:sp>
            <p:nvSpPr>
              <p:cNvPr id="260" name="Rectangle 259">
                <a:extLst>
                  <a:ext uri="{FF2B5EF4-FFF2-40B4-BE49-F238E27FC236}">
                    <a16:creationId xmlns:a16="http://schemas.microsoft.com/office/drawing/2014/main" id="{4805F841-E56F-4E3E-80CA-FB6FCAFDFB64}"/>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1" name="Picture 4" descr="Neural network - Wikipedia">
                <a:extLst>
                  <a:ext uri="{FF2B5EF4-FFF2-40B4-BE49-F238E27FC236}">
                    <a16:creationId xmlns:a16="http://schemas.microsoft.com/office/drawing/2014/main" id="{060CE9B8-2935-447D-81BD-5478D2D0AEC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 name="Group 218">
              <a:extLst>
                <a:ext uri="{FF2B5EF4-FFF2-40B4-BE49-F238E27FC236}">
                  <a16:creationId xmlns:a16="http://schemas.microsoft.com/office/drawing/2014/main" id="{679729CC-46BD-4A52-B164-9240F1E7A047}"/>
                </a:ext>
              </a:extLst>
            </p:cNvPr>
            <p:cNvGrpSpPr/>
            <p:nvPr/>
          </p:nvGrpSpPr>
          <p:grpSpPr>
            <a:xfrm>
              <a:off x="699788" y="3975534"/>
              <a:ext cx="429809" cy="406755"/>
              <a:chOff x="1641616" y="1699514"/>
              <a:chExt cx="1915972" cy="1960227"/>
            </a:xfrm>
          </p:grpSpPr>
          <p:sp>
            <p:nvSpPr>
              <p:cNvPr id="258" name="Rectangle 257">
                <a:extLst>
                  <a:ext uri="{FF2B5EF4-FFF2-40B4-BE49-F238E27FC236}">
                    <a16:creationId xmlns:a16="http://schemas.microsoft.com/office/drawing/2014/main" id="{F2843FFF-F639-44F9-9A12-1F1A8FDA23E7}"/>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9" name="Picture 4" descr="Neural network - Wikipedia">
                <a:extLst>
                  <a:ext uri="{FF2B5EF4-FFF2-40B4-BE49-F238E27FC236}">
                    <a16:creationId xmlns:a16="http://schemas.microsoft.com/office/drawing/2014/main" id="{318AEB16-7C39-4CAC-A7C1-D59A13AE06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Group 223">
              <a:extLst>
                <a:ext uri="{FF2B5EF4-FFF2-40B4-BE49-F238E27FC236}">
                  <a16:creationId xmlns:a16="http://schemas.microsoft.com/office/drawing/2014/main" id="{11EEC678-87BC-46F5-89D1-04665AF2AB1A}"/>
                </a:ext>
              </a:extLst>
            </p:cNvPr>
            <p:cNvGrpSpPr/>
            <p:nvPr/>
          </p:nvGrpSpPr>
          <p:grpSpPr>
            <a:xfrm>
              <a:off x="1330418" y="3695124"/>
              <a:ext cx="429809" cy="406755"/>
              <a:chOff x="1641616" y="1699514"/>
              <a:chExt cx="1915972" cy="1960227"/>
            </a:xfrm>
          </p:grpSpPr>
          <p:sp>
            <p:nvSpPr>
              <p:cNvPr id="256" name="Rectangle 255">
                <a:extLst>
                  <a:ext uri="{FF2B5EF4-FFF2-40B4-BE49-F238E27FC236}">
                    <a16:creationId xmlns:a16="http://schemas.microsoft.com/office/drawing/2014/main" id="{1EA233B0-3AA3-46E7-B8E3-A4FE0E6F89A9}"/>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7" name="Picture 4" descr="Neural network - Wikipedia">
                <a:extLst>
                  <a:ext uri="{FF2B5EF4-FFF2-40B4-BE49-F238E27FC236}">
                    <a16:creationId xmlns:a16="http://schemas.microsoft.com/office/drawing/2014/main" id="{59236C4B-0290-475B-81DE-775D996267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9" name="Group 228">
              <a:extLst>
                <a:ext uri="{FF2B5EF4-FFF2-40B4-BE49-F238E27FC236}">
                  <a16:creationId xmlns:a16="http://schemas.microsoft.com/office/drawing/2014/main" id="{C30558E1-3A20-449C-8A6F-26CD9E3424DC}"/>
                </a:ext>
              </a:extLst>
            </p:cNvPr>
            <p:cNvGrpSpPr/>
            <p:nvPr/>
          </p:nvGrpSpPr>
          <p:grpSpPr>
            <a:xfrm>
              <a:off x="699788" y="4590849"/>
              <a:ext cx="429809" cy="406755"/>
              <a:chOff x="1641616" y="1699514"/>
              <a:chExt cx="1915972" cy="1960227"/>
            </a:xfrm>
          </p:grpSpPr>
          <p:sp>
            <p:nvSpPr>
              <p:cNvPr id="254" name="Rectangle 253">
                <a:extLst>
                  <a:ext uri="{FF2B5EF4-FFF2-40B4-BE49-F238E27FC236}">
                    <a16:creationId xmlns:a16="http://schemas.microsoft.com/office/drawing/2014/main" id="{D854C76C-533B-4D02-8461-A9DDBA151092}"/>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5" name="Picture 4" descr="Neural network - Wikipedia">
                <a:extLst>
                  <a:ext uri="{FF2B5EF4-FFF2-40B4-BE49-F238E27FC236}">
                    <a16:creationId xmlns:a16="http://schemas.microsoft.com/office/drawing/2014/main" id="{E25365ED-0842-45FB-AA84-3BFEC2045E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4" name="Group 233">
              <a:extLst>
                <a:ext uri="{FF2B5EF4-FFF2-40B4-BE49-F238E27FC236}">
                  <a16:creationId xmlns:a16="http://schemas.microsoft.com/office/drawing/2014/main" id="{B14E242E-176F-4BB6-A11A-F093788AA58B}"/>
                </a:ext>
              </a:extLst>
            </p:cNvPr>
            <p:cNvGrpSpPr/>
            <p:nvPr/>
          </p:nvGrpSpPr>
          <p:grpSpPr>
            <a:xfrm>
              <a:off x="699788" y="5133774"/>
              <a:ext cx="429809" cy="406755"/>
              <a:chOff x="1641616" y="1699514"/>
              <a:chExt cx="1915972" cy="1960227"/>
            </a:xfrm>
          </p:grpSpPr>
          <p:sp>
            <p:nvSpPr>
              <p:cNvPr id="252" name="Rectangle 251">
                <a:extLst>
                  <a:ext uri="{FF2B5EF4-FFF2-40B4-BE49-F238E27FC236}">
                    <a16:creationId xmlns:a16="http://schemas.microsoft.com/office/drawing/2014/main" id="{F6B6D1D1-7F91-4CFC-BA45-73DCA8AF20CD}"/>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3" name="Picture 4" descr="Neural network - Wikipedia">
                <a:extLst>
                  <a:ext uri="{FF2B5EF4-FFF2-40B4-BE49-F238E27FC236}">
                    <a16:creationId xmlns:a16="http://schemas.microsoft.com/office/drawing/2014/main" id="{A26431E6-3097-4293-AE44-1F10CF1E93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 name="Group 238">
              <a:extLst>
                <a:ext uri="{FF2B5EF4-FFF2-40B4-BE49-F238E27FC236}">
                  <a16:creationId xmlns:a16="http://schemas.microsoft.com/office/drawing/2014/main" id="{8F239C33-E518-469D-82A9-0F5B2C519A00}"/>
                </a:ext>
              </a:extLst>
            </p:cNvPr>
            <p:cNvGrpSpPr/>
            <p:nvPr/>
          </p:nvGrpSpPr>
          <p:grpSpPr>
            <a:xfrm>
              <a:off x="1330419" y="4853364"/>
              <a:ext cx="429809" cy="406756"/>
              <a:chOff x="1641616" y="1699514"/>
              <a:chExt cx="1915972" cy="1960227"/>
            </a:xfrm>
          </p:grpSpPr>
          <p:sp>
            <p:nvSpPr>
              <p:cNvPr id="250" name="Rectangle 249">
                <a:extLst>
                  <a:ext uri="{FF2B5EF4-FFF2-40B4-BE49-F238E27FC236}">
                    <a16:creationId xmlns:a16="http://schemas.microsoft.com/office/drawing/2014/main" id="{96DA635F-CECB-4A03-9997-84FF173327C6}"/>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51" name="Picture 4" descr="Neural network - Wikipedia">
                <a:extLst>
                  <a:ext uri="{FF2B5EF4-FFF2-40B4-BE49-F238E27FC236}">
                    <a16:creationId xmlns:a16="http://schemas.microsoft.com/office/drawing/2014/main" id="{180B3365-ED97-460D-99E7-29B9E5CC5C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 name="Group 243">
              <a:extLst>
                <a:ext uri="{FF2B5EF4-FFF2-40B4-BE49-F238E27FC236}">
                  <a16:creationId xmlns:a16="http://schemas.microsoft.com/office/drawing/2014/main" id="{0BF5080F-B8B3-42D4-BA02-2101E9C72E59}"/>
                </a:ext>
              </a:extLst>
            </p:cNvPr>
            <p:cNvGrpSpPr/>
            <p:nvPr/>
          </p:nvGrpSpPr>
          <p:grpSpPr>
            <a:xfrm>
              <a:off x="2069559" y="4289484"/>
              <a:ext cx="429809" cy="406756"/>
              <a:chOff x="1641616" y="1699514"/>
              <a:chExt cx="1915972" cy="1960227"/>
            </a:xfrm>
          </p:grpSpPr>
          <p:sp>
            <p:nvSpPr>
              <p:cNvPr id="248" name="Rectangle 247">
                <a:extLst>
                  <a:ext uri="{FF2B5EF4-FFF2-40B4-BE49-F238E27FC236}">
                    <a16:creationId xmlns:a16="http://schemas.microsoft.com/office/drawing/2014/main" id="{A5D188A8-6AF5-485B-A58F-659B71333034}"/>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49" name="Picture 4" descr="Neural network - Wikipedia">
                <a:extLst>
                  <a:ext uri="{FF2B5EF4-FFF2-40B4-BE49-F238E27FC236}">
                    <a16:creationId xmlns:a16="http://schemas.microsoft.com/office/drawing/2014/main" id="{C90F3D89-ECA6-4E5C-B67F-3C6B20C1FB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7" name="Group 5126">
              <a:extLst>
                <a:ext uri="{FF2B5EF4-FFF2-40B4-BE49-F238E27FC236}">
                  <a16:creationId xmlns:a16="http://schemas.microsoft.com/office/drawing/2014/main" id="{5E280FEF-D66E-431C-A1BE-B796C42DE62E}"/>
                </a:ext>
              </a:extLst>
            </p:cNvPr>
            <p:cNvGrpSpPr/>
            <p:nvPr/>
          </p:nvGrpSpPr>
          <p:grpSpPr>
            <a:xfrm>
              <a:off x="704551" y="1065642"/>
              <a:ext cx="2775898" cy="2482832"/>
              <a:chOff x="704551" y="1065642"/>
              <a:chExt cx="2775898" cy="2482832"/>
            </a:xfrm>
          </p:grpSpPr>
          <p:grpSp>
            <p:nvGrpSpPr>
              <p:cNvPr id="101" name="Group 100">
                <a:extLst>
                  <a:ext uri="{FF2B5EF4-FFF2-40B4-BE49-F238E27FC236}">
                    <a16:creationId xmlns:a16="http://schemas.microsoft.com/office/drawing/2014/main" id="{85C50F81-7A6C-47A7-A567-AAE6AF3F1840}"/>
                  </a:ext>
                </a:extLst>
              </p:cNvPr>
              <p:cNvGrpSpPr/>
              <p:nvPr/>
            </p:nvGrpSpPr>
            <p:grpSpPr>
              <a:xfrm>
                <a:off x="704551" y="1065642"/>
                <a:ext cx="429809" cy="406755"/>
                <a:chOff x="1641616" y="1699514"/>
                <a:chExt cx="1915972" cy="1960227"/>
              </a:xfrm>
            </p:grpSpPr>
            <p:sp>
              <p:nvSpPr>
                <p:cNvPr id="100" name="Rectangle 99">
                  <a:extLst>
                    <a:ext uri="{FF2B5EF4-FFF2-40B4-BE49-F238E27FC236}">
                      <a16:creationId xmlns:a16="http://schemas.microsoft.com/office/drawing/2014/main" id="{D55CA4EF-B7E6-4270-A5BC-2932503AF564}"/>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5124" name="Picture 4" descr="Neural network - Wikipedia">
                  <a:extLst>
                    <a:ext uri="{FF2B5EF4-FFF2-40B4-BE49-F238E27FC236}">
                      <a16:creationId xmlns:a16="http://schemas.microsoft.com/office/drawing/2014/main" id="{08D59F73-9B91-465F-A9B9-0BE8E59A0E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a:extLst>
                  <a:ext uri="{FF2B5EF4-FFF2-40B4-BE49-F238E27FC236}">
                    <a16:creationId xmlns:a16="http://schemas.microsoft.com/office/drawing/2014/main" id="{AB8AC1AE-B1FB-466D-A0A6-B046480FED87}"/>
                  </a:ext>
                </a:extLst>
              </p:cNvPr>
              <p:cNvGrpSpPr/>
              <p:nvPr/>
            </p:nvGrpSpPr>
            <p:grpSpPr>
              <a:xfrm>
                <a:off x="704551" y="1608567"/>
                <a:ext cx="429809" cy="406755"/>
                <a:chOff x="1641616" y="1699514"/>
                <a:chExt cx="1915972" cy="1960227"/>
              </a:xfrm>
            </p:grpSpPr>
            <p:sp>
              <p:nvSpPr>
                <p:cNvPr id="136" name="Rectangle 135">
                  <a:extLst>
                    <a:ext uri="{FF2B5EF4-FFF2-40B4-BE49-F238E27FC236}">
                      <a16:creationId xmlns:a16="http://schemas.microsoft.com/office/drawing/2014/main" id="{EAA4461E-BDA5-4AD4-8A33-0CB783AF1EE7}"/>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37" name="Picture 4" descr="Neural network - Wikipedia">
                  <a:extLst>
                    <a:ext uri="{FF2B5EF4-FFF2-40B4-BE49-F238E27FC236}">
                      <a16:creationId xmlns:a16="http://schemas.microsoft.com/office/drawing/2014/main" id="{FF9E4193-1835-4A84-9CE7-392BE21DB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a:extLst>
                  <a:ext uri="{FF2B5EF4-FFF2-40B4-BE49-F238E27FC236}">
                    <a16:creationId xmlns:a16="http://schemas.microsoft.com/office/drawing/2014/main" id="{D57B996C-2846-4435-97FE-C7C8C6DE1DBA}"/>
                  </a:ext>
                </a:extLst>
              </p:cNvPr>
              <p:cNvGrpSpPr/>
              <p:nvPr/>
            </p:nvGrpSpPr>
            <p:grpSpPr>
              <a:xfrm>
                <a:off x="1335181" y="1328157"/>
                <a:ext cx="429809" cy="406755"/>
                <a:chOff x="1641616" y="1699514"/>
                <a:chExt cx="1915972" cy="1960227"/>
              </a:xfrm>
            </p:grpSpPr>
            <p:sp>
              <p:nvSpPr>
                <p:cNvPr id="145" name="Rectangle 144">
                  <a:extLst>
                    <a:ext uri="{FF2B5EF4-FFF2-40B4-BE49-F238E27FC236}">
                      <a16:creationId xmlns:a16="http://schemas.microsoft.com/office/drawing/2014/main" id="{281CCDF4-0477-43A0-90EB-E7B88DBCF684}"/>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46" name="Picture 4" descr="Neural network - Wikipedia">
                  <a:extLst>
                    <a:ext uri="{FF2B5EF4-FFF2-40B4-BE49-F238E27FC236}">
                      <a16:creationId xmlns:a16="http://schemas.microsoft.com/office/drawing/2014/main" id="{0D4154CF-3DE2-4EC1-BB08-D2EE7BE0B6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85C0455F-C50B-4F1A-A843-98F9318A31BF}"/>
                  </a:ext>
                </a:extLst>
              </p:cNvPr>
              <p:cNvGrpSpPr/>
              <p:nvPr/>
            </p:nvGrpSpPr>
            <p:grpSpPr>
              <a:xfrm>
                <a:off x="704551" y="2223882"/>
                <a:ext cx="429809" cy="406755"/>
                <a:chOff x="1641616" y="1699514"/>
                <a:chExt cx="1915972" cy="1960227"/>
              </a:xfrm>
            </p:grpSpPr>
            <p:sp>
              <p:nvSpPr>
                <p:cNvPr id="180" name="Rectangle 179">
                  <a:extLst>
                    <a:ext uri="{FF2B5EF4-FFF2-40B4-BE49-F238E27FC236}">
                      <a16:creationId xmlns:a16="http://schemas.microsoft.com/office/drawing/2014/main" id="{175795E3-FAA3-4A1D-A4DF-C208C4C4AF5E}"/>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1" name="Picture 4" descr="Neural network - Wikipedia">
                  <a:extLst>
                    <a:ext uri="{FF2B5EF4-FFF2-40B4-BE49-F238E27FC236}">
                      <a16:creationId xmlns:a16="http://schemas.microsoft.com/office/drawing/2014/main" id="{03703595-1B2C-454D-B757-9673703798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Group 183">
                <a:extLst>
                  <a:ext uri="{FF2B5EF4-FFF2-40B4-BE49-F238E27FC236}">
                    <a16:creationId xmlns:a16="http://schemas.microsoft.com/office/drawing/2014/main" id="{E69009C2-18D3-47DF-95EF-340C3EA686AE}"/>
                  </a:ext>
                </a:extLst>
              </p:cNvPr>
              <p:cNvGrpSpPr/>
              <p:nvPr/>
            </p:nvGrpSpPr>
            <p:grpSpPr>
              <a:xfrm>
                <a:off x="704551" y="2766807"/>
                <a:ext cx="429809" cy="406755"/>
                <a:chOff x="1641616" y="1699514"/>
                <a:chExt cx="1915972" cy="1960227"/>
              </a:xfrm>
            </p:grpSpPr>
            <p:sp>
              <p:nvSpPr>
                <p:cNvPr id="188" name="Rectangle 187">
                  <a:extLst>
                    <a:ext uri="{FF2B5EF4-FFF2-40B4-BE49-F238E27FC236}">
                      <a16:creationId xmlns:a16="http://schemas.microsoft.com/office/drawing/2014/main" id="{EABDD969-CDCA-4E08-80A8-8D82867C9184}"/>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89" name="Picture 4" descr="Neural network - Wikipedia">
                  <a:extLst>
                    <a:ext uri="{FF2B5EF4-FFF2-40B4-BE49-F238E27FC236}">
                      <a16:creationId xmlns:a16="http://schemas.microsoft.com/office/drawing/2014/main" id="{C5E327AD-34AF-4C6B-873C-374E3F5276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 name="Group 191">
                <a:extLst>
                  <a:ext uri="{FF2B5EF4-FFF2-40B4-BE49-F238E27FC236}">
                    <a16:creationId xmlns:a16="http://schemas.microsoft.com/office/drawing/2014/main" id="{A8BC315B-3438-48B5-A675-FFFB6CBC23FD}"/>
                  </a:ext>
                </a:extLst>
              </p:cNvPr>
              <p:cNvGrpSpPr/>
              <p:nvPr/>
            </p:nvGrpSpPr>
            <p:grpSpPr>
              <a:xfrm>
                <a:off x="1335182" y="2486397"/>
                <a:ext cx="429809" cy="406756"/>
                <a:chOff x="1641616" y="1699514"/>
                <a:chExt cx="1915972" cy="1960227"/>
              </a:xfrm>
            </p:grpSpPr>
            <p:sp>
              <p:nvSpPr>
                <p:cNvPr id="196" name="Rectangle 195">
                  <a:extLst>
                    <a:ext uri="{FF2B5EF4-FFF2-40B4-BE49-F238E27FC236}">
                      <a16:creationId xmlns:a16="http://schemas.microsoft.com/office/drawing/2014/main" id="{1924038E-9292-4C84-AC00-8EFBA54FD123}"/>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197" name="Picture 4" descr="Neural network - Wikipedia">
                  <a:extLst>
                    <a:ext uri="{FF2B5EF4-FFF2-40B4-BE49-F238E27FC236}">
                      <a16:creationId xmlns:a16="http://schemas.microsoft.com/office/drawing/2014/main" id="{219F38C7-44BC-4B69-B932-A82970CAA9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0" name="Group 199">
                <a:extLst>
                  <a:ext uri="{FF2B5EF4-FFF2-40B4-BE49-F238E27FC236}">
                    <a16:creationId xmlns:a16="http://schemas.microsoft.com/office/drawing/2014/main" id="{C35BC1F9-9993-4BC2-A8DB-65366416102A}"/>
                  </a:ext>
                </a:extLst>
              </p:cNvPr>
              <p:cNvGrpSpPr/>
              <p:nvPr/>
            </p:nvGrpSpPr>
            <p:grpSpPr>
              <a:xfrm>
                <a:off x="2074322" y="1922517"/>
                <a:ext cx="429809" cy="406756"/>
                <a:chOff x="1641616" y="1699514"/>
                <a:chExt cx="1915972" cy="1960227"/>
              </a:xfrm>
            </p:grpSpPr>
            <p:sp>
              <p:nvSpPr>
                <p:cNvPr id="204" name="Rectangle 203">
                  <a:extLst>
                    <a:ext uri="{FF2B5EF4-FFF2-40B4-BE49-F238E27FC236}">
                      <a16:creationId xmlns:a16="http://schemas.microsoft.com/office/drawing/2014/main" id="{E43453B2-4598-4F4A-9D9C-4572A1B7317A}"/>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05" name="Picture 4" descr="Neural network - Wikipedia">
                  <a:extLst>
                    <a:ext uri="{FF2B5EF4-FFF2-40B4-BE49-F238E27FC236}">
                      <a16:creationId xmlns:a16="http://schemas.microsoft.com/office/drawing/2014/main" id="{FA4DB073-C960-4070-9F84-D22605E19FD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4" name="Group 263">
                <a:extLst>
                  <a:ext uri="{FF2B5EF4-FFF2-40B4-BE49-F238E27FC236}">
                    <a16:creationId xmlns:a16="http://schemas.microsoft.com/office/drawing/2014/main" id="{4B1AB5F1-4DC6-421B-A9D2-EA99C5860618}"/>
                  </a:ext>
                </a:extLst>
              </p:cNvPr>
              <p:cNvGrpSpPr/>
              <p:nvPr/>
            </p:nvGrpSpPr>
            <p:grpSpPr>
              <a:xfrm>
                <a:off x="3050640" y="3141718"/>
                <a:ext cx="429809" cy="406756"/>
                <a:chOff x="1641616" y="1699514"/>
                <a:chExt cx="1915972" cy="1960227"/>
              </a:xfrm>
            </p:grpSpPr>
            <p:sp>
              <p:nvSpPr>
                <p:cNvPr id="265" name="Rectangle 264">
                  <a:extLst>
                    <a:ext uri="{FF2B5EF4-FFF2-40B4-BE49-F238E27FC236}">
                      <a16:creationId xmlns:a16="http://schemas.microsoft.com/office/drawing/2014/main" id="{8583FED4-31E6-40BC-9F20-512C39425030}"/>
                    </a:ext>
                  </a:extLst>
                </p:cNvPr>
                <p:cNvSpPr/>
                <p:nvPr/>
              </p:nvSpPr>
              <p:spPr>
                <a:xfrm>
                  <a:off x="1743075" y="1699514"/>
                  <a:ext cx="1814513" cy="1948561"/>
                </a:xfrm>
                <a:prstGeom prst="rect">
                  <a:avLst/>
                </a:prstGeom>
                <a:solidFill>
                  <a:schemeClr val="tx1"/>
                </a:solidFill>
                <a:ln w="25400">
                  <a:noFill/>
                </a:ln>
              </p:spPr>
              <p:txBody>
                <a:bodyPr wrap="none" rtlCol="0" anchor="ctr">
                  <a:spAutoFit/>
                </a:bodyPr>
                <a:lstStyle/>
                <a:p>
                  <a:pPr algn="ctr"/>
                  <a:endParaRPr lang="en-GB" sz="2400" dirty="0">
                    <a:cs typeface="Times New Roman" panose="02020603050405020304" pitchFamily="18" charset="0"/>
                    <a:sym typeface="Symbol" panose="05050102010706020507" pitchFamily="18" charset="2"/>
                  </a:endParaRPr>
                </a:p>
              </p:txBody>
            </p:sp>
            <p:pic>
              <p:nvPicPr>
                <p:cNvPr id="266" name="Picture 4" descr="Neural network - Wikipedia">
                  <a:extLst>
                    <a:ext uri="{FF2B5EF4-FFF2-40B4-BE49-F238E27FC236}">
                      <a16:creationId xmlns:a16="http://schemas.microsoft.com/office/drawing/2014/main" id="{A6E8ECA2-259C-4FBA-B2BC-15C38210E3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0" t="24500" r="2460" b="958"/>
                <a:stretch/>
              </p:blipFill>
              <p:spPr bwMode="auto">
                <a:xfrm>
                  <a:off x="1641616" y="1755423"/>
                  <a:ext cx="1915972" cy="1904318"/>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5129" name="Group 5128">
            <a:extLst>
              <a:ext uri="{FF2B5EF4-FFF2-40B4-BE49-F238E27FC236}">
                <a16:creationId xmlns:a16="http://schemas.microsoft.com/office/drawing/2014/main" id="{276077A9-F7CF-455E-825B-47FF9ADE2A0B}"/>
              </a:ext>
            </a:extLst>
          </p:cNvPr>
          <p:cNvGrpSpPr/>
          <p:nvPr/>
        </p:nvGrpSpPr>
        <p:grpSpPr>
          <a:xfrm>
            <a:off x="509589" y="994460"/>
            <a:ext cx="3331926" cy="4619749"/>
            <a:chOff x="509589" y="994460"/>
            <a:chExt cx="3331926" cy="4619749"/>
          </a:xfrm>
        </p:grpSpPr>
        <p:sp>
          <p:nvSpPr>
            <p:cNvPr id="60" name="TextBox 59">
              <a:extLst>
                <a:ext uri="{FF2B5EF4-FFF2-40B4-BE49-F238E27FC236}">
                  <a16:creationId xmlns:a16="http://schemas.microsoft.com/office/drawing/2014/main" id="{13CA262B-861D-43AE-8A07-157202A99405}"/>
                </a:ext>
              </a:extLst>
            </p:cNvPr>
            <p:cNvSpPr txBox="1"/>
            <p:nvPr/>
          </p:nvSpPr>
          <p:spPr bwMode="auto">
            <a:xfrm>
              <a:off x="1048818" y="994460"/>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8</a:t>
              </a:r>
              <a:endParaRPr lang="en-US" sz="1400" baseline="-25000" dirty="0"/>
            </a:p>
          </p:txBody>
        </p:sp>
        <p:sp>
          <p:nvSpPr>
            <p:cNvPr id="62" name="Oval 61">
              <a:extLst>
                <a:ext uri="{FF2B5EF4-FFF2-40B4-BE49-F238E27FC236}">
                  <a16:creationId xmlns:a16="http://schemas.microsoft.com/office/drawing/2014/main" id="{0CE144C5-D9C2-49C7-B5E3-BED7C779D998}"/>
                </a:ext>
              </a:extLst>
            </p:cNvPr>
            <p:cNvSpPr/>
            <p:nvPr/>
          </p:nvSpPr>
          <p:spPr>
            <a:xfrm>
              <a:off x="719567" y="1097463"/>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73" name="Straight Arrow Connector 72">
              <a:extLst>
                <a:ext uri="{FF2B5EF4-FFF2-40B4-BE49-F238E27FC236}">
                  <a16:creationId xmlns:a16="http://schemas.microsoft.com/office/drawing/2014/main" id="{4E250A48-43E5-4874-A233-C4AB75641D00}"/>
                </a:ext>
              </a:extLst>
            </p:cNvPr>
            <p:cNvCxnSpPr>
              <a:cxnSpLocks/>
              <a:endCxn id="62" idx="1"/>
            </p:cNvCxnSpPr>
            <p:nvPr/>
          </p:nvCxnSpPr>
          <p:spPr bwMode="auto">
            <a:xfrm>
              <a:off x="523877" y="1065642"/>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119" name="Straight Arrow Connector 118">
              <a:extLst>
                <a:ext uri="{FF2B5EF4-FFF2-40B4-BE49-F238E27FC236}">
                  <a16:creationId xmlns:a16="http://schemas.microsoft.com/office/drawing/2014/main" id="{97132324-5FAF-479C-97B6-EC27CD4E2EF1}"/>
                </a:ext>
              </a:extLst>
            </p:cNvPr>
            <p:cNvCxnSpPr>
              <a:cxnSpLocks/>
            </p:cNvCxnSpPr>
            <p:nvPr/>
          </p:nvCxnSpPr>
          <p:spPr bwMode="auto">
            <a:xfrm flipV="1">
              <a:off x="514352" y="1360917"/>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130" name="TextBox 129">
              <a:extLst>
                <a:ext uri="{FF2B5EF4-FFF2-40B4-BE49-F238E27FC236}">
                  <a16:creationId xmlns:a16="http://schemas.microsoft.com/office/drawing/2014/main" id="{55CDFF81-5905-4BCB-8ABF-F81CE61DE430}"/>
                </a:ext>
              </a:extLst>
            </p:cNvPr>
            <p:cNvSpPr txBox="1"/>
            <p:nvPr/>
          </p:nvSpPr>
          <p:spPr bwMode="auto">
            <a:xfrm>
              <a:off x="1048818" y="1781225"/>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9</a:t>
              </a:r>
              <a:endParaRPr lang="en-US" sz="1400" baseline="-25000" dirty="0"/>
            </a:p>
          </p:txBody>
        </p:sp>
        <p:sp>
          <p:nvSpPr>
            <p:cNvPr id="132" name="Oval 131">
              <a:extLst>
                <a:ext uri="{FF2B5EF4-FFF2-40B4-BE49-F238E27FC236}">
                  <a16:creationId xmlns:a16="http://schemas.microsoft.com/office/drawing/2014/main" id="{1DB3DAD9-467C-405D-9EDA-2E7E5348D922}"/>
                </a:ext>
              </a:extLst>
            </p:cNvPr>
            <p:cNvSpPr/>
            <p:nvPr/>
          </p:nvSpPr>
          <p:spPr>
            <a:xfrm>
              <a:off x="719567" y="1640388"/>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34" name="Straight Arrow Connector 133">
              <a:extLst>
                <a:ext uri="{FF2B5EF4-FFF2-40B4-BE49-F238E27FC236}">
                  <a16:creationId xmlns:a16="http://schemas.microsoft.com/office/drawing/2014/main" id="{71879F2E-DC00-4666-8D29-42BEADE11A1C}"/>
                </a:ext>
              </a:extLst>
            </p:cNvPr>
            <p:cNvCxnSpPr>
              <a:cxnSpLocks/>
              <a:endCxn id="132" idx="1"/>
            </p:cNvCxnSpPr>
            <p:nvPr/>
          </p:nvCxnSpPr>
          <p:spPr bwMode="auto">
            <a:xfrm>
              <a:off x="523877" y="1608567"/>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135" name="Straight Arrow Connector 134">
              <a:extLst>
                <a:ext uri="{FF2B5EF4-FFF2-40B4-BE49-F238E27FC236}">
                  <a16:creationId xmlns:a16="http://schemas.microsoft.com/office/drawing/2014/main" id="{CB001AB7-DD68-47CC-AEB9-696616EED6DB}"/>
                </a:ext>
              </a:extLst>
            </p:cNvPr>
            <p:cNvCxnSpPr>
              <a:cxnSpLocks/>
            </p:cNvCxnSpPr>
            <p:nvPr/>
          </p:nvCxnSpPr>
          <p:spPr bwMode="auto">
            <a:xfrm flipV="1">
              <a:off x="514352" y="1903842"/>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139" name="TextBox 138">
              <a:extLst>
                <a:ext uri="{FF2B5EF4-FFF2-40B4-BE49-F238E27FC236}">
                  <a16:creationId xmlns:a16="http://schemas.microsoft.com/office/drawing/2014/main" id="{A121689C-67C2-40F0-BA98-049558E31D1E}"/>
                </a:ext>
              </a:extLst>
            </p:cNvPr>
            <p:cNvSpPr txBox="1"/>
            <p:nvPr/>
          </p:nvSpPr>
          <p:spPr bwMode="auto">
            <a:xfrm>
              <a:off x="1679448" y="1241735"/>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4</a:t>
              </a:r>
              <a:endParaRPr lang="en-US" sz="1400" baseline="-25000" dirty="0"/>
            </a:p>
          </p:txBody>
        </p:sp>
        <p:sp>
          <p:nvSpPr>
            <p:cNvPr id="141" name="Oval 140">
              <a:extLst>
                <a:ext uri="{FF2B5EF4-FFF2-40B4-BE49-F238E27FC236}">
                  <a16:creationId xmlns:a16="http://schemas.microsoft.com/office/drawing/2014/main" id="{53CA1598-1887-448D-A899-C0808B08A837}"/>
                </a:ext>
              </a:extLst>
            </p:cNvPr>
            <p:cNvSpPr/>
            <p:nvPr/>
          </p:nvSpPr>
          <p:spPr>
            <a:xfrm>
              <a:off x="1350197" y="1359977"/>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43" name="Straight Arrow Connector 142">
              <a:extLst>
                <a:ext uri="{FF2B5EF4-FFF2-40B4-BE49-F238E27FC236}">
                  <a16:creationId xmlns:a16="http://schemas.microsoft.com/office/drawing/2014/main" id="{62D0F432-EDB0-4858-9E74-1EE1B4D41A76}"/>
                </a:ext>
              </a:extLst>
            </p:cNvPr>
            <p:cNvCxnSpPr>
              <a:cxnSpLocks/>
              <a:stCxn id="62" idx="6"/>
              <a:endCxn id="141" idx="1"/>
            </p:cNvCxnSpPr>
            <p:nvPr/>
          </p:nvCxnSpPr>
          <p:spPr bwMode="auto">
            <a:xfrm>
              <a:off x="1081848" y="1261111"/>
              <a:ext cx="321404" cy="146797"/>
            </a:xfrm>
            <a:prstGeom prst="straightConnector1">
              <a:avLst/>
            </a:prstGeom>
            <a:noFill/>
            <a:ln w="38100" cap="sq" cmpd="sng" algn="ctr">
              <a:solidFill>
                <a:schemeClr val="hlink"/>
              </a:solidFill>
              <a:prstDash val="solid"/>
              <a:round/>
              <a:headEnd type="none" w="med" len="med"/>
              <a:tailEnd type="triangle"/>
            </a:ln>
            <a:effectLst/>
          </p:spPr>
        </p:cxnSp>
        <p:cxnSp>
          <p:nvCxnSpPr>
            <p:cNvPr id="144" name="Straight Arrow Connector 143">
              <a:extLst>
                <a:ext uri="{FF2B5EF4-FFF2-40B4-BE49-F238E27FC236}">
                  <a16:creationId xmlns:a16="http://schemas.microsoft.com/office/drawing/2014/main" id="{982AD595-4736-453F-8866-A358A87F6D76}"/>
                </a:ext>
              </a:extLst>
            </p:cNvPr>
            <p:cNvCxnSpPr>
              <a:cxnSpLocks/>
              <a:stCxn id="132" idx="6"/>
            </p:cNvCxnSpPr>
            <p:nvPr/>
          </p:nvCxnSpPr>
          <p:spPr bwMode="auto">
            <a:xfrm flipV="1">
              <a:off x="1081848" y="1623432"/>
              <a:ext cx="311879" cy="180604"/>
            </a:xfrm>
            <a:prstGeom prst="straightConnector1">
              <a:avLst/>
            </a:prstGeom>
            <a:noFill/>
            <a:ln w="38100" cap="sq" cmpd="sng" algn="ctr">
              <a:solidFill>
                <a:schemeClr val="hlink"/>
              </a:solidFill>
              <a:prstDash val="solid"/>
              <a:round/>
              <a:headEnd type="none" w="med" len="med"/>
              <a:tailEnd type="triangle"/>
            </a:ln>
            <a:effectLst/>
          </p:spPr>
        </p:cxnSp>
        <p:sp>
          <p:nvSpPr>
            <p:cNvPr id="175" name="TextBox 174">
              <a:extLst>
                <a:ext uri="{FF2B5EF4-FFF2-40B4-BE49-F238E27FC236}">
                  <a16:creationId xmlns:a16="http://schemas.microsoft.com/office/drawing/2014/main" id="{32A4DD19-318E-43C4-A185-AFFC7561456C}"/>
                </a:ext>
              </a:extLst>
            </p:cNvPr>
            <p:cNvSpPr txBox="1"/>
            <p:nvPr/>
          </p:nvSpPr>
          <p:spPr bwMode="auto">
            <a:xfrm>
              <a:off x="1048818" y="2137460"/>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10</a:t>
              </a:r>
              <a:endParaRPr lang="en-US" sz="1400" baseline="-25000" dirty="0"/>
            </a:p>
          </p:txBody>
        </p:sp>
        <p:sp>
          <p:nvSpPr>
            <p:cNvPr id="177" name="Oval 176">
              <a:extLst>
                <a:ext uri="{FF2B5EF4-FFF2-40B4-BE49-F238E27FC236}">
                  <a16:creationId xmlns:a16="http://schemas.microsoft.com/office/drawing/2014/main" id="{F27A2DAF-AAB8-4B66-9F5C-A3954F4F8972}"/>
                </a:ext>
              </a:extLst>
            </p:cNvPr>
            <p:cNvSpPr/>
            <p:nvPr/>
          </p:nvSpPr>
          <p:spPr>
            <a:xfrm>
              <a:off x="719567" y="2255703"/>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78" name="Straight Arrow Connector 177">
              <a:extLst>
                <a:ext uri="{FF2B5EF4-FFF2-40B4-BE49-F238E27FC236}">
                  <a16:creationId xmlns:a16="http://schemas.microsoft.com/office/drawing/2014/main" id="{3213906A-D2A7-486C-8DC0-76031D387262}"/>
                </a:ext>
              </a:extLst>
            </p:cNvPr>
            <p:cNvCxnSpPr>
              <a:cxnSpLocks/>
              <a:endCxn id="177" idx="1"/>
            </p:cNvCxnSpPr>
            <p:nvPr/>
          </p:nvCxnSpPr>
          <p:spPr bwMode="auto">
            <a:xfrm>
              <a:off x="523877" y="2223882"/>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179" name="Straight Arrow Connector 178">
              <a:extLst>
                <a:ext uri="{FF2B5EF4-FFF2-40B4-BE49-F238E27FC236}">
                  <a16:creationId xmlns:a16="http://schemas.microsoft.com/office/drawing/2014/main" id="{343F917C-2A2D-478C-B45E-96A1F4086E28}"/>
                </a:ext>
              </a:extLst>
            </p:cNvPr>
            <p:cNvCxnSpPr>
              <a:cxnSpLocks/>
            </p:cNvCxnSpPr>
            <p:nvPr/>
          </p:nvCxnSpPr>
          <p:spPr bwMode="auto">
            <a:xfrm flipV="1">
              <a:off x="514352" y="2519157"/>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183" name="TextBox 182">
              <a:extLst>
                <a:ext uri="{FF2B5EF4-FFF2-40B4-BE49-F238E27FC236}">
                  <a16:creationId xmlns:a16="http://schemas.microsoft.com/office/drawing/2014/main" id="{7BC9E0C4-6790-4E31-8223-F48F180361A8}"/>
                </a:ext>
              </a:extLst>
            </p:cNvPr>
            <p:cNvSpPr txBox="1"/>
            <p:nvPr/>
          </p:nvSpPr>
          <p:spPr bwMode="auto">
            <a:xfrm>
              <a:off x="1048818" y="2939465"/>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11</a:t>
              </a:r>
              <a:endParaRPr lang="en-US" sz="1400" baseline="-25000" dirty="0"/>
            </a:p>
          </p:txBody>
        </p:sp>
        <p:sp>
          <p:nvSpPr>
            <p:cNvPr id="185" name="Oval 184">
              <a:extLst>
                <a:ext uri="{FF2B5EF4-FFF2-40B4-BE49-F238E27FC236}">
                  <a16:creationId xmlns:a16="http://schemas.microsoft.com/office/drawing/2014/main" id="{B8C7E83C-1201-40D7-ABAD-DB3C6FEF50FB}"/>
                </a:ext>
              </a:extLst>
            </p:cNvPr>
            <p:cNvSpPr/>
            <p:nvPr/>
          </p:nvSpPr>
          <p:spPr>
            <a:xfrm>
              <a:off x="719567" y="2798628"/>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86" name="Straight Arrow Connector 185">
              <a:extLst>
                <a:ext uri="{FF2B5EF4-FFF2-40B4-BE49-F238E27FC236}">
                  <a16:creationId xmlns:a16="http://schemas.microsoft.com/office/drawing/2014/main" id="{F6A2FEFF-B123-4232-A6E8-F8C9A6D5C48B}"/>
                </a:ext>
              </a:extLst>
            </p:cNvPr>
            <p:cNvCxnSpPr>
              <a:cxnSpLocks/>
              <a:endCxn id="185" idx="1"/>
            </p:cNvCxnSpPr>
            <p:nvPr/>
          </p:nvCxnSpPr>
          <p:spPr bwMode="auto">
            <a:xfrm>
              <a:off x="523877" y="2766807"/>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187" name="Straight Arrow Connector 186">
              <a:extLst>
                <a:ext uri="{FF2B5EF4-FFF2-40B4-BE49-F238E27FC236}">
                  <a16:creationId xmlns:a16="http://schemas.microsoft.com/office/drawing/2014/main" id="{048B288F-F6C0-4FBF-AB36-7EEFB7841EE2}"/>
                </a:ext>
              </a:extLst>
            </p:cNvPr>
            <p:cNvCxnSpPr>
              <a:cxnSpLocks/>
            </p:cNvCxnSpPr>
            <p:nvPr/>
          </p:nvCxnSpPr>
          <p:spPr bwMode="auto">
            <a:xfrm flipV="1">
              <a:off x="514352" y="3062082"/>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191" name="TextBox 190">
              <a:extLst>
                <a:ext uri="{FF2B5EF4-FFF2-40B4-BE49-F238E27FC236}">
                  <a16:creationId xmlns:a16="http://schemas.microsoft.com/office/drawing/2014/main" id="{05184169-1470-4BAA-83DE-A22DB0C074C0}"/>
                </a:ext>
              </a:extLst>
            </p:cNvPr>
            <p:cNvSpPr txBox="1"/>
            <p:nvPr/>
          </p:nvSpPr>
          <p:spPr bwMode="auto">
            <a:xfrm>
              <a:off x="1679449" y="2659056"/>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5</a:t>
              </a:r>
              <a:endParaRPr lang="en-US" sz="1400" baseline="-25000" dirty="0"/>
            </a:p>
          </p:txBody>
        </p:sp>
        <p:sp>
          <p:nvSpPr>
            <p:cNvPr id="193" name="Oval 192">
              <a:extLst>
                <a:ext uri="{FF2B5EF4-FFF2-40B4-BE49-F238E27FC236}">
                  <a16:creationId xmlns:a16="http://schemas.microsoft.com/office/drawing/2014/main" id="{9F1D9DFF-4CCC-4A2C-9670-D27883D33083}"/>
                </a:ext>
              </a:extLst>
            </p:cNvPr>
            <p:cNvSpPr/>
            <p:nvPr/>
          </p:nvSpPr>
          <p:spPr>
            <a:xfrm>
              <a:off x="1350198" y="2518218"/>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194" name="Straight Arrow Connector 193">
              <a:extLst>
                <a:ext uri="{FF2B5EF4-FFF2-40B4-BE49-F238E27FC236}">
                  <a16:creationId xmlns:a16="http://schemas.microsoft.com/office/drawing/2014/main" id="{D6915643-8471-47EE-ACB2-5BB00F1CB7DA}"/>
                </a:ext>
              </a:extLst>
            </p:cNvPr>
            <p:cNvCxnSpPr>
              <a:cxnSpLocks/>
              <a:stCxn id="177" idx="6"/>
              <a:endCxn id="193" idx="1"/>
            </p:cNvCxnSpPr>
            <p:nvPr/>
          </p:nvCxnSpPr>
          <p:spPr bwMode="auto">
            <a:xfrm>
              <a:off x="1081845" y="2426971"/>
              <a:ext cx="321409" cy="139178"/>
            </a:xfrm>
            <a:prstGeom prst="straightConnector1">
              <a:avLst/>
            </a:prstGeom>
            <a:noFill/>
            <a:ln w="38100" cap="sq" cmpd="sng" algn="ctr">
              <a:solidFill>
                <a:schemeClr val="hlink"/>
              </a:solidFill>
              <a:prstDash val="solid"/>
              <a:round/>
              <a:headEnd type="none" w="med" len="med"/>
              <a:tailEnd type="triangle"/>
            </a:ln>
            <a:effectLst/>
          </p:spPr>
        </p:cxnSp>
        <p:cxnSp>
          <p:nvCxnSpPr>
            <p:cNvPr id="195" name="Straight Arrow Connector 194">
              <a:extLst>
                <a:ext uri="{FF2B5EF4-FFF2-40B4-BE49-F238E27FC236}">
                  <a16:creationId xmlns:a16="http://schemas.microsoft.com/office/drawing/2014/main" id="{4F6FBBE5-3B82-4E77-8234-4C3100E31591}"/>
                </a:ext>
              </a:extLst>
            </p:cNvPr>
            <p:cNvCxnSpPr>
              <a:cxnSpLocks/>
            </p:cNvCxnSpPr>
            <p:nvPr/>
          </p:nvCxnSpPr>
          <p:spPr bwMode="auto">
            <a:xfrm flipV="1">
              <a:off x="1089469" y="2781673"/>
              <a:ext cx="311879" cy="180604"/>
            </a:xfrm>
            <a:prstGeom prst="straightConnector1">
              <a:avLst/>
            </a:prstGeom>
            <a:noFill/>
            <a:ln w="38100" cap="sq" cmpd="sng" algn="ctr">
              <a:solidFill>
                <a:schemeClr val="hlink"/>
              </a:solidFill>
              <a:prstDash val="solid"/>
              <a:round/>
              <a:headEnd type="none" w="med" len="med"/>
              <a:tailEnd type="triangle"/>
            </a:ln>
            <a:effectLst/>
          </p:spPr>
        </p:cxnSp>
        <p:sp>
          <p:nvSpPr>
            <p:cNvPr id="199" name="TextBox 198">
              <a:extLst>
                <a:ext uri="{FF2B5EF4-FFF2-40B4-BE49-F238E27FC236}">
                  <a16:creationId xmlns:a16="http://schemas.microsoft.com/office/drawing/2014/main" id="{FFB1EA77-9D82-4376-AE4F-626E430183BA}"/>
                </a:ext>
              </a:extLst>
            </p:cNvPr>
            <p:cNvSpPr txBox="1"/>
            <p:nvPr/>
          </p:nvSpPr>
          <p:spPr bwMode="auto">
            <a:xfrm>
              <a:off x="2418589" y="1880857"/>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2</a:t>
              </a:r>
              <a:endParaRPr lang="en-US" sz="1400" baseline="-25000" dirty="0"/>
            </a:p>
          </p:txBody>
        </p:sp>
        <p:sp>
          <p:nvSpPr>
            <p:cNvPr id="201" name="Oval 200">
              <a:extLst>
                <a:ext uri="{FF2B5EF4-FFF2-40B4-BE49-F238E27FC236}">
                  <a16:creationId xmlns:a16="http://schemas.microsoft.com/office/drawing/2014/main" id="{7E0C07F3-EE2B-4280-ADBB-52C02B433DDA}"/>
                </a:ext>
              </a:extLst>
            </p:cNvPr>
            <p:cNvSpPr/>
            <p:nvPr/>
          </p:nvSpPr>
          <p:spPr>
            <a:xfrm>
              <a:off x="2089338" y="1954338"/>
              <a:ext cx="362279"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02" name="Straight Arrow Connector 201">
              <a:extLst>
                <a:ext uri="{FF2B5EF4-FFF2-40B4-BE49-F238E27FC236}">
                  <a16:creationId xmlns:a16="http://schemas.microsoft.com/office/drawing/2014/main" id="{36D2B6BD-8CA9-4EF8-9D20-069C949EB765}"/>
                </a:ext>
              </a:extLst>
            </p:cNvPr>
            <p:cNvCxnSpPr>
              <a:cxnSpLocks/>
              <a:stCxn id="141" idx="6"/>
              <a:endCxn id="201" idx="1"/>
            </p:cNvCxnSpPr>
            <p:nvPr/>
          </p:nvCxnSpPr>
          <p:spPr bwMode="auto">
            <a:xfrm>
              <a:off x="1712478" y="1523625"/>
              <a:ext cx="429915" cy="478644"/>
            </a:xfrm>
            <a:prstGeom prst="straightConnector1">
              <a:avLst/>
            </a:prstGeom>
            <a:noFill/>
            <a:ln w="38100" cap="sq" cmpd="sng" algn="ctr">
              <a:solidFill>
                <a:schemeClr val="hlink"/>
              </a:solidFill>
              <a:prstDash val="solid"/>
              <a:round/>
              <a:headEnd type="none" w="med" len="med"/>
              <a:tailEnd type="triangle"/>
            </a:ln>
            <a:effectLst/>
          </p:spPr>
        </p:cxnSp>
        <p:cxnSp>
          <p:nvCxnSpPr>
            <p:cNvPr id="203" name="Straight Arrow Connector 202">
              <a:extLst>
                <a:ext uri="{FF2B5EF4-FFF2-40B4-BE49-F238E27FC236}">
                  <a16:creationId xmlns:a16="http://schemas.microsoft.com/office/drawing/2014/main" id="{72F243A2-A135-40E2-82BE-937A6610FA91}"/>
                </a:ext>
              </a:extLst>
            </p:cNvPr>
            <p:cNvCxnSpPr>
              <a:cxnSpLocks/>
              <a:stCxn id="193" idx="6"/>
            </p:cNvCxnSpPr>
            <p:nvPr/>
          </p:nvCxnSpPr>
          <p:spPr bwMode="auto">
            <a:xfrm flipV="1">
              <a:off x="1712478" y="2217793"/>
              <a:ext cx="428010" cy="464073"/>
            </a:xfrm>
            <a:prstGeom prst="straightConnector1">
              <a:avLst/>
            </a:prstGeom>
            <a:noFill/>
            <a:ln w="38100" cap="sq" cmpd="sng" algn="ctr">
              <a:solidFill>
                <a:schemeClr val="hlink"/>
              </a:solidFill>
              <a:prstDash val="solid"/>
              <a:round/>
              <a:headEnd type="none" w="med" len="med"/>
              <a:tailEnd type="triangle"/>
            </a:ln>
            <a:effectLst/>
          </p:spPr>
        </p:cxnSp>
        <p:sp>
          <p:nvSpPr>
            <p:cNvPr id="213" name="TextBox 212">
              <a:extLst>
                <a:ext uri="{FF2B5EF4-FFF2-40B4-BE49-F238E27FC236}">
                  <a16:creationId xmlns:a16="http://schemas.microsoft.com/office/drawing/2014/main" id="{E63CC8AC-88AD-46E2-B199-34D2C3C71458}"/>
                </a:ext>
              </a:extLst>
            </p:cNvPr>
            <p:cNvSpPr txBox="1"/>
            <p:nvPr/>
          </p:nvSpPr>
          <p:spPr bwMode="auto">
            <a:xfrm>
              <a:off x="1044055" y="3361427"/>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12</a:t>
              </a:r>
              <a:endParaRPr lang="en-US" sz="1400" baseline="-25000" dirty="0"/>
            </a:p>
          </p:txBody>
        </p:sp>
        <p:sp>
          <p:nvSpPr>
            <p:cNvPr id="215" name="Oval 214">
              <a:extLst>
                <a:ext uri="{FF2B5EF4-FFF2-40B4-BE49-F238E27FC236}">
                  <a16:creationId xmlns:a16="http://schemas.microsoft.com/office/drawing/2014/main" id="{7DBB4196-C12B-44CF-98A5-141FB0CD553F}"/>
                </a:ext>
              </a:extLst>
            </p:cNvPr>
            <p:cNvSpPr/>
            <p:nvPr/>
          </p:nvSpPr>
          <p:spPr>
            <a:xfrm>
              <a:off x="714804" y="3464430"/>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16" name="Straight Arrow Connector 215">
              <a:extLst>
                <a:ext uri="{FF2B5EF4-FFF2-40B4-BE49-F238E27FC236}">
                  <a16:creationId xmlns:a16="http://schemas.microsoft.com/office/drawing/2014/main" id="{28160D3C-F579-4CE6-A88A-1382B1F36532}"/>
                </a:ext>
              </a:extLst>
            </p:cNvPr>
            <p:cNvCxnSpPr>
              <a:cxnSpLocks/>
              <a:endCxn id="215" idx="1"/>
            </p:cNvCxnSpPr>
            <p:nvPr/>
          </p:nvCxnSpPr>
          <p:spPr bwMode="auto">
            <a:xfrm>
              <a:off x="519114" y="3432609"/>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217" name="Straight Arrow Connector 216">
              <a:extLst>
                <a:ext uri="{FF2B5EF4-FFF2-40B4-BE49-F238E27FC236}">
                  <a16:creationId xmlns:a16="http://schemas.microsoft.com/office/drawing/2014/main" id="{2974E003-96BA-482A-B9FF-05D6BF2DFD98}"/>
                </a:ext>
              </a:extLst>
            </p:cNvPr>
            <p:cNvCxnSpPr>
              <a:cxnSpLocks/>
            </p:cNvCxnSpPr>
            <p:nvPr/>
          </p:nvCxnSpPr>
          <p:spPr bwMode="auto">
            <a:xfrm flipV="1">
              <a:off x="509589" y="3727884"/>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218" name="TextBox 217">
              <a:extLst>
                <a:ext uri="{FF2B5EF4-FFF2-40B4-BE49-F238E27FC236}">
                  <a16:creationId xmlns:a16="http://schemas.microsoft.com/office/drawing/2014/main" id="{F5F4D85C-9880-4C1E-82FA-B3126142ECBD}"/>
                </a:ext>
              </a:extLst>
            </p:cNvPr>
            <p:cNvSpPr txBox="1"/>
            <p:nvPr/>
          </p:nvSpPr>
          <p:spPr bwMode="auto">
            <a:xfrm>
              <a:off x="1044055" y="4148192"/>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13</a:t>
              </a:r>
              <a:endParaRPr lang="en-US" sz="1400" baseline="-25000" dirty="0"/>
            </a:p>
          </p:txBody>
        </p:sp>
        <p:sp>
          <p:nvSpPr>
            <p:cNvPr id="220" name="Oval 219">
              <a:extLst>
                <a:ext uri="{FF2B5EF4-FFF2-40B4-BE49-F238E27FC236}">
                  <a16:creationId xmlns:a16="http://schemas.microsoft.com/office/drawing/2014/main" id="{E4447371-8981-4DF7-AFD8-F6723FBF83D8}"/>
                </a:ext>
              </a:extLst>
            </p:cNvPr>
            <p:cNvSpPr/>
            <p:nvPr/>
          </p:nvSpPr>
          <p:spPr>
            <a:xfrm>
              <a:off x="714804" y="4007355"/>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21" name="Straight Arrow Connector 220">
              <a:extLst>
                <a:ext uri="{FF2B5EF4-FFF2-40B4-BE49-F238E27FC236}">
                  <a16:creationId xmlns:a16="http://schemas.microsoft.com/office/drawing/2014/main" id="{0C3AF564-4E62-4926-A172-1975CD4CDC8D}"/>
                </a:ext>
              </a:extLst>
            </p:cNvPr>
            <p:cNvCxnSpPr>
              <a:cxnSpLocks/>
              <a:endCxn id="220" idx="1"/>
            </p:cNvCxnSpPr>
            <p:nvPr/>
          </p:nvCxnSpPr>
          <p:spPr bwMode="auto">
            <a:xfrm>
              <a:off x="519114" y="3975534"/>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222" name="Straight Arrow Connector 221">
              <a:extLst>
                <a:ext uri="{FF2B5EF4-FFF2-40B4-BE49-F238E27FC236}">
                  <a16:creationId xmlns:a16="http://schemas.microsoft.com/office/drawing/2014/main" id="{05177970-D8A9-4DDA-9EEB-1C4C39939E21}"/>
                </a:ext>
              </a:extLst>
            </p:cNvPr>
            <p:cNvCxnSpPr>
              <a:cxnSpLocks/>
            </p:cNvCxnSpPr>
            <p:nvPr/>
          </p:nvCxnSpPr>
          <p:spPr bwMode="auto">
            <a:xfrm flipV="1">
              <a:off x="509589" y="4270809"/>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223" name="TextBox 222">
              <a:extLst>
                <a:ext uri="{FF2B5EF4-FFF2-40B4-BE49-F238E27FC236}">
                  <a16:creationId xmlns:a16="http://schemas.microsoft.com/office/drawing/2014/main" id="{8871BD91-B9C2-416E-850D-0E6D5C987331}"/>
                </a:ext>
              </a:extLst>
            </p:cNvPr>
            <p:cNvSpPr txBox="1"/>
            <p:nvPr/>
          </p:nvSpPr>
          <p:spPr bwMode="auto">
            <a:xfrm>
              <a:off x="1674685" y="3608702"/>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6</a:t>
              </a:r>
              <a:endParaRPr lang="en-US" sz="1400" baseline="-25000" dirty="0"/>
            </a:p>
          </p:txBody>
        </p:sp>
        <p:sp>
          <p:nvSpPr>
            <p:cNvPr id="225" name="Oval 224">
              <a:extLst>
                <a:ext uri="{FF2B5EF4-FFF2-40B4-BE49-F238E27FC236}">
                  <a16:creationId xmlns:a16="http://schemas.microsoft.com/office/drawing/2014/main" id="{6C03E1D5-F3DD-40E3-89A5-9D9E34D9F719}"/>
                </a:ext>
              </a:extLst>
            </p:cNvPr>
            <p:cNvSpPr/>
            <p:nvPr/>
          </p:nvSpPr>
          <p:spPr>
            <a:xfrm>
              <a:off x="1345434" y="3726944"/>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26" name="Straight Arrow Connector 225">
              <a:extLst>
                <a:ext uri="{FF2B5EF4-FFF2-40B4-BE49-F238E27FC236}">
                  <a16:creationId xmlns:a16="http://schemas.microsoft.com/office/drawing/2014/main" id="{B3530414-246C-4453-A579-E475FA62F0EC}"/>
                </a:ext>
              </a:extLst>
            </p:cNvPr>
            <p:cNvCxnSpPr>
              <a:cxnSpLocks/>
              <a:stCxn id="215" idx="6"/>
              <a:endCxn id="225" idx="1"/>
            </p:cNvCxnSpPr>
            <p:nvPr/>
          </p:nvCxnSpPr>
          <p:spPr bwMode="auto">
            <a:xfrm>
              <a:off x="1077085" y="3628078"/>
              <a:ext cx="321404" cy="146797"/>
            </a:xfrm>
            <a:prstGeom prst="straightConnector1">
              <a:avLst/>
            </a:prstGeom>
            <a:noFill/>
            <a:ln w="38100" cap="sq" cmpd="sng" algn="ctr">
              <a:solidFill>
                <a:schemeClr val="hlink"/>
              </a:solidFill>
              <a:prstDash val="solid"/>
              <a:round/>
              <a:headEnd type="none" w="med" len="med"/>
              <a:tailEnd type="triangle"/>
            </a:ln>
            <a:effectLst/>
          </p:spPr>
        </p:cxnSp>
        <p:cxnSp>
          <p:nvCxnSpPr>
            <p:cNvPr id="227" name="Straight Arrow Connector 226">
              <a:extLst>
                <a:ext uri="{FF2B5EF4-FFF2-40B4-BE49-F238E27FC236}">
                  <a16:creationId xmlns:a16="http://schemas.microsoft.com/office/drawing/2014/main" id="{D2A1B422-30BB-48A8-AA84-060A43FCF558}"/>
                </a:ext>
              </a:extLst>
            </p:cNvPr>
            <p:cNvCxnSpPr>
              <a:cxnSpLocks/>
              <a:stCxn id="220" idx="6"/>
            </p:cNvCxnSpPr>
            <p:nvPr/>
          </p:nvCxnSpPr>
          <p:spPr bwMode="auto">
            <a:xfrm flipV="1">
              <a:off x="1077085" y="3990399"/>
              <a:ext cx="311879" cy="180604"/>
            </a:xfrm>
            <a:prstGeom prst="straightConnector1">
              <a:avLst/>
            </a:prstGeom>
            <a:noFill/>
            <a:ln w="38100" cap="sq" cmpd="sng" algn="ctr">
              <a:solidFill>
                <a:schemeClr val="hlink"/>
              </a:solidFill>
              <a:prstDash val="solid"/>
              <a:round/>
              <a:headEnd type="none" w="med" len="med"/>
              <a:tailEnd type="triangle"/>
            </a:ln>
            <a:effectLst/>
          </p:spPr>
        </p:cxnSp>
        <p:sp>
          <p:nvSpPr>
            <p:cNvPr id="228" name="TextBox 227">
              <a:extLst>
                <a:ext uri="{FF2B5EF4-FFF2-40B4-BE49-F238E27FC236}">
                  <a16:creationId xmlns:a16="http://schemas.microsoft.com/office/drawing/2014/main" id="{2E22D37B-9158-41F7-BB8A-51C01D4B5E07}"/>
                </a:ext>
              </a:extLst>
            </p:cNvPr>
            <p:cNvSpPr txBox="1"/>
            <p:nvPr/>
          </p:nvSpPr>
          <p:spPr bwMode="auto">
            <a:xfrm>
              <a:off x="1044055" y="4504427"/>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14</a:t>
              </a:r>
              <a:endParaRPr lang="en-US" sz="1400" baseline="-25000" dirty="0"/>
            </a:p>
          </p:txBody>
        </p:sp>
        <p:sp>
          <p:nvSpPr>
            <p:cNvPr id="230" name="Oval 229">
              <a:extLst>
                <a:ext uri="{FF2B5EF4-FFF2-40B4-BE49-F238E27FC236}">
                  <a16:creationId xmlns:a16="http://schemas.microsoft.com/office/drawing/2014/main" id="{890CA6E1-0348-4413-BA7F-A9649AEAEDDB}"/>
                </a:ext>
              </a:extLst>
            </p:cNvPr>
            <p:cNvSpPr/>
            <p:nvPr/>
          </p:nvSpPr>
          <p:spPr>
            <a:xfrm>
              <a:off x="714804" y="4622670"/>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31" name="Straight Arrow Connector 230">
              <a:extLst>
                <a:ext uri="{FF2B5EF4-FFF2-40B4-BE49-F238E27FC236}">
                  <a16:creationId xmlns:a16="http://schemas.microsoft.com/office/drawing/2014/main" id="{4EFDCB94-DE00-4CDC-B978-073BDBBA9794}"/>
                </a:ext>
              </a:extLst>
            </p:cNvPr>
            <p:cNvCxnSpPr>
              <a:cxnSpLocks/>
              <a:endCxn id="230" idx="1"/>
            </p:cNvCxnSpPr>
            <p:nvPr/>
          </p:nvCxnSpPr>
          <p:spPr bwMode="auto">
            <a:xfrm>
              <a:off x="519114" y="4590849"/>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232" name="Straight Arrow Connector 231">
              <a:extLst>
                <a:ext uri="{FF2B5EF4-FFF2-40B4-BE49-F238E27FC236}">
                  <a16:creationId xmlns:a16="http://schemas.microsoft.com/office/drawing/2014/main" id="{20914160-AD9C-4F2E-8989-5107FFC4FEAE}"/>
                </a:ext>
              </a:extLst>
            </p:cNvPr>
            <p:cNvCxnSpPr>
              <a:cxnSpLocks/>
            </p:cNvCxnSpPr>
            <p:nvPr/>
          </p:nvCxnSpPr>
          <p:spPr bwMode="auto">
            <a:xfrm flipV="1">
              <a:off x="509589" y="4886124"/>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233" name="TextBox 232">
              <a:extLst>
                <a:ext uri="{FF2B5EF4-FFF2-40B4-BE49-F238E27FC236}">
                  <a16:creationId xmlns:a16="http://schemas.microsoft.com/office/drawing/2014/main" id="{E45FDA20-26E7-47AC-904E-A171F58B0BA6}"/>
                </a:ext>
              </a:extLst>
            </p:cNvPr>
            <p:cNvSpPr txBox="1"/>
            <p:nvPr/>
          </p:nvSpPr>
          <p:spPr bwMode="auto">
            <a:xfrm>
              <a:off x="1044055" y="5306432"/>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15</a:t>
              </a:r>
              <a:endParaRPr lang="en-US" sz="1400" baseline="-25000" dirty="0"/>
            </a:p>
          </p:txBody>
        </p:sp>
        <p:sp>
          <p:nvSpPr>
            <p:cNvPr id="235" name="Oval 234">
              <a:extLst>
                <a:ext uri="{FF2B5EF4-FFF2-40B4-BE49-F238E27FC236}">
                  <a16:creationId xmlns:a16="http://schemas.microsoft.com/office/drawing/2014/main" id="{4B47A9A6-F6A3-4641-B239-8ED951EEBB25}"/>
                </a:ext>
              </a:extLst>
            </p:cNvPr>
            <p:cNvSpPr/>
            <p:nvPr/>
          </p:nvSpPr>
          <p:spPr>
            <a:xfrm>
              <a:off x="714804" y="5165595"/>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36" name="Straight Arrow Connector 235">
              <a:extLst>
                <a:ext uri="{FF2B5EF4-FFF2-40B4-BE49-F238E27FC236}">
                  <a16:creationId xmlns:a16="http://schemas.microsoft.com/office/drawing/2014/main" id="{A3628E5F-561A-48E6-97A0-9C4A02C54CC6}"/>
                </a:ext>
              </a:extLst>
            </p:cNvPr>
            <p:cNvCxnSpPr>
              <a:cxnSpLocks/>
              <a:endCxn id="235" idx="1"/>
            </p:cNvCxnSpPr>
            <p:nvPr/>
          </p:nvCxnSpPr>
          <p:spPr bwMode="auto">
            <a:xfrm>
              <a:off x="519114" y="5133774"/>
              <a:ext cx="248745" cy="79751"/>
            </a:xfrm>
            <a:prstGeom prst="straightConnector1">
              <a:avLst/>
            </a:prstGeom>
            <a:noFill/>
            <a:ln w="38100" cap="sq" cmpd="sng" algn="ctr">
              <a:solidFill>
                <a:schemeClr val="hlink"/>
              </a:solidFill>
              <a:prstDash val="solid"/>
              <a:round/>
              <a:headEnd type="none" w="med" len="med"/>
              <a:tailEnd type="triangle"/>
            </a:ln>
            <a:effectLst/>
          </p:spPr>
        </p:cxnSp>
        <p:cxnSp>
          <p:nvCxnSpPr>
            <p:cNvPr id="237" name="Straight Arrow Connector 236">
              <a:extLst>
                <a:ext uri="{FF2B5EF4-FFF2-40B4-BE49-F238E27FC236}">
                  <a16:creationId xmlns:a16="http://schemas.microsoft.com/office/drawing/2014/main" id="{8B1A734E-9488-48DF-8186-DB84ED849B3D}"/>
                </a:ext>
              </a:extLst>
            </p:cNvPr>
            <p:cNvCxnSpPr>
              <a:cxnSpLocks/>
            </p:cNvCxnSpPr>
            <p:nvPr/>
          </p:nvCxnSpPr>
          <p:spPr bwMode="auto">
            <a:xfrm flipV="1">
              <a:off x="509589" y="5429049"/>
              <a:ext cx="248745" cy="79751"/>
            </a:xfrm>
            <a:prstGeom prst="straightConnector1">
              <a:avLst/>
            </a:prstGeom>
            <a:noFill/>
            <a:ln w="38100" cap="sq" cmpd="sng" algn="ctr">
              <a:solidFill>
                <a:schemeClr val="hlink"/>
              </a:solidFill>
              <a:prstDash val="solid"/>
              <a:round/>
              <a:headEnd type="none" w="med" len="med"/>
              <a:tailEnd type="triangle"/>
            </a:ln>
            <a:effectLst/>
          </p:spPr>
        </p:cxnSp>
        <p:sp>
          <p:nvSpPr>
            <p:cNvPr id="238" name="TextBox 237">
              <a:extLst>
                <a:ext uri="{FF2B5EF4-FFF2-40B4-BE49-F238E27FC236}">
                  <a16:creationId xmlns:a16="http://schemas.microsoft.com/office/drawing/2014/main" id="{97459FBC-65EA-4F6C-8203-0B3E5BFBB901}"/>
                </a:ext>
              </a:extLst>
            </p:cNvPr>
            <p:cNvSpPr txBox="1"/>
            <p:nvPr/>
          </p:nvSpPr>
          <p:spPr bwMode="auto">
            <a:xfrm>
              <a:off x="1674686" y="5026023"/>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7</a:t>
              </a:r>
              <a:endParaRPr lang="en-US" sz="1400" baseline="-25000" dirty="0"/>
            </a:p>
          </p:txBody>
        </p:sp>
        <p:sp>
          <p:nvSpPr>
            <p:cNvPr id="240" name="Oval 239">
              <a:extLst>
                <a:ext uri="{FF2B5EF4-FFF2-40B4-BE49-F238E27FC236}">
                  <a16:creationId xmlns:a16="http://schemas.microsoft.com/office/drawing/2014/main" id="{10DFAC70-CEC1-4084-BF39-6813209CA125}"/>
                </a:ext>
              </a:extLst>
            </p:cNvPr>
            <p:cNvSpPr/>
            <p:nvPr/>
          </p:nvSpPr>
          <p:spPr>
            <a:xfrm>
              <a:off x="1345435" y="4885185"/>
              <a:ext cx="362280"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41" name="Straight Arrow Connector 240">
              <a:extLst>
                <a:ext uri="{FF2B5EF4-FFF2-40B4-BE49-F238E27FC236}">
                  <a16:creationId xmlns:a16="http://schemas.microsoft.com/office/drawing/2014/main" id="{E03361C4-4C25-4FEC-8F05-2D028570DB46}"/>
                </a:ext>
              </a:extLst>
            </p:cNvPr>
            <p:cNvCxnSpPr>
              <a:cxnSpLocks/>
              <a:stCxn id="230" idx="6"/>
              <a:endCxn id="240" idx="1"/>
            </p:cNvCxnSpPr>
            <p:nvPr/>
          </p:nvCxnSpPr>
          <p:spPr bwMode="auto">
            <a:xfrm>
              <a:off x="1077082" y="4793938"/>
              <a:ext cx="321409" cy="139178"/>
            </a:xfrm>
            <a:prstGeom prst="straightConnector1">
              <a:avLst/>
            </a:prstGeom>
            <a:noFill/>
            <a:ln w="38100" cap="sq" cmpd="sng" algn="ctr">
              <a:solidFill>
                <a:schemeClr val="hlink"/>
              </a:solidFill>
              <a:prstDash val="solid"/>
              <a:round/>
              <a:headEnd type="none" w="med" len="med"/>
              <a:tailEnd type="triangle"/>
            </a:ln>
            <a:effectLst/>
          </p:spPr>
        </p:cxnSp>
        <p:cxnSp>
          <p:nvCxnSpPr>
            <p:cNvPr id="242" name="Straight Arrow Connector 241">
              <a:extLst>
                <a:ext uri="{FF2B5EF4-FFF2-40B4-BE49-F238E27FC236}">
                  <a16:creationId xmlns:a16="http://schemas.microsoft.com/office/drawing/2014/main" id="{CD7C205B-4054-4656-96AB-B89715096AA7}"/>
                </a:ext>
              </a:extLst>
            </p:cNvPr>
            <p:cNvCxnSpPr>
              <a:cxnSpLocks/>
            </p:cNvCxnSpPr>
            <p:nvPr/>
          </p:nvCxnSpPr>
          <p:spPr bwMode="auto">
            <a:xfrm flipV="1">
              <a:off x="1084706" y="5148640"/>
              <a:ext cx="311879" cy="180604"/>
            </a:xfrm>
            <a:prstGeom prst="straightConnector1">
              <a:avLst/>
            </a:prstGeom>
            <a:noFill/>
            <a:ln w="38100" cap="sq" cmpd="sng" algn="ctr">
              <a:solidFill>
                <a:schemeClr val="hlink"/>
              </a:solidFill>
              <a:prstDash val="solid"/>
              <a:round/>
              <a:headEnd type="none" w="med" len="med"/>
              <a:tailEnd type="triangle"/>
            </a:ln>
            <a:effectLst/>
          </p:spPr>
        </p:cxnSp>
        <p:sp>
          <p:nvSpPr>
            <p:cNvPr id="243" name="TextBox 242">
              <a:extLst>
                <a:ext uri="{FF2B5EF4-FFF2-40B4-BE49-F238E27FC236}">
                  <a16:creationId xmlns:a16="http://schemas.microsoft.com/office/drawing/2014/main" id="{F6A143FB-93DA-4924-B7E2-80B9A6D678C2}"/>
                </a:ext>
              </a:extLst>
            </p:cNvPr>
            <p:cNvSpPr txBox="1"/>
            <p:nvPr/>
          </p:nvSpPr>
          <p:spPr bwMode="auto">
            <a:xfrm>
              <a:off x="2413826" y="4462142"/>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3</a:t>
              </a:r>
              <a:endParaRPr lang="en-US" sz="1400" baseline="-25000" dirty="0"/>
            </a:p>
          </p:txBody>
        </p:sp>
        <p:sp>
          <p:nvSpPr>
            <p:cNvPr id="245" name="Oval 244">
              <a:extLst>
                <a:ext uri="{FF2B5EF4-FFF2-40B4-BE49-F238E27FC236}">
                  <a16:creationId xmlns:a16="http://schemas.microsoft.com/office/drawing/2014/main" id="{6D17CA0A-0B7B-4E02-8AEC-3CC2E3121611}"/>
                </a:ext>
              </a:extLst>
            </p:cNvPr>
            <p:cNvSpPr/>
            <p:nvPr/>
          </p:nvSpPr>
          <p:spPr>
            <a:xfrm>
              <a:off x="2084575" y="4321305"/>
              <a:ext cx="362279"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46" name="Straight Arrow Connector 245">
              <a:extLst>
                <a:ext uri="{FF2B5EF4-FFF2-40B4-BE49-F238E27FC236}">
                  <a16:creationId xmlns:a16="http://schemas.microsoft.com/office/drawing/2014/main" id="{49D3822F-BBAF-458F-8B8E-4EF9C09272E1}"/>
                </a:ext>
              </a:extLst>
            </p:cNvPr>
            <p:cNvCxnSpPr>
              <a:cxnSpLocks/>
              <a:stCxn id="225" idx="6"/>
              <a:endCxn id="245" idx="1"/>
            </p:cNvCxnSpPr>
            <p:nvPr/>
          </p:nvCxnSpPr>
          <p:spPr bwMode="auto">
            <a:xfrm>
              <a:off x="1707715" y="3890592"/>
              <a:ext cx="429915" cy="478644"/>
            </a:xfrm>
            <a:prstGeom prst="straightConnector1">
              <a:avLst/>
            </a:prstGeom>
            <a:noFill/>
            <a:ln w="38100" cap="sq" cmpd="sng" algn="ctr">
              <a:solidFill>
                <a:schemeClr val="hlink"/>
              </a:solidFill>
              <a:prstDash val="solid"/>
              <a:round/>
              <a:headEnd type="none" w="med" len="med"/>
              <a:tailEnd type="triangle"/>
            </a:ln>
            <a:effectLst/>
          </p:spPr>
        </p:cxnSp>
        <p:cxnSp>
          <p:nvCxnSpPr>
            <p:cNvPr id="247" name="Straight Arrow Connector 246">
              <a:extLst>
                <a:ext uri="{FF2B5EF4-FFF2-40B4-BE49-F238E27FC236}">
                  <a16:creationId xmlns:a16="http://schemas.microsoft.com/office/drawing/2014/main" id="{5DD16C5A-FB87-4702-BC25-0286D01B06DA}"/>
                </a:ext>
              </a:extLst>
            </p:cNvPr>
            <p:cNvCxnSpPr>
              <a:cxnSpLocks/>
              <a:stCxn id="240" idx="6"/>
            </p:cNvCxnSpPr>
            <p:nvPr/>
          </p:nvCxnSpPr>
          <p:spPr bwMode="auto">
            <a:xfrm flipV="1">
              <a:off x="1707715" y="4584760"/>
              <a:ext cx="428010" cy="464073"/>
            </a:xfrm>
            <a:prstGeom prst="straightConnector1">
              <a:avLst/>
            </a:prstGeom>
            <a:noFill/>
            <a:ln w="38100" cap="sq" cmpd="sng" algn="ctr">
              <a:solidFill>
                <a:schemeClr val="hlink"/>
              </a:solidFill>
              <a:prstDash val="solid"/>
              <a:round/>
              <a:headEnd type="none" w="med" len="med"/>
              <a:tailEnd type="triangle"/>
            </a:ln>
            <a:effectLst/>
          </p:spPr>
        </p:cxnSp>
        <p:sp>
          <p:nvSpPr>
            <p:cNvPr id="267" name="Oval 266">
              <a:extLst>
                <a:ext uri="{FF2B5EF4-FFF2-40B4-BE49-F238E27FC236}">
                  <a16:creationId xmlns:a16="http://schemas.microsoft.com/office/drawing/2014/main" id="{26ED3D2F-ADEF-4E2A-8799-D959C5C41A62}"/>
                </a:ext>
              </a:extLst>
            </p:cNvPr>
            <p:cNvSpPr/>
            <p:nvPr/>
          </p:nvSpPr>
          <p:spPr>
            <a:xfrm>
              <a:off x="3065656" y="3173539"/>
              <a:ext cx="362279" cy="327295"/>
            </a:xfrm>
            <a:prstGeom prst="ellipse">
              <a:avLst/>
            </a:prstGeom>
            <a:ln w="25400">
              <a:solidFill>
                <a:srgbClr val="FF0000"/>
              </a:solidFill>
            </a:ln>
          </p:spPr>
          <p:txBody>
            <a:bodyPr wrap="square" rtlCol="0" anchor="ctr">
              <a:spAutoFit/>
            </a:bodyPr>
            <a:lstStyle/>
            <a:p>
              <a:pPr algn="ctr"/>
              <a:endParaRPr lang="en-GB" sz="2400" dirty="0">
                <a:cs typeface="Times New Roman" panose="02020603050405020304" pitchFamily="18" charset="0"/>
                <a:sym typeface="Symbol" panose="05050102010706020507" pitchFamily="18" charset="2"/>
              </a:endParaRPr>
            </a:p>
          </p:txBody>
        </p:sp>
        <p:cxnSp>
          <p:nvCxnSpPr>
            <p:cNvPr id="268" name="Straight Arrow Connector 267">
              <a:extLst>
                <a:ext uri="{FF2B5EF4-FFF2-40B4-BE49-F238E27FC236}">
                  <a16:creationId xmlns:a16="http://schemas.microsoft.com/office/drawing/2014/main" id="{D1651269-67E7-413F-8582-46F38F4BF17F}"/>
                </a:ext>
              </a:extLst>
            </p:cNvPr>
            <p:cNvCxnSpPr>
              <a:cxnSpLocks/>
              <a:stCxn id="201" idx="6"/>
              <a:endCxn id="267" idx="1"/>
            </p:cNvCxnSpPr>
            <p:nvPr/>
          </p:nvCxnSpPr>
          <p:spPr bwMode="auto">
            <a:xfrm>
              <a:off x="2451617" y="2117986"/>
              <a:ext cx="667094" cy="1103484"/>
            </a:xfrm>
            <a:prstGeom prst="straightConnector1">
              <a:avLst/>
            </a:prstGeom>
            <a:noFill/>
            <a:ln w="38100" cap="sq" cmpd="sng" algn="ctr">
              <a:solidFill>
                <a:schemeClr val="hlink"/>
              </a:solidFill>
              <a:prstDash val="solid"/>
              <a:round/>
              <a:headEnd type="none" w="med" len="med"/>
              <a:tailEnd type="triangle"/>
            </a:ln>
            <a:effectLst/>
          </p:spPr>
        </p:cxnSp>
        <p:cxnSp>
          <p:nvCxnSpPr>
            <p:cNvPr id="269" name="Straight Arrow Connector 268">
              <a:extLst>
                <a:ext uri="{FF2B5EF4-FFF2-40B4-BE49-F238E27FC236}">
                  <a16:creationId xmlns:a16="http://schemas.microsoft.com/office/drawing/2014/main" id="{6C018594-32AB-42FE-8D96-07ABAF3D0C46}"/>
                </a:ext>
              </a:extLst>
            </p:cNvPr>
            <p:cNvCxnSpPr>
              <a:cxnSpLocks/>
            </p:cNvCxnSpPr>
            <p:nvPr/>
          </p:nvCxnSpPr>
          <p:spPr bwMode="auto">
            <a:xfrm flipV="1">
              <a:off x="2499368" y="3436994"/>
              <a:ext cx="617438" cy="1018975"/>
            </a:xfrm>
            <a:prstGeom prst="straightConnector1">
              <a:avLst/>
            </a:prstGeom>
            <a:noFill/>
            <a:ln w="38100" cap="sq" cmpd="sng" algn="ctr">
              <a:solidFill>
                <a:schemeClr val="hlink"/>
              </a:solidFill>
              <a:prstDash val="solid"/>
              <a:round/>
              <a:headEnd type="none" w="med" len="med"/>
              <a:tailEnd type="triangle"/>
            </a:ln>
            <a:effectLst/>
          </p:spPr>
        </p:cxnSp>
        <p:sp>
          <p:nvSpPr>
            <p:cNvPr id="263" name="TextBox 262">
              <a:extLst>
                <a:ext uri="{FF2B5EF4-FFF2-40B4-BE49-F238E27FC236}">
                  <a16:creationId xmlns:a16="http://schemas.microsoft.com/office/drawing/2014/main" id="{924E6DB6-B8C9-4D0C-BCF8-1C603CD852CE}"/>
                </a:ext>
              </a:extLst>
            </p:cNvPr>
            <p:cNvSpPr txBox="1"/>
            <p:nvPr/>
          </p:nvSpPr>
          <p:spPr bwMode="auto">
            <a:xfrm>
              <a:off x="3394907" y="3314376"/>
              <a:ext cx="4466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400" dirty="0" err="1"/>
                <a:t>f</a:t>
              </a:r>
              <a:r>
                <a:rPr lang="en-US" sz="1400" baseline="-25000" dirty="0" err="1"/>
                <a:t>1</a:t>
              </a:r>
              <a:endParaRPr lang="en-US" sz="1400" baseline="-25000" dirty="0"/>
            </a:p>
          </p:txBody>
        </p:sp>
        <p:cxnSp>
          <p:nvCxnSpPr>
            <p:cNvPr id="208" name="Straight Arrow Connector 207">
              <a:extLst>
                <a:ext uri="{FF2B5EF4-FFF2-40B4-BE49-F238E27FC236}">
                  <a16:creationId xmlns:a16="http://schemas.microsoft.com/office/drawing/2014/main" id="{3210CA35-75D2-489E-A982-B489438C59D4}"/>
                </a:ext>
              </a:extLst>
            </p:cNvPr>
            <p:cNvCxnSpPr>
              <a:cxnSpLocks/>
            </p:cNvCxnSpPr>
            <p:nvPr/>
          </p:nvCxnSpPr>
          <p:spPr bwMode="auto">
            <a:xfrm>
              <a:off x="3492779" y="3328664"/>
              <a:ext cx="314443" cy="0"/>
            </a:xfrm>
            <a:prstGeom prst="straightConnector1">
              <a:avLst/>
            </a:prstGeom>
            <a:noFill/>
            <a:ln w="38100" cap="sq" cmpd="sng" algn="ctr">
              <a:solidFill>
                <a:schemeClr val="hlink"/>
              </a:solidFill>
              <a:prstDash val="solid"/>
              <a:round/>
              <a:headEnd type="none" w="med" len="med"/>
              <a:tailEnd type="triangle"/>
            </a:ln>
            <a:effectLst/>
          </p:spPr>
        </p:cxnSp>
      </p:grpSp>
    </p:spTree>
    <p:extLst>
      <p:ext uri="{BB962C8B-B14F-4D97-AF65-F5344CB8AC3E}">
        <p14:creationId xmlns:p14="http://schemas.microsoft.com/office/powerpoint/2010/main" val="27033376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id="{D7C69E4E-34C7-4EF9-9877-B594805B9004}"/>
              </a:ext>
            </a:extLst>
          </p:cNvPr>
          <p:cNvSpPr>
            <a:spLocks noGrp="1"/>
          </p:cNvSpPr>
          <p:nvPr>
            <p:ph type="title"/>
          </p:nvPr>
        </p:nvSpPr>
        <p:spPr>
          <a:xfrm>
            <a:off x="805200" y="-373440"/>
            <a:ext cx="7772400" cy="1143000"/>
          </a:xfrm>
        </p:spPr>
        <p:txBody>
          <a:bodyPr/>
          <a:lstStyle/>
          <a:p>
            <a:r>
              <a:rPr lang="en-US" sz="3200" b="0" i="0" u="none" strike="noStrike" baseline="0">
                <a:latin typeface="Times New Roman" panose="02020603050405020304" pitchFamily="18" charset="0"/>
              </a:rPr>
              <a:t>A Convergence Theory for Deep Learning</a:t>
            </a:r>
            <a:endParaRPr lang="en-GB" sz="5400">
              <a:latin typeface="Times New Roman" panose="02020603050405020304" pitchFamily="18" charset="0"/>
            </a:endParaRPr>
          </a:p>
        </p:txBody>
      </p:sp>
      <p:sp>
        <p:nvSpPr>
          <p:cNvPr id="130" name="Title 1">
            <a:extLst>
              <a:ext uri="{FF2B5EF4-FFF2-40B4-BE49-F238E27FC236}">
                <a16:creationId xmlns:a16="http://schemas.microsoft.com/office/drawing/2014/main" id="{18708298-95D2-4BFF-A8F1-4BCC5FE25CD3}"/>
              </a:ext>
            </a:extLst>
          </p:cNvPr>
          <p:cNvSpPr txBox="1">
            <a:spLocks/>
          </p:cNvSpPr>
          <p:nvPr/>
        </p:nvSpPr>
        <p:spPr bwMode="auto">
          <a:xfrm>
            <a:off x="1954317" y="395099"/>
            <a:ext cx="5959599" cy="319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GB" sz="3200" b="0" kern="0" dirty="0">
                <a:latin typeface="Times New Roman" panose="02020603050405020304" pitchFamily="18" charset="0"/>
              </a:rPr>
              <a:t>via Over-Parameterization</a:t>
            </a:r>
            <a:endParaRPr lang="en-GB" sz="5400" kern="0" dirty="0">
              <a:latin typeface="Times New Roman" panose="02020603050405020304" pitchFamily="18" charset="0"/>
            </a:endParaRPr>
          </a:p>
        </p:txBody>
      </p:sp>
      <p:sp>
        <p:nvSpPr>
          <p:cNvPr id="5" name="TextBox 4">
            <a:extLst>
              <a:ext uri="{FF2B5EF4-FFF2-40B4-BE49-F238E27FC236}">
                <a16:creationId xmlns:a16="http://schemas.microsoft.com/office/drawing/2014/main" id="{080E59E1-417A-4351-81F9-D00EDDC6B91C}"/>
              </a:ext>
            </a:extLst>
          </p:cNvPr>
          <p:cNvSpPr txBox="1"/>
          <p:nvPr/>
        </p:nvSpPr>
        <p:spPr bwMode="auto">
          <a:xfrm>
            <a:off x="76200" y="651093"/>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Here the neural net has</a:t>
            </a:r>
            <a:br>
              <a:rPr lang="en-US" sz="2400" dirty="0"/>
            </a:br>
            <a:r>
              <a:rPr lang="en-US" sz="2400" dirty="0"/>
              <a:t>- n = # of training data items</a:t>
            </a:r>
            <a:br>
              <a:rPr lang="en-US" sz="2400" dirty="0"/>
            </a:br>
            <a:r>
              <a:rPr lang="en-US" sz="2400" dirty="0"/>
              <a:t>- m = width of each layer - this is the number made big so that it is over parameterized.</a:t>
            </a:r>
            <a:br>
              <a:rPr lang="en-US" sz="2400" dirty="0"/>
            </a:br>
            <a:r>
              <a:rPr lang="en-US" sz="2400" dirty="0"/>
              <a:t>  Full </a:t>
            </a:r>
            <a:r>
              <a:rPr lang="en-US" sz="2400" dirty="0" err="1"/>
              <a:t>m^2</a:t>
            </a:r>
            <a:r>
              <a:rPr lang="en-US" sz="2400" dirty="0"/>
              <a:t> edges edges between layers </a:t>
            </a:r>
            <a:br>
              <a:rPr lang="en-US" sz="2400" dirty="0"/>
            </a:br>
            <a:r>
              <a:rPr lang="en-US" sz="2400" dirty="0"/>
              <a:t>- Each weight is normal(0,2/m)</a:t>
            </a:r>
            <a:br>
              <a:rPr lang="en-US" sz="2400" dirty="0"/>
            </a:br>
            <a:r>
              <a:rPr lang="en-US" sz="2400" dirty="0"/>
              <a:t>- L = # of layers</a:t>
            </a:r>
            <a:br>
              <a:rPr lang="en-US" sz="2400" dirty="0"/>
            </a:br>
            <a:r>
              <a:rPr lang="en-US" sz="2400" dirty="0"/>
              <a:t>- Phi(x) = max(</a:t>
            </a:r>
            <a:r>
              <a:rPr lang="en-US" sz="2400" dirty="0" err="1"/>
              <a:t>0,x</a:t>
            </a:r>
            <a:r>
              <a:rPr lang="en-US" sz="2400" dirty="0"/>
              <a:t>) to denote the </a:t>
            </a:r>
            <a:r>
              <a:rPr lang="en-US" sz="2400" dirty="0" err="1"/>
              <a:t>ReLU</a:t>
            </a:r>
            <a:r>
              <a:rPr lang="en-US" sz="2400" dirty="0"/>
              <a:t> function</a:t>
            </a:r>
            <a:br>
              <a:rPr lang="en-US" sz="2400" dirty="0"/>
            </a:br>
            <a:r>
              <a:rPr lang="en-US" sz="2400" dirty="0"/>
              <a:t>   (In appendix they change any smooth function.)</a:t>
            </a:r>
            <a:br>
              <a:rPr lang="en-US" sz="2400" dirty="0"/>
            </a:br>
            <a:r>
              <a:rPr lang="en-US" sz="2400" dirty="0"/>
              <a:t>- d = # of y outputs. These are real values </a:t>
            </a:r>
            <a:br>
              <a:rPr lang="en-US" sz="2400" dirty="0"/>
            </a:br>
            <a:r>
              <a:rPr lang="en-US" sz="2400" dirty="0"/>
              <a:t>- delta = minimum distance between between two training data x values. ie You cant have the same x have two different y values.</a:t>
            </a:r>
            <a:br>
              <a:rPr lang="en-US" sz="2400" dirty="0"/>
            </a:br>
            <a:r>
              <a:rPr lang="en-US" sz="2400" dirty="0"/>
              <a:t>- F(W) = Error function = regression sum of square error</a:t>
            </a:r>
            <a:br>
              <a:rPr lang="en-US" sz="2400" dirty="0"/>
            </a:br>
            <a:r>
              <a:rPr lang="en-US" sz="2400" dirty="0"/>
              <a:t>   (In appendix they change this to getting </a:t>
            </a:r>
            <a:r>
              <a:rPr lang="en-US" sz="2400" dirty="0" err="1"/>
              <a:t>labled</a:t>
            </a:r>
            <a:r>
              <a:rPr lang="en-US" sz="2400" dirty="0"/>
              <a:t> data perfectly)</a:t>
            </a:r>
            <a:br>
              <a:rPr lang="en-US" sz="2400" dirty="0"/>
            </a:br>
            <a:r>
              <a:rPr lang="en-US" sz="2400" dirty="0"/>
              <a:t>-  (In appendix they also do it for batch </a:t>
            </a:r>
            <a:r>
              <a:rPr lang="en-US" sz="2400" dirty="0" err="1"/>
              <a:t>stocastic</a:t>
            </a:r>
            <a:r>
              <a:rPr lang="en-US" sz="2400" dirty="0"/>
              <a:t> </a:t>
            </a:r>
            <a:r>
              <a:rPr lang="en-US" sz="2400" dirty="0" err="1"/>
              <a:t>gradiant</a:t>
            </a:r>
            <a:r>
              <a:rPr lang="en-US" sz="2400" dirty="0"/>
              <a:t> decent,</a:t>
            </a:r>
            <a:br>
              <a:rPr lang="en-US" sz="2400" dirty="0"/>
            </a:br>
            <a:r>
              <a:rPr lang="en-US" sz="2400" dirty="0"/>
              <a:t>    and convolution networks, and those skip layered ones.)</a:t>
            </a:r>
            <a:endParaRPr lang="en-GB" sz="2400" dirty="0"/>
          </a:p>
        </p:txBody>
      </p:sp>
    </p:spTree>
    <p:extLst>
      <p:ext uri="{BB962C8B-B14F-4D97-AF65-F5344CB8AC3E}">
        <p14:creationId xmlns:p14="http://schemas.microsoft.com/office/powerpoint/2010/main" val="25241457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E5F9CE-D115-4EEC-9BF6-1DB75E3A4177}"/>
              </a:ext>
            </a:extLst>
          </p:cNvPr>
          <p:cNvSpPr txBox="1"/>
          <p:nvPr/>
        </p:nvSpPr>
        <p:spPr bwMode="auto">
          <a:xfrm>
            <a:off x="457200" y="3149581"/>
            <a:ext cx="1013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i="1" dirty="0">
                <a:solidFill>
                  <a:srgbClr val="FFC000"/>
                </a:solidFill>
                <a:sym typeface="Symbol" panose="05050102010706020507" pitchFamily="18" charset="2"/>
              </a:rPr>
              <a:t>E(</a:t>
            </a:r>
            <a:r>
              <a:rPr lang="en-US" altLang="en-US" sz="2400" dirty="0">
                <a:solidFill>
                  <a:srgbClr val="66FF33"/>
                </a:solidFill>
                <a:sym typeface="Symbol" panose="05050102010706020507" pitchFamily="18" charset="2"/>
              </a:rPr>
              <a:t></a:t>
            </a:r>
            <a:r>
              <a:rPr lang="en-US" altLang="en-US" sz="2400" i="1"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l,1,1</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i="1"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L,m,m</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 </a:t>
            </a:r>
            <a:r>
              <a:rPr lang="en-US" altLang="en-US" sz="2400" dirty="0">
                <a:solidFill>
                  <a:srgbClr val="66FF33"/>
                </a:solidFill>
                <a:sym typeface="Symbol" panose="05050102010706020507" pitchFamily="18" charset="2"/>
              </a:rPr>
              <a:t></a:t>
            </a:r>
            <a:r>
              <a:rPr lang="en-US" sz="2400" i="1" dirty="0">
                <a:solidFill>
                  <a:srgbClr val="FFC000"/>
                </a:solidFill>
                <a:sym typeface="Symbol" panose="05050102010706020507" pitchFamily="18" charset="2"/>
              </a:rPr>
              <a:t>)</a:t>
            </a:r>
            <a:r>
              <a:rPr lang="en-US" altLang="en-US" sz="2400" dirty="0">
                <a:solidFill>
                  <a:srgbClr val="FFC000"/>
                </a:solidFill>
              </a:rPr>
              <a:t>=</a:t>
            </a:r>
            <a:r>
              <a:rPr lang="en-US" altLang="en-US" sz="2400" dirty="0">
                <a:solidFill>
                  <a:srgbClr val="FFC000"/>
                </a:solidFill>
                <a:sym typeface="Symbol" panose="05050102010706020507" pitchFamily="18" charset="2"/>
              </a:rPr>
              <a:t> </a:t>
            </a:r>
            <a:r>
              <a:rPr lang="en-US" altLang="en-US" sz="2400" dirty="0">
                <a:sym typeface="Symbol" panose="05050102010706020507" pitchFamily="18" charset="2"/>
              </a:rPr>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l,1,1</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sz="2400" i="1" dirty="0"/>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l,i,j</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sz="2400" i="1" dirty="0"/>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US" altLang="en-US" sz="2400" baseline="-25000" dirty="0" err="1">
                <a:solidFill>
                  <a:srgbClr val="66FF33"/>
                </a:solidFill>
                <a:latin typeface="Times New Roman"/>
                <a:cs typeface="Times New Roman" panose="02020603050405020304" pitchFamily="18" charset="0"/>
                <a:sym typeface="Symbol" panose="05050102010706020507" pitchFamily="18" charset="2"/>
              </a:rPr>
              <a:t>L,m,m</a:t>
            </a:r>
            <a:r>
              <a:rPr lang="el-GR" altLang="en-US" sz="2400" baseline="-250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a:solidFill>
                  <a:srgbClr val="66FF33"/>
                </a:solidFill>
              </a:rPr>
              <a:t> </a:t>
            </a:r>
            <a:r>
              <a:rPr lang="en-US" altLang="en-US" sz="2400" dirty="0">
                <a:sym typeface="Symbol" panose="05050102010706020507" pitchFamily="18" charset="2"/>
              </a:rPr>
              <a:t></a:t>
            </a:r>
            <a:r>
              <a:rPr lang="en-CA" sz="2400" i="1" dirty="0"/>
              <a:t> </a:t>
            </a:r>
          </a:p>
          <a:p>
            <a:r>
              <a:rPr lang="en-US" sz="2400" dirty="0"/>
              <a:t>Our main thing to bound is </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i="1" baseline="-25000" dirty="0">
                <a:solidFill>
                  <a:srgbClr val="FF00FF"/>
                </a:solidFill>
                <a:latin typeface="Times New Roman"/>
                <a:cs typeface="Times New Roman" panose="02020603050405020304" pitchFamily="18" charset="0"/>
                <a:sym typeface="Symbol" panose="05050102010706020507" pitchFamily="18" charset="2"/>
              </a:rPr>
              <a:t>x </a:t>
            </a:r>
            <a:r>
              <a:rPr lang="el-GR" altLang="en-US" sz="2400" dirty="0">
                <a:solidFill>
                  <a:srgbClr val="FF0000"/>
                </a:solidFill>
                <a:latin typeface="Times New Roman"/>
                <a:cs typeface="Times New Roman" panose="02020603050405020304" pitchFamily="18" charset="0"/>
                <a:sym typeface="Symbol" panose="05050102010706020507" pitchFamily="18" charset="2"/>
              </a:rPr>
              <a:t>∑</a:t>
            </a:r>
            <a:r>
              <a:rPr lang="en-CA" altLang="en-US" sz="2400" i="1" baseline="-25000" dirty="0">
                <a:solidFill>
                  <a:srgbClr val="FF0000"/>
                </a:solidFill>
                <a:latin typeface="Times New Roman"/>
                <a:cs typeface="Times New Roman" panose="02020603050405020304" pitchFamily="18" charset="0"/>
                <a:sym typeface="Symbol" panose="05050102010706020507" pitchFamily="18" charset="2"/>
              </a:rPr>
              <a:t>r </a:t>
            </a:r>
            <a:r>
              <a:rPr lang="el-GR" altLang="en-US" sz="2400" dirty="0">
                <a:solidFill>
                  <a:srgbClr val="66FF33"/>
                </a:solidFill>
                <a:latin typeface="Times New Roman"/>
                <a:cs typeface="Times New Roman" panose="02020603050405020304" pitchFamily="18" charset="0"/>
                <a:sym typeface="Symbol" panose="05050102010706020507" pitchFamily="18" charset="2"/>
              </a:rPr>
              <a:t>∑</a:t>
            </a:r>
            <a:r>
              <a:rPr lang="en-CA" sz="2400" i="1" baseline="-25000" dirty="0" err="1">
                <a:solidFill>
                  <a:srgbClr val="66FF33"/>
                </a:solidFill>
              </a:rPr>
              <a:t>level,i,j</a:t>
            </a:r>
            <a:r>
              <a:rPr lang="en-CA" sz="2400" i="1" dirty="0">
                <a:solidFill>
                  <a:srgbClr val="66FF33"/>
                </a:solidFill>
              </a:rPr>
              <a:t> </a:t>
            </a:r>
            <a:r>
              <a:rPr lang="en-CA" sz="2400" dirty="0">
                <a:solidFill>
                  <a:schemeClr val="accent2"/>
                </a:solidFill>
                <a:sym typeface="Symbol" panose="05050102010706020507" pitchFamily="18" charset="2"/>
              </a:rPr>
              <a:t>(</a:t>
            </a:r>
            <a:r>
              <a:rPr lang="az-Cyrl-AZ" sz="2400" i="1" baseline="30000" dirty="0">
                <a:solidFill>
                  <a:srgbClr val="FFC000"/>
                </a:solidFill>
                <a:sym typeface="Symbol" panose="05050102010706020507" pitchFamily="18" charset="2"/>
              </a:rPr>
              <a:t></a:t>
            </a:r>
            <a:r>
              <a:rPr lang="en-CA" sz="2400" i="1" baseline="30000" dirty="0">
                <a:solidFill>
                  <a:srgbClr val="FFC000"/>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wlij</a:t>
            </a:r>
            <a:r>
              <a:rPr lang="en-CA" sz="2400" dirty="0">
                <a:solidFill>
                  <a:schemeClr val="accent2"/>
                </a:solidFill>
                <a:sym typeface="Symbol" panose="05050102010706020507" pitchFamily="18" charset="2"/>
              </a:rPr>
              <a:t>)</a:t>
            </a:r>
            <a:r>
              <a:rPr lang="en-CA" sz="2400" baseline="30000" dirty="0">
                <a:solidFill>
                  <a:schemeClr val="accent2"/>
                </a:solidFill>
                <a:sym typeface="Symbol" panose="05050102010706020507" pitchFamily="18" charset="2"/>
              </a:rPr>
              <a:t>2</a:t>
            </a:r>
          </a:p>
        </p:txBody>
      </p:sp>
    </p:spTree>
    <p:extLst>
      <p:ext uri="{BB962C8B-B14F-4D97-AF65-F5344CB8AC3E}">
        <p14:creationId xmlns:p14="http://schemas.microsoft.com/office/powerpoint/2010/main" val="35018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E5F9CE-D115-4EEC-9BF6-1DB75E3A4177}"/>
              </a:ext>
            </a:extLst>
          </p:cNvPr>
          <p:cNvSpPr txBox="1"/>
          <p:nvPr/>
        </p:nvSpPr>
        <p:spPr bwMode="auto">
          <a:xfrm>
            <a:off x="101064" y="194627"/>
            <a:ext cx="88889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Neural Responding Machine </a:t>
            </a:r>
            <a:r>
              <a:rPr lang="en-CA" sz="2400" dirty="0"/>
              <a:t>e (NRM)</a:t>
            </a:r>
          </a:p>
          <a:p>
            <a:r>
              <a:rPr lang="en-US" sz="2400" dirty="0"/>
              <a:t>for Short-Text Conversation (</a:t>
            </a:r>
            <a:r>
              <a:rPr lang="en-CA" sz="2400" dirty="0"/>
              <a:t>STC)   </a:t>
            </a:r>
            <a:r>
              <a:rPr lang="en-CA" sz="2400" dirty="0" err="1"/>
              <a:t>post</a:t>
            </a:r>
            <a:r>
              <a:rPr lang="en-CA" sz="2400" dirty="0" err="1">
                <a:sym typeface="Wingdings" panose="05000000000000000000" pitchFamily="2" charset="2"/>
              </a:rPr>
              <a:t>resonse</a:t>
            </a:r>
            <a:endParaRPr lang="en-CA" sz="2400" dirty="0"/>
          </a:p>
          <a:p>
            <a:r>
              <a:rPr lang="en-US" sz="2400" dirty="0"/>
              <a:t>2015</a:t>
            </a:r>
          </a:p>
          <a:p>
            <a:r>
              <a:rPr lang="en-US" sz="2400" dirty="0"/>
              <a:t>     encoder            decoder</a:t>
            </a:r>
          </a:p>
          <a:p>
            <a:r>
              <a:rPr lang="en-US" sz="2400" dirty="0"/>
              <a:t>Post </a:t>
            </a:r>
            <a:r>
              <a:rPr lang="en-US" sz="2400" dirty="0">
                <a:sym typeface="Wingdings" panose="05000000000000000000" pitchFamily="2" charset="2"/>
              </a:rPr>
              <a:t> h hidden rep  response</a:t>
            </a:r>
            <a:endParaRPr lang="en-US" sz="2400" dirty="0"/>
          </a:p>
          <a:p>
            <a:r>
              <a:rPr lang="en-CA" sz="2400" dirty="0"/>
              <a:t>Both are    </a:t>
            </a:r>
          </a:p>
          <a:p>
            <a:r>
              <a:rPr lang="en-CA" sz="2400" dirty="0"/>
              <a:t>   Recurrent Neural Network (RNN)  </a:t>
            </a:r>
            <a:br>
              <a:rPr lang="en-CA" sz="2400" dirty="0"/>
            </a:br>
            <a:r>
              <a:rPr lang="en-CA" sz="2400" dirty="0"/>
              <a:t>       = next </a:t>
            </a:r>
            <a:r>
              <a:rPr lang="en-CA" sz="2400" dirty="0" err="1"/>
              <a:t>ouput</a:t>
            </a:r>
            <a:r>
              <a:rPr lang="en-CA" sz="2400" dirty="0"/>
              <a:t> is function of state and next input</a:t>
            </a:r>
            <a:endParaRPr lang="en-US" sz="2400" dirty="0"/>
          </a:p>
        </p:txBody>
      </p:sp>
      <p:pic>
        <p:nvPicPr>
          <p:cNvPr id="3" name="Picture 2">
            <a:extLst>
              <a:ext uri="{FF2B5EF4-FFF2-40B4-BE49-F238E27FC236}">
                <a16:creationId xmlns:a16="http://schemas.microsoft.com/office/drawing/2014/main" id="{510E47FB-17A5-00E6-9178-C9FB94CF4CC1}"/>
              </a:ext>
            </a:extLst>
          </p:cNvPr>
          <p:cNvPicPr>
            <a:picLocks noChangeAspect="1"/>
          </p:cNvPicPr>
          <p:nvPr/>
        </p:nvPicPr>
        <p:blipFill>
          <a:blip r:embed="rId2"/>
          <a:stretch>
            <a:fillRect/>
          </a:stretch>
        </p:blipFill>
        <p:spPr>
          <a:xfrm>
            <a:off x="779645" y="3338639"/>
            <a:ext cx="5825919" cy="3418295"/>
          </a:xfrm>
          <a:prstGeom prst="rect">
            <a:avLst/>
          </a:prstGeom>
        </p:spPr>
      </p:pic>
    </p:spTree>
    <p:extLst>
      <p:ext uri="{BB962C8B-B14F-4D97-AF65-F5344CB8AC3E}">
        <p14:creationId xmlns:p14="http://schemas.microsoft.com/office/powerpoint/2010/main" val="35529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205434</TotalTime>
  <Words>8772</Words>
  <Application>Microsoft Office PowerPoint</Application>
  <PresentationFormat>On-screen Show (4:3)</PresentationFormat>
  <Paragraphs>1364</Paragraphs>
  <Slides>105</Slides>
  <Notes>30</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105</vt:i4>
      </vt:variant>
      <vt:variant>
        <vt:lpstr>Custom Shows</vt:lpstr>
      </vt:variant>
      <vt:variant>
        <vt:i4>1</vt:i4>
      </vt:variant>
    </vt:vector>
  </HeadingPairs>
  <TitlesOfParts>
    <vt:vector size="114" baseType="lpstr">
      <vt:lpstr>Times New Roman</vt:lpstr>
      <vt:lpstr>inherit</vt:lpstr>
      <vt:lpstr>Arial Rounded MT Bold</vt:lpstr>
      <vt:lpstr>Arial</vt:lpstr>
      <vt:lpstr>Comic Sans MS</vt:lpstr>
      <vt:lpstr>Cambria Math</vt:lpstr>
      <vt:lpstr>Default Design</vt:lpstr>
      <vt:lpstr>Equation</vt:lpstr>
      <vt:lpstr>PowerPoint Presentation</vt:lpstr>
      <vt:lpstr>PowerPoint Presentation</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A Convergence Theory for Deep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Convergence Theory for Deep Learning</vt:lpstr>
      <vt:lpstr>A Convergence Theory for Deep Learning</vt:lpstr>
      <vt:lpstr>PowerPoint Presentation</vt:lpstr>
      <vt:lpstr>End</vt:lpstr>
      <vt:lpstr>PowerPoint Presentation</vt:lpstr>
      <vt:lpstr>PowerPoint Presentation</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Small Circuit</vt:lpstr>
      <vt:lpstr>Conjecture</vt:lpstr>
      <vt:lpstr>A Convergence Theory for Deep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3511</cp:revision>
  <cp:lastPrinted>1998-01-22T22:42:46Z</cp:lastPrinted>
  <dcterms:created xsi:type="dcterms:W3CDTF">1996-09-30T18:28:10Z</dcterms:created>
  <dcterms:modified xsi:type="dcterms:W3CDTF">2023-03-14T15:19:38Z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